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90" r:id="rId4"/>
    <p:sldId id="296" r:id="rId5"/>
    <p:sldId id="295" r:id="rId6"/>
    <p:sldId id="285" r:id="rId7"/>
    <p:sldId id="280" r:id="rId8"/>
    <p:sldId id="297" r:id="rId9"/>
    <p:sldId id="298" r:id="rId10"/>
    <p:sldId id="281" r:id="rId11"/>
    <p:sldId id="294" r:id="rId12"/>
    <p:sldId id="302" r:id="rId13"/>
    <p:sldId id="282" r:id="rId14"/>
    <p:sldId id="303" r:id="rId15"/>
    <p:sldId id="283" r:id="rId16"/>
    <p:sldId id="306" r:id="rId17"/>
    <p:sldId id="307" r:id="rId18"/>
    <p:sldId id="308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7A1F-F07D-C399-25AD-B00A37921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6D93F-0A05-852A-CD98-3EC301A98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830D-D36B-6562-B2FB-9ADF51DF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0C70-8023-BB26-935E-7D25DC72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52953-9A45-05CE-9831-A9337FEA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22E5-B255-DBFC-D366-6B72DF8B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FB307-1739-D5EF-9EA7-B884416B1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7C0A-807C-F028-60BD-1FBA7401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E45CF-DF8B-C401-32F3-3D5F2579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E6E3B-8963-9E17-2AF0-25F0378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5FE67-6EDC-FE61-C805-13BF35B91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543D0-4E12-8BE8-8A13-BD84D7EB5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4AB58-9CBB-7087-6289-3D305631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081F-8D9E-33DD-F404-D865B185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5023-53D5-BB29-C279-FE159839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EEC-DD29-6B10-8901-6DD04D45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6AA6-1618-B890-412A-F9E2F9EF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64600-CFB9-0C5B-8337-38DEFC66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2BF4-C680-BB8F-8350-71EDDA80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FEE2-470B-C071-01F1-D0A7899E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AA63-CB1A-03A7-3FAA-A585B695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A361E-9829-9003-3DEC-9DE782C0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505B7-F197-C3C6-6308-EB838AC6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B3CA-B551-37E3-2F46-CAE461CE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E4D-FE76-DDBD-A1F5-F24EEB21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CC86-C1FD-4BEB-66A2-2E4FE833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2C40-1A4F-1233-CB72-06784D6C5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F7FC-524B-891A-7C44-AC1F63436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69712-4D5A-CC86-AF3C-E5974F3E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5CAA9-B2FB-D1F2-C668-3AF3FA64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CDFAA-8A21-823C-5036-68959B4D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3F98-1E97-FE44-5136-026B0C9E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7166B-4918-55A8-88F0-FCB0FE04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B8E42-D4B9-4609-8984-1387C331B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A4119-9E3E-9D95-6846-5A3B04CC3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2CC9-E861-4E12-4930-E6006D824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C490E-11C4-EC36-2A7E-85D78F05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4156B-EA3B-70D7-412F-D9E22338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6B6-9B11-052C-B3DF-EC556D69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3AF1-B03C-1315-A596-51D0A96F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7AD79-7059-75A4-5DCE-61678E95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1C4B1-5213-5957-7FD1-E6027A04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57728-08CB-8E4F-2B94-21337294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1647D-5917-687A-1C58-06E11F68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CCB59-CC53-9D07-94C9-5FDD5111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8B8F0-F252-34C0-8550-76442FD1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9C20-C86E-B4D1-8DAC-5F150686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A49C-9689-95E7-8A9C-0BE20B6B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7A96-25CE-628B-AEFB-D4E91A1FA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4209F-5EE9-B247-C1A5-564EEA89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129B1-513E-C94E-03E9-1D9CC132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CD20E-26CF-D66D-A059-6EF58CA7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5BC6-13AE-E20A-8CBF-CB6531EF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7FA78-7C98-9CDF-574E-5059DE74D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35584-6249-30E7-1C10-C8492D43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C88B0-718F-6AA8-5F27-B7A9CBD5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7C2EC-131D-C112-580D-BB3169E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808D5-1A6E-A624-3A73-9E3692F4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CD70B-5EED-FBE4-75BA-2EF99E35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7ED1-F00F-0E92-73E8-950B8199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7785-1B92-2F79-6F94-FBF7D5E02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83B4-5ED5-4FC6-9275-2B792C8850E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EDE6-3A8A-40F1-60D9-B9421E3D4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20DC-C84D-6868-3CF6-93CCB4DB5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FB59-2BB9-4398-A4D3-5B1CAA18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31.png"/><Relationship Id="rId3" Type="http://schemas.openxmlformats.org/officeDocument/2006/relationships/image" Target="../media/image24.png"/><Relationship Id="rId21" Type="http://schemas.openxmlformats.org/officeDocument/2006/relationships/image" Target="../media/image3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30.png"/><Relationship Id="rId2" Type="http://schemas.openxmlformats.org/officeDocument/2006/relationships/image" Target="../media/image23.png"/><Relationship Id="rId16" Type="http://schemas.openxmlformats.org/officeDocument/2006/relationships/image" Target="../media/image4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23" Type="http://schemas.openxmlformats.org/officeDocument/2006/relationships/image" Target="../media/image44.png"/><Relationship Id="rId10" Type="http://schemas.openxmlformats.org/officeDocument/2006/relationships/image" Target="../media/image29.png"/><Relationship Id="rId19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27.png"/><Relationship Id="rId5" Type="http://schemas.openxmlformats.org/officeDocument/2006/relationships/image" Target="../media/image57.png"/><Relationship Id="rId15" Type="http://schemas.openxmlformats.org/officeDocument/2006/relationships/image" Target="../media/image61.png"/><Relationship Id="rId10" Type="http://schemas.openxmlformats.org/officeDocument/2006/relationships/image" Target="../media/image26.png"/><Relationship Id="rId4" Type="http://schemas.openxmlformats.org/officeDocument/2006/relationships/image" Target="../media/image56.png"/><Relationship Id="rId9" Type="http://schemas.openxmlformats.org/officeDocument/2006/relationships/image" Target="../media/image48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12" Type="http://schemas.openxmlformats.org/officeDocument/2006/relationships/image" Target="../media/image26.png"/><Relationship Id="rId17" Type="http://schemas.openxmlformats.org/officeDocument/2006/relationships/image" Target="../media/image61.png"/><Relationship Id="rId2" Type="http://schemas.openxmlformats.org/officeDocument/2006/relationships/image" Target="../media/image54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8.png"/><Relationship Id="rId5" Type="http://schemas.openxmlformats.org/officeDocument/2006/relationships/image" Target="../media/image57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56.png"/><Relationship Id="rId9" Type="http://schemas.openxmlformats.org/officeDocument/2006/relationships/image" Target="../media/image46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10.png"/><Relationship Id="rId3" Type="http://schemas.openxmlformats.org/officeDocument/2006/relationships/image" Target="../media/image17.png"/><Relationship Id="rId21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7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905B-2EE0-1301-E01B-73223A90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EE 202</a:t>
            </a:r>
            <a:br>
              <a:rPr lang="en-US" dirty="0"/>
            </a:br>
            <a:r>
              <a:rPr lang="en-US" sz="6000" i="1" dirty="0"/>
              <a:t>Electric Circuits</a:t>
            </a:r>
            <a:br>
              <a:rPr lang="en-US" sz="6000" i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01B15-640B-0157-AC26-83A87CF5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79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Lecture 5 (4-September)</a:t>
            </a:r>
          </a:p>
          <a:p>
            <a:r>
              <a:rPr lang="en-US" sz="3600" dirty="0"/>
              <a:t>First Semester 2023-2024</a:t>
            </a:r>
          </a:p>
          <a:p>
            <a:r>
              <a:rPr lang="en-US" sz="3600" dirty="0"/>
              <a:t>Dr. Anmar Arif</a:t>
            </a:r>
          </a:p>
        </p:txBody>
      </p:sp>
      <p:pic>
        <p:nvPicPr>
          <p:cNvPr id="1028" name="Picture 4" descr="US patent for King Saud University invention in information security | Arab  News">
            <a:extLst>
              <a:ext uri="{FF2B5EF4-FFF2-40B4-BE49-F238E27FC236}">
                <a16:creationId xmlns:a16="http://schemas.microsoft.com/office/drawing/2014/main" id="{DC4AA453-321B-B690-A5AC-8378357B2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1679" b="21092"/>
          <a:stretch/>
        </p:blipFill>
        <p:spPr bwMode="auto">
          <a:xfrm>
            <a:off x="0" y="0"/>
            <a:ext cx="3918585" cy="14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6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55" t="14318" r="46818" b="7387"/>
          <a:stretch/>
        </p:blipFill>
        <p:spPr>
          <a:xfrm>
            <a:off x="5867400" y="1364672"/>
            <a:ext cx="4572000" cy="500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708" y="1163782"/>
            <a:ext cx="4772891" cy="526604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(2):</a:t>
            </a:r>
            <a:endParaRPr lang="en-US" i="1" dirty="0">
              <a:solidFill>
                <a:srgbClr val="0069B8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702829" y="269549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226497" y="310048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7242165" y="4516120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931025" y="5306127"/>
            <a:ext cx="329634" cy="7237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299641" y="3584774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5991" y="4433570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8208586" y="3875574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7850525" y="3785921"/>
                <a:ext cx="440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25" y="3785921"/>
                <a:ext cx="4400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8221408" y="3014071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7888747" y="2949818"/>
                <a:ext cx="424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47" y="2949818"/>
                <a:ext cx="4241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8212918" y="4721299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7880258" y="4657046"/>
                <a:ext cx="431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258" y="4657046"/>
                <a:ext cx="4317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9566242" y="3177265"/>
                <a:ext cx="385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242" y="3177265"/>
                <a:ext cx="385041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566241" y="4717740"/>
                <a:ext cx="385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241" y="4717740"/>
                <a:ext cx="385041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9566240" y="3889553"/>
                <a:ext cx="5963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240" y="3889553"/>
                <a:ext cx="59638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𝑎𝑙𝑤𝑎𝑦𝑠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89148" y="1565544"/>
            <a:ext cx="24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the above conditions: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SA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94596" y="2640804"/>
            <a:ext cx="399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Note that voltages drop on </a:t>
            </a:r>
            <a:r>
              <a:rPr lang="en-US" sz="1600" b="1" dirty="0">
                <a:solidFill>
                  <a:srgbClr val="009900"/>
                </a:solidFill>
              </a:rPr>
              <a:t>ALL</a:t>
            </a:r>
            <a:r>
              <a:rPr lang="en-US" sz="1600" dirty="0">
                <a:solidFill>
                  <a:srgbClr val="009900"/>
                </a:solidFill>
              </a:rPr>
              <a:t> 6</a:t>
            </a:r>
            <a:r>
              <a:rPr lang="el-GR" sz="1600" dirty="0">
                <a:solidFill>
                  <a:srgbClr val="009900"/>
                </a:solidFill>
              </a:rPr>
              <a:t>Ω</a:t>
            </a:r>
            <a:r>
              <a:rPr lang="en-US" sz="1600" dirty="0">
                <a:solidFill>
                  <a:srgbClr val="009900"/>
                </a:solidFill>
              </a:rPr>
              <a:t> is zero because the current through them 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  <a:blipFill>
                <a:blip r:embed="rId20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619803" y="3697231"/>
                <a:ext cx="3310778" cy="560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03" y="3697231"/>
                <a:ext cx="3310778" cy="5600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619803" y="4417410"/>
                <a:ext cx="22375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03" y="4417410"/>
                <a:ext cx="223753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699675" y="4845202"/>
            <a:ext cx="3998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Again, because all currents through ALL 6</a:t>
            </a:r>
            <a:r>
              <a:rPr lang="el-GR" sz="1600" dirty="0">
                <a:solidFill>
                  <a:srgbClr val="009900"/>
                </a:solidFill>
              </a:rPr>
              <a:t>Ω</a:t>
            </a:r>
            <a:r>
              <a:rPr lang="en-US" sz="1600" dirty="0">
                <a:solidFill>
                  <a:srgbClr val="009900"/>
                </a:solidFill>
              </a:rPr>
              <a:t> 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668024" y="5351306"/>
                <a:ext cx="37292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8000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24" y="5351306"/>
                <a:ext cx="372922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797051" y="5769884"/>
                <a:ext cx="2006255" cy="5549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1" y="5769884"/>
                <a:ext cx="2006255" cy="5549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657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0417" y="1200936"/>
            <a:ext cx="4731328" cy="522777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197" t="41136" r="40833" b="27045"/>
          <a:stretch/>
        </p:blipFill>
        <p:spPr>
          <a:xfrm>
            <a:off x="7633908" y="4509453"/>
            <a:ext cx="1468581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95109" y="2489582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7121" t="28181" r="12652" b="16364"/>
          <a:stretch/>
        </p:blipFill>
        <p:spPr>
          <a:xfrm>
            <a:off x="5846619" y="1320448"/>
            <a:ext cx="4544291" cy="31817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95109" y="2427114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(3):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591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(3):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A0201-9443-4BF9-BF0D-3867A965B1C2}"/>
              </a:ext>
            </a:extLst>
          </p:cNvPr>
          <p:cNvSpPr/>
          <p:nvPr/>
        </p:nvSpPr>
        <p:spPr>
          <a:xfrm>
            <a:off x="5770417" y="1200936"/>
            <a:ext cx="4731328" cy="522777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E468BD-51BD-49C3-A49A-B6B6DBD3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7" t="41136" r="40833" b="27045"/>
          <a:stretch/>
        </p:blipFill>
        <p:spPr>
          <a:xfrm>
            <a:off x="7633908" y="4509453"/>
            <a:ext cx="1468581" cy="18357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723C8A-EE67-4739-8779-8D3DE428BEEA}"/>
              </a:ext>
            </a:extLst>
          </p:cNvPr>
          <p:cNvSpPr/>
          <p:nvPr/>
        </p:nvSpPr>
        <p:spPr>
          <a:xfrm>
            <a:off x="5895109" y="2489582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ADF43B-3F3C-48F5-970D-DAF656F38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21" t="28181" r="12652" b="16364"/>
          <a:stretch/>
        </p:blipFill>
        <p:spPr>
          <a:xfrm>
            <a:off x="5846619" y="1320448"/>
            <a:ext cx="4544291" cy="31817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CEFCC5-526F-4CDD-A31A-09300A64DFC6}"/>
              </a:ext>
            </a:extLst>
          </p:cNvPr>
          <p:cNvSpPr/>
          <p:nvPr/>
        </p:nvSpPr>
        <p:spPr>
          <a:xfrm>
            <a:off x="5895109" y="2427114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AD3D2A1-099C-4782-8767-DC738BA9082C}"/>
              </a:ext>
            </a:extLst>
          </p:cNvPr>
          <p:cNvSpPr/>
          <p:nvPr/>
        </p:nvSpPr>
        <p:spPr>
          <a:xfrm>
            <a:off x="7010189" y="5405710"/>
            <a:ext cx="1143000" cy="207818"/>
          </a:xfrm>
          <a:custGeom>
            <a:avLst/>
            <a:gdLst>
              <a:gd name="connsiteX0" fmla="*/ 1143000 w 1143000"/>
              <a:gd name="connsiteY0" fmla="*/ 207818 h 207818"/>
              <a:gd name="connsiteX1" fmla="*/ 1052946 w 1143000"/>
              <a:gd name="connsiteY1" fmla="*/ 159327 h 207818"/>
              <a:gd name="connsiteX2" fmla="*/ 997527 w 1143000"/>
              <a:gd name="connsiteY2" fmla="*/ 138546 h 207818"/>
              <a:gd name="connsiteX3" fmla="*/ 976746 w 1143000"/>
              <a:gd name="connsiteY3" fmla="*/ 124691 h 207818"/>
              <a:gd name="connsiteX4" fmla="*/ 955964 w 1143000"/>
              <a:gd name="connsiteY4" fmla="*/ 117764 h 207818"/>
              <a:gd name="connsiteX5" fmla="*/ 928255 w 1143000"/>
              <a:gd name="connsiteY5" fmla="*/ 103909 h 207818"/>
              <a:gd name="connsiteX6" fmla="*/ 845127 w 1143000"/>
              <a:gd name="connsiteY6" fmla="*/ 83127 h 207818"/>
              <a:gd name="connsiteX7" fmla="*/ 727364 w 1143000"/>
              <a:gd name="connsiteY7" fmla="*/ 55418 h 207818"/>
              <a:gd name="connsiteX8" fmla="*/ 678873 w 1143000"/>
              <a:gd name="connsiteY8" fmla="*/ 41564 h 207818"/>
              <a:gd name="connsiteX9" fmla="*/ 658091 w 1143000"/>
              <a:gd name="connsiteY9" fmla="*/ 34637 h 207818"/>
              <a:gd name="connsiteX10" fmla="*/ 637309 w 1143000"/>
              <a:gd name="connsiteY10" fmla="*/ 20782 h 207818"/>
              <a:gd name="connsiteX11" fmla="*/ 457200 w 1143000"/>
              <a:gd name="connsiteY11" fmla="*/ 0 h 207818"/>
              <a:gd name="connsiteX12" fmla="*/ 270164 w 1143000"/>
              <a:gd name="connsiteY12" fmla="*/ 6927 h 207818"/>
              <a:gd name="connsiteX13" fmla="*/ 242455 w 1143000"/>
              <a:gd name="connsiteY13" fmla="*/ 27709 h 207818"/>
              <a:gd name="connsiteX14" fmla="*/ 207818 w 1143000"/>
              <a:gd name="connsiteY14" fmla="*/ 48491 h 207818"/>
              <a:gd name="connsiteX15" fmla="*/ 187036 w 1143000"/>
              <a:gd name="connsiteY15" fmla="*/ 62346 h 207818"/>
              <a:gd name="connsiteX16" fmla="*/ 166255 w 1143000"/>
              <a:gd name="connsiteY16" fmla="*/ 69273 h 207818"/>
              <a:gd name="connsiteX17" fmla="*/ 124691 w 1143000"/>
              <a:gd name="connsiteY17" fmla="*/ 90055 h 207818"/>
              <a:gd name="connsiteX18" fmla="*/ 76200 w 1143000"/>
              <a:gd name="connsiteY18" fmla="*/ 124691 h 207818"/>
              <a:gd name="connsiteX19" fmla="*/ 55418 w 1143000"/>
              <a:gd name="connsiteY19" fmla="*/ 145473 h 207818"/>
              <a:gd name="connsiteX20" fmla="*/ 0 w 1143000"/>
              <a:gd name="connsiteY20" fmla="*/ 173182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3000" h="207818">
                <a:moveTo>
                  <a:pt x="1143000" y="207818"/>
                </a:moveTo>
                <a:cubicBezTo>
                  <a:pt x="1072733" y="160974"/>
                  <a:pt x="1104886" y="172313"/>
                  <a:pt x="1052946" y="159327"/>
                </a:cubicBezTo>
                <a:cubicBezTo>
                  <a:pt x="1004205" y="126834"/>
                  <a:pt x="1066014" y="164229"/>
                  <a:pt x="997527" y="138546"/>
                </a:cubicBezTo>
                <a:cubicBezTo>
                  <a:pt x="989732" y="135623"/>
                  <a:pt x="984192" y="128414"/>
                  <a:pt x="976746" y="124691"/>
                </a:cubicBezTo>
                <a:cubicBezTo>
                  <a:pt x="970215" y="121425"/>
                  <a:pt x="962676" y="120640"/>
                  <a:pt x="955964" y="117764"/>
                </a:cubicBezTo>
                <a:cubicBezTo>
                  <a:pt x="946472" y="113696"/>
                  <a:pt x="937747" y="107977"/>
                  <a:pt x="928255" y="103909"/>
                </a:cubicBezTo>
                <a:cubicBezTo>
                  <a:pt x="904384" y="93679"/>
                  <a:pt x="864723" y="88570"/>
                  <a:pt x="845127" y="83127"/>
                </a:cubicBezTo>
                <a:cubicBezTo>
                  <a:pt x="736028" y="52822"/>
                  <a:pt x="829243" y="68154"/>
                  <a:pt x="727364" y="55418"/>
                </a:cubicBezTo>
                <a:lnTo>
                  <a:pt x="678873" y="41564"/>
                </a:lnTo>
                <a:cubicBezTo>
                  <a:pt x="671879" y="39466"/>
                  <a:pt x="664622" y="37903"/>
                  <a:pt x="658091" y="34637"/>
                </a:cubicBezTo>
                <a:cubicBezTo>
                  <a:pt x="650644" y="30914"/>
                  <a:pt x="645514" y="22197"/>
                  <a:pt x="637309" y="20782"/>
                </a:cubicBezTo>
                <a:cubicBezTo>
                  <a:pt x="577753" y="10514"/>
                  <a:pt x="457200" y="0"/>
                  <a:pt x="457200" y="0"/>
                </a:cubicBezTo>
                <a:cubicBezTo>
                  <a:pt x="394855" y="2309"/>
                  <a:pt x="332039" y="-1057"/>
                  <a:pt x="270164" y="6927"/>
                </a:cubicBezTo>
                <a:cubicBezTo>
                  <a:pt x="258713" y="8404"/>
                  <a:pt x="252061" y="21305"/>
                  <a:pt x="242455" y="27709"/>
                </a:cubicBezTo>
                <a:cubicBezTo>
                  <a:pt x="231252" y="35178"/>
                  <a:pt x="219236" y="41355"/>
                  <a:pt x="207818" y="48491"/>
                </a:cubicBezTo>
                <a:cubicBezTo>
                  <a:pt x="200758" y="52904"/>
                  <a:pt x="194483" y="58623"/>
                  <a:pt x="187036" y="62346"/>
                </a:cubicBezTo>
                <a:cubicBezTo>
                  <a:pt x="180505" y="65611"/>
                  <a:pt x="172786" y="66008"/>
                  <a:pt x="166255" y="69273"/>
                </a:cubicBezTo>
                <a:cubicBezTo>
                  <a:pt x="112535" y="96132"/>
                  <a:pt x="176931" y="72640"/>
                  <a:pt x="124691" y="90055"/>
                </a:cubicBezTo>
                <a:cubicBezTo>
                  <a:pt x="70656" y="144090"/>
                  <a:pt x="140025" y="79102"/>
                  <a:pt x="76200" y="124691"/>
                </a:cubicBezTo>
                <a:cubicBezTo>
                  <a:pt x="68228" y="130385"/>
                  <a:pt x="63569" y="140039"/>
                  <a:pt x="55418" y="145473"/>
                </a:cubicBezTo>
                <a:cubicBezTo>
                  <a:pt x="55405" y="145482"/>
                  <a:pt x="12320" y="167023"/>
                  <a:pt x="0" y="173182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FD5ED-D222-4EDB-9692-06CC3846ED33}"/>
                  </a:ext>
                </a:extLst>
              </p:cNvPr>
              <p:cNvSpPr txBox="1"/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FD5ED-D222-4EDB-9692-06CC3846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7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51795" y="1371600"/>
                <a:ext cx="2635978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1371600"/>
                <a:ext cx="2635978" cy="471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(3):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612E16-D0AF-4733-978A-83C68CF3ED88}"/>
              </a:ext>
            </a:extLst>
          </p:cNvPr>
          <p:cNvSpPr/>
          <p:nvPr/>
        </p:nvSpPr>
        <p:spPr>
          <a:xfrm>
            <a:off x="5770417" y="1200936"/>
            <a:ext cx="4731328" cy="522777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6526B6-2565-4940-BF6C-FABC8A8B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97" t="41136" r="40833" b="27045"/>
          <a:stretch/>
        </p:blipFill>
        <p:spPr>
          <a:xfrm>
            <a:off x="7633908" y="4509453"/>
            <a:ext cx="1468581" cy="18357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A2A45AB-4065-4E61-97D7-DA67E683F3F9}"/>
              </a:ext>
            </a:extLst>
          </p:cNvPr>
          <p:cNvSpPr/>
          <p:nvPr/>
        </p:nvSpPr>
        <p:spPr>
          <a:xfrm>
            <a:off x="5895109" y="2489582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946F01-2835-4A76-B745-2A1BC428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21" t="28181" r="12652" b="16364"/>
          <a:stretch/>
        </p:blipFill>
        <p:spPr>
          <a:xfrm>
            <a:off x="5846619" y="1320448"/>
            <a:ext cx="4544291" cy="31817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A5954C2-E02C-42C0-8C98-6A044501D334}"/>
              </a:ext>
            </a:extLst>
          </p:cNvPr>
          <p:cNvSpPr/>
          <p:nvPr/>
        </p:nvSpPr>
        <p:spPr>
          <a:xfrm>
            <a:off x="5895109" y="2427114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AD2C95D-2B91-43ED-A943-427184E94606}"/>
              </a:ext>
            </a:extLst>
          </p:cNvPr>
          <p:cNvSpPr/>
          <p:nvPr/>
        </p:nvSpPr>
        <p:spPr>
          <a:xfrm>
            <a:off x="7010189" y="5405710"/>
            <a:ext cx="1143000" cy="207818"/>
          </a:xfrm>
          <a:custGeom>
            <a:avLst/>
            <a:gdLst>
              <a:gd name="connsiteX0" fmla="*/ 1143000 w 1143000"/>
              <a:gd name="connsiteY0" fmla="*/ 207818 h 207818"/>
              <a:gd name="connsiteX1" fmla="*/ 1052946 w 1143000"/>
              <a:gd name="connsiteY1" fmla="*/ 159327 h 207818"/>
              <a:gd name="connsiteX2" fmla="*/ 997527 w 1143000"/>
              <a:gd name="connsiteY2" fmla="*/ 138546 h 207818"/>
              <a:gd name="connsiteX3" fmla="*/ 976746 w 1143000"/>
              <a:gd name="connsiteY3" fmla="*/ 124691 h 207818"/>
              <a:gd name="connsiteX4" fmla="*/ 955964 w 1143000"/>
              <a:gd name="connsiteY4" fmla="*/ 117764 h 207818"/>
              <a:gd name="connsiteX5" fmla="*/ 928255 w 1143000"/>
              <a:gd name="connsiteY5" fmla="*/ 103909 h 207818"/>
              <a:gd name="connsiteX6" fmla="*/ 845127 w 1143000"/>
              <a:gd name="connsiteY6" fmla="*/ 83127 h 207818"/>
              <a:gd name="connsiteX7" fmla="*/ 727364 w 1143000"/>
              <a:gd name="connsiteY7" fmla="*/ 55418 h 207818"/>
              <a:gd name="connsiteX8" fmla="*/ 678873 w 1143000"/>
              <a:gd name="connsiteY8" fmla="*/ 41564 h 207818"/>
              <a:gd name="connsiteX9" fmla="*/ 658091 w 1143000"/>
              <a:gd name="connsiteY9" fmla="*/ 34637 h 207818"/>
              <a:gd name="connsiteX10" fmla="*/ 637309 w 1143000"/>
              <a:gd name="connsiteY10" fmla="*/ 20782 h 207818"/>
              <a:gd name="connsiteX11" fmla="*/ 457200 w 1143000"/>
              <a:gd name="connsiteY11" fmla="*/ 0 h 207818"/>
              <a:gd name="connsiteX12" fmla="*/ 270164 w 1143000"/>
              <a:gd name="connsiteY12" fmla="*/ 6927 h 207818"/>
              <a:gd name="connsiteX13" fmla="*/ 242455 w 1143000"/>
              <a:gd name="connsiteY13" fmla="*/ 27709 h 207818"/>
              <a:gd name="connsiteX14" fmla="*/ 207818 w 1143000"/>
              <a:gd name="connsiteY14" fmla="*/ 48491 h 207818"/>
              <a:gd name="connsiteX15" fmla="*/ 187036 w 1143000"/>
              <a:gd name="connsiteY15" fmla="*/ 62346 h 207818"/>
              <a:gd name="connsiteX16" fmla="*/ 166255 w 1143000"/>
              <a:gd name="connsiteY16" fmla="*/ 69273 h 207818"/>
              <a:gd name="connsiteX17" fmla="*/ 124691 w 1143000"/>
              <a:gd name="connsiteY17" fmla="*/ 90055 h 207818"/>
              <a:gd name="connsiteX18" fmla="*/ 76200 w 1143000"/>
              <a:gd name="connsiteY18" fmla="*/ 124691 h 207818"/>
              <a:gd name="connsiteX19" fmla="*/ 55418 w 1143000"/>
              <a:gd name="connsiteY19" fmla="*/ 145473 h 207818"/>
              <a:gd name="connsiteX20" fmla="*/ 0 w 1143000"/>
              <a:gd name="connsiteY20" fmla="*/ 173182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3000" h="207818">
                <a:moveTo>
                  <a:pt x="1143000" y="207818"/>
                </a:moveTo>
                <a:cubicBezTo>
                  <a:pt x="1072733" y="160974"/>
                  <a:pt x="1104886" y="172313"/>
                  <a:pt x="1052946" y="159327"/>
                </a:cubicBezTo>
                <a:cubicBezTo>
                  <a:pt x="1004205" y="126834"/>
                  <a:pt x="1066014" y="164229"/>
                  <a:pt x="997527" y="138546"/>
                </a:cubicBezTo>
                <a:cubicBezTo>
                  <a:pt x="989732" y="135623"/>
                  <a:pt x="984192" y="128414"/>
                  <a:pt x="976746" y="124691"/>
                </a:cubicBezTo>
                <a:cubicBezTo>
                  <a:pt x="970215" y="121425"/>
                  <a:pt x="962676" y="120640"/>
                  <a:pt x="955964" y="117764"/>
                </a:cubicBezTo>
                <a:cubicBezTo>
                  <a:pt x="946472" y="113696"/>
                  <a:pt x="937747" y="107977"/>
                  <a:pt x="928255" y="103909"/>
                </a:cubicBezTo>
                <a:cubicBezTo>
                  <a:pt x="904384" y="93679"/>
                  <a:pt x="864723" y="88570"/>
                  <a:pt x="845127" y="83127"/>
                </a:cubicBezTo>
                <a:cubicBezTo>
                  <a:pt x="736028" y="52822"/>
                  <a:pt x="829243" y="68154"/>
                  <a:pt x="727364" y="55418"/>
                </a:cubicBezTo>
                <a:lnTo>
                  <a:pt x="678873" y="41564"/>
                </a:lnTo>
                <a:cubicBezTo>
                  <a:pt x="671879" y="39466"/>
                  <a:pt x="664622" y="37903"/>
                  <a:pt x="658091" y="34637"/>
                </a:cubicBezTo>
                <a:cubicBezTo>
                  <a:pt x="650644" y="30914"/>
                  <a:pt x="645514" y="22197"/>
                  <a:pt x="637309" y="20782"/>
                </a:cubicBezTo>
                <a:cubicBezTo>
                  <a:pt x="577753" y="10514"/>
                  <a:pt x="457200" y="0"/>
                  <a:pt x="457200" y="0"/>
                </a:cubicBezTo>
                <a:cubicBezTo>
                  <a:pt x="394855" y="2309"/>
                  <a:pt x="332039" y="-1057"/>
                  <a:pt x="270164" y="6927"/>
                </a:cubicBezTo>
                <a:cubicBezTo>
                  <a:pt x="258713" y="8404"/>
                  <a:pt x="252061" y="21305"/>
                  <a:pt x="242455" y="27709"/>
                </a:cubicBezTo>
                <a:cubicBezTo>
                  <a:pt x="231252" y="35178"/>
                  <a:pt x="219236" y="41355"/>
                  <a:pt x="207818" y="48491"/>
                </a:cubicBezTo>
                <a:cubicBezTo>
                  <a:pt x="200758" y="52904"/>
                  <a:pt x="194483" y="58623"/>
                  <a:pt x="187036" y="62346"/>
                </a:cubicBezTo>
                <a:cubicBezTo>
                  <a:pt x="180505" y="65611"/>
                  <a:pt x="172786" y="66008"/>
                  <a:pt x="166255" y="69273"/>
                </a:cubicBezTo>
                <a:cubicBezTo>
                  <a:pt x="112535" y="96132"/>
                  <a:pt x="176931" y="72640"/>
                  <a:pt x="124691" y="90055"/>
                </a:cubicBezTo>
                <a:cubicBezTo>
                  <a:pt x="70656" y="144090"/>
                  <a:pt x="140025" y="79102"/>
                  <a:pt x="76200" y="124691"/>
                </a:cubicBezTo>
                <a:cubicBezTo>
                  <a:pt x="68228" y="130385"/>
                  <a:pt x="63569" y="140039"/>
                  <a:pt x="55418" y="145473"/>
                </a:cubicBezTo>
                <a:cubicBezTo>
                  <a:pt x="55405" y="145482"/>
                  <a:pt x="12320" y="167023"/>
                  <a:pt x="0" y="173182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168D23-42B8-4F54-9EB3-3F06EF8A0497}"/>
                  </a:ext>
                </a:extLst>
              </p:cNvPr>
              <p:cNvSpPr txBox="1"/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168D23-42B8-4F54-9EB3-3F06EF8A0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84AD72-3CD0-4BC2-B521-85F2530B91F5}"/>
                  </a:ext>
                </a:extLst>
              </p:cNvPr>
              <p:cNvSpPr/>
              <p:nvPr/>
            </p:nvSpPr>
            <p:spPr>
              <a:xfrm>
                <a:off x="6777638" y="2720886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84AD72-3CD0-4BC2-B521-85F2530B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38" y="2720886"/>
                <a:ext cx="47666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8FBC32-353C-4F8D-82A8-0C6756D27024}"/>
                  </a:ext>
                </a:extLst>
              </p:cNvPr>
              <p:cNvSpPr/>
              <p:nvPr/>
            </p:nvSpPr>
            <p:spPr>
              <a:xfrm>
                <a:off x="6754773" y="3014902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8FBC32-353C-4F8D-82A8-0C6756D27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73" y="3014902"/>
                <a:ext cx="48083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29550F4-609B-4EE7-BCB2-3510E60FB433}"/>
                  </a:ext>
                </a:extLst>
              </p:cNvPr>
              <p:cNvSpPr/>
              <p:nvPr/>
            </p:nvSpPr>
            <p:spPr>
              <a:xfrm>
                <a:off x="8819145" y="3078303"/>
                <a:ext cx="473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29550F4-609B-4EE7-BCB2-3510E60FB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145" y="3078303"/>
                <a:ext cx="47378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1DC68C-9089-4503-82F2-AA57EEBC19BA}"/>
                  </a:ext>
                </a:extLst>
              </p:cNvPr>
              <p:cNvSpPr/>
              <p:nvPr/>
            </p:nvSpPr>
            <p:spPr>
              <a:xfrm>
                <a:off x="8810135" y="3559355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1DC68C-9089-4503-82F2-AA57EEBC1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35" y="3559355"/>
                <a:ext cx="47795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6E5DCF-B7AA-4BC4-9DAB-3D6BFF8DAC1D}"/>
              </a:ext>
            </a:extLst>
          </p:cNvPr>
          <p:cNvCxnSpPr/>
          <p:nvPr/>
        </p:nvCxnSpPr>
        <p:spPr>
          <a:xfrm>
            <a:off x="6225958" y="2991410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214EDD-4103-49D5-B085-39A42DC19490}"/>
                  </a:ext>
                </a:extLst>
              </p:cNvPr>
              <p:cNvSpPr/>
              <p:nvPr/>
            </p:nvSpPr>
            <p:spPr>
              <a:xfrm>
                <a:off x="7815128" y="2605362"/>
                <a:ext cx="4120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214EDD-4103-49D5-B085-39A42DC19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28" y="2605362"/>
                <a:ext cx="41203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28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51796" y="1371600"/>
                <a:ext cx="3374449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6" y="1371600"/>
                <a:ext cx="3374449" cy="471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785629" y="2535657"/>
                <a:ext cx="2640274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𝐾𝐶𝐿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9" y="2535657"/>
                <a:ext cx="2640274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851795" y="2043441"/>
                <a:ext cx="14046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2043441"/>
                <a:ext cx="1404680" cy="246221"/>
              </a:xfrm>
              <a:prstGeom prst="rect">
                <a:avLst/>
              </a:prstGeom>
              <a:blipFill>
                <a:blip r:embed="rId4"/>
                <a:stretch>
                  <a:fillRect l="-173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768999" y="3343345"/>
                <a:ext cx="345363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99" y="3343345"/>
                <a:ext cx="3453638" cy="553228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42968" y="4132788"/>
                <a:ext cx="333841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68" y="4132788"/>
                <a:ext cx="333841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(3):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868E57-DCB4-4684-9A4C-8BC01318B136}"/>
              </a:ext>
            </a:extLst>
          </p:cNvPr>
          <p:cNvSpPr/>
          <p:nvPr/>
        </p:nvSpPr>
        <p:spPr>
          <a:xfrm>
            <a:off x="5770417" y="1200936"/>
            <a:ext cx="4731328" cy="522777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C28EF5A-75D5-407C-9D1B-8DABA84B80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97" t="41136" r="40833" b="27045"/>
          <a:stretch/>
        </p:blipFill>
        <p:spPr>
          <a:xfrm>
            <a:off x="7633908" y="4509453"/>
            <a:ext cx="1468581" cy="183572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D91BEFC-ECF6-428B-BEE9-85BE1ED8B4A1}"/>
              </a:ext>
            </a:extLst>
          </p:cNvPr>
          <p:cNvSpPr/>
          <p:nvPr/>
        </p:nvSpPr>
        <p:spPr>
          <a:xfrm>
            <a:off x="5902089" y="2475622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967234-55BE-4C0C-8A83-8221526575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121" t="28181" r="12652" b="16364"/>
          <a:stretch/>
        </p:blipFill>
        <p:spPr>
          <a:xfrm>
            <a:off x="5846619" y="1320448"/>
            <a:ext cx="4544291" cy="318174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BECD71D-2692-442C-AE19-1D2C03DF4AD5}"/>
              </a:ext>
            </a:extLst>
          </p:cNvPr>
          <p:cNvSpPr/>
          <p:nvPr/>
        </p:nvSpPr>
        <p:spPr>
          <a:xfrm>
            <a:off x="5902089" y="2413154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4EF7D09E-4A8B-4FE0-A6CD-924101CCE91D}"/>
              </a:ext>
            </a:extLst>
          </p:cNvPr>
          <p:cNvSpPr/>
          <p:nvPr/>
        </p:nvSpPr>
        <p:spPr>
          <a:xfrm>
            <a:off x="7010189" y="5405710"/>
            <a:ext cx="1143000" cy="207818"/>
          </a:xfrm>
          <a:custGeom>
            <a:avLst/>
            <a:gdLst>
              <a:gd name="connsiteX0" fmla="*/ 1143000 w 1143000"/>
              <a:gd name="connsiteY0" fmla="*/ 207818 h 207818"/>
              <a:gd name="connsiteX1" fmla="*/ 1052946 w 1143000"/>
              <a:gd name="connsiteY1" fmla="*/ 159327 h 207818"/>
              <a:gd name="connsiteX2" fmla="*/ 997527 w 1143000"/>
              <a:gd name="connsiteY2" fmla="*/ 138546 h 207818"/>
              <a:gd name="connsiteX3" fmla="*/ 976746 w 1143000"/>
              <a:gd name="connsiteY3" fmla="*/ 124691 h 207818"/>
              <a:gd name="connsiteX4" fmla="*/ 955964 w 1143000"/>
              <a:gd name="connsiteY4" fmla="*/ 117764 h 207818"/>
              <a:gd name="connsiteX5" fmla="*/ 928255 w 1143000"/>
              <a:gd name="connsiteY5" fmla="*/ 103909 h 207818"/>
              <a:gd name="connsiteX6" fmla="*/ 845127 w 1143000"/>
              <a:gd name="connsiteY6" fmla="*/ 83127 h 207818"/>
              <a:gd name="connsiteX7" fmla="*/ 727364 w 1143000"/>
              <a:gd name="connsiteY7" fmla="*/ 55418 h 207818"/>
              <a:gd name="connsiteX8" fmla="*/ 678873 w 1143000"/>
              <a:gd name="connsiteY8" fmla="*/ 41564 h 207818"/>
              <a:gd name="connsiteX9" fmla="*/ 658091 w 1143000"/>
              <a:gd name="connsiteY9" fmla="*/ 34637 h 207818"/>
              <a:gd name="connsiteX10" fmla="*/ 637309 w 1143000"/>
              <a:gd name="connsiteY10" fmla="*/ 20782 h 207818"/>
              <a:gd name="connsiteX11" fmla="*/ 457200 w 1143000"/>
              <a:gd name="connsiteY11" fmla="*/ 0 h 207818"/>
              <a:gd name="connsiteX12" fmla="*/ 270164 w 1143000"/>
              <a:gd name="connsiteY12" fmla="*/ 6927 h 207818"/>
              <a:gd name="connsiteX13" fmla="*/ 242455 w 1143000"/>
              <a:gd name="connsiteY13" fmla="*/ 27709 h 207818"/>
              <a:gd name="connsiteX14" fmla="*/ 207818 w 1143000"/>
              <a:gd name="connsiteY14" fmla="*/ 48491 h 207818"/>
              <a:gd name="connsiteX15" fmla="*/ 187036 w 1143000"/>
              <a:gd name="connsiteY15" fmla="*/ 62346 h 207818"/>
              <a:gd name="connsiteX16" fmla="*/ 166255 w 1143000"/>
              <a:gd name="connsiteY16" fmla="*/ 69273 h 207818"/>
              <a:gd name="connsiteX17" fmla="*/ 124691 w 1143000"/>
              <a:gd name="connsiteY17" fmla="*/ 90055 h 207818"/>
              <a:gd name="connsiteX18" fmla="*/ 76200 w 1143000"/>
              <a:gd name="connsiteY18" fmla="*/ 124691 h 207818"/>
              <a:gd name="connsiteX19" fmla="*/ 55418 w 1143000"/>
              <a:gd name="connsiteY19" fmla="*/ 145473 h 207818"/>
              <a:gd name="connsiteX20" fmla="*/ 0 w 1143000"/>
              <a:gd name="connsiteY20" fmla="*/ 173182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3000" h="207818">
                <a:moveTo>
                  <a:pt x="1143000" y="207818"/>
                </a:moveTo>
                <a:cubicBezTo>
                  <a:pt x="1072733" y="160974"/>
                  <a:pt x="1104886" y="172313"/>
                  <a:pt x="1052946" y="159327"/>
                </a:cubicBezTo>
                <a:cubicBezTo>
                  <a:pt x="1004205" y="126834"/>
                  <a:pt x="1066014" y="164229"/>
                  <a:pt x="997527" y="138546"/>
                </a:cubicBezTo>
                <a:cubicBezTo>
                  <a:pt x="989732" y="135623"/>
                  <a:pt x="984192" y="128414"/>
                  <a:pt x="976746" y="124691"/>
                </a:cubicBezTo>
                <a:cubicBezTo>
                  <a:pt x="970215" y="121425"/>
                  <a:pt x="962676" y="120640"/>
                  <a:pt x="955964" y="117764"/>
                </a:cubicBezTo>
                <a:cubicBezTo>
                  <a:pt x="946472" y="113696"/>
                  <a:pt x="937747" y="107977"/>
                  <a:pt x="928255" y="103909"/>
                </a:cubicBezTo>
                <a:cubicBezTo>
                  <a:pt x="904384" y="93679"/>
                  <a:pt x="864723" y="88570"/>
                  <a:pt x="845127" y="83127"/>
                </a:cubicBezTo>
                <a:cubicBezTo>
                  <a:pt x="736028" y="52822"/>
                  <a:pt x="829243" y="68154"/>
                  <a:pt x="727364" y="55418"/>
                </a:cubicBezTo>
                <a:lnTo>
                  <a:pt x="678873" y="41564"/>
                </a:lnTo>
                <a:cubicBezTo>
                  <a:pt x="671879" y="39466"/>
                  <a:pt x="664622" y="37903"/>
                  <a:pt x="658091" y="34637"/>
                </a:cubicBezTo>
                <a:cubicBezTo>
                  <a:pt x="650644" y="30914"/>
                  <a:pt x="645514" y="22197"/>
                  <a:pt x="637309" y="20782"/>
                </a:cubicBezTo>
                <a:cubicBezTo>
                  <a:pt x="577753" y="10514"/>
                  <a:pt x="457200" y="0"/>
                  <a:pt x="457200" y="0"/>
                </a:cubicBezTo>
                <a:cubicBezTo>
                  <a:pt x="394855" y="2309"/>
                  <a:pt x="332039" y="-1057"/>
                  <a:pt x="270164" y="6927"/>
                </a:cubicBezTo>
                <a:cubicBezTo>
                  <a:pt x="258713" y="8404"/>
                  <a:pt x="252061" y="21305"/>
                  <a:pt x="242455" y="27709"/>
                </a:cubicBezTo>
                <a:cubicBezTo>
                  <a:pt x="231252" y="35178"/>
                  <a:pt x="219236" y="41355"/>
                  <a:pt x="207818" y="48491"/>
                </a:cubicBezTo>
                <a:cubicBezTo>
                  <a:pt x="200758" y="52904"/>
                  <a:pt x="194483" y="58623"/>
                  <a:pt x="187036" y="62346"/>
                </a:cubicBezTo>
                <a:cubicBezTo>
                  <a:pt x="180505" y="65611"/>
                  <a:pt x="172786" y="66008"/>
                  <a:pt x="166255" y="69273"/>
                </a:cubicBezTo>
                <a:cubicBezTo>
                  <a:pt x="112535" y="96132"/>
                  <a:pt x="176931" y="72640"/>
                  <a:pt x="124691" y="90055"/>
                </a:cubicBezTo>
                <a:cubicBezTo>
                  <a:pt x="70656" y="144090"/>
                  <a:pt x="140025" y="79102"/>
                  <a:pt x="76200" y="124691"/>
                </a:cubicBezTo>
                <a:cubicBezTo>
                  <a:pt x="68228" y="130385"/>
                  <a:pt x="63569" y="140039"/>
                  <a:pt x="55418" y="145473"/>
                </a:cubicBezTo>
                <a:cubicBezTo>
                  <a:pt x="55405" y="145482"/>
                  <a:pt x="12320" y="167023"/>
                  <a:pt x="0" y="173182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FDEB65-3FEC-4253-ADBC-7C15E480489C}"/>
                  </a:ext>
                </a:extLst>
              </p:cNvPr>
              <p:cNvSpPr txBox="1"/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FDEB65-3FEC-4253-ADBC-7C15E4804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43A3AD13-0C42-4D24-9071-7E6E59E71A7A}"/>
              </a:ext>
            </a:extLst>
          </p:cNvPr>
          <p:cNvSpPr/>
          <p:nvPr/>
        </p:nvSpPr>
        <p:spPr>
          <a:xfrm>
            <a:off x="5902089" y="2392559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99575F6-C38B-40D3-9156-6E4F15E743B5}"/>
                  </a:ext>
                </a:extLst>
              </p:cNvPr>
              <p:cNvSpPr/>
              <p:nvPr/>
            </p:nvSpPr>
            <p:spPr>
              <a:xfrm>
                <a:off x="6779047" y="2720249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99575F6-C38B-40D3-9156-6E4F15E74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47" y="2720249"/>
                <a:ext cx="47666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F98E64-D516-4927-B747-C5C91F6C2583}"/>
                  </a:ext>
                </a:extLst>
              </p:cNvPr>
              <p:cNvSpPr/>
              <p:nvPr/>
            </p:nvSpPr>
            <p:spPr>
              <a:xfrm>
                <a:off x="6756182" y="3014265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F98E64-D516-4927-B747-C5C91F6C2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82" y="3014265"/>
                <a:ext cx="48083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DA36E6-EF65-4B40-9879-0AA45859E912}"/>
                  </a:ext>
                </a:extLst>
              </p:cNvPr>
              <p:cNvSpPr/>
              <p:nvPr/>
            </p:nvSpPr>
            <p:spPr>
              <a:xfrm>
                <a:off x="8820554" y="3077666"/>
                <a:ext cx="473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DA36E6-EF65-4B40-9879-0AA45859E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54" y="3077666"/>
                <a:ext cx="47378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BFDD3A-5466-4B19-9C1D-FEB35EE1277A}"/>
                  </a:ext>
                </a:extLst>
              </p:cNvPr>
              <p:cNvSpPr/>
              <p:nvPr/>
            </p:nvSpPr>
            <p:spPr>
              <a:xfrm>
                <a:off x="8811544" y="3558718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BFDD3A-5466-4B19-9C1D-FEB35EE12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544" y="3558718"/>
                <a:ext cx="47795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EFD349E-0F33-46DD-8E26-5B888E65E9B7}"/>
              </a:ext>
            </a:extLst>
          </p:cNvPr>
          <p:cNvCxnSpPr/>
          <p:nvPr/>
        </p:nvCxnSpPr>
        <p:spPr>
          <a:xfrm>
            <a:off x="6227367" y="2990773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71FB65C-78EB-41EB-990A-846752BEE453}"/>
              </a:ext>
            </a:extLst>
          </p:cNvPr>
          <p:cNvSpPr/>
          <p:nvPr/>
        </p:nvSpPr>
        <p:spPr>
          <a:xfrm>
            <a:off x="5922871" y="2392558"/>
            <a:ext cx="1988127" cy="17110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309541A-8C13-4534-BBA8-E51A00BF17DB}"/>
              </a:ext>
            </a:extLst>
          </p:cNvPr>
          <p:cNvSpPr/>
          <p:nvPr/>
        </p:nvSpPr>
        <p:spPr>
          <a:xfrm>
            <a:off x="7897914" y="2929332"/>
            <a:ext cx="69850" cy="69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E104569-35BE-442F-8876-37FAE018831C}"/>
                  </a:ext>
                </a:extLst>
              </p:cNvPr>
              <p:cNvSpPr/>
              <p:nvPr/>
            </p:nvSpPr>
            <p:spPr>
              <a:xfrm>
                <a:off x="7816537" y="2604725"/>
                <a:ext cx="4120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E104569-35BE-442F-8876-37FAE0188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37" y="2604725"/>
                <a:ext cx="41203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BB15E0-3F34-4ACB-B97E-7F70C6FC0B82}"/>
              </a:ext>
            </a:extLst>
          </p:cNvPr>
          <p:cNvCxnSpPr/>
          <p:nvPr/>
        </p:nvCxnSpPr>
        <p:spPr>
          <a:xfrm>
            <a:off x="8188089" y="3136245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DF0601-F871-4471-A9EC-9C7401DC1057}"/>
              </a:ext>
            </a:extLst>
          </p:cNvPr>
          <p:cNvCxnSpPr/>
          <p:nvPr/>
        </p:nvCxnSpPr>
        <p:spPr>
          <a:xfrm>
            <a:off x="9199471" y="2658264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3C1981-4244-48B6-B93C-1AD3D8F2BBFE}"/>
                  </a:ext>
                </a:extLst>
              </p:cNvPr>
              <p:cNvSpPr txBox="1"/>
              <p:nvPr/>
            </p:nvSpPr>
            <p:spPr>
              <a:xfrm>
                <a:off x="8806136" y="2671505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3C1981-4244-48B6-B93C-1AD3D8F2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136" y="2671505"/>
                <a:ext cx="178318" cy="246221"/>
              </a:xfrm>
              <a:prstGeom prst="rect">
                <a:avLst/>
              </a:prstGeom>
              <a:blipFill>
                <a:blip r:embed="rId15"/>
                <a:stretch>
                  <a:fillRect l="-27586" r="-2413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91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51796" y="1371600"/>
                <a:ext cx="3374449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6" y="1371600"/>
                <a:ext cx="3374449" cy="471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785629" y="2535657"/>
                <a:ext cx="2640274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𝐾𝐶𝐿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9" y="2535657"/>
                <a:ext cx="2640274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851795" y="2043441"/>
                <a:ext cx="14046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2043441"/>
                <a:ext cx="1404680" cy="246221"/>
              </a:xfrm>
              <a:prstGeom prst="rect">
                <a:avLst/>
              </a:prstGeom>
              <a:blipFill>
                <a:blip r:embed="rId4"/>
                <a:stretch>
                  <a:fillRect l="-173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768999" y="3343345"/>
                <a:ext cx="345363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99" y="3343345"/>
                <a:ext cx="3453638" cy="553228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42968" y="4132788"/>
                <a:ext cx="333841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68" y="4132788"/>
                <a:ext cx="333841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715646" y="5185535"/>
                <a:ext cx="38365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  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46" y="5185535"/>
                <a:ext cx="3836563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15646" y="5812923"/>
                <a:ext cx="318548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46" y="5812923"/>
                <a:ext cx="3185487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(3):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0B3E6E-4B82-4AE1-A625-B3553A1D349C}"/>
              </a:ext>
            </a:extLst>
          </p:cNvPr>
          <p:cNvSpPr/>
          <p:nvPr/>
        </p:nvSpPr>
        <p:spPr>
          <a:xfrm>
            <a:off x="5770417" y="1200936"/>
            <a:ext cx="4731328" cy="522777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FA809D-D246-4C09-995D-3DE833724F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197" t="41136" r="40833" b="27045"/>
          <a:stretch/>
        </p:blipFill>
        <p:spPr>
          <a:xfrm>
            <a:off x="7633908" y="4509453"/>
            <a:ext cx="1468581" cy="183572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4793E94-0058-4AF4-BF5E-8D0F2FEEC00B}"/>
              </a:ext>
            </a:extLst>
          </p:cNvPr>
          <p:cNvSpPr/>
          <p:nvPr/>
        </p:nvSpPr>
        <p:spPr>
          <a:xfrm>
            <a:off x="5902089" y="2475622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A3797-D163-43EF-9CE8-6E40906693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121" t="28181" r="12652" b="16364"/>
          <a:stretch/>
        </p:blipFill>
        <p:spPr>
          <a:xfrm>
            <a:off x="5846619" y="1320448"/>
            <a:ext cx="4544291" cy="318174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D31DB0-EBFC-4355-AC87-7C102C6957D7}"/>
              </a:ext>
            </a:extLst>
          </p:cNvPr>
          <p:cNvSpPr/>
          <p:nvPr/>
        </p:nvSpPr>
        <p:spPr>
          <a:xfrm>
            <a:off x="5902089" y="2413154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549FC1C1-0C1B-4A87-A8FD-3AED53187BAB}"/>
              </a:ext>
            </a:extLst>
          </p:cNvPr>
          <p:cNvSpPr/>
          <p:nvPr/>
        </p:nvSpPr>
        <p:spPr>
          <a:xfrm>
            <a:off x="7010189" y="5405710"/>
            <a:ext cx="1143000" cy="207818"/>
          </a:xfrm>
          <a:custGeom>
            <a:avLst/>
            <a:gdLst>
              <a:gd name="connsiteX0" fmla="*/ 1143000 w 1143000"/>
              <a:gd name="connsiteY0" fmla="*/ 207818 h 207818"/>
              <a:gd name="connsiteX1" fmla="*/ 1052946 w 1143000"/>
              <a:gd name="connsiteY1" fmla="*/ 159327 h 207818"/>
              <a:gd name="connsiteX2" fmla="*/ 997527 w 1143000"/>
              <a:gd name="connsiteY2" fmla="*/ 138546 h 207818"/>
              <a:gd name="connsiteX3" fmla="*/ 976746 w 1143000"/>
              <a:gd name="connsiteY3" fmla="*/ 124691 h 207818"/>
              <a:gd name="connsiteX4" fmla="*/ 955964 w 1143000"/>
              <a:gd name="connsiteY4" fmla="*/ 117764 h 207818"/>
              <a:gd name="connsiteX5" fmla="*/ 928255 w 1143000"/>
              <a:gd name="connsiteY5" fmla="*/ 103909 h 207818"/>
              <a:gd name="connsiteX6" fmla="*/ 845127 w 1143000"/>
              <a:gd name="connsiteY6" fmla="*/ 83127 h 207818"/>
              <a:gd name="connsiteX7" fmla="*/ 727364 w 1143000"/>
              <a:gd name="connsiteY7" fmla="*/ 55418 h 207818"/>
              <a:gd name="connsiteX8" fmla="*/ 678873 w 1143000"/>
              <a:gd name="connsiteY8" fmla="*/ 41564 h 207818"/>
              <a:gd name="connsiteX9" fmla="*/ 658091 w 1143000"/>
              <a:gd name="connsiteY9" fmla="*/ 34637 h 207818"/>
              <a:gd name="connsiteX10" fmla="*/ 637309 w 1143000"/>
              <a:gd name="connsiteY10" fmla="*/ 20782 h 207818"/>
              <a:gd name="connsiteX11" fmla="*/ 457200 w 1143000"/>
              <a:gd name="connsiteY11" fmla="*/ 0 h 207818"/>
              <a:gd name="connsiteX12" fmla="*/ 270164 w 1143000"/>
              <a:gd name="connsiteY12" fmla="*/ 6927 h 207818"/>
              <a:gd name="connsiteX13" fmla="*/ 242455 w 1143000"/>
              <a:gd name="connsiteY13" fmla="*/ 27709 h 207818"/>
              <a:gd name="connsiteX14" fmla="*/ 207818 w 1143000"/>
              <a:gd name="connsiteY14" fmla="*/ 48491 h 207818"/>
              <a:gd name="connsiteX15" fmla="*/ 187036 w 1143000"/>
              <a:gd name="connsiteY15" fmla="*/ 62346 h 207818"/>
              <a:gd name="connsiteX16" fmla="*/ 166255 w 1143000"/>
              <a:gd name="connsiteY16" fmla="*/ 69273 h 207818"/>
              <a:gd name="connsiteX17" fmla="*/ 124691 w 1143000"/>
              <a:gd name="connsiteY17" fmla="*/ 90055 h 207818"/>
              <a:gd name="connsiteX18" fmla="*/ 76200 w 1143000"/>
              <a:gd name="connsiteY18" fmla="*/ 124691 h 207818"/>
              <a:gd name="connsiteX19" fmla="*/ 55418 w 1143000"/>
              <a:gd name="connsiteY19" fmla="*/ 145473 h 207818"/>
              <a:gd name="connsiteX20" fmla="*/ 0 w 1143000"/>
              <a:gd name="connsiteY20" fmla="*/ 173182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3000" h="207818">
                <a:moveTo>
                  <a:pt x="1143000" y="207818"/>
                </a:moveTo>
                <a:cubicBezTo>
                  <a:pt x="1072733" y="160974"/>
                  <a:pt x="1104886" y="172313"/>
                  <a:pt x="1052946" y="159327"/>
                </a:cubicBezTo>
                <a:cubicBezTo>
                  <a:pt x="1004205" y="126834"/>
                  <a:pt x="1066014" y="164229"/>
                  <a:pt x="997527" y="138546"/>
                </a:cubicBezTo>
                <a:cubicBezTo>
                  <a:pt x="989732" y="135623"/>
                  <a:pt x="984192" y="128414"/>
                  <a:pt x="976746" y="124691"/>
                </a:cubicBezTo>
                <a:cubicBezTo>
                  <a:pt x="970215" y="121425"/>
                  <a:pt x="962676" y="120640"/>
                  <a:pt x="955964" y="117764"/>
                </a:cubicBezTo>
                <a:cubicBezTo>
                  <a:pt x="946472" y="113696"/>
                  <a:pt x="937747" y="107977"/>
                  <a:pt x="928255" y="103909"/>
                </a:cubicBezTo>
                <a:cubicBezTo>
                  <a:pt x="904384" y="93679"/>
                  <a:pt x="864723" y="88570"/>
                  <a:pt x="845127" y="83127"/>
                </a:cubicBezTo>
                <a:cubicBezTo>
                  <a:pt x="736028" y="52822"/>
                  <a:pt x="829243" y="68154"/>
                  <a:pt x="727364" y="55418"/>
                </a:cubicBezTo>
                <a:lnTo>
                  <a:pt x="678873" y="41564"/>
                </a:lnTo>
                <a:cubicBezTo>
                  <a:pt x="671879" y="39466"/>
                  <a:pt x="664622" y="37903"/>
                  <a:pt x="658091" y="34637"/>
                </a:cubicBezTo>
                <a:cubicBezTo>
                  <a:pt x="650644" y="30914"/>
                  <a:pt x="645514" y="22197"/>
                  <a:pt x="637309" y="20782"/>
                </a:cubicBezTo>
                <a:cubicBezTo>
                  <a:pt x="577753" y="10514"/>
                  <a:pt x="457200" y="0"/>
                  <a:pt x="457200" y="0"/>
                </a:cubicBezTo>
                <a:cubicBezTo>
                  <a:pt x="394855" y="2309"/>
                  <a:pt x="332039" y="-1057"/>
                  <a:pt x="270164" y="6927"/>
                </a:cubicBezTo>
                <a:cubicBezTo>
                  <a:pt x="258713" y="8404"/>
                  <a:pt x="252061" y="21305"/>
                  <a:pt x="242455" y="27709"/>
                </a:cubicBezTo>
                <a:cubicBezTo>
                  <a:pt x="231252" y="35178"/>
                  <a:pt x="219236" y="41355"/>
                  <a:pt x="207818" y="48491"/>
                </a:cubicBezTo>
                <a:cubicBezTo>
                  <a:pt x="200758" y="52904"/>
                  <a:pt x="194483" y="58623"/>
                  <a:pt x="187036" y="62346"/>
                </a:cubicBezTo>
                <a:cubicBezTo>
                  <a:pt x="180505" y="65611"/>
                  <a:pt x="172786" y="66008"/>
                  <a:pt x="166255" y="69273"/>
                </a:cubicBezTo>
                <a:cubicBezTo>
                  <a:pt x="112535" y="96132"/>
                  <a:pt x="176931" y="72640"/>
                  <a:pt x="124691" y="90055"/>
                </a:cubicBezTo>
                <a:cubicBezTo>
                  <a:pt x="70656" y="144090"/>
                  <a:pt x="140025" y="79102"/>
                  <a:pt x="76200" y="124691"/>
                </a:cubicBezTo>
                <a:cubicBezTo>
                  <a:pt x="68228" y="130385"/>
                  <a:pt x="63569" y="140039"/>
                  <a:pt x="55418" y="145473"/>
                </a:cubicBezTo>
                <a:cubicBezTo>
                  <a:pt x="55405" y="145482"/>
                  <a:pt x="12320" y="167023"/>
                  <a:pt x="0" y="173182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774B3E-5F33-4A53-B1CB-7CF21AD8BD13}"/>
                  </a:ext>
                </a:extLst>
              </p:cNvPr>
              <p:cNvSpPr txBox="1"/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774B3E-5F33-4A53-B1CB-7CF21AD8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4" y="5620456"/>
                <a:ext cx="1353319" cy="467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1352C7FD-5F6D-42EC-AE14-9F0DF233DB5A}"/>
              </a:ext>
            </a:extLst>
          </p:cNvPr>
          <p:cNvSpPr/>
          <p:nvPr/>
        </p:nvSpPr>
        <p:spPr>
          <a:xfrm>
            <a:off x="5902089" y="2392559"/>
            <a:ext cx="2881746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137491-17F7-479D-A00D-045364020A76}"/>
                  </a:ext>
                </a:extLst>
              </p:cNvPr>
              <p:cNvSpPr/>
              <p:nvPr/>
            </p:nvSpPr>
            <p:spPr>
              <a:xfrm>
                <a:off x="6779047" y="2720249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137491-17F7-479D-A00D-045364020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47" y="2720249"/>
                <a:ext cx="47666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2E6D29-85E0-4B8F-A67A-02D9798284B6}"/>
                  </a:ext>
                </a:extLst>
              </p:cNvPr>
              <p:cNvSpPr/>
              <p:nvPr/>
            </p:nvSpPr>
            <p:spPr>
              <a:xfrm>
                <a:off x="6756182" y="3014265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2E6D29-85E0-4B8F-A67A-02D979828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82" y="3014265"/>
                <a:ext cx="48083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D1BD2F-BAAB-44FC-993A-9F09CAB06797}"/>
                  </a:ext>
                </a:extLst>
              </p:cNvPr>
              <p:cNvSpPr/>
              <p:nvPr/>
            </p:nvSpPr>
            <p:spPr>
              <a:xfrm>
                <a:off x="8820554" y="3077666"/>
                <a:ext cx="473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D1BD2F-BAAB-44FC-993A-9F09CAB06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54" y="3077666"/>
                <a:ext cx="47378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B6AE92-DF56-4300-B0FD-5C3B66C1D64D}"/>
                  </a:ext>
                </a:extLst>
              </p:cNvPr>
              <p:cNvSpPr/>
              <p:nvPr/>
            </p:nvSpPr>
            <p:spPr>
              <a:xfrm>
                <a:off x="8811544" y="3558718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B6AE92-DF56-4300-B0FD-5C3B66C1D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544" y="3558718"/>
                <a:ext cx="47795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E289990-80C8-4E12-9C34-CA138383FA93}"/>
              </a:ext>
            </a:extLst>
          </p:cNvPr>
          <p:cNvCxnSpPr/>
          <p:nvPr/>
        </p:nvCxnSpPr>
        <p:spPr>
          <a:xfrm>
            <a:off x="6227367" y="2990773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C1650-0E1E-4E18-9652-398D4116E371}"/>
              </a:ext>
            </a:extLst>
          </p:cNvPr>
          <p:cNvSpPr/>
          <p:nvPr/>
        </p:nvSpPr>
        <p:spPr>
          <a:xfrm>
            <a:off x="5922871" y="2392558"/>
            <a:ext cx="1988127" cy="17110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9A1E989-C5AF-4B2E-9ECC-3BC48C1901C1}"/>
              </a:ext>
            </a:extLst>
          </p:cNvPr>
          <p:cNvSpPr/>
          <p:nvPr/>
        </p:nvSpPr>
        <p:spPr>
          <a:xfrm>
            <a:off x="7897914" y="2929332"/>
            <a:ext cx="69850" cy="69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D07DD9-D20D-435E-B7D6-DD657A8B4B8F}"/>
                  </a:ext>
                </a:extLst>
              </p:cNvPr>
              <p:cNvSpPr/>
              <p:nvPr/>
            </p:nvSpPr>
            <p:spPr>
              <a:xfrm>
                <a:off x="7816537" y="2604725"/>
                <a:ext cx="4120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D07DD9-D20D-435E-B7D6-DD657A8B4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37" y="2604725"/>
                <a:ext cx="41203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8EF8844-790B-4549-A0CF-E2BA53690EB3}"/>
              </a:ext>
            </a:extLst>
          </p:cNvPr>
          <p:cNvCxnSpPr/>
          <p:nvPr/>
        </p:nvCxnSpPr>
        <p:spPr>
          <a:xfrm>
            <a:off x="8188089" y="3136245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C78884-7F13-4F09-99B0-9C4E56386493}"/>
              </a:ext>
            </a:extLst>
          </p:cNvPr>
          <p:cNvCxnSpPr/>
          <p:nvPr/>
        </p:nvCxnSpPr>
        <p:spPr>
          <a:xfrm>
            <a:off x="9199471" y="2658264"/>
            <a:ext cx="42319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631F76-6AF0-417C-873B-068ED5492A6B}"/>
                  </a:ext>
                </a:extLst>
              </p:cNvPr>
              <p:cNvSpPr txBox="1"/>
              <p:nvPr/>
            </p:nvSpPr>
            <p:spPr>
              <a:xfrm>
                <a:off x="8806136" y="2671505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631F76-6AF0-417C-873B-068ED549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136" y="2671505"/>
                <a:ext cx="178318" cy="246221"/>
              </a:xfrm>
              <a:prstGeom prst="rect">
                <a:avLst/>
              </a:prstGeom>
              <a:blipFill>
                <a:blip r:embed="rId17"/>
                <a:stretch>
                  <a:fillRect l="-27586" r="-2413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5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93296-35CD-4C1A-B7C8-FF2054C1AB46}"/>
              </a:ext>
            </a:extLst>
          </p:cNvPr>
          <p:cNvSpPr txBox="1"/>
          <p:nvPr/>
        </p:nvSpPr>
        <p:spPr>
          <a:xfrm>
            <a:off x="1939319" y="1226585"/>
            <a:ext cx="7451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For the following circuit, find the output voltage and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A8E2E-29B2-4209-9FE4-F2D6921B4773}"/>
              </a:ext>
            </a:extLst>
          </p:cNvPr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(4):</a:t>
            </a:r>
            <a:endParaRPr lang="en-US" i="1" dirty="0">
              <a:solidFill>
                <a:srgbClr val="0069B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1FED4-7BB1-4C06-8C66-F140E34ED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05" y="2187969"/>
            <a:ext cx="4935314" cy="27483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467DA1-7BA4-48F6-AFAA-5402AF01DCBE}"/>
              </a:ext>
            </a:extLst>
          </p:cNvPr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667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93296-35CD-4C1A-B7C8-FF2054C1AB46}"/>
              </a:ext>
            </a:extLst>
          </p:cNvPr>
          <p:cNvSpPr txBox="1"/>
          <p:nvPr/>
        </p:nvSpPr>
        <p:spPr>
          <a:xfrm>
            <a:off x="1939319" y="1226585"/>
            <a:ext cx="7451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For the following circuit, find the output voltage and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A8E2E-29B2-4209-9FE4-F2D6921B4773}"/>
              </a:ext>
            </a:extLst>
          </p:cNvPr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(4):</a:t>
            </a:r>
            <a:endParaRPr lang="en-US" i="1" dirty="0">
              <a:solidFill>
                <a:srgbClr val="0069B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1FED4-7BB1-4C06-8C66-F140E34ED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05" y="2187969"/>
            <a:ext cx="4935314" cy="2748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/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blipFill>
                <a:blip r:embed="rId3"/>
                <a:stretch>
                  <a:fillRect l="-21212" r="-1818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/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blipFill>
                <a:blip r:embed="rId4"/>
                <a:stretch>
                  <a:fillRect l="-6061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/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blipFill>
                <a:blip r:embed="rId5"/>
                <a:stretch>
                  <a:fillRect l="-17143" r="-571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/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blipFill>
                <a:blip r:embed="rId6"/>
                <a:stretch>
                  <a:fillRect l="-17143" r="-571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A98C0A-49F3-4DEB-BB44-47BFBED0E0F4}"/>
              </a:ext>
            </a:extLst>
          </p:cNvPr>
          <p:cNvCxnSpPr>
            <a:cxnSpLocks/>
          </p:cNvCxnSpPr>
          <p:nvPr/>
        </p:nvCxnSpPr>
        <p:spPr>
          <a:xfrm>
            <a:off x="6711950" y="34910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/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blipFill>
                <a:blip r:embed="rId7"/>
                <a:stretch>
                  <a:fillRect l="-8333" r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F1181-FE84-4CC5-97E5-59C0D198309C}"/>
              </a:ext>
            </a:extLst>
          </p:cNvPr>
          <p:cNvCxnSpPr>
            <a:cxnSpLocks/>
          </p:cNvCxnSpPr>
          <p:nvPr/>
        </p:nvCxnSpPr>
        <p:spPr>
          <a:xfrm>
            <a:off x="7524750" y="25711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/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blipFill>
                <a:blip r:embed="rId8"/>
                <a:stretch>
                  <a:fillRect l="-25714" r="-571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7C22B6-D382-4B37-B421-7F5A75B23A3E}"/>
              </a:ext>
            </a:extLst>
          </p:cNvPr>
          <p:cNvCxnSpPr>
            <a:cxnSpLocks/>
          </p:cNvCxnSpPr>
          <p:nvPr/>
        </p:nvCxnSpPr>
        <p:spPr>
          <a:xfrm>
            <a:off x="8769350" y="2066747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/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blipFill>
                <a:blip r:embed="rId9"/>
                <a:stretch>
                  <a:fillRect l="-25714" r="-5714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C0B13B-79CF-4ED9-A6DE-E62A3593E6F0}"/>
              </a:ext>
            </a:extLst>
          </p:cNvPr>
          <p:cNvCxnSpPr>
            <a:cxnSpLocks/>
          </p:cNvCxnSpPr>
          <p:nvPr/>
        </p:nvCxnSpPr>
        <p:spPr>
          <a:xfrm>
            <a:off x="6046141" y="4214100"/>
            <a:ext cx="0" cy="31980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/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blipFill>
                <a:blip r:embed="rId10"/>
                <a:stretch>
                  <a:fillRect l="-2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3467DA1-7BA4-48F6-AFAA-5402AF01DCBE}"/>
              </a:ext>
            </a:extLst>
          </p:cNvPr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08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93296-35CD-4C1A-B7C8-FF2054C1AB46}"/>
              </a:ext>
            </a:extLst>
          </p:cNvPr>
          <p:cNvSpPr txBox="1"/>
          <p:nvPr/>
        </p:nvSpPr>
        <p:spPr>
          <a:xfrm>
            <a:off x="1939319" y="1226585"/>
            <a:ext cx="7451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For the following circuit, find the output voltage and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A8E2E-29B2-4209-9FE4-F2D6921B4773}"/>
              </a:ext>
            </a:extLst>
          </p:cNvPr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(4):</a:t>
            </a:r>
            <a:endParaRPr lang="en-US" i="1" dirty="0">
              <a:solidFill>
                <a:srgbClr val="0069B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1FED4-7BB1-4C06-8C66-F140E34ED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05" y="2187969"/>
            <a:ext cx="4935314" cy="2748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/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blipFill>
                <a:blip r:embed="rId3"/>
                <a:stretch>
                  <a:fillRect l="-21212" r="-1818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/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blipFill>
                <a:blip r:embed="rId4"/>
                <a:stretch>
                  <a:fillRect l="-6061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/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blipFill>
                <a:blip r:embed="rId5"/>
                <a:stretch>
                  <a:fillRect l="-17143" r="-571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/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blipFill>
                <a:blip r:embed="rId6"/>
                <a:stretch>
                  <a:fillRect l="-17143" r="-571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A98C0A-49F3-4DEB-BB44-47BFBED0E0F4}"/>
              </a:ext>
            </a:extLst>
          </p:cNvPr>
          <p:cNvCxnSpPr>
            <a:cxnSpLocks/>
          </p:cNvCxnSpPr>
          <p:nvPr/>
        </p:nvCxnSpPr>
        <p:spPr>
          <a:xfrm>
            <a:off x="6711950" y="34910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/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blipFill>
                <a:blip r:embed="rId7"/>
                <a:stretch>
                  <a:fillRect l="-8333" r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F1181-FE84-4CC5-97E5-59C0D198309C}"/>
              </a:ext>
            </a:extLst>
          </p:cNvPr>
          <p:cNvCxnSpPr>
            <a:cxnSpLocks/>
          </p:cNvCxnSpPr>
          <p:nvPr/>
        </p:nvCxnSpPr>
        <p:spPr>
          <a:xfrm>
            <a:off x="7524750" y="25711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/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blipFill>
                <a:blip r:embed="rId8"/>
                <a:stretch>
                  <a:fillRect l="-25714" r="-571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7C22B6-D382-4B37-B421-7F5A75B23A3E}"/>
              </a:ext>
            </a:extLst>
          </p:cNvPr>
          <p:cNvCxnSpPr>
            <a:cxnSpLocks/>
          </p:cNvCxnSpPr>
          <p:nvPr/>
        </p:nvCxnSpPr>
        <p:spPr>
          <a:xfrm>
            <a:off x="8769350" y="2066747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/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blipFill>
                <a:blip r:embed="rId9"/>
                <a:stretch>
                  <a:fillRect l="-25714" r="-5714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C0B13B-79CF-4ED9-A6DE-E62A3593E6F0}"/>
              </a:ext>
            </a:extLst>
          </p:cNvPr>
          <p:cNvCxnSpPr>
            <a:cxnSpLocks/>
          </p:cNvCxnSpPr>
          <p:nvPr/>
        </p:nvCxnSpPr>
        <p:spPr>
          <a:xfrm>
            <a:off x="6046141" y="4214100"/>
            <a:ext cx="0" cy="31980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/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blipFill>
                <a:blip r:embed="rId10"/>
                <a:stretch>
                  <a:fillRect l="-2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D3C90-3EAF-4D79-8521-44D16F769500}"/>
                  </a:ext>
                </a:extLst>
              </p:cNvPr>
              <p:cNvSpPr txBox="1"/>
              <p:nvPr/>
            </p:nvSpPr>
            <p:spPr>
              <a:xfrm>
                <a:off x="1939317" y="1835942"/>
                <a:ext cx="6910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D3C90-3EAF-4D79-8521-44D16F76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17" y="1835942"/>
                <a:ext cx="691022" cy="246221"/>
              </a:xfrm>
              <a:prstGeom prst="rect">
                <a:avLst/>
              </a:prstGeom>
              <a:blipFill>
                <a:blip r:embed="rId11"/>
                <a:stretch>
                  <a:fillRect l="-6195" r="-88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76ED18-612C-4E8C-9FA8-A90AB88E9F8C}"/>
                  </a:ext>
                </a:extLst>
              </p:cNvPr>
              <p:cNvSpPr txBox="1"/>
              <p:nvPr/>
            </p:nvSpPr>
            <p:spPr>
              <a:xfrm>
                <a:off x="1952943" y="2201086"/>
                <a:ext cx="1972335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76ED18-612C-4E8C-9FA8-A90AB88E9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3" y="2201086"/>
                <a:ext cx="1972335" cy="265650"/>
              </a:xfrm>
              <a:prstGeom prst="rect">
                <a:avLst/>
              </a:prstGeom>
              <a:blipFill>
                <a:blip r:embed="rId12"/>
                <a:stretch>
                  <a:fillRect l="-185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BAAA24-A3A3-4DA1-8636-44364E2BF150}"/>
                  </a:ext>
                </a:extLst>
              </p:cNvPr>
              <p:cNvSpPr txBox="1"/>
              <p:nvPr/>
            </p:nvSpPr>
            <p:spPr>
              <a:xfrm>
                <a:off x="1952942" y="2688349"/>
                <a:ext cx="746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BAAA24-A3A3-4DA1-8636-44364E2B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2" y="2688349"/>
                <a:ext cx="746678" cy="246221"/>
              </a:xfrm>
              <a:prstGeom prst="rect">
                <a:avLst/>
              </a:prstGeom>
              <a:blipFill>
                <a:blip r:embed="rId13"/>
                <a:stretch>
                  <a:fillRect l="-569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7C9B1-60A4-455E-9667-216A57D97C17}"/>
                  </a:ext>
                </a:extLst>
              </p:cNvPr>
              <p:cNvSpPr txBox="1"/>
              <p:nvPr/>
            </p:nvSpPr>
            <p:spPr>
              <a:xfrm>
                <a:off x="1933107" y="3100559"/>
                <a:ext cx="2369623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7C9B1-60A4-455E-9667-216A57D9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07" y="3100559"/>
                <a:ext cx="2369623" cy="265650"/>
              </a:xfrm>
              <a:prstGeom prst="rect">
                <a:avLst/>
              </a:prstGeom>
              <a:blipFill>
                <a:blip r:embed="rId14"/>
                <a:stretch>
                  <a:fillRect l="-514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330C9A-1014-4A11-A861-556FE15A0F98}"/>
                  </a:ext>
                </a:extLst>
              </p:cNvPr>
              <p:cNvSpPr txBox="1"/>
              <p:nvPr/>
            </p:nvSpPr>
            <p:spPr>
              <a:xfrm>
                <a:off x="1940343" y="3481966"/>
                <a:ext cx="190539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330C9A-1014-4A11-A861-556FE15A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43" y="3481966"/>
                <a:ext cx="1905393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21BEA9-928B-4AFA-A03A-9CBDAD2B1444}"/>
                  </a:ext>
                </a:extLst>
              </p:cNvPr>
              <p:cNvSpPr txBox="1"/>
              <p:nvPr/>
            </p:nvSpPr>
            <p:spPr>
              <a:xfrm>
                <a:off x="1940342" y="4251781"/>
                <a:ext cx="2134174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21BEA9-928B-4AFA-A03A-9CBDAD2B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42" y="4251781"/>
                <a:ext cx="2134174" cy="265650"/>
              </a:xfrm>
              <a:prstGeom prst="rect">
                <a:avLst/>
              </a:prstGeom>
              <a:blipFill>
                <a:blip r:embed="rId16"/>
                <a:stretch>
                  <a:fillRect l="-857" r="-171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B5-6298-435A-B1B5-6AD500069597}"/>
                  </a:ext>
                </a:extLst>
              </p:cNvPr>
              <p:cNvSpPr txBox="1"/>
              <p:nvPr/>
            </p:nvSpPr>
            <p:spPr>
              <a:xfrm>
                <a:off x="1953110" y="4811073"/>
                <a:ext cx="21763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B5-6298-435A-B1B5-6AD50006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10" y="4811073"/>
                <a:ext cx="2176301" cy="246221"/>
              </a:xfrm>
              <a:prstGeom prst="rect">
                <a:avLst/>
              </a:prstGeom>
              <a:blipFill>
                <a:blip r:embed="rId17"/>
                <a:stretch>
                  <a:fillRect l="-840" r="-56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3467DA1-7BA4-48F6-AFAA-5402AF01DCBE}"/>
              </a:ext>
            </a:extLst>
          </p:cNvPr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017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93296-35CD-4C1A-B7C8-FF2054C1AB46}"/>
              </a:ext>
            </a:extLst>
          </p:cNvPr>
          <p:cNvSpPr txBox="1"/>
          <p:nvPr/>
        </p:nvSpPr>
        <p:spPr>
          <a:xfrm>
            <a:off x="1939319" y="1226585"/>
            <a:ext cx="7451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For the following circuit, find the output voltage and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A8E2E-29B2-4209-9FE4-F2D6921B4773}"/>
              </a:ext>
            </a:extLst>
          </p:cNvPr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(4):</a:t>
            </a:r>
            <a:endParaRPr lang="en-US" i="1" dirty="0">
              <a:solidFill>
                <a:srgbClr val="0069B8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1FED4-7BB1-4C06-8C66-F140E34ED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05" y="2187969"/>
            <a:ext cx="4935314" cy="2748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/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A90D6-2753-4812-888C-1A59930E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3793809"/>
                <a:ext cx="200375" cy="246221"/>
              </a:xfrm>
              <a:prstGeom prst="rect">
                <a:avLst/>
              </a:prstGeom>
              <a:blipFill>
                <a:blip r:embed="rId3"/>
                <a:stretch>
                  <a:fillRect l="-21212" r="-1818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/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157E0-CA1F-4AA2-B8E5-BCB01172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00" y="4184347"/>
                <a:ext cx="200375" cy="246221"/>
              </a:xfrm>
              <a:prstGeom prst="rect">
                <a:avLst/>
              </a:prstGeom>
              <a:blipFill>
                <a:blip r:embed="rId4"/>
                <a:stretch>
                  <a:fillRect l="-6061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/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6E76C1-63B1-43C9-B862-F95D4D411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398679"/>
                <a:ext cx="208390" cy="184666"/>
              </a:xfrm>
              <a:prstGeom prst="rect">
                <a:avLst/>
              </a:prstGeom>
              <a:blipFill>
                <a:blip r:embed="rId5"/>
                <a:stretch>
                  <a:fillRect l="-17143" r="-571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/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7AD75-38E5-4C97-AD1E-B3BD51C8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38" y="3062129"/>
                <a:ext cx="208390" cy="184666"/>
              </a:xfrm>
              <a:prstGeom prst="rect">
                <a:avLst/>
              </a:prstGeom>
              <a:blipFill>
                <a:blip r:embed="rId6"/>
                <a:stretch>
                  <a:fillRect l="-17143" r="-571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A98C0A-49F3-4DEB-BB44-47BFBED0E0F4}"/>
              </a:ext>
            </a:extLst>
          </p:cNvPr>
          <p:cNvCxnSpPr>
            <a:cxnSpLocks/>
          </p:cNvCxnSpPr>
          <p:nvPr/>
        </p:nvCxnSpPr>
        <p:spPr>
          <a:xfrm>
            <a:off x="6711950" y="34910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/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5EA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41A78F-BB7A-4C9A-95D1-E00D250DD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1" y="3562168"/>
                <a:ext cx="435697" cy="215444"/>
              </a:xfrm>
              <a:prstGeom prst="rect">
                <a:avLst/>
              </a:prstGeom>
              <a:blipFill>
                <a:blip r:embed="rId7"/>
                <a:stretch>
                  <a:fillRect l="-8333" r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F1181-FE84-4CC5-97E5-59C0D198309C}"/>
              </a:ext>
            </a:extLst>
          </p:cNvPr>
          <p:cNvCxnSpPr>
            <a:cxnSpLocks/>
          </p:cNvCxnSpPr>
          <p:nvPr/>
        </p:nvCxnSpPr>
        <p:spPr>
          <a:xfrm>
            <a:off x="7524750" y="2571112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/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B589E-2511-48CF-BCA6-2E1626FB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62" y="2226644"/>
                <a:ext cx="212942" cy="265650"/>
              </a:xfrm>
              <a:prstGeom prst="rect">
                <a:avLst/>
              </a:prstGeom>
              <a:blipFill>
                <a:blip r:embed="rId8"/>
                <a:stretch>
                  <a:fillRect l="-25714" r="-571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7C22B6-D382-4B37-B421-7F5A75B23A3E}"/>
              </a:ext>
            </a:extLst>
          </p:cNvPr>
          <p:cNvCxnSpPr>
            <a:cxnSpLocks/>
          </p:cNvCxnSpPr>
          <p:nvPr/>
        </p:nvCxnSpPr>
        <p:spPr>
          <a:xfrm>
            <a:off x="8769350" y="2066747"/>
            <a:ext cx="482600" cy="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/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21E37F-BFEA-411C-9F9B-2EB974C6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562" y="1722279"/>
                <a:ext cx="212942" cy="265650"/>
              </a:xfrm>
              <a:prstGeom prst="rect">
                <a:avLst/>
              </a:prstGeom>
              <a:blipFill>
                <a:blip r:embed="rId9"/>
                <a:stretch>
                  <a:fillRect l="-25714" r="-5714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C0B13B-79CF-4ED9-A6DE-E62A3593E6F0}"/>
              </a:ext>
            </a:extLst>
          </p:cNvPr>
          <p:cNvCxnSpPr>
            <a:cxnSpLocks/>
          </p:cNvCxnSpPr>
          <p:nvPr/>
        </p:nvCxnSpPr>
        <p:spPr>
          <a:xfrm>
            <a:off x="6046141" y="4214100"/>
            <a:ext cx="0" cy="319800"/>
          </a:xfrm>
          <a:prstGeom prst="straightConnector1">
            <a:avLst/>
          </a:prstGeom>
          <a:ln w="19050">
            <a:solidFill>
              <a:srgbClr val="317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/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5EA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5EA4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723E4-3106-411E-83B5-24341018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99" y="4206597"/>
                <a:ext cx="212942" cy="246221"/>
              </a:xfrm>
              <a:prstGeom prst="rect">
                <a:avLst/>
              </a:prstGeom>
              <a:blipFill>
                <a:blip r:embed="rId10"/>
                <a:stretch>
                  <a:fillRect l="-228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D3C90-3EAF-4D79-8521-44D16F769500}"/>
                  </a:ext>
                </a:extLst>
              </p:cNvPr>
              <p:cNvSpPr txBox="1"/>
              <p:nvPr/>
            </p:nvSpPr>
            <p:spPr>
              <a:xfrm>
                <a:off x="1939317" y="1835942"/>
                <a:ext cx="6910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D3C90-3EAF-4D79-8521-44D16F76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17" y="1835942"/>
                <a:ext cx="691022" cy="246221"/>
              </a:xfrm>
              <a:prstGeom prst="rect">
                <a:avLst/>
              </a:prstGeom>
              <a:blipFill>
                <a:blip r:embed="rId11"/>
                <a:stretch>
                  <a:fillRect l="-6195" r="-88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76ED18-612C-4E8C-9FA8-A90AB88E9F8C}"/>
                  </a:ext>
                </a:extLst>
              </p:cNvPr>
              <p:cNvSpPr txBox="1"/>
              <p:nvPr/>
            </p:nvSpPr>
            <p:spPr>
              <a:xfrm>
                <a:off x="1952943" y="2201086"/>
                <a:ext cx="1972335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76ED18-612C-4E8C-9FA8-A90AB88E9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3" y="2201086"/>
                <a:ext cx="1972335" cy="265650"/>
              </a:xfrm>
              <a:prstGeom prst="rect">
                <a:avLst/>
              </a:prstGeom>
              <a:blipFill>
                <a:blip r:embed="rId12"/>
                <a:stretch>
                  <a:fillRect l="-185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BAAA24-A3A3-4DA1-8636-44364E2BF150}"/>
                  </a:ext>
                </a:extLst>
              </p:cNvPr>
              <p:cNvSpPr txBox="1"/>
              <p:nvPr/>
            </p:nvSpPr>
            <p:spPr>
              <a:xfrm>
                <a:off x="1952942" y="2688349"/>
                <a:ext cx="746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BAAA24-A3A3-4DA1-8636-44364E2B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2" y="2688349"/>
                <a:ext cx="746678" cy="246221"/>
              </a:xfrm>
              <a:prstGeom prst="rect">
                <a:avLst/>
              </a:prstGeom>
              <a:blipFill>
                <a:blip r:embed="rId13"/>
                <a:stretch>
                  <a:fillRect l="-569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7C9B1-60A4-455E-9667-216A57D97C17}"/>
                  </a:ext>
                </a:extLst>
              </p:cNvPr>
              <p:cNvSpPr txBox="1"/>
              <p:nvPr/>
            </p:nvSpPr>
            <p:spPr>
              <a:xfrm>
                <a:off x="1933107" y="3100559"/>
                <a:ext cx="2369623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7C9B1-60A4-455E-9667-216A57D9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07" y="3100559"/>
                <a:ext cx="2369623" cy="265650"/>
              </a:xfrm>
              <a:prstGeom prst="rect">
                <a:avLst/>
              </a:prstGeom>
              <a:blipFill>
                <a:blip r:embed="rId14"/>
                <a:stretch>
                  <a:fillRect l="-514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330C9A-1014-4A11-A861-556FE15A0F98}"/>
                  </a:ext>
                </a:extLst>
              </p:cNvPr>
              <p:cNvSpPr txBox="1"/>
              <p:nvPr/>
            </p:nvSpPr>
            <p:spPr>
              <a:xfrm>
                <a:off x="1940343" y="3481966"/>
                <a:ext cx="190539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330C9A-1014-4A11-A861-556FE15A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43" y="3481966"/>
                <a:ext cx="1905393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21BEA9-928B-4AFA-A03A-9CBDAD2B1444}"/>
                  </a:ext>
                </a:extLst>
              </p:cNvPr>
              <p:cNvSpPr txBox="1"/>
              <p:nvPr/>
            </p:nvSpPr>
            <p:spPr>
              <a:xfrm>
                <a:off x="1940342" y="4251781"/>
                <a:ext cx="2134174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21BEA9-928B-4AFA-A03A-9CBDAD2B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42" y="4251781"/>
                <a:ext cx="2134174" cy="265650"/>
              </a:xfrm>
              <a:prstGeom prst="rect">
                <a:avLst/>
              </a:prstGeom>
              <a:blipFill>
                <a:blip r:embed="rId16"/>
                <a:stretch>
                  <a:fillRect l="-857" r="-171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B5-6298-435A-B1B5-6AD500069597}"/>
                  </a:ext>
                </a:extLst>
              </p:cNvPr>
              <p:cNvSpPr txBox="1"/>
              <p:nvPr/>
            </p:nvSpPr>
            <p:spPr>
              <a:xfrm>
                <a:off x="1953110" y="4811073"/>
                <a:ext cx="21763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B5-6298-435A-B1B5-6AD50006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10" y="4811073"/>
                <a:ext cx="2176301" cy="246221"/>
              </a:xfrm>
              <a:prstGeom prst="rect">
                <a:avLst/>
              </a:prstGeom>
              <a:blipFill>
                <a:blip r:embed="rId17"/>
                <a:stretch>
                  <a:fillRect l="-840" r="-56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C3ED23-3060-4BC9-9D3D-D916DC60EC80}"/>
                  </a:ext>
                </a:extLst>
              </p:cNvPr>
              <p:cNvSpPr txBox="1"/>
              <p:nvPr/>
            </p:nvSpPr>
            <p:spPr>
              <a:xfrm>
                <a:off x="1952942" y="5508493"/>
                <a:ext cx="28998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C3ED23-3060-4BC9-9D3D-D916DC60E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2" y="5508493"/>
                <a:ext cx="2899896" cy="246221"/>
              </a:xfrm>
              <a:prstGeom prst="rect">
                <a:avLst/>
              </a:prstGeom>
              <a:blipFill>
                <a:blip r:embed="rId18"/>
                <a:stretch>
                  <a:fillRect l="-420" r="-2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598667-98DE-47FE-9457-5C4C48D02ED4}"/>
                  </a:ext>
                </a:extLst>
              </p:cNvPr>
              <p:cNvSpPr txBox="1"/>
              <p:nvPr/>
            </p:nvSpPr>
            <p:spPr>
              <a:xfrm>
                <a:off x="1952943" y="5860015"/>
                <a:ext cx="2127185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598667-98DE-47FE-9457-5C4C48D0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3" y="5860015"/>
                <a:ext cx="2127185" cy="265650"/>
              </a:xfrm>
              <a:prstGeom prst="rect">
                <a:avLst/>
              </a:prstGeom>
              <a:blipFill>
                <a:blip r:embed="rId19"/>
                <a:stretch>
                  <a:fillRect l="-860" r="-1719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3467DA1-7BA4-48F6-AFAA-5402AF01DCBE}"/>
              </a:ext>
            </a:extLst>
          </p:cNvPr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226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492"/>
            <a:ext cx="10515600" cy="135175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CH6: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Amplifiers 2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D6D81-B6FC-C550-7C7B-04BD0837CDBD}"/>
              </a:ext>
            </a:extLst>
          </p:cNvPr>
          <p:cNvSpPr txBox="1"/>
          <p:nvPr/>
        </p:nvSpPr>
        <p:spPr>
          <a:xfrm>
            <a:off x="3076575" y="34290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repared by Dr. Faris Alfaris (falfaris@ksu.edu.sa)</a:t>
            </a:r>
          </a:p>
        </p:txBody>
      </p:sp>
    </p:spTree>
    <p:extLst>
      <p:ext uri="{BB962C8B-B14F-4D97-AF65-F5344CB8AC3E}">
        <p14:creationId xmlns:p14="http://schemas.microsoft.com/office/powerpoint/2010/main" val="345391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0551" y="1163782"/>
            <a:ext cx="4845048" cy="376421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(1):</a:t>
            </a:r>
            <a:endParaRPr lang="en-US" i="1" dirty="0">
              <a:solidFill>
                <a:srgbClr val="0069B8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0000" t="25938" r="11181" b="17946"/>
          <a:stretch/>
        </p:blipFill>
        <p:spPr>
          <a:xfrm>
            <a:off x="5732686" y="1224056"/>
            <a:ext cx="4662264" cy="3572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F6B39F-F7F3-4DE6-9294-5E6FCF76C1DF}"/>
              </a:ext>
            </a:extLst>
          </p:cNvPr>
          <p:cNvSpPr/>
          <p:nvPr/>
        </p:nvSpPr>
        <p:spPr>
          <a:xfrm>
            <a:off x="5732686" y="1816100"/>
            <a:ext cx="4554314" cy="48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0551" y="1163782"/>
            <a:ext cx="4845048" cy="376421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(1):</a:t>
            </a:r>
            <a:endParaRPr lang="en-US" i="1" dirty="0">
              <a:solidFill>
                <a:srgbClr val="0069B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𝐾𝑉𝐿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𝑙𝑜𝑝𝑝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blipFill>
                <a:blip r:embed="rId2"/>
                <a:stretch>
                  <a:fillRect l="-1466" r="-58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blipFill>
                <a:blip r:embed="rId3"/>
                <a:stretch>
                  <a:fillRect l="-221" r="-22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blipFill>
                <a:blip r:embed="rId4"/>
                <a:stretch>
                  <a:fillRect r="-85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4597169" y="227426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blipFill>
                <a:blip r:embed="rId5"/>
                <a:stretch>
                  <a:fillRect l="-20370" r="-222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4589821" y="184613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blipFill>
                <a:blip r:embed="rId6"/>
                <a:stretch>
                  <a:fillRect l="-20370" r="-2222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40000" t="25938" r="11181" b="17946"/>
          <a:stretch/>
        </p:blipFill>
        <p:spPr>
          <a:xfrm>
            <a:off x="5730943" y="1223798"/>
            <a:ext cx="4662264" cy="357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blipFill>
                <a:blip r:embed="rId10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230068" y="2827574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561222" y="3797203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44"/>
          <p:cNvSpPr/>
          <p:nvPr/>
        </p:nvSpPr>
        <p:spPr>
          <a:xfrm>
            <a:off x="7503094" y="2937165"/>
            <a:ext cx="2188161" cy="1870363"/>
          </a:xfrm>
          <a:custGeom>
            <a:avLst/>
            <a:gdLst>
              <a:gd name="connsiteX0" fmla="*/ 2251364 w 2251364"/>
              <a:gd name="connsiteY0" fmla="*/ 0 h 1870363"/>
              <a:gd name="connsiteX1" fmla="*/ 2251364 w 2251364"/>
              <a:gd name="connsiteY1" fmla="*/ 1683327 h 1870363"/>
              <a:gd name="connsiteX2" fmla="*/ 0 w 2251364"/>
              <a:gd name="connsiteY2" fmla="*/ 1683327 h 1870363"/>
              <a:gd name="connsiteX3" fmla="*/ 0 w 2251364"/>
              <a:gd name="connsiteY3" fmla="*/ 1870363 h 18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364" h="1870363">
                <a:moveTo>
                  <a:pt x="2251364" y="0"/>
                </a:moveTo>
                <a:lnTo>
                  <a:pt x="2251364" y="1683327"/>
                </a:lnTo>
                <a:lnTo>
                  <a:pt x="0" y="1683327"/>
                </a:lnTo>
                <a:lnTo>
                  <a:pt x="0" y="1870363"/>
                </a:lnTo>
              </a:path>
            </a:pathLst>
          </a:custGeom>
          <a:noFill/>
          <a:ln w="190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678127" y="3556211"/>
            <a:ext cx="365760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399089" y="4629765"/>
            <a:ext cx="0" cy="74748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8767" y="5377252"/>
            <a:ext cx="361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69B8"/>
                </a:solidFill>
              </a:rPr>
              <a:t>The output current wont enter the loops because there is no way to go back to node b. Therefore, it goes to the ground and return to node b through the ground of the Amp supply.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8768" y="3072538"/>
            <a:ext cx="1564547" cy="1470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54352" y="2945799"/>
                <a:ext cx="48731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352" y="2945799"/>
                <a:ext cx="487313" cy="215444"/>
              </a:xfrm>
              <a:prstGeom prst="rect">
                <a:avLst/>
              </a:prstGeom>
              <a:blipFill>
                <a:blip r:embed="rId14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1D6569-4BB4-4A94-B8D5-3DF923CEEC02}"/>
              </a:ext>
            </a:extLst>
          </p:cNvPr>
          <p:cNvSpPr/>
          <p:nvPr/>
        </p:nvSpPr>
        <p:spPr>
          <a:xfrm>
            <a:off x="5732686" y="1816100"/>
            <a:ext cx="4554314" cy="48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0551" y="1163782"/>
            <a:ext cx="4845048" cy="376421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(1):</a:t>
            </a:r>
            <a:endParaRPr lang="en-US" i="1" dirty="0">
              <a:solidFill>
                <a:srgbClr val="0069B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𝐾𝑉𝐿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𝑙𝑜𝑝𝑝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blipFill>
                <a:blip r:embed="rId2"/>
                <a:stretch>
                  <a:fillRect l="-1466" r="-58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blipFill>
                <a:blip r:embed="rId3"/>
                <a:stretch>
                  <a:fillRect l="-221" r="-22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blipFill>
                <a:blip r:embed="rId4"/>
                <a:stretch>
                  <a:fillRect r="-85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843139" y="2779272"/>
                <a:ext cx="27458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𝑠𝑜𝑙𝑣𝑖𝑛𝑔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𝑎𝑏𝑜𝑣𝑒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𝑒𝑞𝑠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39" y="2779272"/>
                <a:ext cx="2745880" cy="215444"/>
              </a:xfrm>
              <a:prstGeom prst="rect">
                <a:avLst/>
              </a:prstGeom>
              <a:blipFill>
                <a:blip r:embed="rId5"/>
                <a:stretch>
                  <a:fillRect l="-1774" r="-22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843140" y="3136698"/>
                <a:ext cx="3615477" cy="223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0" i="1">
                          <a:latin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1125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11875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45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0" y="3136698"/>
                <a:ext cx="3615477" cy="223138"/>
              </a:xfrm>
              <a:prstGeom prst="rect">
                <a:avLst/>
              </a:prstGeom>
              <a:blipFill>
                <a:blip r:embed="rId6"/>
                <a:stretch>
                  <a:fillRect l="-337" r="-84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4597169" y="227426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blipFill>
                <a:blip r:embed="rId7"/>
                <a:stretch>
                  <a:fillRect l="-20370" r="-222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4589821" y="184613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blipFill>
                <a:blip r:embed="rId8"/>
                <a:stretch>
                  <a:fillRect l="-20370" r="-2222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/>
          <a:srcRect l="40000" t="25938" r="11181" b="17946"/>
          <a:stretch/>
        </p:blipFill>
        <p:spPr>
          <a:xfrm>
            <a:off x="5730943" y="1223798"/>
            <a:ext cx="4662264" cy="357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blipFill>
                <a:blip r:embed="rId12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230068" y="2827574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561222" y="3797203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44"/>
          <p:cNvSpPr/>
          <p:nvPr/>
        </p:nvSpPr>
        <p:spPr>
          <a:xfrm>
            <a:off x="7503094" y="2937165"/>
            <a:ext cx="2188161" cy="1870363"/>
          </a:xfrm>
          <a:custGeom>
            <a:avLst/>
            <a:gdLst>
              <a:gd name="connsiteX0" fmla="*/ 2251364 w 2251364"/>
              <a:gd name="connsiteY0" fmla="*/ 0 h 1870363"/>
              <a:gd name="connsiteX1" fmla="*/ 2251364 w 2251364"/>
              <a:gd name="connsiteY1" fmla="*/ 1683327 h 1870363"/>
              <a:gd name="connsiteX2" fmla="*/ 0 w 2251364"/>
              <a:gd name="connsiteY2" fmla="*/ 1683327 h 1870363"/>
              <a:gd name="connsiteX3" fmla="*/ 0 w 2251364"/>
              <a:gd name="connsiteY3" fmla="*/ 1870363 h 18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364" h="1870363">
                <a:moveTo>
                  <a:pt x="2251364" y="0"/>
                </a:moveTo>
                <a:lnTo>
                  <a:pt x="2251364" y="1683327"/>
                </a:lnTo>
                <a:lnTo>
                  <a:pt x="0" y="1683327"/>
                </a:lnTo>
                <a:lnTo>
                  <a:pt x="0" y="1870363"/>
                </a:lnTo>
              </a:path>
            </a:pathLst>
          </a:custGeom>
          <a:noFill/>
          <a:ln w="190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678127" y="3556211"/>
            <a:ext cx="365760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99089" y="4629765"/>
            <a:ext cx="0" cy="74748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8767" y="5377252"/>
            <a:ext cx="361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69B8"/>
                </a:solidFill>
              </a:rPr>
              <a:t>The output current wont enter the loops because there is no way to go back to node b. Therefore, it goes to the ground and return to node b through the ground of the Amp supply.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8771" y="3072541"/>
            <a:ext cx="1564547" cy="1470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954355" y="2945802"/>
                <a:ext cx="48731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355" y="2945802"/>
                <a:ext cx="487313" cy="215444"/>
              </a:xfrm>
              <a:prstGeom prst="rect">
                <a:avLst/>
              </a:prstGeom>
              <a:blipFill>
                <a:blip r:embed="rId16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734CD5D-C835-4A1B-84DA-212F770735D2}"/>
              </a:ext>
            </a:extLst>
          </p:cNvPr>
          <p:cNvSpPr/>
          <p:nvPr/>
        </p:nvSpPr>
        <p:spPr>
          <a:xfrm>
            <a:off x="5732686" y="1816100"/>
            <a:ext cx="4554314" cy="48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0551" y="1163782"/>
            <a:ext cx="4845048" cy="376421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(1):</a:t>
            </a:r>
            <a:endParaRPr lang="en-US" i="1" dirty="0">
              <a:solidFill>
                <a:srgbClr val="0069B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𝐾𝑉𝐿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𝑙𝑜𝑝𝑝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95" y="1371600"/>
                <a:ext cx="2079608" cy="215444"/>
              </a:xfrm>
              <a:prstGeom prst="rect">
                <a:avLst/>
              </a:prstGeom>
              <a:blipFill>
                <a:blip r:embed="rId2"/>
                <a:stretch>
                  <a:fillRect l="-1466" r="-58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89415" y="3651585"/>
                <a:ext cx="73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415" y="3651585"/>
                <a:ext cx="731739" cy="246221"/>
              </a:xfrm>
              <a:prstGeom prst="rect">
                <a:avLst/>
              </a:prstGeom>
              <a:blipFill>
                <a:blip r:embed="rId3"/>
                <a:stretch>
                  <a:fillRect l="-6667" r="-16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0" y="1710627"/>
                <a:ext cx="2756459" cy="246221"/>
              </a:xfrm>
              <a:prstGeom prst="rect">
                <a:avLst/>
              </a:prstGeom>
              <a:blipFill>
                <a:blip r:embed="rId4"/>
                <a:stretch>
                  <a:fillRect l="-221" r="-22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22" y="2147672"/>
                <a:ext cx="2863797" cy="246221"/>
              </a:xfrm>
              <a:prstGeom prst="rect">
                <a:avLst/>
              </a:prstGeom>
              <a:blipFill>
                <a:blip r:embed="rId5"/>
                <a:stretch>
                  <a:fillRect r="-85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843139" y="2779272"/>
                <a:ext cx="27458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𝑠𝑜𝑙𝑣𝑖𝑛𝑔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𝑎𝑏𝑜𝑣𝑒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𝑒𝑞𝑠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39" y="2779272"/>
                <a:ext cx="2745880" cy="215444"/>
              </a:xfrm>
              <a:prstGeom prst="rect">
                <a:avLst/>
              </a:prstGeom>
              <a:blipFill>
                <a:blip r:embed="rId6"/>
                <a:stretch>
                  <a:fillRect l="-1774" r="-22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843140" y="3136698"/>
                <a:ext cx="3615477" cy="223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0" i="1">
                          <a:latin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1125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5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11875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45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0" y="3136698"/>
                <a:ext cx="3615477" cy="223138"/>
              </a:xfrm>
              <a:prstGeom prst="rect">
                <a:avLst/>
              </a:prstGeom>
              <a:blipFill>
                <a:blip r:embed="rId7"/>
                <a:stretch>
                  <a:fillRect l="-337" r="-84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4597169" y="227426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64" y="2121523"/>
                <a:ext cx="330219" cy="246221"/>
              </a:xfrm>
              <a:prstGeom prst="rect">
                <a:avLst/>
              </a:prstGeom>
              <a:blipFill>
                <a:blip r:embed="rId8"/>
                <a:stretch>
                  <a:fillRect l="-20370" r="-222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876714" y="4079566"/>
                <a:ext cx="32764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1125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𝑚𝐴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14" y="4079566"/>
                <a:ext cx="3276474" cy="246221"/>
              </a:xfrm>
              <a:prstGeom prst="rect">
                <a:avLst/>
              </a:prstGeom>
              <a:blipFill>
                <a:blip r:embed="rId9"/>
                <a:stretch>
                  <a:fillRect l="-1117" r="-93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887392" y="4927997"/>
                <a:ext cx="8690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92" y="4927997"/>
                <a:ext cx="869084" cy="246221"/>
              </a:xfrm>
              <a:prstGeom prst="rect">
                <a:avLst/>
              </a:prstGeom>
              <a:blipFill>
                <a:blip r:embed="rId10"/>
                <a:stretch>
                  <a:fillRect l="-5634" r="-1408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889415" y="5324492"/>
                <a:ext cx="1603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415" y="5324492"/>
                <a:ext cx="1603837" cy="246221"/>
              </a:xfrm>
              <a:prstGeom prst="rect">
                <a:avLst/>
              </a:prstGeom>
              <a:blipFill>
                <a:blip r:embed="rId11"/>
                <a:stretch>
                  <a:fillRect l="-2662" r="-380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889415" y="4507547"/>
                <a:ext cx="20961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415" y="4507547"/>
                <a:ext cx="2096151" cy="246221"/>
              </a:xfrm>
              <a:prstGeom prst="rect">
                <a:avLst/>
              </a:prstGeom>
              <a:blipFill>
                <a:blip r:embed="rId12"/>
                <a:stretch>
                  <a:fillRect l="-203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887392" y="5776427"/>
                <a:ext cx="248510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92" y="5776427"/>
                <a:ext cx="2485104" cy="553228"/>
              </a:xfrm>
              <a:prstGeom prst="rect">
                <a:avLst/>
              </a:prstGeom>
              <a:blipFill>
                <a:blip r:embed="rId1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4589821" y="1846134"/>
            <a:ext cx="4834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16" y="1693393"/>
                <a:ext cx="330219" cy="246221"/>
              </a:xfrm>
              <a:prstGeom prst="rect">
                <a:avLst/>
              </a:prstGeom>
              <a:blipFill>
                <a:blip r:embed="rId14"/>
                <a:stretch>
                  <a:fillRect l="-20370" r="-2222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40000" t="25938" r="11181" b="17946"/>
          <a:stretch/>
        </p:blipFill>
        <p:spPr>
          <a:xfrm>
            <a:off x="5730943" y="1223798"/>
            <a:ext cx="4662264" cy="357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07" y="2668801"/>
                <a:ext cx="364202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717" y="2375773"/>
                <a:ext cx="36779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152" y="4190399"/>
                <a:ext cx="487313" cy="215444"/>
              </a:xfrm>
              <a:prstGeom prst="rect">
                <a:avLst/>
              </a:prstGeom>
              <a:blipFill>
                <a:blip r:embed="rId18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230068" y="2827574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17" y="2655173"/>
                <a:ext cx="36016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561222" y="3797203"/>
            <a:ext cx="423192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71" y="3624802"/>
                <a:ext cx="364331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44"/>
          <p:cNvSpPr/>
          <p:nvPr/>
        </p:nvSpPr>
        <p:spPr>
          <a:xfrm>
            <a:off x="7503094" y="2937165"/>
            <a:ext cx="2188161" cy="1870363"/>
          </a:xfrm>
          <a:custGeom>
            <a:avLst/>
            <a:gdLst>
              <a:gd name="connsiteX0" fmla="*/ 2251364 w 2251364"/>
              <a:gd name="connsiteY0" fmla="*/ 0 h 1870363"/>
              <a:gd name="connsiteX1" fmla="*/ 2251364 w 2251364"/>
              <a:gd name="connsiteY1" fmla="*/ 1683327 h 1870363"/>
              <a:gd name="connsiteX2" fmla="*/ 0 w 2251364"/>
              <a:gd name="connsiteY2" fmla="*/ 1683327 h 1870363"/>
              <a:gd name="connsiteX3" fmla="*/ 0 w 2251364"/>
              <a:gd name="connsiteY3" fmla="*/ 1870363 h 18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364" h="1870363">
                <a:moveTo>
                  <a:pt x="2251364" y="0"/>
                </a:moveTo>
                <a:lnTo>
                  <a:pt x="2251364" y="1683327"/>
                </a:lnTo>
                <a:lnTo>
                  <a:pt x="0" y="1683327"/>
                </a:lnTo>
                <a:lnTo>
                  <a:pt x="0" y="1870363"/>
                </a:lnTo>
              </a:path>
            </a:pathLst>
          </a:custGeom>
          <a:noFill/>
          <a:ln w="190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678127" y="3556211"/>
            <a:ext cx="365760" cy="0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558" y="3323295"/>
                <a:ext cx="536814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399089" y="4629765"/>
            <a:ext cx="0" cy="74748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8767" y="5377252"/>
            <a:ext cx="361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69B8"/>
                </a:solidFill>
              </a:rPr>
              <a:t>The output current wont enter the loops because there is no way to go back to node b. Therefore, it goes to the ground and return to node b through the ground of the Amp supply.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8771" y="3072541"/>
            <a:ext cx="1564547" cy="1470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954355" y="2945802"/>
                <a:ext cx="48731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355" y="2945802"/>
                <a:ext cx="487313" cy="215444"/>
              </a:xfrm>
              <a:prstGeom prst="rect">
                <a:avLst/>
              </a:prstGeom>
              <a:blipFill>
                <a:blip r:embed="rId22"/>
                <a:stretch>
                  <a:fillRect l="-12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D18749B-618B-4628-B7F9-259A9AF45663}"/>
              </a:ext>
            </a:extLst>
          </p:cNvPr>
          <p:cNvSpPr/>
          <p:nvPr/>
        </p:nvSpPr>
        <p:spPr>
          <a:xfrm>
            <a:off x="5732686" y="1816100"/>
            <a:ext cx="4554314" cy="48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55" t="14318" r="46818" b="7387"/>
          <a:stretch/>
        </p:blipFill>
        <p:spPr>
          <a:xfrm>
            <a:off x="5867400" y="1364672"/>
            <a:ext cx="4572000" cy="500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708" y="1163782"/>
            <a:ext cx="4772891" cy="526604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(2):</a:t>
            </a:r>
            <a:endParaRPr lang="en-US" i="1" dirty="0">
              <a:solidFill>
                <a:srgbClr val="0069B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746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55" t="14318" r="46818" b="7387"/>
          <a:stretch/>
        </p:blipFill>
        <p:spPr>
          <a:xfrm>
            <a:off x="5867400" y="1364672"/>
            <a:ext cx="4572000" cy="500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708" y="1163782"/>
            <a:ext cx="4772891" cy="526604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(2):</a:t>
            </a:r>
            <a:endParaRPr lang="en-US" i="1" dirty="0">
              <a:solidFill>
                <a:srgbClr val="0069B8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702829" y="269549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226497" y="310048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7242165" y="4516120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931025" y="5306127"/>
            <a:ext cx="329634" cy="7237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𝑎𝑙𝑤𝑎𝑦𝑠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89148" y="1565544"/>
            <a:ext cx="24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the above conditions: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SA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94596" y="2640804"/>
            <a:ext cx="399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Note that voltages drop on </a:t>
            </a:r>
            <a:r>
              <a:rPr lang="en-US" sz="1600" b="1" dirty="0">
                <a:solidFill>
                  <a:srgbClr val="009900"/>
                </a:solidFill>
              </a:rPr>
              <a:t>ALL</a:t>
            </a:r>
            <a:r>
              <a:rPr lang="en-US" sz="1600" dirty="0">
                <a:solidFill>
                  <a:srgbClr val="009900"/>
                </a:solidFill>
              </a:rPr>
              <a:t> 6</a:t>
            </a:r>
            <a:r>
              <a:rPr lang="el-GR" sz="1600" dirty="0">
                <a:solidFill>
                  <a:srgbClr val="009900"/>
                </a:solidFill>
              </a:rPr>
              <a:t>Ω</a:t>
            </a:r>
            <a:r>
              <a:rPr lang="en-US" sz="1600" dirty="0">
                <a:solidFill>
                  <a:srgbClr val="009900"/>
                </a:solidFill>
              </a:rPr>
              <a:t> is zero because the current through them =0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8299641" y="3584774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305991" y="4433570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07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55" t="14318" r="46818" b="7387"/>
          <a:stretch/>
        </p:blipFill>
        <p:spPr>
          <a:xfrm>
            <a:off x="5867400" y="1364672"/>
            <a:ext cx="4572000" cy="500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708" y="1163782"/>
            <a:ext cx="4772891" cy="526604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025" y="854724"/>
            <a:ext cx="78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Op Amp example (2):</a:t>
            </a:r>
            <a:endParaRPr lang="en-US" i="1" dirty="0">
              <a:solidFill>
                <a:srgbClr val="0069B8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702829" y="269549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71" y="2720205"/>
                <a:ext cx="55880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226497" y="3100483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39" y="2861540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7242165" y="4516120"/>
            <a:ext cx="0" cy="274320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5" y="4779296"/>
                <a:ext cx="55880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6931025" y="5306127"/>
            <a:ext cx="329634" cy="7237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97" y="5036066"/>
                <a:ext cx="5588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20" y="2922503"/>
                <a:ext cx="47666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98" y="2110829"/>
                <a:ext cx="48083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299641" y="3584774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5991" y="4433570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1" y="3443882"/>
                <a:ext cx="402674" cy="341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2" y="4264294"/>
                <a:ext cx="398251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354" y="5529881"/>
                <a:ext cx="47795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98" y="4721299"/>
                <a:ext cx="4737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8208586" y="3875574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7850525" y="3785921"/>
                <a:ext cx="440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25" y="3785921"/>
                <a:ext cx="4400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8221408" y="3014071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7888747" y="2949818"/>
                <a:ext cx="424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47" y="2949818"/>
                <a:ext cx="4241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8212918" y="4721299"/>
            <a:ext cx="0" cy="38655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7880258" y="4657046"/>
                <a:ext cx="431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258" y="4657046"/>
                <a:ext cx="4317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𝑎𝑙𝑤𝑎𝑦𝑠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1290742"/>
                <a:ext cx="3449599" cy="338554"/>
              </a:xfrm>
              <a:prstGeom prst="rect">
                <a:avLst/>
              </a:prstGeom>
              <a:blipFill>
                <a:blip r:embed="rId1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89148" y="1565544"/>
            <a:ext cx="24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the above conditions: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2" y="1933684"/>
                <a:ext cx="2047804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SA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24" y="2261456"/>
                <a:ext cx="314111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94596" y="2640804"/>
            <a:ext cx="399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Note that voltages drop on </a:t>
            </a:r>
            <a:r>
              <a:rPr lang="en-US" sz="1600" b="1" dirty="0">
                <a:solidFill>
                  <a:srgbClr val="009900"/>
                </a:solidFill>
              </a:rPr>
              <a:t>ALL</a:t>
            </a:r>
            <a:r>
              <a:rPr lang="en-US" sz="1600" dirty="0">
                <a:solidFill>
                  <a:srgbClr val="009900"/>
                </a:solidFill>
              </a:rPr>
              <a:t> 6</a:t>
            </a:r>
            <a:r>
              <a:rPr lang="el-GR" sz="1600" dirty="0">
                <a:solidFill>
                  <a:srgbClr val="009900"/>
                </a:solidFill>
              </a:rPr>
              <a:t>Ω</a:t>
            </a:r>
            <a:r>
              <a:rPr lang="en-US" sz="1600" dirty="0">
                <a:solidFill>
                  <a:srgbClr val="009900"/>
                </a:solidFill>
              </a:rPr>
              <a:t> is zero because the current through them =0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3" y="3306866"/>
                <a:ext cx="3778663" cy="357983"/>
              </a:xfrm>
              <a:prstGeom prst="rect">
                <a:avLst/>
              </a:prstGeom>
              <a:blipFill>
                <a:blip r:embed="rId17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619803" y="3697231"/>
                <a:ext cx="3310778" cy="560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03" y="3697231"/>
                <a:ext cx="3310778" cy="5600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619803" y="4417410"/>
                <a:ext cx="22375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03" y="4417410"/>
                <a:ext cx="223753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699675" y="4845202"/>
            <a:ext cx="3998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Again, because all currents through ALL 6</a:t>
            </a:r>
            <a:r>
              <a:rPr lang="el-GR" sz="1600" dirty="0">
                <a:solidFill>
                  <a:srgbClr val="009900"/>
                </a:solidFill>
              </a:rPr>
              <a:t>Ω</a:t>
            </a:r>
            <a:r>
              <a:rPr lang="en-US" sz="1600" dirty="0">
                <a:solidFill>
                  <a:srgbClr val="009900"/>
                </a:solidFill>
              </a:rPr>
              <a:t> =0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61697" y="642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586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1185</Words>
  <Application>Microsoft Office PowerPoint</Application>
  <PresentationFormat>Widescreen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EE 202 Electric Circuits </vt:lpstr>
      <vt:lpstr>CH6: Operational Amplifiers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202 Electric Circuits</dc:title>
  <dc:creator>ANMAR IBRAHIM A ARIF</dc:creator>
  <cp:lastModifiedBy>ANMAR IBRAHIM A ARIF</cp:lastModifiedBy>
  <cp:revision>4</cp:revision>
  <dcterms:created xsi:type="dcterms:W3CDTF">2023-08-27T11:02:29Z</dcterms:created>
  <dcterms:modified xsi:type="dcterms:W3CDTF">2023-09-02T06:34:07Z</dcterms:modified>
</cp:coreProperties>
</file>