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 id="2147483794" r:id="rId2"/>
    <p:sldMasterId id="2147483808" r:id="rId3"/>
    <p:sldMasterId id="2147483821" r:id="rId4"/>
    <p:sldMasterId id="2147483863" r:id="rId5"/>
  </p:sldMasterIdLst>
  <p:sldIdLst>
    <p:sldId id="293" r:id="rId6"/>
    <p:sldId id="316" r:id="rId7"/>
    <p:sldId id="317" r:id="rId8"/>
    <p:sldId id="308" r:id="rId9"/>
    <p:sldId id="295" r:id="rId10"/>
    <p:sldId id="320" r:id="rId11"/>
    <p:sldId id="289" r:id="rId12"/>
    <p:sldId id="304" r:id="rId13"/>
    <p:sldId id="303" r:id="rId14"/>
    <p:sldId id="319" r:id="rId15"/>
    <p:sldId id="318" r:id="rId16"/>
    <p:sldId id="29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p:scale>
          <a:sx n="78" d="100"/>
          <a:sy n="78" d="100"/>
        </p:scale>
        <p:origin x="-33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030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00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8E61D-D431-422C-9764-11DAFE33AB63}"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567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35" y="2362200"/>
            <a:ext cx="10257367" cy="17859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1117635" y="4300591"/>
            <a:ext cx="10257367" cy="17859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FD5FF9CA-1BA1-41FA-9757-CDE86F0627D0}" type="slidenum">
              <a:rPr lang="en-GB" altLang="en-US"/>
              <a:pPr>
                <a:defRPr/>
              </a:pPr>
              <a:t>‹#›</a:t>
            </a:fld>
            <a:endParaRPr lang="en-GB" altLang="en-US"/>
          </a:p>
        </p:txBody>
      </p:sp>
    </p:spTree>
    <p:extLst>
      <p:ext uri="{BB962C8B-B14F-4D97-AF65-F5344CB8AC3E}">
        <p14:creationId xmlns:p14="http://schemas.microsoft.com/office/powerpoint/2010/main" val="274398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03" y="2362253"/>
            <a:ext cx="5027084"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347885" y="2362253"/>
            <a:ext cx="5027083"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59A0D65-7BC4-48A3-A50F-61B3F8496AEE}" type="slidenum">
              <a:rPr lang="en-GB" altLang="en-US"/>
              <a:pPr>
                <a:defRPr/>
              </a:pPr>
              <a:t>‹#›</a:t>
            </a:fld>
            <a:endParaRPr lang="en-GB" altLang="en-US"/>
          </a:p>
        </p:txBody>
      </p:sp>
    </p:spTree>
    <p:extLst>
      <p:ext uri="{BB962C8B-B14F-4D97-AF65-F5344CB8AC3E}">
        <p14:creationId xmlns:p14="http://schemas.microsoft.com/office/powerpoint/2010/main" val="238087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endParaRPr lang="en-GB"/>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9AED8DE7-2E95-442C-BE9F-B0ADCDB8AED4}" type="slidenum">
              <a:rPr lang="en-GB"/>
              <a:pPr>
                <a:defRPr/>
              </a:pPr>
              <a:t>‹#›</a:t>
            </a:fld>
            <a:endParaRPr lang="en-GB"/>
          </a:p>
        </p:txBody>
      </p:sp>
    </p:spTree>
    <p:extLst>
      <p:ext uri="{BB962C8B-B14F-4D97-AF65-F5344CB8AC3E}">
        <p14:creationId xmlns:p14="http://schemas.microsoft.com/office/powerpoint/2010/main" val="137477142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6E79D8E-E429-442A-A2A8-8E7109E3EC06}" type="slidenum">
              <a:rPr lang="en-GB"/>
              <a:pPr>
                <a:defRPr/>
              </a:pPr>
              <a:t>‹#›</a:t>
            </a:fld>
            <a:endParaRPr lang="en-GB"/>
          </a:p>
        </p:txBody>
      </p:sp>
    </p:spTree>
    <p:extLst>
      <p:ext uri="{BB962C8B-B14F-4D97-AF65-F5344CB8AC3E}">
        <p14:creationId xmlns:p14="http://schemas.microsoft.com/office/powerpoint/2010/main" val="2426642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5"/>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9EBBB54A-A164-402A-8A55-B2D16F012C52}" type="slidenum">
              <a:rPr lang="en-GB"/>
              <a:pPr>
                <a:defRPr/>
              </a:pPr>
              <a:t>‹#›</a:t>
            </a:fld>
            <a:endParaRPr lang="en-GB"/>
          </a:p>
        </p:txBody>
      </p:sp>
    </p:spTree>
    <p:extLst>
      <p:ext uri="{BB962C8B-B14F-4D97-AF65-F5344CB8AC3E}">
        <p14:creationId xmlns:p14="http://schemas.microsoft.com/office/powerpoint/2010/main" val="321250942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8A1D4EB-682B-4657-BF00-9D193726F364}" type="slidenum">
              <a:rPr lang="en-GB"/>
              <a:pPr>
                <a:defRPr/>
              </a:pPr>
              <a:t>‹#›</a:t>
            </a:fld>
            <a:endParaRPr lang="en-GB"/>
          </a:p>
        </p:txBody>
      </p:sp>
    </p:spTree>
    <p:extLst>
      <p:ext uri="{BB962C8B-B14F-4D97-AF65-F5344CB8AC3E}">
        <p14:creationId xmlns:p14="http://schemas.microsoft.com/office/powerpoint/2010/main" val="213270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98" y="1859803"/>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4" y="2514601"/>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98" y="2514601"/>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33F580D1-5842-49D4-97FC-C222A8AF017D}" type="slidenum">
              <a:rPr lang="en-GB"/>
              <a:pPr>
                <a:defRPr/>
              </a:pPr>
              <a:t>‹#›</a:t>
            </a:fld>
            <a:endParaRPr lang="en-GB"/>
          </a:p>
        </p:txBody>
      </p:sp>
    </p:spTree>
    <p:extLst>
      <p:ext uri="{BB962C8B-B14F-4D97-AF65-F5344CB8AC3E}">
        <p14:creationId xmlns:p14="http://schemas.microsoft.com/office/powerpoint/2010/main" val="235289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9486CF1D-907D-46CC-AC33-E67C2D9DCF35}" type="slidenum">
              <a:rPr lang="en-GB"/>
              <a:pPr>
                <a:defRPr/>
              </a:pPr>
              <a:t>‹#›</a:t>
            </a:fld>
            <a:endParaRPr lang="en-GB"/>
          </a:p>
        </p:txBody>
      </p:sp>
    </p:spTree>
    <p:extLst>
      <p:ext uri="{BB962C8B-B14F-4D97-AF65-F5344CB8AC3E}">
        <p14:creationId xmlns:p14="http://schemas.microsoft.com/office/powerpoint/2010/main" val="365821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3813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65E27C68-0932-4F43-9EFC-4F7D44D13A53}" type="slidenum">
              <a:rPr lang="en-GB"/>
              <a:pPr>
                <a:defRPr/>
              </a:pPr>
              <a:t>‹#›</a:t>
            </a:fld>
            <a:endParaRPr lang="en-GB"/>
          </a:p>
        </p:txBody>
      </p:sp>
    </p:spTree>
    <p:extLst>
      <p:ext uri="{BB962C8B-B14F-4D97-AF65-F5344CB8AC3E}">
        <p14:creationId xmlns:p14="http://schemas.microsoft.com/office/powerpoint/2010/main" val="3577739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5" y="1676400"/>
            <a:ext cx="6815668"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5C9603D6-7E26-4769-9D69-F19E0A0AA6BE}" type="slidenum">
              <a:rPr lang="en-GB"/>
              <a:pPr>
                <a:defRPr/>
              </a:pPr>
              <a:t>‹#›</a:t>
            </a:fld>
            <a:endParaRPr lang="en-GB"/>
          </a:p>
        </p:txBody>
      </p:sp>
    </p:spTree>
    <p:extLst>
      <p:ext uri="{BB962C8B-B14F-4D97-AF65-F5344CB8AC3E}">
        <p14:creationId xmlns:p14="http://schemas.microsoft.com/office/powerpoint/2010/main" val="157678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Right Triangle 5"/>
          <p:cNvSpPr/>
          <p:nvPr/>
        </p:nvSpPr>
        <p:spPr>
          <a:xfrm rot="420000" flipV="1">
            <a:off x="10672264" y="5359445"/>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5842000" y="621987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0769600" y="6356395"/>
            <a:ext cx="812800" cy="365125"/>
          </a:xfrm>
        </p:spPr>
        <p:txBody>
          <a:bodyPr/>
          <a:lstStyle>
            <a:lvl1pPr>
              <a:defRPr/>
            </a:lvl1pPr>
          </a:lstStyle>
          <a:p>
            <a:pPr>
              <a:defRPr/>
            </a:pPr>
            <a:fld id="{4322D2F0-ADB7-4D26-98AF-B7D59BE0600D}" type="slidenum">
              <a:rPr lang="en-GB"/>
              <a:pPr>
                <a:defRPr/>
              </a:pPr>
              <a:t>‹#›</a:t>
            </a:fld>
            <a:endParaRPr lang="en-GB"/>
          </a:p>
        </p:txBody>
      </p:sp>
    </p:spTree>
    <p:extLst>
      <p:ext uri="{BB962C8B-B14F-4D97-AF65-F5344CB8AC3E}">
        <p14:creationId xmlns:p14="http://schemas.microsoft.com/office/powerpoint/2010/main" val="14339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EA44F55-648F-4D12-AB96-E1B17E5E9072}" type="slidenum">
              <a:rPr lang="en-GB"/>
              <a:pPr>
                <a:defRPr/>
              </a:pPr>
              <a:t>‹#›</a:t>
            </a:fld>
            <a:endParaRPr lang="en-GB"/>
          </a:p>
        </p:txBody>
      </p:sp>
    </p:spTree>
    <p:extLst>
      <p:ext uri="{BB962C8B-B14F-4D97-AF65-F5344CB8AC3E}">
        <p14:creationId xmlns:p14="http://schemas.microsoft.com/office/powerpoint/2010/main" val="201870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E8C21C68-79B4-44DC-831A-471108AAB0F4}" type="slidenum">
              <a:rPr lang="en-GB"/>
              <a:pPr>
                <a:defRPr/>
              </a:pPr>
              <a:t>‹#›</a:t>
            </a:fld>
            <a:endParaRPr lang="en-GB"/>
          </a:p>
        </p:txBody>
      </p:sp>
    </p:spTree>
    <p:extLst>
      <p:ext uri="{BB962C8B-B14F-4D97-AF65-F5344CB8AC3E}">
        <p14:creationId xmlns:p14="http://schemas.microsoft.com/office/powerpoint/2010/main" val="1956471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31" y="2362201"/>
            <a:ext cx="10257367" cy="17859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1117631" y="4300584"/>
            <a:ext cx="10257367" cy="17859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4DB7F286-B020-490F-8A7E-DD0DDAFA8FEF}" type="slidenum">
              <a:rPr lang="en-GB"/>
              <a:pPr>
                <a:defRPr/>
              </a:pPr>
              <a:t>‹#›</a:t>
            </a:fld>
            <a:endParaRPr lang="en-GB"/>
          </a:p>
        </p:txBody>
      </p:sp>
    </p:spTree>
    <p:extLst>
      <p:ext uri="{BB962C8B-B14F-4D97-AF65-F5344CB8AC3E}">
        <p14:creationId xmlns:p14="http://schemas.microsoft.com/office/powerpoint/2010/main" val="793152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03" y="2362246"/>
            <a:ext cx="5027084"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347885" y="2362246"/>
            <a:ext cx="5027083"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B5BD959-C744-4F70-B54F-BBD986436862}" type="slidenum">
              <a:rPr lang="en-GB"/>
              <a:pPr>
                <a:defRPr/>
              </a:pPr>
              <a:t>‹#›</a:t>
            </a:fld>
            <a:endParaRPr lang="en-GB"/>
          </a:p>
        </p:txBody>
      </p:sp>
    </p:spTree>
    <p:extLst>
      <p:ext uri="{BB962C8B-B14F-4D97-AF65-F5344CB8AC3E}">
        <p14:creationId xmlns:p14="http://schemas.microsoft.com/office/powerpoint/2010/main" val="2725725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endParaRPr lang="en-GB"/>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E38B96B5-5CBF-44C5-930A-30C2D3E93B5A}" type="slidenum">
              <a:rPr lang="en-GB"/>
              <a:pPr>
                <a:defRPr/>
              </a:pPr>
              <a:t>‹#›</a:t>
            </a:fld>
            <a:endParaRPr lang="en-GB"/>
          </a:p>
        </p:txBody>
      </p:sp>
    </p:spTree>
    <p:extLst>
      <p:ext uri="{BB962C8B-B14F-4D97-AF65-F5344CB8AC3E}">
        <p14:creationId xmlns:p14="http://schemas.microsoft.com/office/powerpoint/2010/main" val="121364620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E7E8C9C6-650A-4915-AE13-C6ED56D5E3B9}" type="slidenum">
              <a:rPr lang="en-GB"/>
              <a:pPr>
                <a:defRPr/>
              </a:pPr>
              <a:t>‹#›</a:t>
            </a:fld>
            <a:endParaRPr lang="en-GB"/>
          </a:p>
        </p:txBody>
      </p:sp>
    </p:spTree>
    <p:extLst>
      <p:ext uri="{BB962C8B-B14F-4D97-AF65-F5344CB8AC3E}">
        <p14:creationId xmlns:p14="http://schemas.microsoft.com/office/powerpoint/2010/main" val="268094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5"/>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0E557975-7639-4576-AD6C-7431D3C03D1B}" type="slidenum">
              <a:rPr lang="en-GB"/>
              <a:pPr>
                <a:defRPr/>
              </a:pPr>
              <a:t>‹#›</a:t>
            </a:fld>
            <a:endParaRPr lang="en-GB"/>
          </a:p>
        </p:txBody>
      </p:sp>
    </p:spTree>
    <p:extLst>
      <p:ext uri="{BB962C8B-B14F-4D97-AF65-F5344CB8AC3E}">
        <p14:creationId xmlns:p14="http://schemas.microsoft.com/office/powerpoint/2010/main" val="7320624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9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1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5782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1265CFB5-744F-491C-8E18-E99C64F7A0BB}" type="slidenum">
              <a:rPr lang="en-GB"/>
              <a:pPr>
                <a:defRPr/>
              </a:pPr>
              <a:t>‹#›</a:t>
            </a:fld>
            <a:endParaRPr lang="en-GB"/>
          </a:p>
        </p:txBody>
      </p:sp>
    </p:spTree>
    <p:extLst>
      <p:ext uri="{BB962C8B-B14F-4D97-AF65-F5344CB8AC3E}">
        <p14:creationId xmlns:p14="http://schemas.microsoft.com/office/powerpoint/2010/main" val="3373369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96" y="185979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4" y="2514601"/>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96" y="2514601"/>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C2A4CA8E-C9B0-4E17-AA35-C87F1C7561DC}" type="slidenum">
              <a:rPr lang="en-GB"/>
              <a:pPr>
                <a:defRPr/>
              </a:pPr>
              <a:t>‹#›</a:t>
            </a:fld>
            <a:endParaRPr lang="en-GB"/>
          </a:p>
        </p:txBody>
      </p:sp>
    </p:spTree>
    <p:extLst>
      <p:ext uri="{BB962C8B-B14F-4D97-AF65-F5344CB8AC3E}">
        <p14:creationId xmlns:p14="http://schemas.microsoft.com/office/powerpoint/2010/main" val="3455845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10E249C5-BCC9-4C18-BEF6-C66575707078}" type="slidenum">
              <a:rPr lang="en-GB"/>
              <a:pPr>
                <a:defRPr/>
              </a:pPr>
              <a:t>‹#›</a:t>
            </a:fld>
            <a:endParaRPr lang="en-GB"/>
          </a:p>
        </p:txBody>
      </p:sp>
    </p:spTree>
    <p:extLst>
      <p:ext uri="{BB962C8B-B14F-4D97-AF65-F5344CB8AC3E}">
        <p14:creationId xmlns:p14="http://schemas.microsoft.com/office/powerpoint/2010/main" val="424946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D5078D26-97EB-4F86-B79C-649D7EA6482C}" type="slidenum">
              <a:rPr lang="en-GB"/>
              <a:pPr>
                <a:defRPr/>
              </a:pPr>
              <a:t>‹#›</a:t>
            </a:fld>
            <a:endParaRPr lang="en-GB"/>
          </a:p>
        </p:txBody>
      </p:sp>
    </p:spTree>
    <p:extLst>
      <p:ext uri="{BB962C8B-B14F-4D97-AF65-F5344CB8AC3E}">
        <p14:creationId xmlns:p14="http://schemas.microsoft.com/office/powerpoint/2010/main" val="625226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5" y="1676400"/>
            <a:ext cx="6815668"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96E2771F-494C-49DB-815B-47C8B5382399}" type="slidenum">
              <a:rPr lang="en-GB"/>
              <a:pPr>
                <a:defRPr/>
              </a:pPr>
              <a:t>‹#›</a:t>
            </a:fld>
            <a:endParaRPr lang="en-GB"/>
          </a:p>
        </p:txBody>
      </p:sp>
    </p:spTree>
    <p:extLst>
      <p:ext uri="{BB962C8B-B14F-4D97-AF65-F5344CB8AC3E}">
        <p14:creationId xmlns:p14="http://schemas.microsoft.com/office/powerpoint/2010/main" val="303657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Right Triangle 5"/>
          <p:cNvSpPr/>
          <p:nvPr/>
        </p:nvSpPr>
        <p:spPr>
          <a:xfrm rot="420000" flipV="1">
            <a:off x="10672261" y="535944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5842000" y="621986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0769600" y="6356391"/>
            <a:ext cx="812800" cy="365125"/>
          </a:xfrm>
        </p:spPr>
        <p:txBody>
          <a:bodyPr/>
          <a:lstStyle>
            <a:lvl1pPr>
              <a:defRPr/>
            </a:lvl1pPr>
          </a:lstStyle>
          <a:p>
            <a:pPr>
              <a:defRPr/>
            </a:pPr>
            <a:fld id="{6C96365B-FD32-4237-88BC-45C42501A558}" type="slidenum">
              <a:rPr lang="en-GB"/>
              <a:pPr>
                <a:defRPr/>
              </a:pPr>
              <a:t>‹#›</a:t>
            </a:fld>
            <a:endParaRPr lang="en-GB"/>
          </a:p>
        </p:txBody>
      </p:sp>
    </p:spTree>
    <p:extLst>
      <p:ext uri="{BB962C8B-B14F-4D97-AF65-F5344CB8AC3E}">
        <p14:creationId xmlns:p14="http://schemas.microsoft.com/office/powerpoint/2010/main" val="1035916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B81E586-4F68-4354-B870-FAB1CA8F3DFC}" type="slidenum">
              <a:rPr lang="en-GB"/>
              <a:pPr>
                <a:defRPr/>
              </a:pPr>
              <a:t>‹#›</a:t>
            </a:fld>
            <a:endParaRPr lang="en-GB"/>
          </a:p>
        </p:txBody>
      </p:sp>
    </p:spTree>
    <p:extLst>
      <p:ext uri="{BB962C8B-B14F-4D97-AF65-F5344CB8AC3E}">
        <p14:creationId xmlns:p14="http://schemas.microsoft.com/office/powerpoint/2010/main" val="2101652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991F4ED-FC6F-4739-83B9-0156B5DA2447}" type="slidenum">
              <a:rPr lang="en-GB"/>
              <a:pPr>
                <a:defRPr/>
              </a:pPr>
              <a:t>‹#›</a:t>
            </a:fld>
            <a:endParaRPr lang="en-GB"/>
          </a:p>
        </p:txBody>
      </p:sp>
    </p:spTree>
    <p:extLst>
      <p:ext uri="{BB962C8B-B14F-4D97-AF65-F5344CB8AC3E}">
        <p14:creationId xmlns:p14="http://schemas.microsoft.com/office/powerpoint/2010/main" val="2114682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03" y="2362242"/>
            <a:ext cx="5027084"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347885" y="2362242"/>
            <a:ext cx="5027083"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70958F9E-EFA3-48F7-8997-02EF4EE0B9F4}" type="slidenum">
              <a:rPr lang="en-GB"/>
              <a:pPr>
                <a:defRPr/>
              </a:pPr>
              <a:t>‹#›</a:t>
            </a:fld>
            <a:endParaRPr lang="en-GB"/>
          </a:p>
        </p:txBody>
      </p:sp>
    </p:spTree>
    <p:extLst>
      <p:ext uri="{BB962C8B-B14F-4D97-AF65-F5344CB8AC3E}">
        <p14:creationId xmlns:p14="http://schemas.microsoft.com/office/powerpoint/2010/main" val="3458784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endParaRPr lang="en-GB"/>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07DBB55C-366C-43B2-9738-E7B4F3DF1FDA}" type="slidenum">
              <a:rPr lang="en-GB"/>
              <a:pPr>
                <a:defRPr/>
              </a:pPr>
              <a:t>‹#›</a:t>
            </a:fld>
            <a:endParaRPr lang="en-GB"/>
          </a:p>
        </p:txBody>
      </p:sp>
    </p:spTree>
    <p:extLst>
      <p:ext uri="{BB962C8B-B14F-4D97-AF65-F5344CB8AC3E}">
        <p14:creationId xmlns:p14="http://schemas.microsoft.com/office/powerpoint/2010/main" val="29430461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7085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2AA35B0-62F5-4B2F-B3EF-02FE4B5E8C02}" type="slidenum">
              <a:rPr lang="en-GB"/>
              <a:pPr>
                <a:defRPr/>
              </a:pPr>
              <a:t>‹#›</a:t>
            </a:fld>
            <a:endParaRPr lang="en-GB"/>
          </a:p>
        </p:txBody>
      </p:sp>
    </p:spTree>
    <p:extLst>
      <p:ext uri="{BB962C8B-B14F-4D97-AF65-F5344CB8AC3E}">
        <p14:creationId xmlns:p14="http://schemas.microsoft.com/office/powerpoint/2010/main" val="1054354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5"/>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548446FD-B02E-487B-85DC-1DB789471FF4}" type="slidenum">
              <a:rPr lang="en-GB"/>
              <a:pPr>
                <a:defRPr/>
              </a:pPr>
              <a:t>‹#›</a:t>
            </a:fld>
            <a:endParaRPr lang="en-GB"/>
          </a:p>
        </p:txBody>
      </p:sp>
    </p:spTree>
    <p:extLst>
      <p:ext uri="{BB962C8B-B14F-4D97-AF65-F5344CB8AC3E}">
        <p14:creationId xmlns:p14="http://schemas.microsoft.com/office/powerpoint/2010/main" val="70225180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3ED447D5-E539-4952-8EBC-99C34B7580BA}" type="slidenum">
              <a:rPr lang="en-GB"/>
              <a:pPr>
                <a:defRPr/>
              </a:pPr>
              <a:t>‹#›</a:t>
            </a:fld>
            <a:endParaRPr lang="en-GB"/>
          </a:p>
        </p:txBody>
      </p:sp>
    </p:spTree>
    <p:extLst>
      <p:ext uri="{BB962C8B-B14F-4D97-AF65-F5344CB8AC3E}">
        <p14:creationId xmlns:p14="http://schemas.microsoft.com/office/powerpoint/2010/main" val="275707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86" y="1859785"/>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4" y="2514601"/>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86" y="2514601"/>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BB63893A-9305-4434-8168-8A7813F4B625}" type="slidenum">
              <a:rPr lang="en-GB"/>
              <a:pPr>
                <a:defRPr/>
              </a:pPr>
              <a:t>‹#›</a:t>
            </a:fld>
            <a:endParaRPr lang="en-GB"/>
          </a:p>
        </p:txBody>
      </p:sp>
    </p:spTree>
    <p:extLst>
      <p:ext uri="{BB962C8B-B14F-4D97-AF65-F5344CB8AC3E}">
        <p14:creationId xmlns:p14="http://schemas.microsoft.com/office/powerpoint/2010/main" val="2446380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DE349E2A-B2C6-44F2-875E-83E7BD2583CD}" type="slidenum">
              <a:rPr lang="en-GB"/>
              <a:pPr>
                <a:defRPr/>
              </a:pPr>
              <a:t>‹#›</a:t>
            </a:fld>
            <a:endParaRPr lang="en-GB"/>
          </a:p>
        </p:txBody>
      </p:sp>
    </p:spTree>
    <p:extLst>
      <p:ext uri="{BB962C8B-B14F-4D97-AF65-F5344CB8AC3E}">
        <p14:creationId xmlns:p14="http://schemas.microsoft.com/office/powerpoint/2010/main" val="1445277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E2F80B11-E5B5-47E9-89D1-AEAD8EA93616}" type="slidenum">
              <a:rPr lang="en-GB"/>
              <a:pPr>
                <a:defRPr/>
              </a:pPr>
              <a:t>‹#›</a:t>
            </a:fld>
            <a:endParaRPr lang="en-GB"/>
          </a:p>
        </p:txBody>
      </p:sp>
    </p:spTree>
    <p:extLst>
      <p:ext uri="{BB962C8B-B14F-4D97-AF65-F5344CB8AC3E}">
        <p14:creationId xmlns:p14="http://schemas.microsoft.com/office/powerpoint/2010/main" val="2824970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5" y="1676400"/>
            <a:ext cx="6815668"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EFBDF015-DD80-439B-AF9A-0FF5F6BFE2B2}" type="slidenum">
              <a:rPr lang="en-GB"/>
              <a:pPr>
                <a:defRPr/>
              </a:pPr>
              <a:t>‹#›</a:t>
            </a:fld>
            <a:endParaRPr lang="en-GB"/>
          </a:p>
        </p:txBody>
      </p:sp>
    </p:spTree>
    <p:extLst>
      <p:ext uri="{BB962C8B-B14F-4D97-AF65-F5344CB8AC3E}">
        <p14:creationId xmlns:p14="http://schemas.microsoft.com/office/powerpoint/2010/main" val="3988330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Right Triangle 5"/>
          <p:cNvSpPr/>
          <p:nvPr/>
        </p:nvSpPr>
        <p:spPr>
          <a:xfrm rot="420000" flipV="1">
            <a:off x="10672252" y="5359427"/>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5842000" y="6219852"/>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0769600" y="6356377"/>
            <a:ext cx="812800" cy="365125"/>
          </a:xfrm>
        </p:spPr>
        <p:txBody>
          <a:bodyPr/>
          <a:lstStyle>
            <a:lvl1pPr>
              <a:defRPr/>
            </a:lvl1pPr>
          </a:lstStyle>
          <a:p>
            <a:pPr>
              <a:defRPr/>
            </a:pPr>
            <a:fld id="{15251DBD-E864-4867-A0F6-C331FE771BAC}" type="slidenum">
              <a:rPr lang="en-GB"/>
              <a:pPr>
                <a:defRPr/>
              </a:pPr>
              <a:t>‹#›</a:t>
            </a:fld>
            <a:endParaRPr lang="en-GB"/>
          </a:p>
        </p:txBody>
      </p:sp>
    </p:spTree>
    <p:extLst>
      <p:ext uri="{BB962C8B-B14F-4D97-AF65-F5344CB8AC3E}">
        <p14:creationId xmlns:p14="http://schemas.microsoft.com/office/powerpoint/2010/main" val="162831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28D39E18-4B4A-4DDF-A3E3-682ACBF9B953}" type="slidenum">
              <a:rPr lang="en-GB"/>
              <a:pPr>
                <a:defRPr/>
              </a:pPr>
              <a:t>‹#›</a:t>
            </a:fld>
            <a:endParaRPr lang="en-GB"/>
          </a:p>
        </p:txBody>
      </p:sp>
    </p:spTree>
    <p:extLst>
      <p:ext uri="{BB962C8B-B14F-4D97-AF65-F5344CB8AC3E}">
        <p14:creationId xmlns:p14="http://schemas.microsoft.com/office/powerpoint/2010/main" val="1042159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43EA2A7-403A-404C-B0D8-B000A69BB263}" type="slidenum">
              <a:rPr lang="en-GB"/>
              <a:pPr>
                <a:defRPr/>
              </a:pPr>
              <a:t>‹#›</a:t>
            </a:fld>
            <a:endParaRPr lang="en-GB"/>
          </a:p>
        </p:txBody>
      </p:sp>
    </p:spTree>
    <p:extLst>
      <p:ext uri="{BB962C8B-B14F-4D97-AF65-F5344CB8AC3E}">
        <p14:creationId xmlns:p14="http://schemas.microsoft.com/office/powerpoint/2010/main" val="70688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pPr/>
              <a:t>5/4/2024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7766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OverObj">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19" y="2362201"/>
            <a:ext cx="10257367" cy="17859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1117619" y="4300566"/>
            <a:ext cx="10257367" cy="17859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9090676-24AA-404F-A452-EADF90E817C0}" type="slidenum">
              <a:rPr lang="en-GB"/>
              <a:pPr>
                <a:defRPr/>
              </a:pPr>
              <a:t>‹#›</a:t>
            </a:fld>
            <a:endParaRPr lang="en-GB"/>
          </a:p>
        </p:txBody>
      </p:sp>
    </p:spTree>
    <p:extLst>
      <p:ext uri="{BB962C8B-B14F-4D97-AF65-F5344CB8AC3E}">
        <p14:creationId xmlns:p14="http://schemas.microsoft.com/office/powerpoint/2010/main" val="2442498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smtClean="0">
                <a:solidFill>
                  <a:prstClr val="black">
                    <a:tint val="75000"/>
                  </a:prstClr>
                </a:solidFill>
              </a:rPr>
              <a:pPr/>
              <a:t>5/4/2024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450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black">
                    <a:tint val="75000"/>
                  </a:prstClr>
                </a:solidFill>
              </a:rPr>
              <a:pPr/>
              <a:t>5/4/2024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072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9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1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black">
                    <a:tint val="75000"/>
                  </a:prstClr>
                </a:solidFill>
              </a:rPr>
              <a:pPr/>
              <a:t>5/4/2024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4622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black">
                    <a:tint val="75000"/>
                  </a:prstClr>
                </a:solidFill>
              </a:rPr>
              <a:pPr/>
              <a:t>5/4/2024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6840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black">
                    <a:tint val="75000"/>
                  </a:prstClr>
                </a:solidFill>
              </a:rPr>
              <a:pPr/>
              <a:t>5/4/2024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816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black">
                    <a:tint val="75000"/>
                  </a:prstClr>
                </a:solidFill>
              </a:rPr>
              <a:pPr/>
              <a:t>5/4/2024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417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black">
                    <a:tint val="75000"/>
                  </a:prstClr>
                </a:solidFill>
              </a:rPr>
              <a:pPr/>
              <a:t>5/4/2024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8673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black">
                    <a:tint val="75000"/>
                  </a:prstClr>
                </a:solidFill>
              </a:rPr>
              <a:pPr/>
              <a:t>5/4/2024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2714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7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black">
                    <a:tint val="75000"/>
                  </a:prstClr>
                </a:solidFill>
              </a:rPr>
              <a:pPr/>
              <a:t>5/4/2024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40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smtClean="0"/>
              <a:pPr/>
              <a:t>5/4/2024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4682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black">
                    <a:tint val="75000"/>
                  </a:prstClr>
                </a:solidFill>
              </a:rPr>
              <a:pPr/>
              <a:t>5/4/2024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9529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black">
                    <a:tint val="75000"/>
                  </a:prstClr>
                </a:solidFill>
              </a:rPr>
              <a:pPr/>
              <a:t>5/4/2024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449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OverObj">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35" y="2362200"/>
            <a:ext cx="10257367" cy="17859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1117635" y="4300591"/>
            <a:ext cx="10257367" cy="17859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17"/>
          <p:cNvSpPr>
            <a:spLocks noGrp="1"/>
          </p:cNvSpPr>
          <p:nvPr>
            <p:ph type="sldNum" sz="quarter" idx="12"/>
          </p:nvPr>
        </p:nvSpPr>
        <p:spPr/>
        <p:txBody>
          <a:bodyPr/>
          <a:lstStyle>
            <a:lvl1pPr>
              <a:defRPr/>
            </a:lvl1pPr>
          </a:lstStyle>
          <a:p>
            <a:pPr>
              <a:defRPr/>
            </a:pPr>
            <a:fld id="{FD5FF9CA-1BA1-41FA-9757-CDE86F0627D0}"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437248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16000" y="762000"/>
            <a:ext cx="10566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117603" y="2362253"/>
            <a:ext cx="5027084"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347885" y="2362253"/>
            <a:ext cx="5027083" cy="37242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9"/>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17"/>
          <p:cNvSpPr>
            <a:spLocks noGrp="1"/>
          </p:cNvSpPr>
          <p:nvPr>
            <p:ph type="sldNum" sz="quarter" idx="12"/>
          </p:nvPr>
        </p:nvSpPr>
        <p:spPr/>
        <p:txBody>
          <a:bodyPr/>
          <a:lstStyle>
            <a:lvl1pPr>
              <a:defRPr/>
            </a:lvl1pPr>
          </a:lstStyle>
          <a:p>
            <a:pPr>
              <a:defRPr/>
            </a:pPr>
            <a:fld id="{D59A0D65-7BC4-48A3-A50F-61B3F8496AEE}"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40496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pPr/>
              <a:t>5/4/2024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99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339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7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33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pPr/>
              <a:t>5/4/2024</a:t>
            </a:fld>
            <a:endParaRPr lang="en-US" dirty="0"/>
          </a:p>
        </p:txBody>
      </p:sp>
      <p:sp>
        <p:nvSpPr>
          <p:cNvPr id="5" name="Footer Placeholder 4"/>
          <p:cNvSpPr>
            <a:spLocks noGrp="1"/>
          </p:cNvSpPr>
          <p:nvPr>
            <p:ph type="ftr" sz="quarter" idx="3"/>
          </p:nvPr>
        </p:nvSpPr>
        <p:spPr>
          <a:xfrm>
            <a:off x="4038600" y="63564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4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30319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3077" name="Text Placeholder 29"/>
          <p:cNvSpPr>
            <a:spLocks noGrp="1"/>
          </p:cNvSpPr>
          <p:nvPr>
            <p:ph type="body" idx="1"/>
          </p:nvPr>
        </p:nvSpPr>
        <p:spPr bwMode="auto">
          <a:xfrm>
            <a:off x="609600" y="1935166"/>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95"/>
            <a:ext cx="2844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endParaRPr lang="en-GB"/>
          </a:p>
        </p:txBody>
      </p:sp>
      <p:sp>
        <p:nvSpPr>
          <p:cNvPr id="22" name="Footer Placeholder 21"/>
          <p:cNvSpPr>
            <a:spLocks noGrp="1"/>
          </p:cNvSpPr>
          <p:nvPr>
            <p:ph type="ftr" sz="quarter" idx="3"/>
          </p:nvPr>
        </p:nvSpPr>
        <p:spPr>
          <a:xfrm>
            <a:off x="3556000" y="6356395"/>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endParaRPr lang="en-GB"/>
          </a:p>
        </p:txBody>
      </p:sp>
      <p:sp>
        <p:nvSpPr>
          <p:cNvPr id="18" name="Slide Number Placeholder 17"/>
          <p:cNvSpPr>
            <a:spLocks noGrp="1"/>
          </p:cNvSpPr>
          <p:nvPr>
            <p:ph type="sldNum" sz="quarter" idx="4"/>
          </p:nvPr>
        </p:nvSpPr>
        <p:spPr>
          <a:xfrm>
            <a:off x="10566400" y="6356395"/>
            <a:ext cx="1016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fld id="{83C40AF8-FA7A-43F3-8E8B-DE85A59E45B1}" type="slidenum">
              <a:rPr lang="en-GB"/>
              <a:pPr defTabSz="914400" fontAlgn="base">
                <a:spcBef>
                  <a:spcPct val="0"/>
                </a:spcBef>
                <a:spcAft>
                  <a:spcPct val="0"/>
                </a:spcAft>
                <a:defRPr/>
              </a:pPr>
              <a:t>‹#›</a:t>
            </a:fld>
            <a:endParaRPr lang="en-GB"/>
          </a:p>
        </p:txBody>
      </p:sp>
      <p:grpSp>
        <p:nvGrpSpPr>
          <p:cNvPr id="3081" name="Group 1"/>
          <p:cNvGrpSpPr>
            <a:grpSpLocks/>
          </p:cNvGrpSpPr>
          <p:nvPr/>
        </p:nvGrpSpPr>
        <p:grpSpPr bwMode="auto">
          <a:xfrm>
            <a:off x="-25398"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30367368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charset="0"/>
            </a:endParaRPr>
          </a:p>
        </p:txBody>
      </p:sp>
      <p:sp>
        <p:nvSpPr>
          <p:cNvPr id="4100"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609600" y="1935166"/>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91"/>
            <a:ext cx="2844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endParaRPr lang="en-GB"/>
          </a:p>
        </p:txBody>
      </p:sp>
      <p:sp>
        <p:nvSpPr>
          <p:cNvPr id="22" name="Footer Placeholder 21"/>
          <p:cNvSpPr>
            <a:spLocks noGrp="1"/>
          </p:cNvSpPr>
          <p:nvPr>
            <p:ph type="ftr" sz="quarter" idx="3"/>
          </p:nvPr>
        </p:nvSpPr>
        <p:spPr>
          <a:xfrm>
            <a:off x="3556000" y="6356391"/>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endParaRPr lang="en-GB"/>
          </a:p>
        </p:txBody>
      </p:sp>
      <p:sp>
        <p:nvSpPr>
          <p:cNvPr id="18" name="Slide Number Placeholder 17"/>
          <p:cNvSpPr>
            <a:spLocks noGrp="1"/>
          </p:cNvSpPr>
          <p:nvPr>
            <p:ph type="sldNum" sz="quarter" idx="4"/>
          </p:nvPr>
        </p:nvSpPr>
        <p:spPr>
          <a:xfrm>
            <a:off x="10566400" y="6356391"/>
            <a:ext cx="1016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fld id="{E8723DE9-2A1B-4514-8418-43F5E9F17DD9}" type="slidenum">
              <a:rPr lang="en-GB"/>
              <a:pPr defTabSz="914400" fontAlgn="base">
                <a:spcBef>
                  <a:spcPct val="0"/>
                </a:spcBef>
                <a:spcAft>
                  <a:spcPct val="0"/>
                </a:spcAft>
                <a:defRPr/>
              </a:pPr>
              <a:t>‹#›</a:t>
            </a:fld>
            <a:endParaRPr lang="en-GB"/>
          </a:p>
        </p:txBody>
      </p:sp>
      <p:grpSp>
        <p:nvGrpSpPr>
          <p:cNvPr id="4105" name="Group 1"/>
          <p:cNvGrpSpPr>
            <a:grpSpLocks/>
          </p:cNvGrpSpPr>
          <p:nvPr/>
        </p:nvGrpSpPr>
        <p:grpSpPr bwMode="auto">
          <a:xfrm>
            <a:off x="-25398"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255348660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3077" name="Text Placeholder 29"/>
          <p:cNvSpPr>
            <a:spLocks noGrp="1"/>
          </p:cNvSpPr>
          <p:nvPr>
            <p:ph type="body" idx="1"/>
          </p:nvPr>
        </p:nvSpPr>
        <p:spPr bwMode="auto">
          <a:xfrm>
            <a:off x="609600" y="1935166"/>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77"/>
            <a:ext cx="2844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endParaRPr lang="en-GB"/>
          </a:p>
        </p:txBody>
      </p:sp>
      <p:sp>
        <p:nvSpPr>
          <p:cNvPr id="22" name="Footer Placeholder 21"/>
          <p:cNvSpPr>
            <a:spLocks noGrp="1"/>
          </p:cNvSpPr>
          <p:nvPr>
            <p:ph type="ftr" sz="quarter" idx="3"/>
          </p:nvPr>
        </p:nvSpPr>
        <p:spPr>
          <a:xfrm>
            <a:off x="3556000" y="6356377"/>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endParaRPr lang="en-GB"/>
          </a:p>
        </p:txBody>
      </p:sp>
      <p:sp>
        <p:nvSpPr>
          <p:cNvPr id="18" name="Slide Number Placeholder 17"/>
          <p:cNvSpPr>
            <a:spLocks noGrp="1"/>
          </p:cNvSpPr>
          <p:nvPr>
            <p:ph type="sldNum" sz="quarter" idx="4"/>
          </p:nvPr>
        </p:nvSpPr>
        <p:spPr>
          <a:xfrm>
            <a:off x="10566400" y="6356377"/>
            <a:ext cx="1016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defTabSz="914400" fontAlgn="base">
              <a:spcBef>
                <a:spcPct val="0"/>
              </a:spcBef>
              <a:spcAft>
                <a:spcPct val="0"/>
              </a:spcAft>
              <a:defRPr/>
            </a:pPr>
            <a:fld id="{AF6E383B-A461-4122-989B-26C83068BF77}" type="slidenum">
              <a:rPr lang="en-GB"/>
              <a:pPr defTabSz="914400" fontAlgn="base">
                <a:spcBef>
                  <a:spcPct val="0"/>
                </a:spcBef>
                <a:spcAft>
                  <a:spcPct val="0"/>
                </a:spcAft>
                <a:defRPr/>
              </a:pPr>
              <a:t>‹#›</a:t>
            </a:fld>
            <a:endParaRPr lang="en-GB"/>
          </a:p>
        </p:txBody>
      </p:sp>
      <p:grpSp>
        <p:nvGrpSpPr>
          <p:cNvPr id="3081" name="Group 1"/>
          <p:cNvGrpSpPr>
            <a:grpSpLocks/>
          </p:cNvGrpSpPr>
          <p:nvPr/>
        </p:nvGrpSpPr>
        <p:grpSpPr bwMode="auto">
          <a:xfrm>
            <a:off x="-25398"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240188618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solidFill>
                  <a:prstClr val="black">
                    <a:tint val="75000"/>
                  </a:prstClr>
                </a:solidFill>
              </a:rPr>
              <a:pPr/>
              <a:t>5/4/2024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4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4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97706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title"/>
          </p:nvPr>
        </p:nvSpPr>
        <p:spPr>
          <a:xfrm>
            <a:off x="1582650" y="2955417"/>
            <a:ext cx="9026769" cy="541338"/>
          </a:xfrm>
          <a:solidFill>
            <a:schemeClr val="accent6">
              <a:lumMod val="20000"/>
              <a:lumOff val="80000"/>
            </a:schemeClr>
          </a:solidFill>
          <a:effectLst>
            <a:outerShdw dist="107763" dir="8100000" algn="ctr" rotWithShape="0">
              <a:schemeClr val="bg2">
                <a:alpha val="50000"/>
              </a:schemeClr>
            </a:outerShdw>
          </a:effectLst>
        </p:spPr>
        <p:txBody>
          <a:bodyPr>
            <a:noAutofit/>
          </a:bodyPr>
          <a:lstStyle/>
          <a:p>
            <a:pPr algn="ctr">
              <a:defRPr/>
            </a:pPr>
            <a:r>
              <a:rPr lang="en-GB" sz="4800" b="1" dirty="0">
                <a:solidFill>
                  <a:srgbClr val="0000FF"/>
                </a:solidFill>
                <a:latin typeface="Palatino Linotype" panose="02040502050505030304" pitchFamily="18" charset="0"/>
              </a:rPr>
              <a:t>Genetics Engineering </a:t>
            </a:r>
            <a:r>
              <a:rPr lang="en-GB" sz="4800" b="1" dirty="0" smtClean="0">
                <a:solidFill>
                  <a:srgbClr val="0000FF"/>
                </a:solidFill>
                <a:latin typeface="Palatino Linotype" panose="02040502050505030304" pitchFamily="18" charset="0"/>
              </a:rPr>
              <a:t>(Zoo-455)</a:t>
            </a:r>
          </a:p>
        </p:txBody>
      </p:sp>
      <p:sp>
        <p:nvSpPr>
          <p:cNvPr id="5123" name="AutoShape 9" descr="data:image/jpeg;base64,/9j/4AAQSkZJRgABAQAAAQABAAD/2wCEAAkGBxMTEhUTExQWFhUWGBoaGBgYGBgdHhwdGhwZGhwcHBkcHyggHhsmGyAcITEiJSkrLi4uHB8zODMsNygtLysBCgoKDg0OGxAQGywkICU0NCwsLCw0LDQ0LC80NCwsLCwsLCwsLC8sLCwsLCwsLCwsNDQsLCwsLCwsLCwsLCwsLP/AABEIAKgBLAMBIgACEQEDEQH/xAAcAAADAAMBAQEAAAAAAAAAAAAEBQYCAwcAAQj/xAA9EAACAQIEBAUCBAUDBAIDAQABAhEDIQAEEjEFQVFhBhMicYEykUKhsfAjUsHR4RRi8QcVM4JykhYkYxf/xAAaAQACAwEBAAAAAAAAAAAAAAACAwABBAUG/8QAMBEAAgICAgEDAgUEAQUAAAAAAQIAEQMhEjFBBCJRE/AyYXGhwYGRseHRBRQjQvH/2gAMAwEAAhEDEQA/AIrw1wKtmSKjqzk7CCf8AYv8t4Kga8xUSig5Egt9tsI+F8fzVPLpRVwoVQPSoB++BHrsWl2Zj1Yk4UA0kp8zxHL5Uf8A6tIFtvNqCT8Dl+WJTj3Fq1S71GPaYH2xvzVeQBhNxBpIGDCyTbwzNEsBNsXmSq+gYiKPDyAGGKXhNRtMYji4SyiGRFSDhlkcuUEYU5LMlbYdqSyzjNm1jMancGzeXkEjE5mMrV1enFjSpWxqq01XfDk/CJR7ky1KoaTsdqYGqe8i2E2XzXq6Yr6dRHerSOzpHzIAP54muE5YGooI/EJ9gb/lOCvdQJR8Wb/T5dRcVKo9XtvH9Ixu4HpdAaikrMAASWO+kdT+gwD4lqNXzbLstMST0AVdR7mbAczHXDrIZxKWWNZVEhW0AnYADSvy0E9b4Aa/UymOrk//ANR8xWCoKZFPUGUqg9QANl1i8XJgQMR/AqJU33m87zi447lPNNMtMM7C/RSon2gThLUyijOMx/8AGT5h76oMdpZgMVzAG/zMNVs6/SbuI1tVKD0xy3jtH1HHWXy6VaT1EOmXYJTAmwJG5NjYn2GInPcEZiG0koWgkfcgd4waZAYLKYj8DUAtYO49IP6Yu8/4roFwqL6hFxy6YXeJ+HLl3dKKGGjTpG0ja3MmcB+GPD2batTDZWpodl1MRA02JMn/AGnEJ5CxFZMRJnRchmarVsvVK6S7DWNpFoYjlYj740eIbll1iAy6ovsxsfiDg2ppQI+qNNVywkEgEgd5vthNmKlAsXVKrA/Vb6rGL8zNsULoR515jCo3/wCzSXf0ztzMxf5xtr5x6mYeiWAoJcx+KNwe2Ba3GaMq/lTpQAFmAmBzHSd/bExn8yFHlJToiW1yQSSYtB5cvknA5NiRSJZ+JeHotEJS0IHjWbAuRcAH+UdMC8Uy8ZOlSFRQQupl6s1wPYT9zhf4Y4g4bXUVX9Gn9qx+MOHzYYoyIBpsPQP/ALTN9+fTHPfK1y+GgP3i/wALVTlqVRzdixkiJMWAHb++Pj8Sq1QalZhAkrTVoMd+g774G43TLAqRvJPpgzPWbfliXzGWYGdRDHfoQLXHQd8OXKWFGGU8x74dr1mWq9IpTpg+tmZieexuftAx6rxbMIjVfNq+WDGsfTPaTJ+MK0zVQUvLUwDEmOnP9PtjXxGtVZBTaNKD0gCx5kz1w3mJVQrJ+IqtdmRirqFJZqiSIHTnJNh3OBBVuPMoIpI1LAMsL7XgjGNLIwFIAg7+qJ9xh3wvPgNVq1EuQFRNwBYAT0AGIGU7Mo2OoppVlQFqQfzZEM/4LbKOvfkBhNmc1UaoS7Eu5gk9J2H9cWlahSYl19BC6QqgkQYJJbrJ/LCuhwJXqKFM+mb2JM9MCM+/dIFHiS5Q1ah99/mAAOvIDB1UtTBp0oBkauYHdjzI+wwzyPAHVxph2WSQDN8BJwmr6wF1F2iIuT/zfDnzq7cb1CxrwF+Yqq55ihpqSwJNzz/mbsDa3bAqZWgB/Ed9X+xQQO0nng7OZQ03CrBPTqR+oH5420K70RoCKTuxP8x3+1hhoyAdRZQk+6MqFPGFamcE5QXnBGdgD3wUVA0oSJwpz9E79MOMrV641cTIKkDElwzgdTWmnDzJ0QDGJLwrmIqaTizqgg4tpBGWVy4OHNJIWMJ8nUOGLZiBfCnTkCIwGtwt64UThLns+G2OPZpi6GDhPleHOTFySbDETSgSE7mWRRjWYg30NE9iD/TBHDKRp5ioxEqG6fz+oflb5xY5HhyqFby1So6jWIsBFxB2B+84x4vUWkrOMuroBqYywawidMbBQL8r254pjskRByeJM8U4dUKFwR/FIdjHIABV9i2on/16Y3U62Xby1Dq9QFJSeTEaoAsek9sIeIZ3J1wxyxqUqyrOi5UgXIJmGBHfpgvJZFDTp1IFJ6erSwUG0abkHrJ35DCqJIhlhUK4plnpUyzAx6yJMn1AyOluwxhnssKdCkIl3ZCzdEVQf1n9jDdMyxVVraKqGxIAH95vGPcY4YK1JQrhtJUgwBEHmIMCLRgiNQVzcYq4bQNNhTZgulC3qFgdGx5X1Hc4Z5WrladGDCsx1FSQVPQDe3YXwHxDhDub6zUWwJ2iNlnl2tuPgU+E6jkMzAcv063j9J7SSCfIhh7m7inilEYvSCq1g4uZAEAASYIk3gc98JT4kq1bEm0gXMC1toB/P32w/o+G8rTPrJaNzA/Sfi284OXJUBHlU1tzN+5sP77zgi6qNmGEZupK5WlWmRT23Ijn7AGfnDXL+FqjJqkSfm0nmfnb88VGSkEA01C8io2w8pUIEzP7nFo6N0YLIV7nL83wtEBGoA8gBvG0RvG1vyvhWaKEyFYnqwgR1sbRjpHEeEJrB3nreL8pwLmOFIBb0zv1I6SMZs2SiRG4wncm+B5ZQNgVn1DmPYdMX/DcpSK7AjrhJT4avIT0E7W+/PDnKEofj7YzIVuzLyj4MLzPCaTggKATiL8QeGtN9E9xuP74vaeYU9serqGWDh5CEailcgzjFXhxTcSPtH254FOX1ERYdTt7Y6fn+HLeVB7/AL+cTGe4NDa02m45YQdTT2NSfy2QRoDEgHYjaf7YIyvBFb064vcHbvfDarlFKiAFYCYk9P1jBPDsvqMCCYMj7Xk4EMRKMR5vhdSkdIEhtzytjHL8Oru5cCY5jqeX+cNs5l2LaRMgSBPf6e++PvDM41JTYiTfsRscHq4A3J4UmVnATadQg7z97e2BaObqUX1CQ0MNiYkXgHFnm6pP8WmB5g6izdZHUYAoZilWYion0g239JmR2g3HseuGKL8yXUg6zvrLEyZsSOnfl1wPVqzFuQ5z+eLn/sNNK2l11UjMMd4P4T0I5HsMasz4Dk6kfUpAIO1toPfDVSCX3U05rhRIZkQrp+oRb4OFNS4IO4xTeFvEWuk1GpdokHr2wLm6AqBiU0stj/fEXMwJVh1MisQeJkqZ5AmN8bkTUMUSotCgVYXqdRyxqyvDEKSDhqZg9kQf+4AvUkKT+VXB5HHR0cVaQYYheP8ADoBI3wb4P43H8Nj2w7sRuPIG6lrkCRvgbjmcAEAwcMacRIxJeIMg0lpN8IZmB9sY91qbaXGyqRucHcH4o1RlQqRLAE9JONfgfgJqOA49O59uf9vnFfxPPUcopGXpp5kW6wbCWaNInvywOPBkY2TEEsNkw7iCipVOk6YH1arEbRHvF+3eMTvF83WR9NN29J+q5ubx125Rtzwk4Kc4rK1TRVRtRs41iTqY9Dc7CDyBtgzifFKOoB1rImzMKcqBaZhy3wYI+MOZa7ijXKF8MprSBBWmFE+Y5Kg9bndpnngXj/iBaiClTpTT5Mebd1AtPcXntjbxHOUqqucu3mN6ZUlgy6diQTb33P6j5emmeTVpXL1lYytwjW5/B3H54modxvwCqAtNWWGViTPMQbHkd9o9ueKKhmqKDSoE7yY5n/kcoxzHi2cq0WCER5ZBBIBMcwTzEbfnhjw3OVHeVvqiQIMzzB+ehFuUYkleZ0nzwQb8trYTZ+mzW0+kb2/sd4/Zwpy/FCJp2Dq0GenYweo6cvliOJtpCgwzD1HmJtt1xCR1CDkeIkzlOoGjUdIksVJuOUzft0tgfJ8eqIdDAkT9Qg2mB7XkfGGPEiCqoWLE3gH6rEi4+SD1i3RBxDhukhHhDF21AnYEEm5G46b4xZAVN+JuxuripX5TxCjCAADeB1j988HDjCEagT7iPsO2OUrmChqK7ljquZPLZhNxad+o74Jy/GSqgKSDqIMAbnpy/wCe2FFGG1MvudJbPGTeZEyTt2FtvzscDf8AcFP1AD+v7/fXEfQ49tqgi3O3K33j9xBmVz6OCpMNNjMbQJnrt3/MYzuGOzGBQBKbI1JM3v32/f8AbDBczfSb9CPtz/ZxHpnGpsJ+I35/n+9tj0zfmCRB5ra23QidueBDMoi8iC47r5i0iOcY+0uMTA58x7de+EVHiFoYzJ2IBO3XY++F+YqhW1KxiSYvH3335flilZroyfT1K6txAbHbnb9cLq9Qb9eU/bCnMV9aSrXjt8iP6YBTiZFibxHOPzuMHsy0sShTKBl9Pc8vtgbJDyqgY2B+/Q4GpZ0g6hHY9e1v0wXWztOrAJ0tzI2I6HocUDejDdT2I+amjiRGqN/64W8Q4dJOmP3HPC1OImm2hgYtpb78+fL74b0s1JQm8iCRPS0YPlRiKIiJqZDEXAb9eXwdsC5Th3l5mk52b0mZ6d8PuKrETcTcbG5xjn1DUjYyt1PcXj2wwZaguTx1A6+SqoxBmFaQR742PnDTOnS552PXFNlKi1KaObgqP2cBZo09R2/PDlykRJe+5xjw/moZW2gjHWc5laZoLmuYUT36g44Nw3NFWjHQf++VRlaeXawN+8EyBh+ZPcN/lFMuxKbxXllq0UdFxI5VXE6cUWUzBrUlp6tLr9J5HscJa/GXR2pVKQ1DcrgMbsg411FtyRTQEVZriJmGXErm3anV1rtjrH/blrUlOixFzzxLZ/wjUqE6YVOrYcM69nUH02VMh9ooxj4e45rQAnbFFQyprKHUArJEmNIggXuD1Px3xK8K4FSy6lmcsRIG8auQAG5w+y3F6dOkKLnSdepiBH1EkRAudMWtcYfhAf3DqbGNCo5yqOtUsD6IA1r5cGSqxpP0gnoJgQZxPeIazlmqB2JYEA25hjpYESZG3SOuxOe4sKsUqXLTuCNRnpfaD9/kps1msrQctUYsxklEPpBsIkHeIO/TGgAIsCaMjmVpqNUF3jyfWRJkW0rcXsWPMR77eH1XqqYZldQViT8yTF5B6ERbc4nOJ11d2NBtC7kLMHp059B/TBvh1KmuxLOTtEzAtvN74VfPuA6eYz4owqAa001ksugwwDbHUIIn/Hp2AozVdKKqrPUKMXLm8qbACbgwCZPtyOGXEFJiQTWXuxMCxEQF2ABBjflvgLLRq1q5V51bQFiViD1mbAxHUXxsxxmpaLyE3UOI+Y48xQQVGm0AxPQ9bWvhZwfizUalRf5pCzf4A6j5MdcMsxWSqii3mC8LYEk7gcvawnbCxssfqpjVyI3mL7bgkT89MM+oPEJV+Yw4LWLubnvcC0SsEwBIHX9Yw2zeeX/UAU9TAAXYczPQAj43mPeRaoyLqU2NnHUdxHI/rPLG/h1ZkAqelobSwJ36SDf59sTRllY9/wC8GrXAFPSElS5JN7ED3jVt1ON9aqCS1TUxi25+ZmfnrhDwOq2twbDzGMSdySbH2tPKRityGTkgs8wZjpE2E7LsPjAPuT8MlfES+XOqDqSdu9iDz/xhQ9dCVCliFA1nuRaB/KBb4nnhp4u4qgzP0h9AAAmFm+/X/OJzOLWrSyxTJgwhgGNhI/5OFKtdzSHJEb0hEDUAH+kzNt/jn98GrUFOoJexHLn0v++eJ3IUlcahMr9akwQZ64a5cI4EatSk2a/Tf5k4jrCVrlVlq1OoILGDG94PSP3vjIcSFOqoBJBEdI+/Pp8DCPJOUYCBBueUW+xwTnc0qVUPUHbuP12xjfFupoDR1nqgKg02uYMe/wCz+eMsvmlZdJaTPIg35WNgP78twPw1ShZGgqTA52k35e+NdfLlWMWhiV2BMyTf+Wf+MKAuDVTCjmlQkcp6i5k3tzi+MMyFa+07z22+++MMzUm9xp3gfsY1uh0hhvG1/wBicGR5ljuY08yR9JtPMm8gX72wQufuCJF7D+WOsbjAyMGhTHufttjRrKPO+4PPr0IxfEGS47GeAaGHpN/aenQ4pshUBSQZiIjce4nEJVr+ZZQfp3j9nHuGcYeiZ73/ALYHhYgtudSqURUVQeXL/PXGrL5JlnUJA5HocLeH8fRyIIkiSD7csPkzwaF3nfkQML6sNEOpqA+HyYqUZhka3sf8Y25rhVQsSrGO2PnEF8mslUGxhWPXocUVGtIBHPvhuIBuz1Mzjc/NOUy1RYanRLN1OKTLcNzVZV8xVUjmcSGU8d1qZ0Kqj3GCk8U16zQ1QqO1sbymQtYA/WM4p3Oj5LhSoAHqeroMCeKMzRpVA+5O+FHA1vq1FiRzOF+freZW8neCd+uFnDkZve2vyisyhqB6jrPeMzTX+Ekgi2MeE16+YpnMZgxSkhEFg0bsx307juQekE3inh9aWT2lwPzOMuMUjSXylQFaagBZA1DSDNrwX1k87Hrh3pceNrPdfMXi4gHgPyhHDXZmDSFpCxYgfIsLm24sBGGOYo0gjVRTUknSnpEsxsCft+WEmUp5ryRXbQaVOLCxkyIEzBiCZH9y/wCCq6hqld5CfQrbBoGlTynrH3x1BkWtQ+JEUcSpeQFoUyPNdZq1CT/DHPfYRHviD8TZOl6Y1ifpZiJb/cFgnTOxJE8hh7xXiyvmH13DMC//AMFAMdwzwI798T9TOs9Vq1cSAQY5W+imO/tyntjn/UZ2sxhFdQfgyMWidLLzXlG9ztaRty+cUWV41mUGjKjWYH4ZCxJmSTDb37YR8MzBpqSILu1hvck2gyIvz7dcdC4Pwry6QRpNRzqcwSZJmJ+Iw3mKlESdylOuG/iPqM+qeR+dueNHimi3pq002UeYL8vpI6EQfyPMYquMUSqk3CaTLLuCLD1cvxTt/dNleL+hlIZbG+kC5I9xce8zjFkzFltR1JjWm3JulnW0D1A9yATE3/r3vgzLs5IAbSGAuAT6gAPVzBwRQ4KS2oFQKmw/DvAB/lYzY/BGHfD/AA+QLsAGEgEC55zfSBsJHuDhX1gDqaSg8RIaDXJ9VvVG5nmOo6x1POcD6BTZTJZG+sGxBtb7Xm2xnF/l+HbEQQdusHUAVj6pjnvHLAHHuCHy5ADINyB6hPM82Xn+XXDEzAmolhUkeH5lUepP0yGva0CwFj1+SO8OeJ8Z8qkWB9bG17y35EWie3c4R5mi1F0OqdQgaSeR9E9d55bD5XPVNWoI+lAOc/cgXsIkKRIuL4YdC5YXkYOZAL1FLSfU0/3vOPUK9IetXqU45BW/tHTDjMUZU6bxyjnt1O3uducX15DghqkAsxEST6WE2stiZuPuImQMLXICLMcw4xa9QBtat/E/ESpUtzgzYnocGUcxLSp0ltj0YcjzuMUieD0tIdtt9Q9p0ie1pvblOGOV4DRBvQBi/qn5liRYcz+uJ9UESgkjsxmNSh4g/iA5MLH2x7MZmSJP4R05W/pjog4Jlbk0qcSC230nYkSd+Q7XOMsx4cybeg0UEGLNsTsdxLf7VBxWq6hxFknL01YbiOfQASRzmDjKozTsYIsO8DnHzGHtDwxQQ6abVKZgwslovf0NLT84DzXAqyamUhgIBZR3O4Inn8YzPjKmx1GhgZL1Mzp2F/79euM6FY6Ssbm2/aYA2v8AfAXGkdSSAIG1sBPXfR5nMQIwwY+QuAWoxxVDC4BP/PXpj7Vpl117fv8Af3wMuaZgGHzsf3GMsrmKiEq2zDffrgeJkuYU6hG9+p/P7/2wPmWOq0X3BB5c/tN8YVsw+oAC87n3gX98bSpAkgaoPfn/AHwQFG5RNiZ08+VjTIuIjtiw4RxzzQIP8RYk/wCOuIVMyYOocr++N+SzoVgyHbliPjDSrnVqebFak67GAfnqMbMnxNwgHSxmf7Yj8txMKwdW3EsCf3bDdq6tDFh6hI9sZOJUxGVROFVsuGvzwtq1mRvbDfK1Aw7415rK69xcY74MWZReGeKmBJxuzNfTmBUW5LAwO+EGWylRBI2x0/wV4T1JSzNXudJ/I/bCM7hVLRGdqSU/F6fm5cL+JlsOc+2+PuW4YDGZc6i3qOmIuLbi3+fnB/8AofNenUDMppksgAsbRftyEd8EcRpur6yzhFmVVT6rXliY0+wwv0KlUv53A9OOKWfMQcRctpRSo1Ow0uN++0TGlo3674lOPeI6zNUohSlNCAoM/ggSRteBhr4hy/8AqilTLkqmokrB1q5uCALx0O/tjZxPLpRILquoiWEST7zy7WxoZx+ETRd7nPKx9WoyZiYBvG142vgLO5hqjAjlYQsAcrAc8NcxlqlZ6nlGKakQCDAmdpGCeE+HWZvpZj1iB3O3Tt0wksqbJjgpM28B4eSEdrLTI2BME3nuYva4AGKx8/qqHenT2DEhdQ2JO7fbtjMGnR8lDLuSCKSAMzEi7EQSBIF+nTGzMZWoSNS08vP46rJrHKVRJabDnywk+ptaUd+YwYa22oBn6hqajTuiABT6oA2ljux7XvtgCrw52MFW1cvSAd+TOR33E2xVUskqLOtqkWmSuq3X6o93jtgLLanq+VRRUZv9okKd2LDe3IGDA64yWwGpPbehNfAuDl1OoFVJ25xz2AEzF474oK2VCIGMCLXKgSIjtM2nfoMNMmgT0Ag6AoJmeXMkyDF/nvhb/qqQpNmKswmpl1SANBIXRNixuZvuR2wzFhPbSc62JjVeEYhHaFZiSNKnTpEkudbSZ+L9JDfPaGKM6sqvoYzMvY6FOoszAXI0z6gLQcDZnhtfPqtSvVOXy9RQRSSSzCSRq5QYVoM4U8V8EU1h8pWqJWUkhnYwSAdV+RY77+2NTYkVPdqZmfkaE2cZ4SKy1KSgA3Kc9LCbW5co74j+AU0+gkhpYH3ZguoAepogkqen2dcF4uzTRq+irRgESx9MWOpulrARzJMiVfG6EZklD9cVo+m5WJ1ARM/rhTElSp8R2E0Y14lw8BPSfQR6dUAQJAgNUnYSZA5e+GXhLLgICd4kmJE2O4e19U9L7FsT2Tr1KOlj6kj1kBlOqDdhE/iMxbDevxRdXn04ZTZpZgV6evUWAJK7iPzxktvw/v8AxHuJbplliwM3H/jEyLxE7xy/CNsaKuUA9QnYG1JYjbp9IN/fCrI8bmL1fcOW2nWfsCYP/qMN8vnC0iMwYtZ22I9PP2uPV1jDFyVBCFZ5qWwioI//AJU7TfUe52B2vzxqejUsJYQLaqa+mOdvxn/17dzyhIBK1Zj8VVlGobX2HwSp54xeoi7FR+KWrKI/CbXvHI29sR81CORZ8ohYidItbU0CZu2oepv9vblg+gpG28WEARG3pGw/9vjC/M51KYB1IzLqH/mELYkQWBvESYm/MYXUuLvVQmmvptGpGYSeYCDQ4JtJII+MMT1CnUnAw3jPDKVUN5ihTf1gpOw3E3G3fHMOM8Iei1Wk0HoR+oxZcV466fi/+1Qqd9iANNiIv1wt4nXFWmDEMhgj0WUmJ9NvqmI5TYQZIuOwJGx6kbwXMidD7/oR+5w1rhrMNxG32/fzhVxXh8etLX/z+uD+G53zEgj1KbienLEyC/eIlW8Gb61KxIW45T3O+PlFImLmTOMxmdTADdj+SwT+dsbi28c/a0b/ABhQsdyy0X+QZJ68o98CIgEiIwyzObBMYVcRzyrYRJ/ttGNCAmCWEOR1tBvH9YwZT4y6gLOwxMZNigNRjc7D8re2Ba+ZM77++GnACYovFf8Ao3pnqORGGVCszQIk8sLBWZbA26YbcK4iyOKgA1DrjSwuLnQOF8Po0qQr5mFj8B3PSR/TFD4R8WLms0qgaUCsAncRBI9ptjla8RNWoWrsT06D2GG3h9lp5qlURoAcTflthC4gpszGVCvud4qVinqhQI67N0A2xI0OPV6deuazApUqDyRqB9ABJlR9IHcDG/iGbaiAy+ubkG4OIrinFV1FxQYu4I0knT0+fyxMmQNQUzULAMOzNQ0q1WvS0lKh1HSQJMmZuPmeo64l/EfEMxVqA1BpWBJ025x69oPzjbW4myuCTSo07HSyqTsCReWN/wBBhBmONA1NGXRq7sb6pCk8vSLnFKzeISY/mVnC8wFGpiNKi7FmCibjciw/Ywzy+efMIPJqCjSgh67TJUfyqeU7Mb9MTtPhmiK/En1ERoyyQBPIFR9I9749xXiBzJALimiCFoiQJP4bD77nGM4Q7X4/b/f+Ju+oMQ13HOb46EBoZMFRMVK7H1ud41ntNumMKXHUp04pg1JUg67ajzYv9RXkBYb4TZYVW0kkxfYR/mPffc43UcjLENaxIEz21aun9sOXGAbMzPkLTfW4yur1MzagAEU9NgB0nrjpnhfIeVQavVhWKktz0qt9IjmtwT1tFsRfgPgC1KxqkBhTaFEWJGxJ95PsBi04jmfV/pVYlEp6qmwEEwqdfUQ25mFOGDGCeriWYzHj6Rk3J9LuEBkn0hyqkAC0KpIvzvgDx9mVTJVUQ72KiDpUWi3KP82nCXPcV8ysaIDGmn/k1tqDX0qo6KxkmZMKb3wu8XZtUybBAF0lSSoIGnV6h7abR2OHqvkDqUT4lnmOIKVRgZGhWgi4hViw58wMTeZ4oBqksNwoIIImQSL+32OEfhjjAq5VAWYvT/hkmNNrA7SZEffG/NVjAOokTYTJaOc8h22wn1bj6XCN9Knv3FvHaxTM0aw06mJpObbX7zaCZ54mvE/ESuYUggwgkGYuWtfsYwyqqDXphTIpk1apvYn6RJi8XixjpiX4jRNWqXZT6iTa9hYbW/zgPTIKF/H/AMhZTTmpXcG8R0a1M0qxCsRYtNyLC4uAN47YHyWa8l2RirKSYIuLx6hpg8pEbwLYQZbwq7ki4+NUdZIsI/rjYPD1RAYqkREAc/aCcX9DECQD34l/VJqxKrLtBlYWDy5c4kQYiJ1C977YY5XOOAIDMecO/MaogTBAvvf3GI7KV8zQsyFl6xy5727fOGlDjqfjMSDOodYm7TuZMjthGXA36xqZRKWnm2/lBNj6ixv/ADAekjUI7QfcYGzvG2X0qqE8lCggdgCJ+LYU5rxChWNYv/UybC3/ABNsMfAOXGYzgYCVpKWM9TYb9zPx7YznFxUu40I/6pOgZVcC8Mu0VM0xJNxTFgIiIA3YHlhlxfMKoOhVWQBqgCI3Mv2uszNzikrkBORBAiBOqdgeRuZnniO4uDU1rDc1PoDEljcEgkAhRYnabwDcAD5kRrMi61Qu5N7sSO/qMAzb6pFzEOvTGjPPUp02KCGjTpEQNgZAEfSF5kzg3OOurV6oMEMRIhiYkbaYiQP93QYKyNOoGHl0vMgQZaY6AcotE849sabrcHI1CSFSrm29Plg89z2N/wAsaozVOf4cE72PPtjpvCOHIr1KxeQ/WIAE2FsMGqUZBOi49M3kTy54o+sF0FmcJ+c4tT4jmlYs6CQNyCIHbGOa4zmRFgoIx2HiNOnA0BTqBg6dQtuDf9xhY3BstUklVJG5ACmf7/4w9PU4zsrAKEeZySrxetFo9xOBaXEmDaiNR63xe/8A4nrYtTMqDdo5dxzwNxnw8tOAUgQfVyJgmBjYuTHdCKN+ZK1eNE2Km2AK+eZjOKlOC5eok6oIie02E8onCzP8D0OVMH5wYK9SpqqrgrJrAx88vG2IGLkhOUFMkh7d8F8J4azV1p0mnUYB6YUquCuC8VOWq6x3HtNpHfAH5g/TUuCx15naG4UvlxVzFTSoAJ1qL84hZP3xFccy9F2KZVcxmH2jU7R7gGB84+Vc0+YRCCdH4mnn7D9TffGXFuOOtJcvlyaSRPotPUkjcnCHdC1KKnWyZcONfZ7v8CLv/wASKrqzdWjllm6CGqHtpXn7kYzoZyll4GRp6dVjWqGXO8hRsD7Ce+E1CGMPLcyZ/UY+tXWTqAWLLA5f0EYLgT+I3Oe2Zm/KGU0YsDLhmYkgmWMXuR9IHPngpEFy9zftvcmwEDt+uEB42lIELETz/U98LM5x92Npg/mepnfDQsVuWXmlfVtJEMxjfaLyBfp/TB2X8nd3Y0gJqOCoBA2VEm/vfnjntPP1Z1fi2BZhY9hjWTmKuwlR+EEx98UVWTc6nR8Za28rLr5FFBchkGlDEsQ1mckQDPwdsaKnGRfXly2skqGqN9K/TcNcm7HULFzsMRHD84cshZ8m7ExAa6Rz3kyeo2vgDO8fFVmYpptA+r0i0xBk3Ewf6DEq+pdASyXxD5PmU6noqVKgZm1ekqVVVAvHpgi+B85ximyupbUrAqQpsNUi52XfcxviQbikTGqG3F78udxbvj1HirzIEkWvpBG/Qd5xYJC0JXHcLyGarZN3anDqwixkEbzO4IgwY5fOD/8Av9WpZaOlp+pnlRveOZmcKhmKrHYC28f2jGJytepE6iDuNvy54WyBttUMEjqMFrqEKIxLEg1aljqM3uftbDnw6ApJChtRO9jYTcH8M88LOHcK1ak2AI/iG0e82/T88PaGWenqdQpCMZbWstaAJAt1hhFueE5StcRLG9yx4PRCLUsKYYAiFQqBzsAD2M9ueGNDIJBWiVd7Sek89pDcv+MDeGKQSiVdlAO8tYf/AC5A8sHZnMlFqNTRkH4iNjEgkG/ODuOvXHIDkuQP9GLyJXcxznAKLgSkHchdpv8AVsDf2wj4j4KSqIdApAJ9MXA6bAxYH3w+TNtUbTJYG53BPqMCLxEc4m+D14uqJocSFkEnaJi+5/LBHLkQgDuDhycDR2JxbiXhYU3IUyOV+nK/P2x0H/pdwrycv5jC9Qlr/wAq2Av3JPyMKOMZe71aahtZOkD1BB/8rX3tjoGWQUaaKJUU00gwsg6YBE2M+/yOb/Vu7ouM+e/6f7nQwhTbCY5zOD1bEqNREk3iQBIHbpF7c8THGnVVemoWQADBqFi9Qi5m5YKARM/G4e5/MKhB1ErS9RkidXxvJMWHW+I/i2dd2BckH6mIAADt6U9xEnnv8C8S639/f/Ed9/f38xXnWJ+kbn0wPkQuwkCRzMsMfeEFkqAqaYKh2AYC+nTYHcRAHxjCs5Gx2+k3tG0dogg9R3wFloaoAXAiYBmJtefffGlVB1MvqTSyw465eqghNME6VJ3IvNoPMgi22PLwlGoqS5CUiXIAkj2Ii2354AGY8saWCzq+pTEiCBcRck9t743Z1mpBmotKshBETPWPY/rOFnGQAqmv5nPTIQ25nwvxFRCPSeV1TFQbnvHI4DqVkVQrLUmRuSNUSJAibTO/TE3VcNcn6duW29jacVfBK6sg1nUoEKzm87rBjae/LDWwjH7ljw/LRnuI59KSU1pBizi5DfiFyCJ364Q5nPlni5UTqVj06G/UwcPM1whmVmZlJYQSSIHztPfnbCjJZelTZofXabESIJmCPgW64ZjVVF+ZG3F+Spi+uifLJ3Jg9j3wxy1TLBbCq8/i0z23+MDeJUUKoUAaz9UyY6Ede+AKNJwNK1FQLaC495F9r4cAGFyiSOozz+ToPWZGinJ9NQbEHacKOM+Ha1E2h15Fb4FWlWzC0vJV3YCGCgnbnbF34T8D5pyHqVDSTmv1H2j6R+eByZlxC2MZomc3VThrw7wrmsyf4dJo/mYEKPk7/E47vkPC+VonUtIM4/GwBP3i3wMGowtphlM84ixNx+WMGT/qg/8AQf1MsKB2ZybI/wDT3NU0YCsbj6QLT7nCap4P4ijhalSjTDSAWO/wCcdqzYdqcowW++kmw6at/fCSvwqv56VZ1rsYJFj/ALZIjY23xnx+vdrLESO4GgJzCp4HratBzINUgmFQxsDc9Nr4wq/9Pq2pB5pdXBJYWC/Ix1TjNCqCFpBDKgHVPpm+w5/OAaiKXCD1ikAG+tm1MbC1ojriD1+U9GL5Le5z7/8Az9aZOpgxEEXAMdTJwqq8IR29JHoFyASBHMkkfkMdL8R8ArVSNBWxknZ9rDVzvttGMfDfAvISp5ylYBLOSDO+wE7D7zg09YQnMtZ+IXIXVSFynhtA1PX6hUMyskBbgmNye0Yv+D8LpUwKRRvLFyh33gOpUXnodoONmbp0vIWtQlyCIKADT/NYggdPnAVXxDVouaYosxgHUx3JgCwsL9+WFvky59D+0shQLlFm+HZerSd3oCVXYiTI5CDe0bYjavhTJGztpmArU2DAkjUFYGT2tikyPGKdSq9Bg5ZFGpVIYamBmDYG0yOWE3E+KZdWFKqtRUp1BqBQED06QC/L1EXBO3LBelORbXf38RbWOpK8Q8IozIEWdSj1EiCZZSV7iLje/LGdHwwVOhVVnBAJUSAGm8ixNu/LFbSr0XpslMUUEekAIwJDGFECymbk9MYcHzi0aeYYMUKnVBHpM2tJFxfn98aXyOAQD1Lx+oRn4mSeY4SUUldBcH1KSbRbkehEjvjXl6whfUqwPUCQSpDXI/mtus7RiszeWbMLTq6komp9QCyxUMpR4H4v6HCWvk6FFncrW9CtYqLPMLty2N5+oYvG/Ib2Y59dRhSSmafneYrJqaTpgxDD5A3CnCXiObpliE1QwUksCuoiTIAtfa4541F5YWIkqQonSe+knltG3e2NuXy38Qu5IKuDPpIUbx3IHIbwcEuPiSTF8rj/ACNUOqXZWZQOsqxAMGbwb9jM4o84qJYfR5ZVxPpsJFv5oFrc8R/DsqwZCKhWnqbSyg3Jgwu1m6G0g/J2drAqyaidqkSTuAAS5i8/hHIHGV8VuKOvv/EInUIq5pvMMrAUjQJGraF0hYJkk/THI4ZEhy71nEN6fLAJa8QJicIcrXCLrckktChTAi15jfYT0ws4pmn16yxUt6lC3jeDawMHflHLDziv9fmZ6sysORDV8ulOdAJ1a4sEho0gWuY9vzpOJHQC3p9AmIJufpHtMR8xiL/6fa2NaqxZmX0iYAuRMAfG9v6Hcb4izxT0kebWZfqiQkc9x772GMw3lKnda/n+f2nRwLSXA+KVLLTgwF8yqSv4Rsp+JN/tyxP+Y7NrIlmJfuJ9Ki4uBc2/5z4hxA1KlYJqhtFJbchuI5gAe+B6FfmLQdUTa8KgtcXA5xY41VxE0A2ZlnCoMQQBz7C32kCJiPnCJcz5b1hfba2xN/m+DeN58HSsS35mIHq7mN+eENVSzkkwCbxbtjRgTVmYvVN7qHiWHDcwq5ctFgwEMNUzAJJ6ibYzoZh61N9IemFWXAWVgemQDsZ6d8K8pm1WnuB6vUHkggbenYdbdsHcMpOJbzUpgqYRbkjlJAj5JnF8aszntUAp5YP6iTqHJSBMzG/TpfGynwqqfQqs0TqhhFhMYPy2WeJJVgVJBCwO62P9rja+NC8eqamVWCJpMWuLWPfDOZN8YwX5mzMcDqU6Ot9VzuZi/L/OF2eyrFqcBQSpI0kXM9R8fbBuQ4tUAisGqJFgWNgb279OmB8y6uw0UoAMhpv252Pc4FeQO4UAzFEoxNc6mGyibe84V5+pSZpQVAI5/P5Yp+Oorqmkl20kEnYARueoJxI16MMRt7bffnhuNrFyrn6Q4N4do0KemkgVR0m/cncnvhnR0qFEEdLfrgSrmtIBiWMCBc/cbDGmlRd9NYAo4MFWJgjYdh12x5Wjk9zH9/MhyV1GvmCf1/5wlzFJqetqLKxY3RusxOobQOxxp454iXL1kptswvAmDMAE9MbEztMIaeoBjuBcrq2G35YoY2Rb8GQvZmtKWYqqi1ha+rTF723uB+d8NKVHQDIgWgbRa8DrhYtSrTg1CTZvQouQvTbcfnODuH5k1V8xqZX0grqHSbRgcg6XVfl1+8mO6s/vFnF6rMyrRZQ6kahGo9eRnnhklNQJJGo9LT172woNPRWDoqqz3ZHaCJJAJYGBJiBEk+xwyrVtB1kpsZYgmIvYAH0iBgmSqUQV7JMWeJq9RaTCkw1WkQfQDbVaLjueeJbN5/L0fLIqu7avWA0BibAtzJPMLyHthk/F61RXmoqILlgDJHSJnbTePxYmKOW/1DKaNFKdRSQ2on1Esv0qdh+mOhhw8VIfx8fzGI4PUpMjrp1aVNChp1SxcBGCKbnntb8x84x8T8PqVdOjZTG59QbSVkm+qYPOw+MbafDGqEa6lVCqsoja31ARYyOfK5xso5cPQh6zi+oXAfbSvq32A98KDhXD3uPKe2pHcLzVSlXNIMfMsViBMG8ytxHbljGnxWrqd3Wq+uAdQ9Ejedyf64O8N1UNZqVVJMFfOWZABMlt7x+mHHD6QCeSWNKiHHlNciopEhZ2DQf7bY3nIA+1+P7fl/xEEaideHirqqLrgEgilCoLyN7iJ+cG1smujy9SOGZgV+oAKCIBsVbXEkn4wlnW7ayykGykgKTtGkWN4BN8V1DglHVqZWBZSRp0yGK20yI2va04bk12Zlb2m+p7K0PMZKNI6lpaZcT6DH0FSButrk9Yvg3iXCqLVyaret1XSqkgwpjUevq5nAFemcuumnTVTLCdfrJMCNQ7NItj7nga6q1JkqPSCatcyCCZKnnJHK1hjAysH5BqB+/8zUmYMPmfeM8GZWVqckurUwGYEBY/sD7nCNchTOWZigaoWgMs6bkAFoMC3PFN/qaSU6a1UcFTKzq/D6VuSYMGee+ITiOdcGogYqmogJyB2N723+Yw3AzuOPx5+YwkDcP4hxIPZAxCrDLuAVsHVgJ74Bp5wkEqRBOxWQCbW/fMY00ZQB0qXk7DY7E7bRgulmUqsvnt6gWLHYRyiO18auIUUBqUPd3MajaWD1GPUemOtwNj/nBuTYlS1NS9RiAEi0HcyD9XxyMYns1nTJGrUGJuxBIEysnfn1x0fwLwzy6X+qq2GmEvEgger+g7e+E+qyjFj5H+ksYuZoR34S4Y9GiS6gO51ETJkxpUsBJ9+8YD8QcEoyrqwpshe4ErLAk7mBJPv2wyy/Ew6swuFYjcAWUQJJuZ5fpgTiNEsBJ2BJsTdhAGxOx2DXk44+L1DBiSO/v/AF/abkx8CBOW5ui1NUltUlmj073ECCR+Y62wN5LIxWDC7kKRsI5jmOX+7eRih4hkTTIpkE6aZJgx9VgAYiZI9MfcicKOJqEqaIE6So9IFgNyP5p59htjqJk5mOK8RYko1dnOs26DsNh9sM+GrqpgiJn1f0sRhNNhB5+3TDHhzhWnra3Pf/NsdZhrU45JNmNWyqmSYYEQCbXvc2uRcjGlMyY0ahpHqvY7R97i3fH2lmGdpsvO1rGx/v8AfGed4PV8y6oSQGGkgErNyAffCwR0YIuE0KhrMqgQqgqB8Ez/AJwqNFw5BXlzG43kdsM8mNAFxqki0QRMb8rjl/XA+e4xUHoAUcgRcge/9cRO6EuEUyKSy5BLQY3i/wBsfKnEEUsUGktAFpA3nCla7NZzbnPXuZwK4JBHKYn7/r0wfD5gxpTzbAMqfSFM89yJM8tsL6NMVBqLHeNxgui/lo1EEFXX1NEabSfywEeJhPTRRNI5uLk8zvib3QhACfoStK1F0geXz7dI+cEZjiAVTcbmTc7WsN9+ePY9jy7GrEUDUUZfh9KqwDMakjVDi0hp+IuIx84nmKlMhqSoyhr+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gUroy0yGZSbwTFu4t7CMex7GgLyG5kDHlKJvEa1KnkpTD02aKZQgP6QJJsSATa198FZ5m8sGs7LVSD6TfT+FWWLGLmd4Ptj7j2MeRAjBF+/EPOLXcnc1xXzX1RrdzINpMEC3QWGHmTzRbWKWjL7aiTqMzeJP64+Y9hmfGoWL9OnE6MV5vxSzlwZ1sulQCTeTDEGQLXt2xNZiq7W1lhqv6tza5PPrj2PYciKvU0zflnLTtAHOPkz+9xgetKlreoLBtO97x2x7HsENExqjUVUNRqKrGQWQGT1IW3xbHU/F3ivykXLqsFbWa1wdKjrePYA49j2Mvq0D5kDdUf4m304/8bH8xDPC+YigKZDl01Mw5s5vfoLg9MMPOCyAwbmw5liYCkRYTa8Y9j2Obixq7kH7+/4EbkNRRxLNgF9RuAQ1pkgam5+wEggTz2xAeIa4ZnqJYQ0GZuTp3iO/aRz39j2OhgxhWBH5QXY8TJzL0wLML7+3L74Ny1hMkmbbWHM9ZjH3HsdVpzYb5AEEw1rRM3/r/fG3iNNidVwCAok7Acrd8ex7Ge9iAWgFDME21TBgfn8/GC2rGm2giGiCed97/wBsex7GgjdQpor0m0mBa1/fYdtsCoGUzNzcf09sex7EU3BmuuzC6mZXt1OE5FQ/Ss9dt98ex7BCWs//2Q=="/>
          <p:cNvSpPr>
            <a:spLocks noChangeAspect="1" noChangeArrowheads="1"/>
          </p:cNvSpPr>
          <p:nvPr/>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pitchFamily="34" charset="0"/>
            </a:endParaRPr>
          </a:p>
        </p:txBody>
      </p:sp>
      <p:sp>
        <p:nvSpPr>
          <p:cNvPr id="5124" name="AutoShape 11" descr="data:image/jpeg;base64,/9j/4AAQSkZJRgABAQAAAQABAAD/2wCEAAkGBxMTEhUTExQWFhUWGBoaGBgYGBgdHhwdGhwZGhwcHBkcHyggHhsmGyAcITEiJSkrLi4uHB8zODMsNygtLysBCgoKDg0OGxAQGywkICU0NCwsLCw0LDQ0LC80NCwsLCwsLCwsLC8sLCwsLCwsLCwsNDQsLCwsLCwsLCwsLCwsLP/AABEIAKgBLAMBIgACEQEDEQH/xAAcAAADAAMBAQEAAAAAAAAAAAAEBQYCAwcAAQj/xAA9EAACAQIEBAUCBAUDBAIDAQABAhEDIQAEEjEFQVFhBhMicYEykUKhsfAjUsHR4RRi8QcVM4JykhYkYxf/xAAaAQACAwEBAAAAAAAAAAAAAAACAwABBAUG/8QAMBEAAgICAgEDAgUEAQUAAAAAAQIAEQMhEjFBBCJRE/AyYXGhwYGRseHRBRQjQvH/2gAMAwEAAhEDEQA/AIrw1wKtmSKjqzk7CCf8AYv8t4Kga8xUSig5Egt9tsI+F8fzVPLpRVwoVQPSoB++BHrsWl2Zj1Yk4UA0kp8zxHL5Uf8A6tIFtvNqCT8Dl+WJTj3Fq1S71GPaYH2xvzVeQBhNxBpIGDCyTbwzNEsBNsXmSq+gYiKPDyAGGKXhNRtMYji4SyiGRFSDhlkcuUEYU5LMlbYdqSyzjNm1jMancGzeXkEjE5mMrV1enFjSpWxqq01XfDk/CJR7ky1KoaTsdqYGqe8i2E2XzXq6Yr6dRHerSOzpHzIAP54muE5YGooI/EJ9gb/lOCvdQJR8Wb/T5dRcVKo9XtvH9Ixu4HpdAaikrMAASWO+kdT+gwD4lqNXzbLstMST0AVdR7mbAczHXDrIZxKWWNZVEhW0AnYADSvy0E9b4Aa/UymOrk//ANR8xWCoKZFPUGUqg9QANl1i8XJgQMR/AqJU33m87zi447lPNNMtMM7C/RSon2gThLUyijOMx/8AGT5h76oMdpZgMVzAG/zMNVs6/SbuI1tVKD0xy3jtH1HHWXy6VaT1EOmXYJTAmwJG5NjYn2GInPcEZiG0koWgkfcgd4waZAYLKYj8DUAtYO49IP6Yu8/4roFwqL6hFxy6YXeJ+HLl3dKKGGjTpG0ja3MmcB+GPD2batTDZWpodl1MRA02JMn/AGnEJ5CxFZMRJnRchmarVsvVK6S7DWNpFoYjlYj740eIbll1iAy6ovsxsfiDg2ppQI+qNNVywkEgEgd5vthNmKlAsXVKrA/Vb6rGL8zNsULoR515jCo3/wCzSXf0ztzMxf5xtr5x6mYeiWAoJcx+KNwe2Ba3GaMq/lTpQAFmAmBzHSd/bExn8yFHlJToiW1yQSSYtB5cvknA5NiRSJZ+JeHotEJS0IHjWbAuRcAH+UdMC8Uy8ZOlSFRQQupl6s1wPYT9zhf4Y4g4bXUVX9Gn9qx+MOHzYYoyIBpsPQP/ALTN9+fTHPfK1y+GgP3i/wALVTlqVRzdixkiJMWAHb++Pj8Sq1QalZhAkrTVoMd+g774G43TLAqRvJPpgzPWbfliXzGWYGdRDHfoQLXHQd8OXKWFGGU8x74dr1mWq9IpTpg+tmZieexuftAx6rxbMIjVfNq+WDGsfTPaTJ+MK0zVQUvLUwDEmOnP9PtjXxGtVZBTaNKD0gCx5kz1w3mJVQrJ+IqtdmRirqFJZqiSIHTnJNh3OBBVuPMoIpI1LAMsL7XgjGNLIwFIAg7+qJ9xh3wvPgNVq1EuQFRNwBYAT0AGIGU7Mo2OoppVlQFqQfzZEM/4LbKOvfkBhNmc1UaoS7Eu5gk9J2H9cWlahSYl19BC6QqgkQYJJbrJ/LCuhwJXqKFM+mb2JM9MCM+/dIFHiS5Q1ah99/mAAOvIDB1UtTBp0oBkauYHdjzI+wwzyPAHVxph2WSQDN8BJwmr6wF1F2iIuT/zfDnzq7cb1CxrwF+Yqq55ihpqSwJNzz/mbsDa3bAqZWgB/Ed9X+xQQO0nng7OZQ03CrBPTqR+oH5420K70RoCKTuxP8x3+1hhoyAdRZQk+6MqFPGFamcE5QXnBGdgD3wUVA0oSJwpz9E79MOMrV641cTIKkDElwzgdTWmnDzJ0QDGJLwrmIqaTizqgg4tpBGWVy4OHNJIWMJ8nUOGLZiBfCnTkCIwGtwt64UThLns+G2OPZpi6GDhPleHOTFySbDETSgSE7mWRRjWYg30NE9iD/TBHDKRp5ioxEqG6fz+oflb5xY5HhyqFby1So6jWIsBFxB2B+84x4vUWkrOMuroBqYywawidMbBQL8r254pjskRByeJM8U4dUKFwR/FIdjHIABV9i2on/16Y3U62Xby1Dq9QFJSeTEaoAsek9sIeIZ3J1wxyxqUqyrOi5UgXIJmGBHfpgvJZFDTp1IFJ6erSwUG0abkHrJ35DCqJIhlhUK4plnpUyzAx6yJMn1AyOluwxhnssKdCkIl3ZCzdEVQf1n9jDdMyxVVraKqGxIAH95vGPcY4YK1JQrhtJUgwBEHmIMCLRgiNQVzcYq4bQNNhTZgulC3qFgdGx5X1Hc4Z5WrladGDCsx1FSQVPQDe3YXwHxDhDub6zUWwJ2iNlnl2tuPgU+E6jkMzAcv063j9J7SSCfIhh7m7inilEYvSCq1g4uZAEAASYIk3gc98JT4kq1bEm0gXMC1toB/P32w/o+G8rTPrJaNzA/Sfi284OXJUBHlU1tzN+5sP77zgi6qNmGEZupK5WlWmRT23Ijn7AGfnDXL+FqjJqkSfm0nmfnb88VGSkEA01C8io2w8pUIEzP7nFo6N0YLIV7nL83wtEBGoA8gBvG0RvG1vyvhWaKEyFYnqwgR1sbRjpHEeEJrB3nreL8pwLmOFIBb0zv1I6SMZs2SiRG4wncm+B5ZQNgVn1DmPYdMX/DcpSK7AjrhJT4avIT0E7W+/PDnKEofj7YzIVuzLyj4MLzPCaTggKATiL8QeGtN9E9xuP74vaeYU9serqGWDh5CEailcgzjFXhxTcSPtH254FOX1ERYdTt7Y6fn+HLeVB7/AL+cTGe4NDa02m45YQdTT2NSfy2QRoDEgHYjaf7YIyvBFb064vcHbvfDarlFKiAFYCYk9P1jBPDsvqMCCYMj7Xk4EMRKMR5vhdSkdIEhtzytjHL8Oru5cCY5jqeX+cNs5l2LaRMgSBPf6e++PvDM41JTYiTfsRscHq4A3J4UmVnATadQg7z97e2BaObqUX1CQ0MNiYkXgHFnm6pP8WmB5g6izdZHUYAoZilWYion0g239JmR2g3HseuGKL8yXUg6zvrLEyZsSOnfl1wPVqzFuQ5z+eLn/sNNK2l11UjMMd4P4T0I5HsMasz4Dk6kfUpAIO1toPfDVSCX3U05rhRIZkQrp+oRb4OFNS4IO4xTeFvEWuk1GpdokHr2wLm6AqBiU0stj/fEXMwJVh1MisQeJkqZ5AmN8bkTUMUSotCgVYXqdRyxqyvDEKSDhqZg9kQf+4AvUkKT+VXB5HHR0cVaQYYheP8ADoBI3wb4P43H8Nj2w7sRuPIG6lrkCRvgbjmcAEAwcMacRIxJeIMg0lpN8IZmB9sY91qbaXGyqRucHcH4o1RlQqRLAE9JONfgfgJqOA49O59uf9vnFfxPPUcopGXpp5kW6wbCWaNInvywOPBkY2TEEsNkw7iCipVOk6YH1arEbRHvF+3eMTvF83WR9NN29J+q5ubx125Rtzwk4Kc4rK1TRVRtRs41iTqY9Dc7CDyBtgzifFKOoB1rImzMKcqBaZhy3wYI+MOZa7ijXKF8MprSBBWmFE+Y5Kg9bndpnngXj/iBaiClTpTT5Mebd1AtPcXntjbxHOUqqucu3mN6ZUlgy6diQTb33P6j5emmeTVpXL1lYytwjW5/B3H54modxvwCqAtNWWGViTPMQbHkd9o9ueKKhmqKDSoE7yY5n/kcoxzHi2cq0WCER5ZBBIBMcwTzEbfnhjw3OVHeVvqiQIMzzB+ehFuUYkleZ0nzwQb8trYTZ+mzW0+kb2/sd4/Zwpy/FCJp2Dq0GenYweo6cvliOJtpCgwzD1HmJtt1xCR1CDkeIkzlOoGjUdIksVJuOUzft0tgfJ8eqIdDAkT9Qg2mB7XkfGGPEiCqoWLE3gH6rEi4+SD1i3RBxDhukhHhDF21AnYEEm5G46b4xZAVN+JuxuripX5TxCjCAADeB1j988HDjCEagT7iPsO2OUrmChqK7ljquZPLZhNxad+o74Jy/GSqgKSDqIMAbnpy/wCe2FFGG1MvudJbPGTeZEyTt2FtvzscDf8AcFP1AD+v7/fXEfQ49tqgi3O3K33j9xBmVz6OCpMNNjMbQJnrt3/MYzuGOzGBQBKbI1JM3v32/f8AbDBczfSb9CPtz/ZxHpnGpsJ+I35/n+9tj0zfmCRB5ra23QidueBDMoi8iC47r5i0iOcY+0uMTA58x7de+EVHiFoYzJ2IBO3XY++F+YqhW1KxiSYvH3335flilZroyfT1K6txAbHbnb9cLq9Qb9eU/bCnMV9aSrXjt8iP6YBTiZFibxHOPzuMHsy0sShTKBl9Pc8vtgbJDyqgY2B+/Q4GpZ0g6hHY9e1v0wXWztOrAJ0tzI2I6HocUDejDdT2I+amjiRGqN/64W8Q4dJOmP3HPC1OImm2hgYtpb78+fL74b0s1JQm8iCRPS0YPlRiKIiJqZDEXAb9eXwdsC5Th3l5mk52b0mZ6d8PuKrETcTcbG5xjn1DUjYyt1PcXj2wwZaguTx1A6+SqoxBmFaQR742PnDTOnS552PXFNlKi1KaObgqP2cBZo09R2/PDlykRJe+5xjw/moZW2gjHWc5laZoLmuYUT36g44Nw3NFWjHQf++VRlaeXawN+8EyBh+ZPcN/lFMuxKbxXllq0UdFxI5VXE6cUWUzBrUlp6tLr9J5HscJa/GXR2pVKQ1DcrgMbsg411FtyRTQEVZriJmGXErm3anV1rtjrH/blrUlOixFzzxLZ/wjUqE6YVOrYcM69nUH02VMh9ooxj4e45rQAnbFFQyprKHUArJEmNIggXuD1Px3xK8K4FSy6lmcsRIG8auQAG5w+y3F6dOkKLnSdepiBH1EkRAudMWtcYfhAf3DqbGNCo5yqOtUsD6IA1r5cGSqxpP0gnoJgQZxPeIazlmqB2JYEA25hjpYESZG3SOuxOe4sKsUqXLTuCNRnpfaD9/kps1msrQctUYsxklEPpBsIkHeIO/TGgAIsCaMjmVpqNUF3jyfWRJkW0rcXsWPMR77eH1XqqYZldQViT8yTF5B6ERbc4nOJ11d2NBtC7kLMHp059B/TBvh1KmuxLOTtEzAtvN74VfPuA6eYz4owqAa001ksugwwDbHUIIn/Hp2AozVdKKqrPUKMXLm8qbACbgwCZPtyOGXEFJiQTWXuxMCxEQF2ABBjflvgLLRq1q5V51bQFiViD1mbAxHUXxsxxmpaLyE3UOI+Y48xQQVGm0AxPQ9bWvhZwfizUalRf5pCzf4A6j5MdcMsxWSqii3mC8LYEk7gcvawnbCxssfqpjVyI3mL7bgkT89MM+oPEJV+Yw4LWLubnvcC0SsEwBIHX9Yw2zeeX/UAU9TAAXYczPQAj43mPeRaoyLqU2NnHUdxHI/rPLG/h1ZkAqelobSwJ36SDf59sTRllY9/wC8GrXAFPSElS5JN7ED3jVt1ON9aqCS1TUxi25+ZmfnrhDwOq2twbDzGMSdySbH2tPKRityGTkgs8wZjpE2E7LsPjAPuT8MlfES+XOqDqSdu9iDz/xhQ9dCVCliFA1nuRaB/KBb4nnhp4u4qgzP0h9AAAmFm+/X/OJzOLWrSyxTJgwhgGNhI/5OFKtdzSHJEb0hEDUAH+kzNt/jn98GrUFOoJexHLn0v++eJ3IUlcahMr9akwQZ64a5cI4EatSk2a/Tf5k4jrCVrlVlq1OoILGDG94PSP3vjIcSFOqoBJBEdI+/Pp8DCPJOUYCBBueUW+xwTnc0qVUPUHbuP12xjfFupoDR1nqgKg02uYMe/wCz+eMsvmlZdJaTPIg35WNgP78twPw1ShZGgqTA52k35e+NdfLlWMWhiV2BMyTf+Wf+MKAuDVTCjmlQkcp6i5k3tzi+MMyFa+07z22+++MMzUm9xp3gfsY1uh0hhvG1/wBicGR5ljuY08yR9JtPMm8gX72wQufuCJF7D+WOsbjAyMGhTHufttjRrKPO+4PPr0IxfEGS47GeAaGHpN/aenQ4pshUBSQZiIjce4nEJVr+ZZQfp3j9nHuGcYeiZ73/ALYHhYgtudSqURUVQeXL/PXGrL5JlnUJA5HocLeH8fRyIIkiSD7csPkzwaF3nfkQML6sNEOpqA+HyYqUZhka3sf8Y25rhVQsSrGO2PnEF8mslUGxhWPXocUVGtIBHPvhuIBuz1Mzjc/NOUy1RYanRLN1OKTLcNzVZV8xVUjmcSGU8d1qZ0Kqj3GCk8U16zQ1QqO1sbymQtYA/WM4p3Oj5LhSoAHqeroMCeKMzRpVA+5O+FHA1vq1FiRzOF+freZW8neCd+uFnDkZve2vyisyhqB6jrPeMzTX+Ekgi2MeE16+YpnMZgxSkhEFg0bsx307juQekE3inh9aWT2lwPzOMuMUjSXylQFaagBZA1DSDNrwX1k87Hrh3pceNrPdfMXi4gHgPyhHDXZmDSFpCxYgfIsLm24sBGGOYo0gjVRTUknSnpEsxsCft+WEmUp5ryRXbQaVOLCxkyIEzBiCZH9y/wCCq6hqld5CfQrbBoGlTynrH3x1BkWtQ+JEUcSpeQFoUyPNdZq1CT/DHPfYRHviD8TZOl6Y1ifpZiJb/cFgnTOxJE8hh7xXiyvmH13DMC//AMFAMdwzwI798T9TOs9Vq1cSAQY5W+imO/tyntjn/UZ2sxhFdQfgyMWidLLzXlG9ztaRty+cUWV41mUGjKjWYH4ZCxJmSTDb37YR8MzBpqSILu1hvck2gyIvz7dcdC4Pwry6QRpNRzqcwSZJmJ+Iw3mKlESdylOuG/iPqM+qeR+dueNHimi3pq002UeYL8vpI6EQfyPMYquMUSqk3CaTLLuCLD1cvxTt/dNleL+hlIZbG+kC5I9xce8zjFkzFltR1JjWm3JulnW0D1A9yATE3/r3vgzLs5IAbSGAuAT6gAPVzBwRQ4KS2oFQKmw/DvAB/lYzY/BGHfD/AA+QLsAGEgEC55zfSBsJHuDhX1gDqaSg8RIaDXJ9VvVG5nmOo6x1POcD6BTZTJZG+sGxBtb7Xm2xnF/l+HbEQQdusHUAVj6pjnvHLAHHuCHy5ADINyB6hPM82Xn+XXDEzAmolhUkeH5lUepP0yGva0CwFj1+SO8OeJ8Z8qkWB9bG17y35EWie3c4R5mi1F0OqdQgaSeR9E9d55bD5XPVNWoI+lAOc/cgXsIkKRIuL4YdC5YXkYOZAL1FLSfU0/3vOPUK9IetXqU45BW/tHTDjMUZU6bxyjnt1O3uducX15DghqkAsxEST6WE2stiZuPuImQMLXICLMcw4xa9QBtat/E/ESpUtzgzYnocGUcxLSp0ltj0YcjzuMUieD0tIdtt9Q9p0ie1pvblOGOV4DRBvQBi/qn5liRYcz+uJ9UESgkjsxmNSh4g/iA5MLH2x7MZmSJP4R05W/pjog4Jlbk0qcSC230nYkSd+Q7XOMsx4cybeg0UEGLNsTsdxLf7VBxWq6hxFknL01YbiOfQASRzmDjKozTsYIsO8DnHzGHtDwxQQ6abVKZgwslovf0NLT84DzXAqyamUhgIBZR3O4Inn8YzPjKmx1GhgZL1Mzp2F/79euM6FY6Ssbm2/aYA2v8AfAXGkdSSAIG1sBPXfR5nMQIwwY+QuAWoxxVDC4BP/PXpj7Vpl117fv8Af3wMuaZgGHzsf3GMsrmKiEq2zDffrgeJkuYU6hG9+p/P7/2wPmWOq0X3BB5c/tN8YVsw+oAC87n3gX98bSpAkgaoPfn/AHwQFG5RNiZ08+VjTIuIjtiw4RxzzQIP8RYk/wCOuIVMyYOocr++N+SzoVgyHbliPjDSrnVqebFak67GAfnqMbMnxNwgHSxmf7Yj8txMKwdW3EsCf3bDdq6tDFh6hI9sZOJUxGVROFVsuGvzwtq1mRvbDfK1Aw7415rK69xcY74MWZReGeKmBJxuzNfTmBUW5LAwO+EGWylRBI2x0/wV4T1JSzNXudJ/I/bCM7hVLRGdqSU/F6fm5cL+JlsOc+2+PuW4YDGZc6i3qOmIuLbi3+fnB/8AofNenUDMppksgAsbRftyEd8EcRpur6yzhFmVVT6rXliY0+wwv0KlUv53A9OOKWfMQcRctpRSo1Ow0uN++0TGlo3674lOPeI6zNUohSlNCAoM/ggSRteBhr4hy/8AqilTLkqmokrB1q5uCALx0O/tjZxPLpRILquoiWEST7zy7WxoZx+ETRd7nPKx9WoyZiYBvG142vgLO5hqjAjlYQsAcrAc8NcxlqlZ6nlGKakQCDAmdpGCeE+HWZvpZj1iB3O3Tt0wksqbJjgpM28B4eSEdrLTI2BME3nuYva4AGKx8/qqHenT2DEhdQ2JO7fbtjMGnR8lDLuSCKSAMzEi7EQSBIF+nTGzMZWoSNS08vP46rJrHKVRJabDnywk+ptaUd+YwYa22oBn6hqajTuiABT6oA2ljux7XvtgCrw52MFW1cvSAd+TOR33E2xVUskqLOtqkWmSuq3X6o93jtgLLanq+VRRUZv9okKd2LDe3IGDA64yWwGpPbehNfAuDl1OoFVJ25xz2AEzF474oK2VCIGMCLXKgSIjtM2nfoMNMmgT0Ag6AoJmeXMkyDF/nvhb/qqQpNmKswmpl1SANBIXRNixuZvuR2wzFhPbSc62JjVeEYhHaFZiSNKnTpEkudbSZ+L9JDfPaGKM6sqvoYzMvY6FOoszAXI0z6gLQcDZnhtfPqtSvVOXy9RQRSSSzCSRq5QYVoM4U8V8EU1h8pWqJWUkhnYwSAdV+RY77+2NTYkVPdqZmfkaE2cZ4SKy1KSgA3Kc9LCbW5co74j+AU0+gkhpYH3ZguoAepogkqen2dcF4uzTRq+irRgESx9MWOpulrARzJMiVfG6EZklD9cVo+m5WJ1ARM/rhTElSp8R2E0Y14lw8BPSfQR6dUAQJAgNUnYSZA5e+GXhLLgICd4kmJE2O4e19U9L7FsT2Tr1KOlj6kj1kBlOqDdhE/iMxbDevxRdXn04ZTZpZgV6evUWAJK7iPzxktvw/v8AxHuJbplliwM3H/jEyLxE7xy/CNsaKuUA9QnYG1JYjbp9IN/fCrI8bmL1fcOW2nWfsCYP/qMN8vnC0iMwYtZ22I9PP2uPV1jDFyVBCFZ5qWwioI//AJU7TfUe52B2vzxqejUsJYQLaqa+mOdvxn/17dzyhIBK1Zj8VVlGobX2HwSp54xeoi7FR+KWrKI/CbXvHI29sR81CORZ8ohYidItbU0CZu2oepv9vblg+gpG28WEARG3pGw/9vjC/M51KYB1IzLqH/mELYkQWBvESYm/MYXUuLvVQmmvptGpGYSeYCDQ4JtJII+MMT1CnUnAw3jPDKVUN5ihTf1gpOw3E3G3fHMOM8Iei1Wk0HoR+oxZcV466fi/+1Qqd9iANNiIv1wt4nXFWmDEMhgj0WUmJ9NvqmI5TYQZIuOwJGx6kbwXMidD7/oR+5w1rhrMNxG32/fzhVxXh8etLX/z+uD+G53zEgj1KbienLEyC/eIlW8Gb61KxIW45T3O+PlFImLmTOMxmdTADdj+SwT+dsbi28c/a0b/ABhQsdyy0X+QZJ68o98CIgEiIwyzObBMYVcRzyrYRJ/ttGNCAmCWEOR1tBvH9YwZT4y6gLOwxMZNigNRjc7D8re2Ba+ZM77++GnACYovFf8Ao3pnqORGGVCszQIk8sLBWZbA26YbcK4iyOKgA1DrjSwuLnQOF8Po0qQr5mFj8B3PSR/TFD4R8WLms0qgaUCsAncRBI9ptjla8RNWoWrsT06D2GG3h9lp5qlURoAcTflthC4gpszGVCvud4qVinqhQI67N0A2xI0OPV6deuazApUqDyRqB9ABJlR9IHcDG/iGbaiAy+ubkG4OIrinFV1FxQYu4I0knT0+fyxMmQNQUzULAMOzNQ0q1WvS0lKh1HSQJMmZuPmeo64l/EfEMxVqA1BpWBJ025x69oPzjbW4myuCTSo07HSyqTsCReWN/wBBhBmONA1NGXRq7sb6pCk8vSLnFKzeISY/mVnC8wFGpiNKi7FmCibjciw/Ywzy+efMIPJqCjSgh67TJUfyqeU7Mb9MTtPhmiK/En1ERoyyQBPIFR9I9749xXiBzJALimiCFoiQJP4bD77nGM4Q7X4/b/f+Ju+oMQ13HOb46EBoZMFRMVK7H1ud41ntNumMKXHUp04pg1JUg67ajzYv9RXkBYb4TZYVW0kkxfYR/mPffc43UcjLENaxIEz21aun9sOXGAbMzPkLTfW4yur1MzagAEU9NgB0nrjpnhfIeVQavVhWKktz0qt9IjmtwT1tFsRfgPgC1KxqkBhTaFEWJGxJ95PsBi04jmfV/pVYlEp6qmwEEwqdfUQ25mFOGDGCeriWYzHj6Rk3J9LuEBkn0hyqkAC0KpIvzvgDx9mVTJVUQ72KiDpUWi3KP82nCXPcV8ysaIDGmn/k1tqDX0qo6KxkmZMKb3wu8XZtUybBAF0lSSoIGnV6h7abR2OHqvkDqUT4lnmOIKVRgZGhWgi4hViw58wMTeZ4oBqksNwoIIImQSL+32OEfhjjAq5VAWYvT/hkmNNrA7SZEffG/NVjAOokTYTJaOc8h22wn1bj6XCN9Knv3FvHaxTM0aw06mJpObbX7zaCZ54mvE/ESuYUggwgkGYuWtfsYwyqqDXphTIpk1apvYn6RJi8XixjpiX4jRNWqXZT6iTa9hYbW/zgPTIKF/H/AMhZTTmpXcG8R0a1M0qxCsRYtNyLC4uAN47YHyWa8l2RirKSYIuLx6hpg8pEbwLYQZbwq7ki4+NUdZIsI/rjYPD1RAYqkREAc/aCcX9DECQD34l/VJqxKrLtBlYWDy5c4kQYiJ1C977YY5XOOAIDMecO/MaogTBAvvf3GI7KV8zQsyFl6xy5727fOGlDjqfjMSDOodYm7TuZMjthGXA36xqZRKWnm2/lBNj6ixv/ADAekjUI7QfcYGzvG2X0qqE8lCggdgCJ+LYU5rxChWNYv/UybC3/ABNsMfAOXGYzgYCVpKWM9TYb9zPx7YznFxUu40I/6pOgZVcC8Mu0VM0xJNxTFgIiIA3YHlhlxfMKoOhVWQBqgCI3Mv2uszNzikrkBORBAiBOqdgeRuZnniO4uDU1rDc1PoDEljcEgkAhRYnabwDcAD5kRrMi61Qu5N7sSO/qMAzb6pFzEOvTGjPPUp02KCGjTpEQNgZAEfSF5kzg3OOurV6oMEMRIhiYkbaYiQP93QYKyNOoGHl0vMgQZaY6AcotE849sabrcHI1CSFSrm29Plg89z2N/wAsaozVOf4cE72PPtjpvCOHIr1KxeQ/WIAE2FsMGqUZBOi49M3kTy54o+sF0FmcJ+c4tT4jmlYs6CQNyCIHbGOa4zmRFgoIx2HiNOnA0BTqBg6dQtuDf9xhY3BstUklVJG5ACmf7/4w9PU4zsrAKEeZySrxetFo9xOBaXEmDaiNR63xe/8A4nrYtTMqDdo5dxzwNxnw8tOAUgQfVyJgmBjYuTHdCKN+ZK1eNE2Km2AK+eZjOKlOC5eok6oIie02E8onCzP8D0OVMH5wYK9SpqqrgrJrAx88vG2IGLkhOUFMkh7d8F8J4azV1p0mnUYB6YUquCuC8VOWq6x3HtNpHfAH5g/TUuCx15naG4UvlxVzFTSoAJ1qL84hZP3xFccy9F2KZVcxmH2jU7R7gGB84+Vc0+YRCCdH4mnn7D9TffGXFuOOtJcvlyaSRPotPUkjcnCHdC1KKnWyZcONfZ7v8CLv/wASKrqzdWjllm6CGqHtpXn7kYzoZyll4GRp6dVjWqGXO8hRsD7Ce+E1CGMPLcyZ/UY+tXWTqAWLLA5f0EYLgT+I3Oe2Zm/KGU0YsDLhmYkgmWMXuR9IHPngpEFy9zftvcmwEDt+uEB42lIELETz/U98LM5x92Npg/mepnfDQsVuWXmlfVtJEMxjfaLyBfp/TB2X8nd3Y0gJqOCoBA2VEm/vfnjntPP1Z1fi2BZhY9hjWTmKuwlR+EEx98UVWTc6nR8Za28rLr5FFBchkGlDEsQ1mckQDPwdsaKnGRfXly2skqGqN9K/TcNcm7HULFzsMRHD84cshZ8m7ExAa6Rz3kyeo2vgDO8fFVmYpptA+r0i0xBk3Ewf6DEq+pdASyXxD5PmU6noqVKgZm1ekqVVVAvHpgi+B85ximyupbUrAqQpsNUi52XfcxviQbikTGqG3F78udxbvj1HirzIEkWvpBG/Qd5xYJC0JXHcLyGarZN3anDqwixkEbzO4IgwY5fOD/8Av9WpZaOlp+pnlRveOZmcKhmKrHYC28f2jGJytepE6iDuNvy54WyBttUMEjqMFrqEKIxLEg1aljqM3uftbDnw6ApJChtRO9jYTcH8M88LOHcK1ak2AI/iG0e82/T88PaGWenqdQpCMZbWstaAJAt1hhFueE5StcRLG9yx4PRCLUsKYYAiFQqBzsAD2M9ueGNDIJBWiVd7Sek89pDcv+MDeGKQSiVdlAO8tYf/AC5A8sHZnMlFqNTRkH4iNjEgkG/ODuOvXHIDkuQP9GLyJXcxznAKLgSkHchdpv8AVsDf2wj4j4KSqIdApAJ9MXA6bAxYH3w+TNtUbTJYG53BPqMCLxEc4m+D14uqJocSFkEnaJi+5/LBHLkQgDuDhycDR2JxbiXhYU3IUyOV+nK/P2x0H/pdwrycv5jC9Qlr/wAq2Av3JPyMKOMZe71aahtZOkD1BB/8rX3tjoGWQUaaKJUU00gwsg6YBE2M+/yOb/Vu7ouM+e/6f7nQwhTbCY5zOD1bEqNREk3iQBIHbpF7c8THGnVVemoWQADBqFi9Qi5m5YKARM/G4e5/MKhB1ErS9RkidXxvJMWHW+I/i2dd2BckH6mIAADt6U9xEnnv8C8S639/f/Ed9/f38xXnWJ+kbn0wPkQuwkCRzMsMfeEFkqAqaYKh2AYC+nTYHcRAHxjCs5Gx2+k3tG0dogg9R3wFloaoAXAiYBmJtefffGlVB1MvqTSyw465eqghNME6VJ3IvNoPMgi22PLwlGoqS5CUiXIAkj2Ii2354AGY8saWCzq+pTEiCBcRck9t743Z1mpBmotKshBETPWPY/rOFnGQAqmv5nPTIQ25nwvxFRCPSeV1TFQbnvHI4DqVkVQrLUmRuSNUSJAibTO/TE3VcNcn6duW29jacVfBK6sg1nUoEKzm87rBjae/LDWwjH7ljw/LRnuI59KSU1pBizi5DfiFyCJ364Q5nPlni5UTqVj06G/UwcPM1whmVmZlJYQSSIHztPfnbCjJZelTZofXabESIJmCPgW64ZjVVF+ZG3F+Spi+uifLJ3Jg9j3wxy1TLBbCq8/i0z23+MDeJUUKoUAaz9UyY6Ede+AKNJwNK1FQLaC495F9r4cAGFyiSOozz+ToPWZGinJ9NQbEHacKOM+Ha1E2h15Fb4FWlWzC0vJV3YCGCgnbnbF34T8D5pyHqVDSTmv1H2j6R+eByZlxC2MZomc3VThrw7wrmsyf4dJo/mYEKPk7/E47vkPC+VonUtIM4/GwBP3i3wMGowtphlM84ixNx+WMGT/qg/8AQf1MsKB2ZybI/wDT3NU0YCsbj6QLT7nCap4P4ijhalSjTDSAWO/wCcdqzYdqcowW++kmw6at/fCSvwqv56VZ1rsYJFj/ALZIjY23xnx+vdrLESO4GgJzCp4HratBzINUgmFQxsDc9Nr4wq/9Pq2pB5pdXBJYWC/Ix1TjNCqCFpBDKgHVPpm+w5/OAaiKXCD1ikAG+tm1MbC1ojriD1+U9GL5Le5z7/8Az9aZOpgxEEXAMdTJwqq8IR29JHoFyASBHMkkfkMdL8R8ArVSNBWxknZ9rDVzvttGMfDfAvISp5ylYBLOSDO+wE7D7zg09YQnMtZ+IXIXVSFynhtA1PX6hUMyskBbgmNye0Yv+D8LpUwKRRvLFyh33gOpUXnodoONmbp0vIWtQlyCIKADT/NYggdPnAVXxDVouaYosxgHUx3JgCwsL9+WFvky59D+0shQLlFm+HZerSd3oCVXYiTI5CDe0bYjavhTJGztpmArU2DAkjUFYGT2tikyPGKdSq9Bg5ZFGpVIYamBmDYG0yOWE3E+KZdWFKqtRUp1BqBQED06QC/L1EXBO3LBelORbXf38RbWOpK8Q8IozIEWdSj1EiCZZSV7iLje/LGdHwwVOhVVnBAJUSAGm8ixNu/LFbSr0XpslMUUEekAIwJDGFECymbk9MYcHzi0aeYYMUKnVBHpM2tJFxfn98aXyOAQD1Lx+oRn4mSeY4SUUldBcH1KSbRbkehEjvjXl6whfUqwPUCQSpDXI/mtus7RiszeWbMLTq6komp9QCyxUMpR4H4v6HCWvk6FFncrW9CtYqLPMLty2N5+oYvG/Ib2Y59dRhSSmafneYrJqaTpgxDD5A3CnCXiObpliE1QwUksCuoiTIAtfa4541F5YWIkqQonSe+knltG3e2NuXy38Qu5IKuDPpIUbx3IHIbwcEuPiSTF8rj/ACNUOqXZWZQOsqxAMGbwb9jM4o84qJYfR5ZVxPpsJFv5oFrc8R/DsqwZCKhWnqbSyg3Jgwu1m6G0g/J2drAqyaidqkSTuAAS5i8/hHIHGV8VuKOvv/EInUIq5pvMMrAUjQJGraF0hYJkk/THI4ZEhy71nEN6fLAJa8QJicIcrXCLrckktChTAi15jfYT0ws4pmn16yxUt6lC3jeDawMHflHLDziv9fmZ6sysORDV8ulOdAJ1a4sEho0gWuY9vzpOJHQC3p9AmIJufpHtMR8xiL/6fa2NaqxZmX0iYAuRMAfG9v6Hcb4izxT0kebWZfqiQkc9x772GMw3lKnda/n+f2nRwLSXA+KVLLTgwF8yqSv4Rsp+JN/tyxP+Y7NrIlmJfuJ9Ki4uBc2/5z4hxA1KlYJqhtFJbchuI5gAe+B6FfmLQdUTa8KgtcXA5xY41VxE0A2ZlnCoMQQBz7C32kCJiPnCJcz5b1hfba2xN/m+DeN58HSsS35mIHq7mN+eENVSzkkwCbxbtjRgTVmYvVN7qHiWHDcwq5ctFgwEMNUzAJJ6ibYzoZh61N9IemFWXAWVgemQDsZ6d8K8pm1WnuB6vUHkggbenYdbdsHcMpOJbzUpgqYRbkjlJAj5JnF8aszntUAp5YP6iTqHJSBMzG/TpfGynwqqfQqs0TqhhFhMYPy2WeJJVgVJBCwO62P9rja+NC8eqamVWCJpMWuLWPfDOZN8YwX5mzMcDqU6Ot9VzuZi/L/OF2eyrFqcBQSpI0kXM9R8fbBuQ4tUAisGqJFgWNgb279OmB8y6uw0UoAMhpv252Pc4FeQO4UAzFEoxNc6mGyibe84V5+pSZpQVAI5/P5Yp+Oorqmkl20kEnYARueoJxI16MMRt7bffnhuNrFyrn6Q4N4do0KemkgVR0m/cncnvhnR0qFEEdLfrgSrmtIBiWMCBc/cbDGmlRd9NYAo4MFWJgjYdh12x5Wjk9zH9/MhyV1GvmCf1/5wlzFJqetqLKxY3RusxOobQOxxp454iXL1kptswvAmDMAE9MbEztMIaeoBjuBcrq2G35YoY2Rb8GQvZmtKWYqqi1ha+rTF723uB+d8NKVHQDIgWgbRa8DrhYtSrTg1CTZvQouQvTbcfnODuH5k1V8xqZX0grqHSbRgcg6XVfl1+8mO6s/vFnF6rMyrRZQ6kahGo9eRnnhklNQJJGo9LT172woNPRWDoqqz3ZHaCJJAJYGBJiBEk+xwyrVtB1kpsZYgmIvYAH0iBgmSqUQV7JMWeJq9RaTCkw1WkQfQDbVaLjueeJbN5/L0fLIqu7avWA0BibAtzJPMLyHthk/F61RXmoqILlgDJHSJnbTePxYmKOW/1DKaNFKdRSQ2on1Esv0qdh+mOhhw8VIfx8fzGI4PUpMjrp1aVNChp1SxcBGCKbnntb8x84x8T8PqVdOjZTG59QbSVkm+qYPOw+MbafDGqEa6lVCqsoja31ARYyOfK5xso5cPQh6zi+oXAfbSvq32A98KDhXD3uPKe2pHcLzVSlXNIMfMsViBMG8ytxHbljGnxWrqd3Wq+uAdQ9Ejedyf64O8N1UNZqVVJMFfOWZABMlt7x+mHHD6QCeSWNKiHHlNciopEhZ2DQf7bY3nIA+1+P7fl/xEEaideHirqqLrgEgilCoLyN7iJ+cG1smujy9SOGZgV+oAKCIBsVbXEkn4wlnW7ayykGykgKTtGkWN4BN8V1DglHVqZWBZSRp0yGK20yI2va04bk12Zlb2m+p7K0PMZKNI6lpaZcT6DH0FSButrk9Yvg3iXCqLVyaret1XSqkgwpjUevq5nAFemcuumnTVTLCdfrJMCNQ7NItj7nga6q1JkqPSCatcyCCZKnnJHK1hjAysH5BqB+/8zUmYMPmfeM8GZWVqckurUwGYEBY/sD7nCNchTOWZigaoWgMs6bkAFoMC3PFN/qaSU6a1UcFTKzq/D6VuSYMGee+ITiOdcGogYqmogJyB2N723+Yw3AzuOPx5+YwkDcP4hxIPZAxCrDLuAVsHVgJ74Bp5wkEqRBOxWQCbW/fMY00ZQB0qXk7DY7E7bRgulmUqsvnt6gWLHYRyiO18auIUUBqUPd3MajaWD1GPUemOtwNj/nBuTYlS1NS9RiAEi0HcyD9XxyMYns1nTJGrUGJuxBIEysnfn1x0fwLwzy6X+qq2GmEvEgger+g7e+E+qyjFj5H+ksYuZoR34S4Y9GiS6gO51ETJkxpUsBJ9+8YD8QcEoyrqwpshe4ErLAk7mBJPv2wyy/Ew6swuFYjcAWUQJJuZ5fpgTiNEsBJ2BJsTdhAGxOx2DXk44+L1DBiSO/v/AF/abkx8CBOW5ui1NUltUlmj073ECCR+Y62wN5LIxWDC7kKRsI5jmOX+7eRih4hkTTIpkE6aZJgx9VgAYiZI9MfcicKOJqEqaIE6So9IFgNyP5p59htjqJk5mOK8RYko1dnOs26DsNh9sM+GrqpgiJn1f0sRhNNhB5+3TDHhzhWnra3Pf/NsdZhrU45JNmNWyqmSYYEQCbXvc2uRcjGlMyY0ahpHqvY7R97i3fH2lmGdpsvO1rGx/v8AfGed4PV8y6oSQGGkgErNyAffCwR0YIuE0KhrMqgQqgqB8Ez/AJwqNFw5BXlzG43kdsM8mNAFxqki0QRMb8rjl/XA+e4xUHoAUcgRcge/9cRO6EuEUyKSy5BLQY3i/wBsfKnEEUsUGktAFpA3nCla7NZzbnPXuZwK4JBHKYn7/r0wfD5gxpTzbAMqfSFM89yJM8tsL6NMVBqLHeNxgui/lo1EEFXX1NEabSfywEeJhPTRRNI5uLk8zvib3QhACfoStK1F0geXz7dI+cEZjiAVTcbmTc7WsN9+ePY9jy7GrEUDUUZfh9KqwDMakjVDi0hp+IuIx84nmKlMhqSoyhr+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gUroy0yGZSbwTFu4t7CMex7GgLyG5kDHlKJvEa1KnkpTD02aKZQgP6QJJsSATa198FZ5m8sGs7LVSD6TfT+FWWLGLmd4Ptj7j2MeRAjBF+/EPOLXcnc1xXzX1RrdzINpMEC3QWGHmTzRbWKWjL7aiTqMzeJP64+Y9hmfGoWL9OnE6MV5vxSzlwZ1sulQCTeTDEGQLXt2xNZiq7W1lhqv6tza5PPrj2PYciKvU0zflnLTtAHOPkz+9xgetKlreoLBtO97x2x7HsENExqjUVUNRqKrGQWQGT1IW3xbHU/F3ivykXLqsFbWa1wdKjrePYA49j2Mvq0D5kDdUf4m304/8bH8xDPC+YigKZDl01Mw5s5vfoLg9MMPOCyAwbmw5liYCkRYTa8Y9j2Obixq7kH7+/4EbkNRRxLNgF9RuAQ1pkgam5+wEggTz2xAeIa4ZnqJYQ0GZuTp3iO/aRz39j2OhgxhWBH5QXY8TJzL0wLML7+3L74Ny1hMkmbbWHM9ZjH3HsdVpzYb5AEEw1rRM3/r/fG3iNNidVwCAok7Acrd8ex7Ge9iAWgFDME21TBgfn8/GC2rGm2giGiCed97/wBsex7GgjdQpor0m0mBa1/fYdtsCoGUzNzcf09sex7EU3BmuuzC6mZXt1OE5FQ/Ss9dt98ex7BCWs//2Q=="/>
          <p:cNvSpPr>
            <a:spLocks noChangeAspect="1" noChangeArrowheads="1"/>
          </p:cNvSpPr>
          <p:nvPr/>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pitchFamily="34" charset="0"/>
            </a:endParaRPr>
          </a:p>
        </p:txBody>
      </p:sp>
      <p:sp>
        <p:nvSpPr>
          <p:cNvPr id="2" name="Rectangle 1"/>
          <p:cNvSpPr/>
          <p:nvPr/>
        </p:nvSpPr>
        <p:spPr>
          <a:xfrm>
            <a:off x="4895681" y="3819280"/>
            <a:ext cx="3448380" cy="830997"/>
          </a:xfrm>
          <a:prstGeom prst="rect">
            <a:avLst/>
          </a:prstGeom>
        </p:spPr>
        <p:txBody>
          <a:bodyPr wrap="none">
            <a:spAutoFit/>
          </a:bodyPr>
          <a:lstStyle/>
          <a:p>
            <a:r>
              <a:rPr lang="en-US" altLang="en-US" sz="2400" b="1" dirty="0">
                <a:solidFill>
                  <a:srgbClr val="0000FF"/>
                </a:solidFill>
                <a:latin typeface="Palatino Linotype" panose="02040502050505030304" pitchFamily="18" charset="0"/>
              </a:rPr>
              <a:t>DNA analysis methods</a:t>
            </a:r>
          </a:p>
          <a:p>
            <a:pPr algn="ctr"/>
            <a:r>
              <a:rPr lang="x-none" sz="2400" smtClean="0">
                <a:latin typeface="Palatino Linotype" panose="02040502050505030304" pitchFamily="18" charset="0"/>
              </a:rPr>
              <a:t>Lecture-</a:t>
            </a:r>
            <a:r>
              <a:rPr lang="en-US" sz="2400" dirty="0" smtClean="0">
                <a:latin typeface="Palatino Linotype" panose="02040502050505030304" pitchFamily="18" charset="0"/>
              </a:rPr>
              <a:t>5</a:t>
            </a:r>
            <a:endParaRPr lang="x-none" sz="2400" dirty="0">
              <a:latin typeface="Palatino Linotype" panose="02040502050505030304" pitchFamily="18" charset="0"/>
            </a:endParaRPr>
          </a:p>
        </p:txBody>
      </p:sp>
    </p:spTree>
    <p:extLst>
      <p:ext uri="{BB962C8B-B14F-4D97-AF65-F5344CB8AC3E}">
        <p14:creationId xmlns:p14="http://schemas.microsoft.com/office/powerpoint/2010/main" val="1786231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p:cNvSpPr/>
          <p:nvPr/>
        </p:nvSpPr>
        <p:spPr>
          <a:xfrm>
            <a:off x="536448" y="1430173"/>
            <a:ext cx="6096000" cy="2169825"/>
          </a:xfrm>
          <a:prstGeom prst="rect">
            <a:avLst/>
          </a:prstGeom>
        </p:spPr>
        <p:txBody>
          <a:bodyPr>
            <a:spAutoFit/>
          </a:bodyPr>
          <a:lstStyle/>
          <a:p>
            <a:pPr marL="356616" indent="-356616" algn="just" defTabSz="914400" fontAlgn="base">
              <a:lnSpc>
                <a:spcPct val="150000"/>
              </a:lnSpc>
              <a:spcBef>
                <a:spcPct val="0"/>
              </a:spcBef>
              <a:spcAft>
                <a:spcPct val="0"/>
              </a:spcAft>
              <a:buClr>
                <a:srgbClr val="FF0000"/>
              </a:buClr>
              <a:buFont typeface="Wingdings" pitchFamily="2" charset="2"/>
              <a:buChar char="q"/>
            </a:pPr>
            <a:r>
              <a:rPr lang="en-US" dirty="0">
                <a:solidFill>
                  <a:srgbClr val="21242C"/>
                </a:solidFill>
                <a:latin typeface="Palatino Linotype" panose="02040502050505030304" pitchFamily="18" charset="0"/>
              </a:rPr>
              <a:t>Gel </a:t>
            </a:r>
            <a:r>
              <a:rPr lang="en-US" dirty="0" smtClean="0">
                <a:solidFill>
                  <a:srgbClr val="21242C"/>
                </a:solidFill>
                <a:latin typeface="Palatino Linotype" panose="02040502050505030304" pitchFamily="18" charset="0"/>
              </a:rPr>
              <a:t>can be stained </a:t>
            </a:r>
            <a:r>
              <a:rPr lang="en-US" dirty="0">
                <a:solidFill>
                  <a:srgbClr val="21242C"/>
                </a:solidFill>
                <a:latin typeface="Palatino Linotype" panose="02040502050505030304" pitchFamily="18" charset="0"/>
              </a:rPr>
              <a:t>with a </a:t>
            </a:r>
            <a:r>
              <a:rPr lang="en-US" dirty="0">
                <a:solidFill>
                  <a:srgbClr val="FF0000"/>
                </a:solidFill>
                <a:latin typeface="Palatino Linotype" panose="02040502050505030304" pitchFamily="18" charset="0"/>
              </a:rPr>
              <a:t>DNA-binding dye </a:t>
            </a:r>
            <a:r>
              <a:rPr lang="en-US" dirty="0" smtClean="0">
                <a:solidFill>
                  <a:srgbClr val="FF0000"/>
                </a:solidFill>
                <a:latin typeface="Palatino Linotype" panose="02040502050505030304" pitchFamily="18" charset="0"/>
              </a:rPr>
              <a:t>(example; </a:t>
            </a:r>
            <a:r>
              <a:rPr lang="en-US" i="1" dirty="0">
                <a:solidFill>
                  <a:srgbClr val="FF0000"/>
                </a:solidFill>
                <a:latin typeface="Palatino Linotype" panose="02040502050505030304" pitchFamily="18" charset="0"/>
              </a:rPr>
              <a:t>Ethidium bromide</a:t>
            </a:r>
            <a:r>
              <a:rPr lang="en-US" dirty="0">
                <a:solidFill>
                  <a:srgbClr val="FF0000"/>
                </a:solidFill>
                <a:latin typeface="Palatino Linotype" panose="02040502050505030304" pitchFamily="18" charset="0"/>
              </a:rPr>
              <a:t>)</a:t>
            </a:r>
            <a:r>
              <a:rPr lang="en-US" dirty="0">
                <a:solidFill>
                  <a:srgbClr val="21242C"/>
                </a:solidFill>
                <a:latin typeface="Palatino Linotype" panose="02040502050505030304" pitchFamily="18" charset="0"/>
              </a:rPr>
              <a:t> and DNA can be visualized under UV </a:t>
            </a:r>
            <a:r>
              <a:rPr lang="en-US" dirty="0" smtClean="0">
                <a:solidFill>
                  <a:srgbClr val="21242C"/>
                </a:solidFill>
                <a:latin typeface="Palatino Linotype" panose="02040502050505030304" pitchFamily="18" charset="0"/>
              </a:rPr>
              <a:t>light.</a:t>
            </a:r>
          </a:p>
          <a:p>
            <a:pPr marL="356616" indent="-356616" algn="just" defTabSz="914400" fontAlgn="base">
              <a:lnSpc>
                <a:spcPct val="150000"/>
              </a:lnSpc>
              <a:spcBef>
                <a:spcPct val="0"/>
              </a:spcBef>
              <a:spcAft>
                <a:spcPct val="0"/>
              </a:spcAft>
              <a:buClr>
                <a:srgbClr val="FF0000"/>
              </a:buClr>
              <a:buFont typeface="Wingdings" pitchFamily="2" charset="2"/>
              <a:buChar char="q"/>
            </a:pPr>
            <a:r>
              <a:rPr lang="en-US" b="1" dirty="0" smtClean="0">
                <a:solidFill>
                  <a:srgbClr val="21242C"/>
                </a:solidFill>
                <a:latin typeface="Palatino Linotype" panose="02040502050505030304" pitchFamily="18" charset="0"/>
              </a:rPr>
              <a:t>DNA </a:t>
            </a:r>
            <a:r>
              <a:rPr lang="en-US" b="1" dirty="0">
                <a:solidFill>
                  <a:srgbClr val="21242C"/>
                </a:solidFill>
                <a:latin typeface="Palatino Linotype" panose="02040502050505030304" pitchFamily="18" charset="0"/>
              </a:rPr>
              <a:t>ladder </a:t>
            </a:r>
            <a:r>
              <a:rPr lang="en-US" dirty="0">
                <a:solidFill>
                  <a:srgbClr val="21242C"/>
                </a:solidFill>
                <a:latin typeface="Palatino Linotype" panose="02040502050505030304" pitchFamily="18" charset="0"/>
              </a:rPr>
              <a:t>(DNAs of know </a:t>
            </a:r>
            <a:r>
              <a:rPr lang="en-US" dirty="0" smtClean="0">
                <a:solidFill>
                  <a:srgbClr val="21242C"/>
                </a:solidFill>
                <a:latin typeface="Palatino Linotype" panose="02040502050505030304" pitchFamily="18" charset="0"/>
              </a:rPr>
              <a:t>sizes): Determine </a:t>
            </a:r>
            <a:r>
              <a:rPr lang="en-US" dirty="0">
                <a:solidFill>
                  <a:srgbClr val="21242C"/>
                </a:solidFill>
                <a:latin typeface="Palatino Linotype" panose="02040502050505030304" pitchFamily="18" charset="0"/>
              </a:rPr>
              <a:t>the sizes of unknown DNAs </a:t>
            </a:r>
            <a:r>
              <a:rPr lang="en-US" dirty="0" smtClean="0">
                <a:solidFill>
                  <a:srgbClr val="21242C"/>
                </a:solidFill>
                <a:latin typeface="Palatino Linotype" panose="02040502050505030304" pitchFamily="18" charset="0"/>
              </a:rPr>
              <a:t>.</a:t>
            </a:r>
            <a:r>
              <a:rPr lang="en-US" altLang="en-US" dirty="0">
                <a:solidFill>
                  <a:schemeClr val="tx1">
                    <a:lumMod val="95000"/>
                    <a:lumOff val="5000"/>
                  </a:schemeClr>
                </a:solidFill>
                <a:latin typeface="Palatino Linotype" pitchFamily="18" charset="0"/>
                <a:cs typeface="Arial" pitchFamily="34" charset="0"/>
              </a:rPr>
              <a:t> </a:t>
            </a:r>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551" y="3668410"/>
            <a:ext cx="19422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866981" y="451573"/>
            <a:ext cx="4005205" cy="3814245"/>
            <a:chOff x="6866981" y="817333"/>
            <a:chExt cx="4005205" cy="3814245"/>
          </a:xfrm>
        </p:grpSpPr>
        <p:grpSp>
          <p:nvGrpSpPr>
            <p:cNvPr id="26" name="Group 25"/>
            <p:cNvGrpSpPr/>
            <p:nvPr/>
          </p:nvGrpSpPr>
          <p:grpSpPr>
            <a:xfrm>
              <a:off x="7224305" y="817333"/>
              <a:ext cx="3647881" cy="3814245"/>
              <a:chOff x="1286801" y="1207477"/>
              <a:chExt cx="3647881" cy="3814245"/>
            </a:xfrm>
          </p:grpSpPr>
          <p:pic>
            <p:nvPicPr>
              <p:cNvPr id="24" name="Picture 23"/>
              <p:cNvPicPr>
                <a:picLocks noChangeAspect="1"/>
              </p:cNvPicPr>
              <p:nvPr/>
            </p:nvPicPr>
            <p:blipFill rotWithShape="1">
              <a:blip r:embed="rId3" cstate="print"/>
              <a:srcRect r="59691"/>
              <a:stretch/>
            </p:blipFill>
            <p:spPr bwMode="auto">
              <a:xfrm>
                <a:off x="1871915" y="2461402"/>
                <a:ext cx="1146713" cy="2560320"/>
              </a:xfrm>
              <a:prstGeom prst="rect">
                <a:avLst/>
              </a:prstGeom>
              <a:noFill/>
              <a:ln w="9525">
                <a:noFill/>
                <a:miter lim="800000"/>
                <a:headEnd/>
                <a:tailEnd/>
              </a:ln>
            </p:spPr>
          </p:pic>
          <p:pic>
            <p:nvPicPr>
              <p:cNvPr id="25" name="Picture 2" descr="https://cdn.kastatic.org/ka-perseus-images/128dab77dbc85b1c82bcf5d8757a9f9c8eedd4f7.png"/>
              <p:cNvPicPr>
                <a:picLocks noChangeAspect="1" noChangeArrowheads="1"/>
              </p:cNvPicPr>
              <p:nvPr/>
            </p:nvPicPr>
            <p:blipFill rotWithShape="1">
              <a:blip r:embed="rId4">
                <a:extLst>
                  <a:ext uri="{28A0092B-C50C-407E-A947-70E740481C1C}">
                    <a14:useLocalDpi xmlns:a14="http://schemas.microsoft.com/office/drawing/2010/main" val="0"/>
                  </a:ext>
                </a:extLst>
              </a:blip>
              <a:srcRect l="31660" r="32642" b="79975"/>
              <a:stretch/>
            </p:blipFill>
            <p:spPr bwMode="auto">
              <a:xfrm>
                <a:off x="1286801" y="1207477"/>
                <a:ext cx="3647881" cy="128016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866981" y="2512905"/>
              <a:ext cx="1064715" cy="307777"/>
            </a:xfrm>
            <a:prstGeom prst="rect">
              <a:avLst/>
            </a:prstGeom>
          </p:spPr>
          <p:txBody>
            <a:bodyPr wrap="none">
              <a:spAutoFit/>
            </a:bodyPr>
            <a:lstStyle/>
            <a:p>
              <a:pPr>
                <a:spcAft>
                  <a:spcPts val="0"/>
                </a:spcAft>
              </a:pPr>
              <a:r>
                <a:rPr lang="en-GB" sz="1400" dirty="0">
                  <a:solidFill>
                    <a:srgbClr val="000000"/>
                  </a:solidFill>
                  <a:latin typeface="Palatino Linotype" panose="02040502050505030304" pitchFamily="18" charset="0"/>
                  <a:ea typeface="Times New Roman"/>
                  <a:cs typeface="Times New Roman"/>
                </a:rPr>
                <a:t>1000 bp — </a:t>
              </a:r>
              <a:endParaRPr lang="en-US" sz="1400" dirty="0">
                <a:effectLst/>
                <a:latin typeface="Palatino Linotype" panose="02040502050505030304" pitchFamily="18" charset="0"/>
                <a:ea typeface="Times New Roman"/>
              </a:endParaRPr>
            </a:p>
          </p:txBody>
        </p:sp>
        <p:sp>
          <p:nvSpPr>
            <p:cNvPr id="8" name="Rectangle 7"/>
            <p:cNvSpPr/>
            <p:nvPr/>
          </p:nvSpPr>
          <p:spPr>
            <a:xfrm>
              <a:off x="6970613" y="3177369"/>
              <a:ext cx="974947" cy="307777"/>
            </a:xfrm>
            <a:prstGeom prst="rect">
              <a:avLst/>
            </a:prstGeom>
          </p:spPr>
          <p:txBody>
            <a:bodyPr wrap="none">
              <a:spAutoFit/>
            </a:bodyPr>
            <a:lstStyle/>
            <a:p>
              <a:pPr>
                <a:spcAft>
                  <a:spcPts val="0"/>
                </a:spcAft>
              </a:pPr>
              <a:r>
                <a:rPr lang="en-GB" sz="1400" dirty="0" smtClean="0">
                  <a:solidFill>
                    <a:srgbClr val="000000"/>
                  </a:solidFill>
                  <a:latin typeface="Palatino Linotype" panose="02040502050505030304" pitchFamily="18" charset="0"/>
                  <a:ea typeface="Times New Roman"/>
                  <a:cs typeface="Times New Roman"/>
                </a:rPr>
                <a:t>500 </a:t>
              </a:r>
              <a:r>
                <a:rPr lang="en-GB" sz="1400" dirty="0">
                  <a:solidFill>
                    <a:srgbClr val="000000"/>
                  </a:solidFill>
                  <a:latin typeface="Palatino Linotype" panose="02040502050505030304" pitchFamily="18" charset="0"/>
                  <a:ea typeface="Times New Roman"/>
                  <a:cs typeface="Times New Roman"/>
                </a:rPr>
                <a:t>bp — </a:t>
              </a:r>
              <a:endParaRPr lang="en-US" sz="1400" dirty="0">
                <a:effectLst/>
                <a:latin typeface="Palatino Linotype" panose="02040502050505030304" pitchFamily="18" charset="0"/>
                <a:ea typeface="Times New Roman"/>
              </a:endParaRPr>
            </a:p>
          </p:txBody>
        </p:sp>
        <p:sp>
          <p:nvSpPr>
            <p:cNvPr id="9" name="Rectangle 8"/>
            <p:cNvSpPr/>
            <p:nvPr/>
          </p:nvSpPr>
          <p:spPr>
            <a:xfrm>
              <a:off x="6964517" y="4207593"/>
              <a:ext cx="974947" cy="307777"/>
            </a:xfrm>
            <a:prstGeom prst="rect">
              <a:avLst/>
            </a:prstGeom>
          </p:spPr>
          <p:txBody>
            <a:bodyPr wrap="none">
              <a:spAutoFit/>
            </a:bodyPr>
            <a:lstStyle/>
            <a:p>
              <a:pPr>
                <a:spcAft>
                  <a:spcPts val="0"/>
                </a:spcAft>
              </a:pPr>
              <a:r>
                <a:rPr lang="en-GB" sz="1400" dirty="0" smtClean="0">
                  <a:solidFill>
                    <a:srgbClr val="000000"/>
                  </a:solidFill>
                  <a:latin typeface="Palatino Linotype" panose="02040502050505030304" pitchFamily="18" charset="0"/>
                  <a:ea typeface="Times New Roman"/>
                  <a:cs typeface="Times New Roman"/>
                </a:rPr>
                <a:t>100 </a:t>
              </a:r>
              <a:r>
                <a:rPr lang="en-GB" sz="1400" dirty="0">
                  <a:solidFill>
                    <a:srgbClr val="000000"/>
                  </a:solidFill>
                  <a:latin typeface="Palatino Linotype" panose="02040502050505030304" pitchFamily="18" charset="0"/>
                  <a:ea typeface="Times New Roman"/>
                  <a:cs typeface="Times New Roman"/>
                </a:rPr>
                <a:t>bp — </a:t>
              </a:r>
              <a:endParaRPr lang="en-US" sz="1400" dirty="0">
                <a:effectLst/>
                <a:latin typeface="Palatino Linotype" panose="02040502050505030304" pitchFamily="18" charset="0"/>
                <a:ea typeface="Times New Roman"/>
              </a:endParaRPr>
            </a:p>
          </p:txBody>
        </p:sp>
        <p:sp>
          <p:nvSpPr>
            <p:cNvPr id="10" name="Rectangle 9"/>
            <p:cNvSpPr/>
            <p:nvPr/>
          </p:nvSpPr>
          <p:spPr>
            <a:xfrm>
              <a:off x="6964517" y="3902793"/>
              <a:ext cx="974947" cy="307777"/>
            </a:xfrm>
            <a:prstGeom prst="rect">
              <a:avLst/>
            </a:prstGeom>
          </p:spPr>
          <p:txBody>
            <a:bodyPr wrap="none">
              <a:spAutoFit/>
            </a:bodyPr>
            <a:lstStyle/>
            <a:p>
              <a:pPr>
                <a:spcAft>
                  <a:spcPts val="0"/>
                </a:spcAft>
              </a:pPr>
              <a:r>
                <a:rPr lang="en-GB" sz="1400" dirty="0" smtClean="0">
                  <a:solidFill>
                    <a:srgbClr val="000000"/>
                  </a:solidFill>
                  <a:latin typeface="Palatino Linotype" panose="02040502050505030304" pitchFamily="18" charset="0"/>
                  <a:ea typeface="Times New Roman"/>
                  <a:cs typeface="Times New Roman"/>
                </a:rPr>
                <a:t>200 </a:t>
              </a:r>
              <a:r>
                <a:rPr lang="en-GB" sz="1400" dirty="0">
                  <a:solidFill>
                    <a:srgbClr val="000000"/>
                  </a:solidFill>
                  <a:latin typeface="Palatino Linotype" panose="02040502050505030304" pitchFamily="18" charset="0"/>
                  <a:ea typeface="Times New Roman"/>
                  <a:cs typeface="Times New Roman"/>
                </a:rPr>
                <a:t>bp — </a:t>
              </a:r>
              <a:endParaRPr lang="en-US" sz="1400" dirty="0">
                <a:effectLst/>
                <a:latin typeface="Palatino Linotype" panose="02040502050505030304" pitchFamily="18" charset="0"/>
                <a:ea typeface="Times New Roman"/>
              </a:endParaRPr>
            </a:p>
          </p:txBody>
        </p:sp>
        <p:sp>
          <p:nvSpPr>
            <p:cNvPr id="11" name="Rectangle 10"/>
            <p:cNvSpPr/>
            <p:nvPr/>
          </p:nvSpPr>
          <p:spPr>
            <a:xfrm>
              <a:off x="6964517" y="3634569"/>
              <a:ext cx="974947" cy="307777"/>
            </a:xfrm>
            <a:prstGeom prst="rect">
              <a:avLst/>
            </a:prstGeom>
          </p:spPr>
          <p:txBody>
            <a:bodyPr wrap="none">
              <a:spAutoFit/>
            </a:bodyPr>
            <a:lstStyle/>
            <a:p>
              <a:pPr>
                <a:spcAft>
                  <a:spcPts val="0"/>
                </a:spcAft>
              </a:pPr>
              <a:r>
                <a:rPr lang="en-GB" sz="1400" dirty="0" smtClean="0">
                  <a:solidFill>
                    <a:srgbClr val="000000"/>
                  </a:solidFill>
                  <a:latin typeface="Palatino Linotype" panose="02040502050505030304" pitchFamily="18" charset="0"/>
                  <a:ea typeface="Times New Roman"/>
                  <a:cs typeface="Times New Roman"/>
                </a:rPr>
                <a:t>300 </a:t>
              </a:r>
              <a:r>
                <a:rPr lang="en-GB" sz="1400" dirty="0">
                  <a:solidFill>
                    <a:srgbClr val="000000"/>
                  </a:solidFill>
                  <a:latin typeface="Palatino Linotype" panose="02040502050505030304" pitchFamily="18" charset="0"/>
                  <a:ea typeface="Times New Roman"/>
                  <a:cs typeface="Times New Roman"/>
                </a:rPr>
                <a:t>bp — </a:t>
              </a:r>
              <a:endParaRPr lang="en-US" sz="1400" dirty="0">
                <a:effectLst/>
                <a:latin typeface="Palatino Linotype" panose="02040502050505030304" pitchFamily="18" charset="0"/>
                <a:ea typeface="Times New Roman"/>
              </a:endParaRPr>
            </a:p>
          </p:txBody>
        </p:sp>
        <p:sp>
          <p:nvSpPr>
            <p:cNvPr id="12" name="Rectangle 11"/>
            <p:cNvSpPr/>
            <p:nvPr/>
          </p:nvSpPr>
          <p:spPr>
            <a:xfrm>
              <a:off x="6964517" y="3366345"/>
              <a:ext cx="974947" cy="307777"/>
            </a:xfrm>
            <a:prstGeom prst="rect">
              <a:avLst/>
            </a:prstGeom>
          </p:spPr>
          <p:txBody>
            <a:bodyPr wrap="none">
              <a:spAutoFit/>
            </a:bodyPr>
            <a:lstStyle/>
            <a:p>
              <a:pPr>
                <a:spcAft>
                  <a:spcPts val="0"/>
                </a:spcAft>
              </a:pPr>
              <a:r>
                <a:rPr lang="en-GB" sz="1400" dirty="0" smtClean="0">
                  <a:solidFill>
                    <a:srgbClr val="000000"/>
                  </a:solidFill>
                  <a:latin typeface="Palatino Linotype" panose="02040502050505030304" pitchFamily="18" charset="0"/>
                  <a:ea typeface="Times New Roman"/>
                  <a:cs typeface="Times New Roman"/>
                </a:rPr>
                <a:t>400 </a:t>
              </a:r>
              <a:r>
                <a:rPr lang="en-GB" sz="1400" dirty="0">
                  <a:solidFill>
                    <a:srgbClr val="000000"/>
                  </a:solidFill>
                  <a:latin typeface="Palatino Linotype" panose="02040502050505030304" pitchFamily="18" charset="0"/>
                  <a:ea typeface="Times New Roman"/>
                  <a:cs typeface="Times New Roman"/>
                </a:rPr>
                <a:t>bp — </a:t>
              </a:r>
              <a:endParaRPr lang="en-US" sz="1400" dirty="0">
                <a:effectLst/>
                <a:latin typeface="Palatino Linotype" panose="02040502050505030304" pitchFamily="18" charset="0"/>
                <a:ea typeface="Times New Roman"/>
              </a:endParaRPr>
            </a:p>
          </p:txBody>
        </p:sp>
        <p:sp>
          <p:nvSpPr>
            <p:cNvPr id="13" name="Rectangle 12"/>
            <p:cNvSpPr/>
            <p:nvPr/>
          </p:nvSpPr>
          <p:spPr>
            <a:xfrm>
              <a:off x="8854277" y="3098121"/>
              <a:ext cx="930063" cy="307777"/>
            </a:xfrm>
            <a:prstGeom prst="rect">
              <a:avLst/>
            </a:prstGeom>
          </p:spPr>
          <p:txBody>
            <a:bodyPr wrap="none">
              <a:spAutoFit/>
            </a:bodyPr>
            <a:lstStyle/>
            <a:p>
              <a:pPr>
                <a:spcAft>
                  <a:spcPts val="0"/>
                </a:spcAft>
              </a:pPr>
              <a:r>
                <a:rPr lang="en-GB" sz="1400" dirty="0">
                  <a:solidFill>
                    <a:srgbClr val="000000"/>
                  </a:solidFill>
                  <a:latin typeface="Palatino Linotype" panose="02040502050505030304" pitchFamily="18" charset="0"/>
                  <a:ea typeface="Times New Roman"/>
                  <a:cs typeface="Times New Roman"/>
                </a:rPr>
                <a:t>— </a:t>
              </a:r>
              <a:r>
                <a:rPr lang="en-GB" sz="1400" dirty="0" smtClean="0">
                  <a:solidFill>
                    <a:srgbClr val="000000"/>
                  </a:solidFill>
                  <a:latin typeface="Palatino Linotype" panose="02040502050505030304" pitchFamily="18" charset="0"/>
                  <a:ea typeface="Times New Roman"/>
                  <a:cs typeface="Times New Roman"/>
                </a:rPr>
                <a:t>553 </a:t>
              </a:r>
              <a:r>
                <a:rPr lang="en-GB" sz="1400" dirty="0">
                  <a:solidFill>
                    <a:srgbClr val="000000"/>
                  </a:solidFill>
                  <a:latin typeface="Palatino Linotype" panose="02040502050505030304" pitchFamily="18" charset="0"/>
                  <a:ea typeface="Times New Roman"/>
                  <a:cs typeface="Times New Roman"/>
                </a:rPr>
                <a:t>bp</a:t>
              </a:r>
              <a:endParaRPr lang="en-US" sz="1400" dirty="0">
                <a:effectLst/>
                <a:latin typeface="Palatino Linotype" panose="02040502050505030304" pitchFamily="18" charset="0"/>
                <a:ea typeface="Times New Roman"/>
              </a:endParaRPr>
            </a:p>
          </p:txBody>
        </p:sp>
      </p:grpSp>
    </p:spTree>
    <p:extLst>
      <p:ext uri="{BB962C8B-B14F-4D97-AF65-F5344CB8AC3E}">
        <p14:creationId xmlns:p14="http://schemas.microsoft.com/office/powerpoint/2010/main" val="1245037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Rot="1" noChangeArrowheads="1"/>
          </p:cNvSpPr>
          <p:nvPr>
            <p:ph type="title"/>
          </p:nvPr>
        </p:nvSpPr>
        <p:spPr>
          <a:xfrm>
            <a:off x="719667" y="366137"/>
            <a:ext cx="8558445" cy="515937"/>
          </a:xfrm>
        </p:spPr>
        <p:txBody>
          <a:bodyPr>
            <a:normAutofit/>
          </a:bodyPr>
          <a:lstStyle/>
          <a:p>
            <a:r>
              <a:rPr lang="en-US" altLang="en-US" sz="2800" b="1" dirty="0">
                <a:solidFill>
                  <a:srgbClr val="0000FF"/>
                </a:solidFill>
                <a:latin typeface="Palatino Linotype" panose="02040502050505030304" pitchFamily="18" charset="0"/>
              </a:rPr>
              <a:t>Applications of </a:t>
            </a:r>
            <a:r>
              <a:rPr lang="en-US" altLang="en-US" sz="2800" b="1" dirty="0" smtClean="0">
                <a:solidFill>
                  <a:srgbClr val="0000FF"/>
                </a:solidFill>
                <a:latin typeface="Palatino Linotype" panose="02040502050505030304" pitchFamily="18" charset="0"/>
              </a:rPr>
              <a:t>PCR:</a:t>
            </a:r>
            <a:endParaRPr lang="en-US" altLang="en-US" sz="2800" b="1" dirty="0">
              <a:solidFill>
                <a:srgbClr val="0000FF"/>
              </a:solidFill>
              <a:latin typeface="Palatino Linotype" panose="02040502050505030304" pitchFamily="18" charset="0"/>
            </a:endParaRPr>
          </a:p>
        </p:txBody>
      </p:sp>
      <p:sp>
        <p:nvSpPr>
          <p:cNvPr id="3" name="Rectangle 2"/>
          <p:cNvSpPr>
            <a:spLocks noChangeArrowheads="1"/>
          </p:cNvSpPr>
          <p:nvPr/>
        </p:nvSpPr>
        <p:spPr bwMode="auto">
          <a:xfrm>
            <a:off x="536821" y="1054256"/>
            <a:ext cx="7522091"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56616" indent="-356616" algn="just" defTabSz="914400" eaLnBrk="1" fontAlgn="base" hangingPunct="1">
              <a:lnSpc>
                <a:spcPct val="150000"/>
              </a:lnSpc>
              <a:spcBef>
                <a:spcPct val="0"/>
              </a:spcBef>
              <a:spcAft>
                <a:spcPct val="0"/>
              </a:spcAft>
              <a:buClr>
                <a:srgbClr val="FF0000"/>
              </a:buClr>
              <a:buSzTx/>
              <a:buFont typeface="+mj-lt"/>
              <a:buAutoNum type="arabicParenR"/>
            </a:pPr>
            <a:r>
              <a:rPr lang="en-US" altLang="en-US" sz="1800" dirty="0" smtClean="0">
                <a:solidFill>
                  <a:schemeClr val="tx1">
                    <a:lumMod val="95000"/>
                    <a:lumOff val="5000"/>
                  </a:schemeClr>
                </a:solidFill>
                <a:latin typeface="Palatino Linotype" pitchFamily="18" charset="0"/>
                <a:cs typeface="Arial" pitchFamily="34" charset="0"/>
              </a:rPr>
              <a:t>Medicine:</a:t>
            </a:r>
            <a:endParaRPr lang="en-US" altLang="en-US" sz="1800" dirty="0">
              <a:solidFill>
                <a:schemeClr val="tx1">
                  <a:lumMod val="95000"/>
                  <a:lumOff val="5000"/>
                </a:schemeClr>
              </a:solidFill>
              <a:latin typeface="Palatino Linotype" pitchFamily="18" charset="0"/>
              <a:cs typeface="Arial" pitchFamily="34" charset="0"/>
            </a:endParaRP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Testing of genetic disease mutations.</a:t>
            </a: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smtClean="0">
                <a:solidFill>
                  <a:schemeClr val="tx1">
                    <a:lumMod val="95000"/>
                    <a:lumOff val="5000"/>
                  </a:schemeClr>
                </a:solidFill>
                <a:latin typeface="Palatino Linotype" pitchFamily="18" charset="0"/>
                <a:cs typeface="Arial" pitchFamily="34" charset="0"/>
              </a:rPr>
              <a:t>Monitoring </a:t>
            </a:r>
            <a:r>
              <a:rPr lang="en-US" altLang="en-US" sz="1800" dirty="0">
                <a:solidFill>
                  <a:schemeClr val="tx1">
                    <a:lumMod val="95000"/>
                    <a:lumOff val="5000"/>
                  </a:schemeClr>
                </a:solidFill>
                <a:latin typeface="Palatino Linotype" pitchFamily="18" charset="0"/>
                <a:cs typeface="Arial" pitchFamily="34" charset="0"/>
              </a:rPr>
              <a:t>the gene in gene therapy.</a:t>
            </a: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smtClean="0">
                <a:solidFill>
                  <a:schemeClr val="tx1">
                    <a:lumMod val="95000"/>
                    <a:lumOff val="5000"/>
                  </a:schemeClr>
                </a:solidFill>
                <a:latin typeface="Palatino Linotype" pitchFamily="18" charset="0"/>
                <a:cs typeface="Arial" pitchFamily="34" charset="0"/>
              </a:rPr>
              <a:t>Detecting </a:t>
            </a:r>
            <a:r>
              <a:rPr lang="en-US" altLang="en-US" sz="1800" dirty="0">
                <a:solidFill>
                  <a:schemeClr val="tx1">
                    <a:lumMod val="95000"/>
                    <a:lumOff val="5000"/>
                  </a:schemeClr>
                </a:solidFill>
                <a:latin typeface="Palatino Linotype" pitchFamily="18" charset="0"/>
                <a:cs typeface="Arial" pitchFamily="34" charset="0"/>
              </a:rPr>
              <a:t>disease-causing genes in the parents</a:t>
            </a:r>
            <a:r>
              <a:rPr lang="en-US" altLang="en-US" sz="1800" dirty="0" smtClean="0">
                <a:solidFill>
                  <a:schemeClr val="tx1">
                    <a:lumMod val="95000"/>
                    <a:lumOff val="5000"/>
                  </a:schemeClr>
                </a:solidFill>
                <a:latin typeface="Palatino Linotype" pitchFamily="18" charset="0"/>
                <a:cs typeface="Arial" pitchFamily="34" charset="0"/>
              </a:rPr>
              <a:t>.</a:t>
            </a:r>
          </a:p>
          <a:p>
            <a:pPr marL="356616" indent="-356616" algn="just" defTabSz="914400" eaLnBrk="1" fontAlgn="base" hangingPunct="1">
              <a:lnSpc>
                <a:spcPct val="150000"/>
              </a:lnSpc>
              <a:spcBef>
                <a:spcPct val="0"/>
              </a:spcBef>
              <a:spcAft>
                <a:spcPct val="0"/>
              </a:spcAft>
              <a:buClr>
                <a:srgbClr val="FF0000"/>
              </a:buClr>
              <a:buSzTx/>
              <a:buFont typeface="+mj-lt"/>
              <a:buAutoNum type="arabicParenR" startAt="2"/>
            </a:pPr>
            <a:r>
              <a:rPr lang="en-US" altLang="en-US" sz="1800" dirty="0">
                <a:solidFill>
                  <a:schemeClr val="tx1">
                    <a:lumMod val="95000"/>
                    <a:lumOff val="5000"/>
                  </a:schemeClr>
                </a:solidFill>
                <a:latin typeface="Palatino Linotype" pitchFamily="18" charset="0"/>
                <a:cs typeface="Arial" pitchFamily="34" charset="0"/>
              </a:rPr>
              <a:t>Forensic </a:t>
            </a:r>
            <a:r>
              <a:rPr lang="en-US" altLang="en-US" sz="1800" dirty="0" smtClean="0">
                <a:solidFill>
                  <a:schemeClr val="tx1">
                    <a:lumMod val="95000"/>
                    <a:lumOff val="5000"/>
                  </a:schemeClr>
                </a:solidFill>
                <a:latin typeface="Palatino Linotype" pitchFamily="18" charset="0"/>
                <a:cs typeface="Arial" pitchFamily="34" charset="0"/>
              </a:rPr>
              <a:t>Science</a:t>
            </a: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Used as a tool in genetic </a:t>
            </a:r>
            <a:r>
              <a:rPr lang="en-US" altLang="en-US" sz="1800" dirty="0" smtClean="0">
                <a:solidFill>
                  <a:schemeClr val="tx1">
                    <a:lumMod val="95000"/>
                    <a:lumOff val="5000"/>
                  </a:schemeClr>
                </a:solidFill>
                <a:latin typeface="Palatino Linotype" pitchFamily="18" charset="0"/>
                <a:cs typeface="Arial" pitchFamily="34" charset="0"/>
              </a:rPr>
              <a:t>fingerprinting.</a:t>
            </a:r>
            <a:endParaRPr lang="en-US" altLang="en-US" sz="1800" dirty="0">
              <a:solidFill>
                <a:schemeClr val="tx1">
                  <a:lumMod val="95000"/>
                  <a:lumOff val="5000"/>
                </a:schemeClr>
              </a:solidFill>
              <a:latin typeface="Palatino Linotype" pitchFamily="18" charset="0"/>
              <a:cs typeface="Arial" pitchFamily="34" charset="0"/>
            </a:endParaRP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Identifying the criminal from millions of people.</a:t>
            </a: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Paternity tests.</a:t>
            </a:r>
          </a:p>
          <a:p>
            <a:pPr marL="356616" indent="-356616" algn="just" defTabSz="914400" eaLnBrk="1" fontAlgn="base" hangingPunct="1">
              <a:lnSpc>
                <a:spcPct val="150000"/>
              </a:lnSpc>
              <a:spcBef>
                <a:spcPct val="0"/>
              </a:spcBef>
              <a:spcAft>
                <a:spcPct val="0"/>
              </a:spcAft>
              <a:buClr>
                <a:srgbClr val="FF0000"/>
              </a:buClr>
              <a:buSzTx/>
              <a:buFont typeface="+mj-lt"/>
              <a:buAutoNum type="arabicParenR" startAt="3"/>
            </a:pPr>
            <a:r>
              <a:rPr lang="en-US" altLang="en-US" sz="1800" dirty="0">
                <a:solidFill>
                  <a:schemeClr val="tx1">
                    <a:lumMod val="95000"/>
                    <a:lumOff val="5000"/>
                  </a:schemeClr>
                </a:solidFill>
                <a:latin typeface="Palatino Linotype" pitchFamily="18" charset="0"/>
                <a:cs typeface="Arial" pitchFamily="34" charset="0"/>
              </a:rPr>
              <a:t>Research and </a:t>
            </a:r>
            <a:r>
              <a:rPr lang="en-US" altLang="en-US" sz="1800" dirty="0" smtClean="0">
                <a:solidFill>
                  <a:schemeClr val="tx1">
                    <a:lumMod val="95000"/>
                    <a:lumOff val="5000"/>
                  </a:schemeClr>
                </a:solidFill>
                <a:latin typeface="Palatino Linotype" pitchFamily="18" charset="0"/>
                <a:cs typeface="Arial" pitchFamily="34" charset="0"/>
              </a:rPr>
              <a:t>Genetics</a:t>
            </a: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Compare the genome of two organisms in genomic studies</a:t>
            </a:r>
            <a:r>
              <a:rPr lang="en-US" altLang="en-US" sz="1800" dirty="0" smtClean="0">
                <a:solidFill>
                  <a:schemeClr val="tx1">
                    <a:lumMod val="95000"/>
                    <a:lumOff val="5000"/>
                  </a:schemeClr>
                </a:solidFill>
                <a:latin typeface="Palatino Linotype" pitchFamily="18" charset="0"/>
                <a:cs typeface="Arial" pitchFamily="34" charset="0"/>
              </a:rPr>
              <a:t>.</a:t>
            </a:r>
            <a:endParaRPr lang="en-US" altLang="en-US" sz="1800" dirty="0">
              <a:solidFill>
                <a:schemeClr val="tx1">
                  <a:lumMod val="95000"/>
                  <a:lumOff val="5000"/>
                </a:schemeClr>
              </a:solidFill>
              <a:latin typeface="Palatino Linotype" pitchFamily="18" charset="0"/>
              <a:cs typeface="Arial" pitchFamily="34" charset="0"/>
            </a:endParaRP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Analysis of gene expression.</a:t>
            </a: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Gene Mapping</a:t>
            </a:r>
            <a:r>
              <a:rPr lang="en-US" altLang="en-US" sz="1800" dirty="0" smtClean="0">
                <a:solidFill>
                  <a:schemeClr val="tx1">
                    <a:lumMod val="95000"/>
                    <a:lumOff val="5000"/>
                  </a:schemeClr>
                </a:solidFill>
                <a:latin typeface="Palatino Linotype" pitchFamily="18" charset="0"/>
                <a:cs typeface="Arial" pitchFamily="34" charset="0"/>
              </a:rPr>
              <a:t>.</a:t>
            </a:r>
          </a:p>
          <a:p>
            <a:pPr marL="914400" indent="-365760"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rgbClr val="FF0000"/>
                </a:solidFill>
                <a:latin typeface="Palatino Linotype" pitchFamily="18" charset="0"/>
                <a:cs typeface="Arial" pitchFamily="34" charset="0"/>
              </a:rPr>
              <a:t>Analysis of gene </a:t>
            </a:r>
            <a:r>
              <a:rPr lang="en-US" altLang="en-US" sz="1800" dirty="0" smtClean="0">
                <a:solidFill>
                  <a:srgbClr val="FF0000"/>
                </a:solidFill>
                <a:latin typeface="Palatino Linotype" pitchFamily="18" charset="0"/>
                <a:cs typeface="Arial" pitchFamily="34" charset="0"/>
              </a:rPr>
              <a:t>cloning</a:t>
            </a:r>
            <a:endParaRPr lang="en-US" altLang="en-US" sz="1800" dirty="0">
              <a:solidFill>
                <a:srgbClr val="FF0000"/>
              </a:solidFill>
              <a:latin typeface="Palatino Linotype" pitchFamily="18" charset="0"/>
              <a:cs typeface="Arial" pitchFamily="34" charset="0"/>
            </a:endParaRPr>
          </a:p>
        </p:txBody>
      </p:sp>
    </p:spTree>
    <p:extLst>
      <p:ext uri="{BB962C8B-B14F-4D97-AF65-F5344CB8AC3E}">
        <p14:creationId xmlns:p14="http://schemas.microsoft.com/office/powerpoint/2010/main" val="3256617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32751" y="4573462"/>
            <a:ext cx="4021015" cy="855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Palatino Linotype" panose="02040502050505030304" pitchFamily="18" charset="0"/>
              </a:rPr>
              <a:t>Questions?</a:t>
            </a:r>
            <a:endParaRPr lang="en-US" sz="4800" b="1" dirty="0">
              <a:solidFill>
                <a:schemeClr val="accent1"/>
              </a:solidFill>
              <a:latin typeface="Palatino Linotype" panose="02040502050505030304" pitchFamily="18" charset="0"/>
            </a:endParaRPr>
          </a:p>
        </p:txBody>
      </p:sp>
      <p:pic>
        <p:nvPicPr>
          <p:cNvPr id="3" name="Picture 4" descr="File:Circle-question-blu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687" y="133688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99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719667" y="378329"/>
            <a:ext cx="9601200" cy="515937"/>
          </a:xfrm>
        </p:spPr>
        <p:txBody>
          <a:bodyPr>
            <a:normAutofit/>
          </a:bodyPr>
          <a:lstStyle/>
          <a:p>
            <a:r>
              <a:rPr lang="en-US" altLang="en-US" sz="2800" b="1" dirty="0">
                <a:solidFill>
                  <a:srgbClr val="0000FF"/>
                </a:solidFill>
                <a:latin typeface="Palatino Linotype" panose="02040502050505030304" pitchFamily="18" charset="0"/>
              </a:rPr>
              <a:t>Polymerase </a:t>
            </a:r>
            <a:r>
              <a:rPr lang="en-US" altLang="en-US" sz="2800" b="1" dirty="0" smtClean="0">
                <a:solidFill>
                  <a:srgbClr val="0000FF"/>
                </a:solidFill>
                <a:latin typeface="Palatino Linotype" panose="02040502050505030304" pitchFamily="18" charset="0"/>
              </a:rPr>
              <a:t>Chain Reaction</a:t>
            </a:r>
            <a:r>
              <a:rPr lang="en-US" altLang="en-US" sz="2800" b="1" dirty="0">
                <a:solidFill>
                  <a:srgbClr val="0000FF"/>
                </a:solidFill>
                <a:latin typeface="Palatino Linotype" panose="02040502050505030304" pitchFamily="18" charset="0"/>
              </a:rPr>
              <a:t> (PCR</a:t>
            </a:r>
            <a:r>
              <a:rPr lang="en-US" altLang="en-US" sz="2800" b="1" dirty="0" smtClean="0">
                <a:solidFill>
                  <a:srgbClr val="0000FF"/>
                </a:solidFill>
                <a:latin typeface="Palatino Linotype" panose="02040502050505030304" pitchFamily="18" charset="0"/>
              </a:rPr>
              <a:t>) and PCR primer:</a:t>
            </a:r>
            <a:endParaRPr lang="en-US" altLang="en-US" sz="2800" b="1" dirty="0">
              <a:solidFill>
                <a:srgbClr val="0000FF"/>
              </a:solidFill>
              <a:latin typeface="Palatino Linotype" panose="02040502050505030304" pitchFamily="18" charset="0"/>
            </a:endParaRPr>
          </a:p>
        </p:txBody>
      </p:sp>
      <p:sp>
        <p:nvSpPr>
          <p:cNvPr id="7" name="Rectangle 6"/>
          <p:cNvSpPr>
            <a:spLocks noChangeArrowheads="1"/>
          </p:cNvSpPr>
          <p:nvPr/>
        </p:nvSpPr>
        <p:spPr bwMode="auto">
          <a:xfrm>
            <a:off x="719701" y="1078640"/>
            <a:ext cx="10750551"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prstClr val="black">
                    <a:lumMod val="95000"/>
                    <a:lumOff val="5000"/>
                  </a:prstClr>
                </a:solidFill>
                <a:latin typeface="Palatino Linotype" pitchFamily="18" charset="0"/>
                <a:cs typeface="Arial" pitchFamily="34" charset="0"/>
              </a:rPr>
              <a:t>PCR or Polymerase Chain Reaction is a technique used in molecular biology </a:t>
            </a:r>
            <a:r>
              <a:rPr lang="en-US" altLang="en-US" sz="1800" dirty="0">
                <a:solidFill>
                  <a:srgbClr val="FF0000"/>
                </a:solidFill>
                <a:latin typeface="Palatino Linotype" pitchFamily="18" charset="0"/>
                <a:cs typeface="Arial" pitchFamily="34" charset="0"/>
              </a:rPr>
              <a:t>to create several </a:t>
            </a:r>
            <a:r>
              <a:rPr lang="en-US" altLang="en-US" sz="1800" dirty="0">
                <a:solidFill>
                  <a:prstClr val="black">
                    <a:lumMod val="95000"/>
                    <a:lumOff val="5000"/>
                  </a:prstClr>
                </a:solidFill>
                <a:latin typeface="Palatino Linotype" pitchFamily="18" charset="0"/>
                <a:cs typeface="Arial" pitchFamily="34" charset="0"/>
              </a:rPr>
              <a:t>copies of a small segment of DNA.</a:t>
            </a: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prstClr val="black">
                    <a:lumMod val="95000"/>
                    <a:lumOff val="5000"/>
                  </a:prstClr>
                </a:solidFill>
                <a:latin typeface="Palatino Linotype" pitchFamily="18" charset="0"/>
                <a:cs typeface="Arial" pitchFamily="34" charset="0"/>
              </a:rPr>
              <a:t>This technique was </a:t>
            </a:r>
            <a:r>
              <a:rPr lang="en-US" sz="1800" dirty="0">
                <a:latin typeface="Palatino Linotype" panose="02040502050505030304" pitchFamily="18" charset="0"/>
              </a:rPr>
              <a:t>discovered </a:t>
            </a:r>
            <a:r>
              <a:rPr lang="en-US" altLang="en-US" sz="1800" dirty="0" smtClean="0">
                <a:solidFill>
                  <a:prstClr val="black">
                    <a:lumMod val="95000"/>
                    <a:lumOff val="5000"/>
                  </a:prstClr>
                </a:solidFill>
                <a:latin typeface="Palatino Linotype" pitchFamily="18" charset="0"/>
                <a:cs typeface="Arial" pitchFamily="34" charset="0"/>
              </a:rPr>
              <a:t>in </a:t>
            </a:r>
            <a:r>
              <a:rPr lang="en-US" altLang="en-US" sz="1800" dirty="0">
                <a:solidFill>
                  <a:prstClr val="black">
                    <a:lumMod val="95000"/>
                    <a:lumOff val="5000"/>
                  </a:prstClr>
                </a:solidFill>
                <a:latin typeface="Palatino Linotype" pitchFamily="18" charset="0"/>
                <a:cs typeface="Arial" pitchFamily="34" charset="0"/>
              </a:rPr>
              <a:t>1983 by </a:t>
            </a:r>
            <a:r>
              <a:rPr lang="en-US" altLang="en-US" sz="1800" dirty="0" err="1">
                <a:solidFill>
                  <a:prstClr val="black">
                    <a:lumMod val="95000"/>
                    <a:lumOff val="5000"/>
                  </a:prstClr>
                </a:solidFill>
                <a:latin typeface="Palatino Linotype" pitchFamily="18" charset="0"/>
                <a:cs typeface="Arial" pitchFamily="34" charset="0"/>
              </a:rPr>
              <a:t>Kary</a:t>
            </a:r>
            <a:r>
              <a:rPr lang="en-US" altLang="en-US" sz="1800" dirty="0">
                <a:solidFill>
                  <a:prstClr val="black">
                    <a:lumMod val="95000"/>
                    <a:lumOff val="5000"/>
                  </a:prstClr>
                </a:solidFill>
                <a:latin typeface="Palatino Linotype" pitchFamily="18" charset="0"/>
                <a:cs typeface="Arial" pitchFamily="34" charset="0"/>
              </a:rPr>
              <a:t> Mullis, an American biochemist.</a:t>
            </a:r>
            <a:endParaRPr lang="en-US" altLang="en-US" sz="1800" dirty="0" smtClean="0">
              <a:solidFill>
                <a:prstClr val="black">
                  <a:lumMod val="95000"/>
                  <a:lumOff val="5000"/>
                </a:prstClr>
              </a:solidFill>
              <a:latin typeface="Palatino Linotype" pitchFamily="18" charset="0"/>
              <a:cs typeface="Arial" pitchFamily="34" charset="0"/>
            </a:endParaRP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sz="1800" dirty="0" smtClean="0">
                <a:solidFill>
                  <a:srgbClr val="21242C"/>
                </a:solidFill>
                <a:latin typeface="Palatino Linotype" panose="02040502050505030304" pitchFamily="18" charset="0"/>
              </a:rPr>
              <a:t>The </a:t>
            </a:r>
            <a:r>
              <a:rPr lang="en-US" sz="1800" dirty="0">
                <a:solidFill>
                  <a:srgbClr val="21242C"/>
                </a:solidFill>
                <a:latin typeface="Palatino Linotype" panose="02040502050505030304" pitchFamily="18" charset="0"/>
              </a:rPr>
              <a:t>DNA polymerase typically used in PCR is called </a:t>
            </a:r>
            <a:r>
              <a:rPr lang="en-US" sz="1800" i="1" dirty="0">
                <a:solidFill>
                  <a:srgbClr val="FF0000"/>
                </a:solidFill>
                <a:latin typeface="Palatino Linotype" panose="02040502050505030304" pitchFamily="18" charset="0"/>
              </a:rPr>
              <a:t>Taq</a:t>
            </a:r>
            <a:r>
              <a:rPr lang="en-US" sz="1800" dirty="0">
                <a:solidFill>
                  <a:srgbClr val="FF0000"/>
                </a:solidFill>
                <a:latin typeface="Palatino Linotype" panose="02040502050505030304" pitchFamily="18" charset="0"/>
              </a:rPr>
              <a:t> polymerase</a:t>
            </a:r>
            <a:r>
              <a:rPr lang="en-US" sz="1800" dirty="0">
                <a:solidFill>
                  <a:srgbClr val="21242C"/>
                </a:solidFill>
                <a:latin typeface="Palatino Linotype" panose="02040502050505030304" pitchFamily="18" charset="0"/>
              </a:rPr>
              <a:t>, </a:t>
            </a:r>
            <a:r>
              <a:rPr lang="en-US" sz="1800" dirty="0" smtClean="0">
                <a:solidFill>
                  <a:srgbClr val="21242C"/>
                </a:solidFill>
                <a:latin typeface="Palatino Linotype" panose="02040502050505030304" pitchFamily="18" charset="0"/>
              </a:rPr>
              <a:t>which </a:t>
            </a:r>
            <a:r>
              <a:rPr lang="en-US" sz="1800" dirty="0">
                <a:solidFill>
                  <a:srgbClr val="21242C"/>
                </a:solidFill>
                <a:latin typeface="Palatino Linotype" panose="02040502050505030304" pitchFamily="18" charset="0"/>
              </a:rPr>
              <a:t>it was isolated (</a:t>
            </a:r>
            <a:r>
              <a:rPr lang="en-US" sz="1800" b="1" i="1" dirty="0" err="1">
                <a:solidFill>
                  <a:srgbClr val="21242C"/>
                </a:solidFill>
                <a:latin typeface="Palatino Linotype" panose="02040502050505030304" pitchFamily="18" charset="0"/>
              </a:rPr>
              <a:t>T</a:t>
            </a:r>
            <a:r>
              <a:rPr lang="en-US" sz="1800" i="1" dirty="0" err="1">
                <a:solidFill>
                  <a:srgbClr val="21242C"/>
                </a:solidFill>
                <a:latin typeface="Palatino Linotype" panose="02040502050505030304" pitchFamily="18" charset="0"/>
              </a:rPr>
              <a:t>hermus</a:t>
            </a:r>
            <a:r>
              <a:rPr lang="en-US" sz="1800" i="1" dirty="0">
                <a:solidFill>
                  <a:srgbClr val="21242C"/>
                </a:solidFill>
                <a:latin typeface="Palatino Linotype" panose="02040502050505030304" pitchFamily="18" charset="0"/>
              </a:rPr>
              <a:t> </a:t>
            </a:r>
            <a:r>
              <a:rPr lang="en-US" sz="1800" b="1" i="1" dirty="0" err="1">
                <a:solidFill>
                  <a:srgbClr val="21242C"/>
                </a:solidFill>
                <a:latin typeface="Palatino Linotype" panose="02040502050505030304" pitchFamily="18" charset="0"/>
              </a:rPr>
              <a:t>aq</a:t>
            </a:r>
            <a:r>
              <a:rPr lang="en-US" sz="1800" i="1" dirty="0" err="1">
                <a:solidFill>
                  <a:srgbClr val="21242C"/>
                </a:solidFill>
                <a:latin typeface="Palatino Linotype" panose="02040502050505030304" pitchFamily="18" charset="0"/>
              </a:rPr>
              <a:t>uaticus</a:t>
            </a:r>
            <a:r>
              <a:rPr lang="en-US" sz="1800" dirty="0" smtClean="0">
                <a:solidFill>
                  <a:srgbClr val="21242C"/>
                </a:solidFill>
                <a:latin typeface="Palatino Linotype" panose="02040502050505030304" pitchFamily="18" charset="0"/>
              </a:rPr>
              <a:t>).</a:t>
            </a: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sz="1800" dirty="0">
                <a:solidFill>
                  <a:srgbClr val="21242C"/>
                </a:solidFill>
                <a:latin typeface="Palatino Linotype" panose="02040502050505030304" pitchFamily="18" charset="0"/>
              </a:rPr>
              <a:t>PCR primers are short pieces of single-stranded DNA, </a:t>
            </a:r>
            <a:r>
              <a:rPr lang="en-US" sz="1800" dirty="0">
                <a:solidFill>
                  <a:srgbClr val="FF0000"/>
                </a:solidFill>
                <a:latin typeface="Palatino Linotype" panose="02040502050505030304" pitchFamily="18" charset="0"/>
              </a:rPr>
              <a:t>usually around 20 </a:t>
            </a:r>
            <a:r>
              <a:rPr lang="en-US" sz="1800" dirty="0" smtClean="0">
                <a:solidFill>
                  <a:srgbClr val="FF0000"/>
                </a:solidFill>
                <a:latin typeface="Palatino Linotype" panose="02040502050505030304" pitchFamily="18" charset="0"/>
              </a:rPr>
              <a:t>nucleotides</a:t>
            </a: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sz="1800" dirty="0">
                <a:solidFill>
                  <a:srgbClr val="21242C"/>
                </a:solidFill>
                <a:latin typeface="Palatino Linotype" panose="02040502050505030304" pitchFamily="18" charset="0"/>
              </a:rPr>
              <a:t>Two primers are used in each PCR </a:t>
            </a:r>
            <a:r>
              <a:rPr lang="en-US" sz="1800" dirty="0" smtClean="0">
                <a:solidFill>
                  <a:srgbClr val="21242C"/>
                </a:solidFill>
                <a:latin typeface="Palatino Linotype" panose="02040502050505030304" pitchFamily="18" charset="0"/>
              </a:rPr>
              <a:t>reaction (</a:t>
            </a:r>
            <a:r>
              <a:rPr lang="en-US" sz="1800" b="1" dirty="0" smtClean="0">
                <a:solidFill>
                  <a:srgbClr val="21242C"/>
                </a:solidFill>
                <a:latin typeface="Palatino Linotype" panose="02040502050505030304" pitchFamily="18" charset="0"/>
              </a:rPr>
              <a:t>Refer to Lecture 2</a:t>
            </a:r>
            <a:r>
              <a:rPr lang="en-US" sz="1800" dirty="0" smtClean="0">
                <a:solidFill>
                  <a:srgbClr val="21242C"/>
                </a:solidFill>
                <a:latin typeface="Palatino Linotype" panose="02040502050505030304" pitchFamily="18" charset="0"/>
              </a:rPr>
              <a:t>).</a:t>
            </a: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sz="1800" dirty="0">
                <a:solidFill>
                  <a:srgbClr val="21242C"/>
                </a:solidFill>
                <a:latin typeface="Palatino Linotype" panose="02040502050505030304" pitchFamily="18" charset="0"/>
              </a:rPr>
              <a:t>The primers bind to the template by complementary base </a:t>
            </a:r>
            <a:r>
              <a:rPr lang="en-US" sz="1800" dirty="0" smtClean="0">
                <a:solidFill>
                  <a:srgbClr val="21242C"/>
                </a:solidFill>
                <a:latin typeface="Palatino Linotype" panose="02040502050505030304" pitchFamily="18" charset="0"/>
              </a:rPr>
              <a:t>pairing.</a:t>
            </a:r>
            <a:endParaRPr lang="en-US" sz="1800" dirty="0">
              <a:solidFill>
                <a:srgbClr val="21242C"/>
              </a:solidFill>
              <a:latin typeface="Palatino Linotype" panose="02040502050505030304" pitchFamily="18" charset="0"/>
            </a:endParaRP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endParaRPr lang="en-US" altLang="en-US" sz="1800" dirty="0">
              <a:solidFill>
                <a:prstClr val="black">
                  <a:lumMod val="95000"/>
                  <a:lumOff val="5000"/>
                </a:prstClr>
              </a:solidFill>
              <a:latin typeface="Palatino Linotype" pitchFamily="18" charset="0"/>
              <a:cs typeface="Arial" pitchFamily="34" charset="0"/>
            </a:endParaRPr>
          </a:p>
        </p:txBody>
      </p:sp>
    </p:spTree>
    <p:extLst>
      <p:ext uri="{BB962C8B-B14F-4D97-AF65-F5344CB8AC3E}">
        <p14:creationId xmlns:p14="http://schemas.microsoft.com/office/powerpoint/2010/main" val="20981363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536787" y="378329"/>
            <a:ext cx="6900333" cy="515937"/>
          </a:xfrm>
        </p:spPr>
        <p:txBody>
          <a:bodyPr>
            <a:noAutofit/>
          </a:bodyPr>
          <a:lstStyle/>
          <a:p>
            <a:r>
              <a:rPr lang="en-US" altLang="en-US" sz="2800" b="1" dirty="0" smtClean="0">
                <a:solidFill>
                  <a:srgbClr val="0000FF"/>
                </a:solidFill>
                <a:latin typeface="Palatino Linotype" panose="02040502050505030304" pitchFamily="18" charset="0"/>
              </a:rPr>
              <a:t>Reverse Transcription PCR (RT-PCR):</a:t>
            </a:r>
            <a:endParaRPr lang="en-US" altLang="en-US" sz="2800" b="1" dirty="0">
              <a:solidFill>
                <a:srgbClr val="0000FF"/>
              </a:solidFill>
              <a:latin typeface="Palatino Linotype" panose="0204050205050503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42" t="2937" r="6288" b="4873"/>
          <a:stretch/>
        </p:blipFill>
        <p:spPr bwMode="auto">
          <a:xfrm>
            <a:off x="7315200" y="975360"/>
            <a:ext cx="4217954"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36821" y="1115216"/>
            <a:ext cx="6497963"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defTabSz="914400" eaLnBrk="1" fontAlgn="base" hangingPunct="1">
              <a:lnSpc>
                <a:spcPct val="140000"/>
              </a:lnSpc>
              <a:spcBef>
                <a:spcPct val="0"/>
              </a:spcBef>
              <a:spcAft>
                <a:spcPct val="0"/>
              </a:spcAft>
              <a:buClr>
                <a:srgbClr val="FF0000"/>
              </a:buClr>
              <a:buSzTx/>
              <a:buFont typeface="Wingdings" panose="05000000000000000000" pitchFamily="2" charset="2"/>
              <a:buChar char="q"/>
            </a:pPr>
            <a:r>
              <a:rPr lang="en-US" altLang="en-US" sz="1800" dirty="0">
                <a:solidFill>
                  <a:schemeClr val="tx1">
                    <a:lumMod val="95000"/>
                    <a:lumOff val="5000"/>
                  </a:schemeClr>
                </a:solidFill>
                <a:latin typeface="Palatino Linotype" pitchFamily="18" charset="0"/>
                <a:cs typeface="Arial" pitchFamily="34" charset="0"/>
              </a:rPr>
              <a:t>The </a:t>
            </a:r>
            <a:r>
              <a:rPr lang="en-US" altLang="en-US" sz="1800" dirty="0" smtClean="0">
                <a:solidFill>
                  <a:schemeClr val="tx1">
                    <a:lumMod val="95000"/>
                    <a:lumOff val="5000"/>
                  </a:schemeClr>
                </a:solidFill>
                <a:latin typeface="Palatino Linotype" pitchFamily="18" charset="0"/>
                <a:cs typeface="Arial" pitchFamily="34" charset="0"/>
              </a:rPr>
              <a:t>mRNA </a:t>
            </a:r>
            <a:r>
              <a:rPr lang="en-US" altLang="en-US" sz="1800" dirty="0">
                <a:solidFill>
                  <a:schemeClr val="tx1">
                    <a:lumMod val="95000"/>
                    <a:lumOff val="5000"/>
                  </a:schemeClr>
                </a:solidFill>
                <a:latin typeface="Palatino Linotype" pitchFamily="18" charset="0"/>
                <a:cs typeface="Arial" pitchFamily="34" charset="0"/>
              </a:rPr>
              <a:t>is first converted to </a:t>
            </a:r>
            <a:r>
              <a:rPr lang="en-US" altLang="en-US" sz="1800" dirty="0" smtClean="0">
                <a:solidFill>
                  <a:schemeClr val="tx1">
                    <a:lumMod val="95000"/>
                    <a:lumOff val="5000"/>
                  </a:schemeClr>
                </a:solidFill>
                <a:latin typeface="Palatino Linotype" pitchFamily="18" charset="0"/>
                <a:cs typeface="Arial" pitchFamily="34" charset="0"/>
              </a:rPr>
              <a:t>complementary DNA (cDNA) </a:t>
            </a:r>
            <a:r>
              <a:rPr lang="en-US" altLang="en-US" sz="1800" dirty="0">
                <a:solidFill>
                  <a:schemeClr val="tx1">
                    <a:lumMod val="95000"/>
                    <a:lumOff val="5000"/>
                  </a:schemeClr>
                </a:solidFill>
                <a:latin typeface="Palatino Linotype" pitchFamily="18" charset="0"/>
                <a:cs typeface="Arial" pitchFamily="34" charset="0"/>
              </a:rPr>
              <a:t>by </a:t>
            </a:r>
            <a:r>
              <a:rPr lang="en-US" altLang="en-US" sz="1800" dirty="0">
                <a:solidFill>
                  <a:srgbClr val="FF0000"/>
                </a:solidFill>
                <a:latin typeface="Palatino Linotype" pitchFamily="18" charset="0"/>
                <a:cs typeface="Arial" pitchFamily="34" charset="0"/>
              </a:rPr>
              <a:t>reverse transcriptase </a:t>
            </a:r>
            <a:r>
              <a:rPr lang="en-US" altLang="en-US" sz="1800" dirty="0" smtClean="0">
                <a:solidFill>
                  <a:srgbClr val="FF0000"/>
                </a:solidFill>
                <a:latin typeface="Palatino Linotype" pitchFamily="18" charset="0"/>
                <a:cs typeface="Arial" pitchFamily="34" charset="0"/>
              </a:rPr>
              <a:t>enzyme</a:t>
            </a:r>
            <a:r>
              <a:rPr lang="en-US" altLang="en-US" sz="1800" dirty="0" smtClean="0">
                <a:solidFill>
                  <a:schemeClr val="tx1">
                    <a:lumMod val="95000"/>
                    <a:lumOff val="5000"/>
                  </a:schemeClr>
                </a:solidFill>
                <a:latin typeface="Palatino Linotype" pitchFamily="18" charset="0"/>
                <a:cs typeface="Arial" pitchFamily="34" charset="0"/>
              </a:rPr>
              <a:t>. </a:t>
            </a:r>
          </a:p>
          <a:p>
            <a:pPr algn="just" defTabSz="914400" eaLnBrk="1" fontAlgn="base" hangingPunct="1">
              <a:lnSpc>
                <a:spcPct val="140000"/>
              </a:lnSpc>
              <a:spcBef>
                <a:spcPct val="0"/>
              </a:spcBef>
              <a:spcAft>
                <a:spcPct val="0"/>
              </a:spcAft>
              <a:buClr>
                <a:srgbClr val="FF0000"/>
              </a:buClr>
              <a:buSzTx/>
              <a:buFont typeface="Wingdings" panose="05000000000000000000" pitchFamily="2" charset="2"/>
              <a:buChar char="q"/>
            </a:pPr>
            <a:r>
              <a:rPr lang="en-US" altLang="en-US" sz="1800" dirty="0">
                <a:solidFill>
                  <a:srgbClr val="FF0000"/>
                </a:solidFill>
                <a:latin typeface="Palatino Linotype" pitchFamily="18" charset="0"/>
                <a:cs typeface="Arial" pitchFamily="34" charset="0"/>
              </a:rPr>
              <a:t>Three</a:t>
            </a:r>
            <a:r>
              <a:rPr lang="en-US" altLang="en-US" sz="1800" dirty="0">
                <a:solidFill>
                  <a:schemeClr val="tx1">
                    <a:lumMod val="95000"/>
                    <a:lumOff val="5000"/>
                  </a:schemeClr>
                </a:solidFill>
                <a:latin typeface="Palatino Linotype" pitchFamily="18" charset="0"/>
                <a:cs typeface="Arial" pitchFamily="34" charset="0"/>
              </a:rPr>
              <a:t> different types of primers are used in </a:t>
            </a:r>
            <a:r>
              <a:rPr lang="en-US" altLang="en-US" sz="1800" dirty="0" smtClean="0">
                <a:solidFill>
                  <a:srgbClr val="FF0000"/>
                </a:solidFill>
                <a:latin typeface="Palatino Linotype" pitchFamily="18" charset="0"/>
                <a:cs typeface="Arial" pitchFamily="34" charset="0"/>
              </a:rPr>
              <a:t>RT-PCR</a:t>
            </a:r>
            <a:r>
              <a:rPr lang="en-US" altLang="en-US" sz="1800" dirty="0">
                <a:solidFill>
                  <a:schemeClr val="tx1">
                    <a:lumMod val="95000"/>
                    <a:lumOff val="5000"/>
                  </a:schemeClr>
                </a:solidFill>
                <a:latin typeface="Palatino Linotype" pitchFamily="18" charset="0"/>
                <a:cs typeface="Arial" pitchFamily="34" charset="0"/>
              </a:rPr>
              <a:t>:</a:t>
            </a:r>
          </a:p>
          <a:p>
            <a:pPr marL="822960" indent="-365760" algn="just" defTabSz="914400" eaLnBrk="1" fontAlgn="base" hangingPunct="1">
              <a:lnSpc>
                <a:spcPct val="140000"/>
              </a:lnSpc>
              <a:spcBef>
                <a:spcPct val="0"/>
              </a:spcBef>
              <a:spcAft>
                <a:spcPct val="0"/>
              </a:spcAft>
              <a:buClr>
                <a:srgbClr val="FF0000"/>
              </a:buClr>
              <a:buSzTx/>
              <a:buFont typeface="+mj-lt"/>
              <a:buAutoNum type="arabicParenR"/>
            </a:pPr>
            <a:r>
              <a:rPr lang="en-US" altLang="en-US" sz="1800" b="1" dirty="0" smtClean="0">
                <a:solidFill>
                  <a:schemeClr val="tx1">
                    <a:lumMod val="95000"/>
                    <a:lumOff val="5000"/>
                  </a:schemeClr>
                </a:solidFill>
                <a:latin typeface="Palatino Linotype" pitchFamily="18" charset="0"/>
                <a:cs typeface="Arial" pitchFamily="34" charset="0"/>
              </a:rPr>
              <a:t>Oligo </a:t>
            </a:r>
            <a:r>
              <a:rPr lang="en-US" altLang="en-US" sz="1800" b="1" dirty="0">
                <a:solidFill>
                  <a:schemeClr val="tx1">
                    <a:lumMod val="95000"/>
                    <a:lumOff val="5000"/>
                  </a:schemeClr>
                </a:solidFill>
                <a:latin typeface="Palatino Linotype" pitchFamily="18" charset="0"/>
                <a:cs typeface="Arial" pitchFamily="34" charset="0"/>
              </a:rPr>
              <a:t>(</a:t>
            </a:r>
            <a:r>
              <a:rPr lang="en-US" altLang="en-US" sz="1800" b="1" dirty="0" err="1">
                <a:solidFill>
                  <a:schemeClr val="tx1">
                    <a:lumMod val="95000"/>
                    <a:lumOff val="5000"/>
                  </a:schemeClr>
                </a:solidFill>
                <a:latin typeface="Palatino Linotype" pitchFamily="18" charset="0"/>
                <a:cs typeface="Arial" pitchFamily="34" charset="0"/>
              </a:rPr>
              <a:t>dT</a:t>
            </a:r>
            <a:r>
              <a:rPr lang="en-US" altLang="en-US" sz="1800" b="1" dirty="0">
                <a:solidFill>
                  <a:schemeClr val="tx1">
                    <a:lumMod val="95000"/>
                    <a:lumOff val="5000"/>
                  </a:schemeClr>
                </a:solidFill>
                <a:latin typeface="Palatino Linotype" pitchFamily="18" charset="0"/>
                <a:cs typeface="Arial" pitchFamily="34" charset="0"/>
              </a:rPr>
              <a:t>) </a:t>
            </a:r>
            <a:r>
              <a:rPr lang="en-US" altLang="en-US" sz="1800" b="1" dirty="0" smtClean="0">
                <a:solidFill>
                  <a:schemeClr val="tx1">
                    <a:lumMod val="95000"/>
                    <a:lumOff val="5000"/>
                  </a:schemeClr>
                </a:solidFill>
                <a:latin typeface="Palatino Linotype" pitchFamily="18" charset="0"/>
                <a:cs typeface="Arial" pitchFamily="34" charset="0"/>
              </a:rPr>
              <a:t>Primers</a:t>
            </a:r>
            <a:r>
              <a:rPr lang="en-US" altLang="en-US" sz="1800" dirty="0" smtClean="0">
                <a:solidFill>
                  <a:schemeClr val="tx1">
                    <a:lumMod val="95000"/>
                    <a:lumOff val="5000"/>
                  </a:schemeClr>
                </a:solidFill>
                <a:latin typeface="Palatino Linotype" pitchFamily="18" charset="0"/>
                <a:cs typeface="Arial" pitchFamily="34" charset="0"/>
              </a:rPr>
              <a:t>: They </a:t>
            </a:r>
            <a:r>
              <a:rPr lang="en-US" altLang="en-US" sz="1800" dirty="0">
                <a:solidFill>
                  <a:schemeClr val="tx1">
                    <a:lumMod val="95000"/>
                    <a:lumOff val="5000"/>
                  </a:schemeClr>
                </a:solidFill>
                <a:latin typeface="Palatino Linotype" pitchFamily="18" charset="0"/>
                <a:cs typeface="Arial" pitchFamily="34" charset="0"/>
              </a:rPr>
              <a:t>are oligonucleotides, mostly of 12 – 18 nucleotides, containing a segment of repeating </a:t>
            </a:r>
            <a:r>
              <a:rPr lang="en-US" altLang="en-US" sz="1800" dirty="0" err="1">
                <a:solidFill>
                  <a:schemeClr val="tx1">
                    <a:lumMod val="95000"/>
                    <a:lumOff val="5000"/>
                  </a:schemeClr>
                </a:solidFill>
                <a:latin typeface="Palatino Linotype" pitchFamily="18" charset="0"/>
                <a:cs typeface="Arial" pitchFamily="34" charset="0"/>
              </a:rPr>
              <a:t>deoxythymidine</a:t>
            </a:r>
            <a:r>
              <a:rPr lang="en-US" altLang="en-US" sz="1800" dirty="0">
                <a:solidFill>
                  <a:schemeClr val="tx1">
                    <a:lumMod val="95000"/>
                    <a:lumOff val="5000"/>
                  </a:schemeClr>
                </a:solidFill>
                <a:latin typeface="Palatino Linotype" pitchFamily="18" charset="0"/>
                <a:cs typeface="Arial" pitchFamily="34" charset="0"/>
              </a:rPr>
              <a:t> (</a:t>
            </a:r>
            <a:r>
              <a:rPr lang="en-US" altLang="en-US" sz="1800" dirty="0" err="1">
                <a:solidFill>
                  <a:schemeClr val="tx1">
                    <a:lumMod val="95000"/>
                    <a:lumOff val="5000"/>
                  </a:schemeClr>
                </a:solidFill>
                <a:latin typeface="Palatino Linotype" pitchFamily="18" charset="0"/>
                <a:cs typeface="Arial" pitchFamily="34" charset="0"/>
              </a:rPr>
              <a:t>dT</a:t>
            </a:r>
            <a:r>
              <a:rPr lang="en-US" altLang="en-US" sz="1800" dirty="0">
                <a:solidFill>
                  <a:schemeClr val="tx1">
                    <a:lumMod val="95000"/>
                    <a:lumOff val="5000"/>
                  </a:schemeClr>
                </a:solidFill>
                <a:latin typeface="Palatino Linotype" pitchFamily="18" charset="0"/>
                <a:cs typeface="Arial" pitchFamily="34" charset="0"/>
              </a:rPr>
              <a:t>) which binds at the </a:t>
            </a:r>
            <a:r>
              <a:rPr lang="en-US" altLang="en-US" sz="1800" dirty="0" err="1">
                <a:solidFill>
                  <a:schemeClr val="tx1">
                    <a:lumMod val="95000"/>
                    <a:lumOff val="5000"/>
                  </a:schemeClr>
                </a:solidFill>
                <a:latin typeface="Palatino Linotype" pitchFamily="18" charset="0"/>
                <a:cs typeface="Arial" pitchFamily="34" charset="0"/>
              </a:rPr>
              <a:t>polyA</a:t>
            </a:r>
            <a:r>
              <a:rPr lang="en-US" altLang="en-US" sz="1800" dirty="0">
                <a:solidFill>
                  <a:schemeClr val="tx1">
                    <a:lumMod val="95000"/>
                    <a:lumOff val="5000"/>
                  </a:schemeClr>
                </a:solidFill>
                <a:latin typeface="Palatino Linotype" pitchFamily="18" charset="0"/>
                <a:cs typeface="Arial" pitchFamily="34" charset="0"/>
              </a:rPr>
              <a:t> tail of mRNA</a:t>
            </a:r>
            <a:r>
              <a:rPr lang="en-US" altLang="en-US" sz="1800" dirty="0" smtClean="0">
                <a:solidFill>
                  <a:schemeClr val="tx1">
                    <a:lumMod val="95000"/>
                    <a:lumOff val="5000"/>
                  </a:schemeClr>
                </a:solidFill>
                <a:latin typeface="Palatino Linotype" pitchFamily="18" charset="0"/>
                <a:cs typeface="Arial" pitchFamily="34" charset="0"/>
              </a:rPr>
              <a:t>.</a:t>
            </a:r>
          </a:p>
          <a:p>
            <a:pPr marL="822960" indent="-365760" algn="just" defTabSz="914400" eaLnBrk="1" fontAlgn="base" hangingPunct="1">
              <a:lnSpc>
                <a:spcPct val="140000"/>
              </a:lnSpc>
              <a:spcBef>
                <a:spcPct val="0"/>
              </a:spcBef>
              <a:spcAft>
                <a:spcPct val="0"/>
              </a:spcAft>
              <a:buClr>
                <a:srgbClr val="FF0000"/>
              </a:buClr>
              <a:buSzTx/>
              <a:buFont typeface="+mj-lt"/>
              <a:buAutoNum type="arabicParenR"/>
            </a:pPr>
            <a:r>
              <a:rPr lang="en-US" altLang="en-US" sz="1800" b="1" dirty="0">
                <a:solidFill>
                  <a:schemeClr val="tx1">
                    <a:lumMod val="95000"/>
                    <a:lumOff val="5000"/>
                  </a:schemeClr>
                </a:solidFill>
                <a:latin typeface="Palatino Linotype" pitchFamily="18" charset="0"/>
                <a:cs typeface="Arial" pitchFamily="34" charset="0"/>
              </a:rPr>
              <a:t>Random </a:t>
            </a:r>
            <a:r>
              <a:rPr lang="en-US" altLang="en-US" sz="1800" b="1" dirty="0" smtClean="0">
                <a:solidFill>
                  <a:schemeClr val="tx1">
                    <a:lumMod val="95000"/>
                    <a:lumOff val="5000"/>
                  </a:schemeClr>
                </a:solidFill>
                <a:latin typeface="Palatino Linotype" pitchFamily="18" charset="0"/>
                <a:cs typeface="Arial" pitchFamily="34" charset="0"/>
              </a:rPr>
              <a:t>Primers:</a:t>
            </a:r>
            <a:r>
              <a:rPr lang="en-US" altLang="en-US" sz="1800" dirty="0" smtClean="0">
                <a:solidFill>
                  <a:schemeClr val="tx1">
                    <a:lumMod val="95000"/>
                    <a:lumOff val="5000"/>
                  </a:schemeClr>
                </a:solidFill>
                <a:latin typeface="Palatino Linotype" pitchFamily="18" charset="0"/>
                <a:cs typeface="Arial" pitchFamily="34" charset="0"/>
              </a:rPr>
              <a:t> These </a:t>
            </a:r>
            <a:r>
              <a:rPr lang="en-US" altLang="en-US" sz="1800" dirty="0">
                <a:solidFill>
                  <a:schemeClr val="tx1">
                    <a:lumMod val="95000"/>
                    <a:lumOff val="5000"/>
                  </a:schemeClr>
                </a:solidFill>
                <a:latin typeface="Palatino Linotype" pitchFamily="18" charset="0"/>
                <a:cs typeface="Arial" pitchFamily="34" charset="0"/>
              </a:rPr>
              <a:t>are the short single-stranded sequences of 6 to 8 nucleotides that bind at the complementary site of RNAs with or without poly(A) for cDNA synthesis using reverse transcriptase. </a:t>
            </a:r>
            <a:endParaRPr lang="en-US" altLang="en-US" sz="1800" dirty="0" smtClean="0">
              <a:solidFill>
                <a:schemeClr val="tx1">
                  <a:lumMod val="95000"/>
                  <a:lumOff val="5000"/>
                </a:schemeClr>
              </a:solidFill>
              <a:latin typeface="Palatino Linotype" pitchFamily="18" charset="0"/>
              <a:cs typeface="Arial" pitchFamily="34" charset="0"/>
            </a:endParaRPr>
          </a:p>
          <a:p>
            <a:pPr marL="822960" indent="-365760" algn="just" defTabSz="914400" eaLnBrk="1" fontAlgn="base" hangingPunct="1">
              <a:lnSpc>
                <a:spcPct val="140000"/>
              </a:lnSpc>
              <a:spcBef>
                <a:spcPct val="0"/>
              </a:spcBef>
              <a:spcAft>
                <a:spcPct val="0"/>
              </a:spcAft>
              <a:buClr>
                <a:srgbClr val="FF0000"/>
              </a:buClr>
              <a:buSzTx/>
              <a:buFont typeface="+mj-lt"/>
              <a:buAutoNum type="arabicParenR"/>
            </a:pPr>
            <a:r>
              <a:rPr lang="en-US" altLang="en-US" sz="1800" b="1" dirty="0" smtClean="0">
                <a:solidFill>
                  <a:schemeClr val="tx1">
                    <a:lumMod val="95000"/>
                    <a:lumOff val="5000"/>
                  </a:schemeClr>
                </a:solidFill>
                <a:latin typeface="Palatino Linotype" pitchFamily="18" charset="0"/>
                <a:cs typeface="Arial" pitchFamily="34" charset="0"/>
              </a:rPr>
              <a:t>Specific Primers: </a:t>
            </a:r>
            <a:r>
              <a:rPr lang="en-US" altLang="en-US" sz="1800" dirty="0" smtClean="0">
                <a:solidFill>
                  <a:schemeClr val="tx1">
                    <a:lumMod val="95000"/>
                    <a:lumOff val="5000"/>
                  </a:schemeClr>
                </a:solidFill>
                <a:latin typeface="Palatino Linotype" pitchFamily="18" charset="0"/>
                <a:cs typeface="Arial" pitchFamily="34" charset="0"/>
              </a:rPr>
              <a:t>These </a:t>
            </a:r>
            <a:r>
              <a:rPr lang="en-US" altLang="en-US" sz="1800" dirty="0">
                <a:solidFill>
                  <a:schemeClr val="tx1">
                    <a:lumMod val="95000"/>
                    <a:lumOff val="5000"/>
                  </a:schemeClr>
                </a:solidFill>
                <a:latin typeface="Palatino Linotype" pitchFamily="18" charset="0"/>
                <a:cs typeface="Arial" pitchFamily="34" charset="0"/>
              </a:rPr>
              <a:t>are the short single-stranded sequences of nucleotides that bind to the specific region of interest of the sample RNA. </a:t>
            </a:r>
            <a:endParaRPr lang="en-US" altLang="en-US" sz="1800" dirty="0" smtClean="0">
              <a:solidFill>
                <a:schemeClr val="tx1">
                  <a:lumMod val="95000"/>
                  <a:lumOff val="5000"/>
                </a:schemeClr>
              </a:solidFill>
              <a:latin typeface="Palatino Linotype" pitchFamily="18" charset="0"/>
              <a:cs typeface="Arial" pitchFamily="34" charset="0"/>
            </a:endParaRPr>
          </a:p>
        </p:txBody>
      </p:sp>
    </p:spTree>
    <p:extLst>
      <p:ext uri="{BB962C8B-B14F-4D97-AF65-F5344CB8AC3E}">
        <p14:creationId xmlns:p14="http://schemas.microsoft.com/office/powerpoint/2010/main" val="420124467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536787" y="378329"/>
            <a:ext cx="9570381" cy="515937"/>
          </a:xfrm>
        </p:spPr>
        <p:txBody>
          <a:bodyPr>
            <a:noAutofit/>
          </a:bodyPr>
          <a:lstStyle/>
          <a:p>
            <a:r>
              <a:rPr lang="en-US" altLang="en-US" sz="2800" b="1" dirty="0">
                <a:solidFill>
                  <a:srgbClr val="0000FF"/>
                </a:solidFill>
                <a:latin typeface="Palatino Linotype" panose="02040502050505030304" pitchFamily="18" charset="0"/>
              </a:rPr>
              <a:t>Components Of </a:t>
            </a:r>
            <a:r>
              <a:rPr lang="en-US" altLang="en-US" sz="2800" b="1" dirty="0" smtClean="0">
                <a:solidFill>
                  <a:srgbClr val="0000FF"/>
                </a:solidFill>
                <a:latin typeface="Palatino Linotype" panose="02040502050505030304" pitchFamily="18" charset="0"/>
              </a:rPr>
              <a:t>PCR:</a:t>
            </a:r>
            <a:endParaRPr lang="en-US" altLang="en-US" sz="2800" b="1" dirty="0">
              <a:solidFill>
                <a:srgbClr val="0000FF"/>
              </a:solidFill>
              <a:latin typeface="Palatino Linotype" panose="02040502050505030304" pitchFamily="18" charset="0"/>
            </a:endParaRPr>
          </a:p>
        </p:txBody>
      </p:sp>
      <p:sp>
        <p:nvSpPr>
          <p:cNvPr id="3" name="Rectangle 2"/>
          <p:cNvSpPr>
            <a:spLocks noChangeArrowheads="1"/>
          </p:cNvSpPr>
          <p:nvPr/>
        </p:nvSpPr>
        <p:spPr bwMode="auto">
          <a:xfrm>
            <a:off x="536821" y="1115216"/>
            <a:ext cx="5473835" cy="538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56616" indent="-356616" algn="just" defTabSz="914400" eaLnBrk="1" fontAlgn="base" hangingPunct="1">
              <a:lnSpc>
                <a:spcPct val="120000"/>
              </a:lnSpc>
              <a:spcBef>
                <a:spcPct val="0"/>
              </a:spcBef>
              <a:spcAft>
                <a:spcPct val="0"/>
              </a:spcAft>
              <a:buClr>
                <a:srgbClr val="FF0000"/>
              </a:buClr>
              <a:buSzTx/>
              <a:buFont typeface="+mj-lt"/>
              <a:buAutoNum type="arabicParenR"/>
            </a:pPr>
            <a:r>
              <a:rPr lang="en-US" altLang="en-US" sz="1800" b="1" dirty="0">
                <a:solidFill>
                  <a:schemeClr val="tx1">
                    <a:lumMod val="95000"/>
                    <a:lumOff val="5000"/>
                  </a:schemeClr>
                </a:solidFill>
                <a:latin typeface="Palatino Linotype" pitchFamily="18" charset="0"/>
                <a:cs typeface="Arial" pitchFamily="34" charset="0"/>
              </a:rPr>
              <a:t>DNA template: </a:t>
            </a:r>
            <a:r>
              <a:rPr lang="en-US" altLang="en-US" sz="1800" dirty="0" smtClean="0">
                <a:solidFill>
                  <a:schemeClr val="tx1">
                    <a:lumMod val="95000"/>
                    <a:lumOff val="5000"/>
                  </a:schemeClr>
                </a:solidFill>
                <a:latin typeface="Palatino Linotype" pitchFamily="18" charset="0"/>
                <a:cs typeface="Arial" pitchFamily="34" charset="0"/>
              </a:rPr>
              <a:t>The DNA </a:t>
            </a:r>
            <a:r>
              <a:rPr lang="en-US" altLang="en-US" sz="1800" dirty="0">
                <a:solidFill>
                  <a:schemeClr val="tx1">
                    <a:lumMod val="95000"/>
                    <a:lumOff val="5000"/>
                  </a:schemeClr>
                </a:solidFill>
                <a:latin typeface="Palatino Linotype" pitchFamily="18" charset="0"/>
                <a:cs typeface="Arial" pitchFamily="34" charset="0"/>
              </a:rPr>
              <a:t>target </a:t>
            </a:r>
            <a:r>
              <a:rPr lang="en-US" altLang="en-US" sz="1800" dirty="0" smtClean="0">
                <a:solidFill>
                  <a:schemeClr val="tx1">
                    <a:lumMod val="95000"/>
                    <a:lumOff val="5000"/>
                  </a:schemeClr>
                </a:solidFill>
                <a:latin typeface="Palatino Linotype" pitchFamily="18" charset="0"/>
                <a:cs typeface="Arial" pitchFamily="34" charset="0"/>
              </a:rPr>
              <a:t>sequence.</a:t>
            </a:r>
          </a:p>
          <a:p>
            <a:pPr marL="356616" indent="-356616" algn="just" defTabSz="914400" eaLnBrk="1" fontAlgn="base" hangingPunct="1">
              <a:lnSpc>
                <a:spcPct val="120000"/>
              </a:lnSpc>
              <a:spcBef>
                <a:spcPct val="0"/>
              </a:spcBef>
              <a:spcAft>
                <a:spcPct val="0"/>
              </a:spcAft>
              <a:buClr>
                <a:srgbClr val="FF0000"/>
              </a:buClr>
              <a:buSzTx/>
              <a:buFont typeface="+mj-lt"/>
              <a:buAutoNum type="arabicParenR"/>
            </a:pPr>
            <a:r>
              <a:rPr lang="en-US" altLang="en-US" sz="1800" b="1" i="1" dirty="0" smtClean="0">
                <a:solidFill>
                  <a:schemeClr val="tx1">
                    <a:lumMod val="95000"/>
                    <a:lumOff val="5000"/>
                  </a:schemeClr>
                </a:solidFill>
                <a:latin typeface="Palatino Linotype" pitchFamily="18" charset="0"/>
                <a:cs typeface="Arial" pitchFamily="34" charset="0"/>
              </a:rPr>
              <a:t>Taq</a:t>
            </a:r>
            <a:r>
              <a:rPr lang="en-US" altLang="en-US" sz="1800" b="1" dirty="0" smtClean="0">
                <a:solidFill>
                  <a:schemeClr val="tx1">
                    <a:lumMod val="95000"/>
                    <a:lumOff val="5000"/>
                  </a:schemeClr>
                </a:solidFill>
                <a:latin typeface="Palatino Linotype" pitchFamily="18" charset="0"/>
                <a:cs typeface="Arial" pitchFamily="34" charset="0"/>
              </a:rPr>
              <a:t> DNA </a:t>
            </a:r>
            <a:r>
              <a:rPr lang="en-US" altLang="en-US" sz="1800" b="1" dirty="0">
                <a:solidFill>
                  <a:schemeClr val="tx1">
                    <a:lumMod val="95000"/>
                    <a:lumOff val="5000"/>
                  </a:schemeClr>
                </a:solidFill>
                <a:latin typeface="Palatino Linotype" pitchFamily="18" charset="0"/>
                <a:cs typeface="Arial" pitchFamily="34" charset="0"/>
              </a:rPr>
              <a:t>polymerase: </a:t>
            </a:r>
            <a:r>
              <a:rPr lang="en-US" altLang="en-US" sz="1800" dirty="0" smtClean="0">
                <a:solidFill>
                  <a:schemeClr val="tx1">
                    <a:lumMod val="95000"/>
                    <a:lumOff val="5000"/>
                  </a:schemeClr>
                </a:solidFill>
                <a:latin typeface="Palatino Linotype" pitchFamily="18" charset="0"/>
                <a:cs typeface="Arial" pitchFamily="34" charset="0"/>
              </a:rPr>
              <a:t>Adds </a:t>
            </a:r>
            <a:r>
              <a:rPr lang="en-US" altLang="en-US" sz="1800" dirty="0">
                <a:solidFill>
                  <a:schemeClr val="tx1">
                    <a:lumMod val="95000"/>
                    <a:lumOff val="5000"/>
                  </a:schemeClr>
                </a:solidFill>
                <a:latin typeface="Palatino Linotype" pitchFamily="18" charset="0"/>
                <a:cs typeface="Arial" pitchFamily="34" charset="0"/>
              </a:rPr>
              <a:t>nucleotides complimentary to template strand at 3’-OH of the bound primers and synthesizes new strands of DNA complementary to the target sequence</a:t>
            </a:r>
            <a:r>
              <a:rPr lang="en-US" altLang="en-US" sz="1800" dirty="0" smtClean="0">
                <a:solidFill>
                  <a:schemeClr val="tx1">
                    <a:lumMod val="95000"/>
                    <a:lumOff val="5000"/>
                  </a:schemeClr>
                </a:solidFill>
                <a:latin typeface="Palatino Linotype" pitchFamily="18" charset="0"/>
                <a:cs typeface="Arial" pitchFamily="34" charset="0"/>
              </a:rPr>
              <a:t>.</a:t>
            </a:r>
          </a:p>
          <a:p>
            <a:pPr marL="356616" indent="-356616" algn="just" defTabSz="914400" eaLnBrk="1" fontAlgn="base" hangingPunct="1">
              <a:lnSpc>
                <a:spcPct val="120000"/>
              </a:lnSpc>
              <a:spcBef>
                <a:spcPct val="0"/>
              </a:spcBef>
              <a:spcAft>
                <a:spcPct val="0"/>
              </a:spcAft>
              <a:buClr>
                <a:srgbClr val="FF0000"/>
              </a:buClr>
              <a:buSzTx/>
              <a:buFont typeface="+mj-lt"/>
              <a:buAutoNum type="arabicParenR"/>
            </a:pPr>
            <a:r>
              <a:rPr lang="en-US" altLang="en-US" sz="1800" b="1" dirty="0">
                <a:solidFill>
                  <a:schemeClr val="tx1">
                    <a:lumMod val="95000"/>
                    <a:lumOff val="5000"/>
                  </a:schemeClr>
                </a:solidFill>
                <a:latin typeface="Palatino Linotype" pitchFamily="18" charset="0"/>
                <a:cs typeface="Arial" pitchFamily="34" charset="0"/>
              </a:rPr>
              <a:t>PCR </a:t>
            </a:r>
            <a:r>
              <a:rPr lang="en-US" altLang="en-US" sz="1800" b="1" dirty="0" smtClean="0">
                <a:solidFill>
                  <a:schemeClr val="tx1">
                    <a:lumMod val="95000"/>
                    <a:lumOff val="5000"/>
                  </a:schemeClr>
                </a:solidFill>
                <a:latin typeface="Palatino Linotype" pitchFamily="18" charset="0"/>
                <a:cs typeface="Arial" pitchFamily="34" charset="0"/>
              </a:rPr>
              <a:t>Buffers.</a:t>
            </a:r>
          </a:p>
          <a:p>
            <a:pPr marL="356616" indent="-356616" algn="just" defTabSz="914400" eaLnBrk="1" fontAlgn="base" hangingPunct="1">
              <a:lnSpc>
                <a:spcPct val="120000"/>
              </a:lnSpc>
              <a:spcBef>
                <a:spcPct val="0"/>
              </a:spcBef>
              <a:spcAft>
                <a:spcPct val="0"/>
              </a:spcAft>
              <a:buClr>
                <a:srgbClr val="FF0000"/>
              </a:buClr>
              <a:buSzTx/>
              <a:buFont typeface="+mj-lt"/>
              <a:buAutoNum type="arabicParenR"/>
            </a:pPr>
            <a:r>
              <a:rPr lang="en-US" altLang="en-US" sz="1800" b="1" dirty="0" smtClean="0">
                <a:solidFill>
                  <a:schemeClr val="tx1">
                    <a:lumMod val="95000"/>
                    <a:lumOff val="5000"/>
                  </a:schemeClr>
                </a:solidFill>
                <a:latin typeface="Palatino Linotype" pitchFamily="18" charset="0"/>
                <a:cs typeface="Arial" pitchFamily="34" charset="0"/>
              </a:rPr>
              <a:t>Forward and Reverse Primers</a:t>
            </a:r>
            <a:r>
              <a:rPr lang="en-US" altLang="en-US" sz="1800" b="1" dirty="0">
                <a:solidFill>
                  <a:schemeClr val="tx1">
                    <a:lumMod val="95000"/>
                    <a:lumOff val="5000"/>
                  </a:schemeClr>
                </a:solidFill>
                <a:latin typeface="Palatino Linotype" pitchFamily="18" charset="0"/>
                <a:cs typeface="Arial" pitchFamily="34" charset="0"/>
              </a:rPr>
              <a:t>: </a:t>
            </a:r>
            <a:r>
              <a:rPr lang="en-US" altLang="en-US" sz="1800" dirty="0">
                <a:solidFill>
                  <a:schemeClr val="tx1">
                    <a:lumMod val="95000"/>
                    <a:lumOff val="5000"/>
                  </a:schemeClr>
                </a:solidFill>
                <a:latin typeface="Palatino Linotype" pitchFamily="18" charset="0"/>
                <a:cs typeface="Arial" pitchFamily="34" charset="0"/>
              </a:rPr>
              <a:t>Primers are synthetic DNA strands of </a:t>
            </a:r>
            <a:r>
              <a:rPr lang="en-US" altLang="en-US" sz="1800" dirty="0" smtClean="0">
                <a:solidFill>
                  <a:schemeClr val="tx1">
                    <a:lumMod val="95000"/>
                    <a:lumOff val="5000"/>
                  </a:schemeClr>
                </a:solidFill>
                <a:latin typeface="Palatino Linotype" pitchFamily="18" charset="0"/>
                <a:cs typeface="Arial" pitchFamily="34" charset="0"/>
              </a:rPr>
              <a:t>nucleotides </a:t>
            </a:r>
            <a:r>
              <a:rPr lang="en-US" altLang="en-US" sz="1800" dirty="0">
                <a:solidFill>
                  <a:schemeClr val="tx1">
                    <a:lumMod val="95000"/>
                    <a:lumOff val="5000"/>
                  </a:schemeClr>
                </a:solidFill>
                <a:latin typeface="Palatino Linotype" pitchFamily="18" charset="0"/>
                <a:cs typeface="Arial" pitchFamily="34" charset="0"/>
              </a:rPr>
              <a:t>complementary to 3’ end of the template </a:t>
            </a:r>
            <a:r>
              <a:rPr lang="en-US" altLang="en-US" sz="1800" dirty="0" smtClean="0">
                <a:solidFill>
                  <a:schemeClr val="tx1">
                    <a:lumMod val="95000"/>
                    <a:lumOff val="5000"/>
                  </a:schemeClr>
                </a:solidFill>
                <a:latin typeface="Palatino Linotype" pitchFamily="18" charset="0"/>
                <a:cs typeface="Arial" pitchFamily="34" charset="0"/>
              </a:rPr>
              <a:t>strand</a:t>
            </a:r>
            <a:r>
              <a:rPr lang="en-US" altLang="en-US" sz="1800" dirty="0">
                <a:solidFill>
                  <a:schemeClr val="tx1">
                    <a:lumMod val="95000"/>
                    <a:lumOff val="5000"/>
                  </a:schemeClr>
                </a:solidFill>
                <a:latin typeface="Palatino Linotype" pitchFamily="18" charset="0"/>
                <a:cs typeface="Arial" pitchFamily="34" charset="0"/>
              </a:rPr>
              <a:t>. The </a:t>
            </a:r>
            <a:r>
              <a:rPr lang="en-US" altLang="en-US" sz="1800" dirty="0">
                <a:solidFill>
                  <a:srgbClr val="FF0000"/>
                </a:solidFill>
                <a:latin typeface="Palatino Linotype" pitchFamily="18" charset="0"/>
                <a:cs typeface="Arial" pitchFamily="34" charset="0"/>
              </a:rPr>
              <a:t>forward primer </a:t>
            </a:r>
            <a:r>
              <a:rPr lang="en-US" altLang="en-US" sz="1800" dirty="0">
                <a:solidFill>
                  <a:schemeClr val="tx1">
                    <a:lumMod val="95000"/>
                    <a:lumOff val="5000"/>
                  </a:schemeClr>
                </a:solidFill>
                <a:latin typeface="Palatino Linotype" pitchFamily="18" charset="0"/>
                <a:cs typeface="Arial" pitchFamily="34" charset="0"/>
              </a:rPr>
              <a:t>binds to the </a:t>
            </a:r>
            <a:r>
              <a:rPr lang="en-US" altLang="en-US" sz="1800" dirty="0" smtClean="0">
                <a:solidFill>
                  <a:schemeClr val="tx1">
                    <a:lumMod val="95000"/>
                    <a:lumOff val="5000"/>
                  </a:schemeClr>
                </a:solidFill>
                <a:latin typeface="Palatino Linotype" pitchFamily="18" charset="0"/>
                <a:cs typeface="Arial" pitchFamily="34" charset="0"/>
              </a:rPr>
              <a:t>3’ end of </a:t>
            </a:r>
            <a:r>
              <a:rPr lang="en-US" altLang="en-US" sz="1800" dirty="0" smtClean="0">
                <a:solidFill>
                  <a:srgbClr val="FF0000"/>
                </a:solidFill>
                <a:latin typeface="Palatino Linotype" pitchFamily="18" charset="0"/>
                <a:cs typeface="Arial" pitchFamily="34" charset="0"/>
              </a:rPr>
              <a:t>antisense</a:t>
            </a:r>
            <a:r>
              <a:rPr lang="en-US" altLang="en-US" sz="1800" dirty="0" smtClean="0">
                <a:solidFill>
                  <a:schemeClr val="tx1">
                    <a:lumMod val="95000"/>
                    <a:lumOff val="5000"/>
                  </a:schemeClr>
                </a:solidFill>
                <a:latin typeface="Palatino Linotype" pitchFamily="18" charset="0"/>
                <a:cs typeface="Arial" pitchFamily="34" charset="0"/>
              </a:rPr>
              <a:t> </a:t>
            </a:r>
            <a:r>
              <a:rPr lang="en-US" altLang="en-US" sz="1800" dirty="0">
                <a:solidFill>
                  <a:srgbClr val="FF0000"/>
                </a:solidFill>
                <a:latin typeface="Palatino Linotype" pitchFamily="18" charset="0"/>
                <a:cs typeface="Arial" pitchFamily="34" charset="0"/>
              </a:rPr>
              <a:t>strand</a:t>
            </a:r>
            <a:r>
              <a:rPr lang="en-US" altLang="en-US" sz="1800" dirty="0">
                <a:solidFill>
                  <a:schemeClr val="tx1">
                    <a:lumMod val="95000"/>
                    <a:lumOff val="5000"/>
                  </a:schemeClr>
                </a:solidFill>
                <a:latin typeface="Palatino Linotype" pitchFamily="18" charset="0"/>
                <a:cs typeface="Arial" pitchFamily="34" charset="0"/>
              </a:rPr>
              <a:t> (3’-5’; </a:t>
            </a:r>
            <a:r>
              <a:rPr lang="en-US" altLang="en-US" sz="1800" dirty="0" smtClean="0">
                <a:solidFill>
                  <a:srgbClr val="FF0000"/>
                </a:solidFill>
                <a:latin typeface="Palatino Linotype" pitchFamily="18" charset="0"/>
                <a:cs typeface="Arial" pitchFamily="34" charset="0"/>
              </a:rPr>
              <a:t>bottom strand</a:t>
            </a:r>
            <a:r>
              <a:rPr lang="en-US" altLang="en-US" sz="1800" dirty="0" smtClean="0">
                <a:solidFill>
                  <a:schemeClr val="tx1">
                    <a:lumMod val="95000"/>
                    <a:lumOff val="5000"/>
                  </a:schemeClr>
                </a:solidFill>
                <a:latin typeface="Palatino Linotype" pitchFamily="18" charset="0"/>
                <a:cs typeface="Arial" pitchFamily="34" charset="0"/>
              </a:rPr>
              <a:t>) and </a:t>
            </a:r>
            <a:r>
              <a:rPr lang="en-US" altLang="en-US" sz="1800" dirty="0">
                <a:solidFill>
                  <a:schemeClr val="tx1">
                    <a:lumMod val="95000"/>
                    <a:lumOff val="5000"/>
                  </a:schemeClr>
                </a:solidFill>
                <a:latin typeface="Palatino Linotype" pitchFamily="18" charset="0"/>
                <a:cs typeface="Arial" pitchFamily="34" charset="0"/>
              </a:rPr>
              <a:t>the </a:t>
            </a:r>
            <a:r>
              <a:rPr lang="en-US" altLang="en-US" sz="1800" dirty="0">
                <a:solidFill>
                  <a:srgbClr val="FF0000"/>
                </a:solidFill>
                <a:latin typeface="Palatino Linotype" pitchFamily="18" charset="0"/>
                <a:cs typeface="Arial" pitchFamily="34" charset="0"/>
              </a:rPr>
              <a:t>reverse primer </a:t>
            </a:r>
            <a:r>
              <a:rPr lang="en-US" altLang="en-US" sz="1800" dirty="0">
                <a:solidFill>
                  <a:schemeClr val="tx1">
                    <a:lumMod val="95000"/>
                    <a:lumOff val="5000"/>
                  </a:schemeClr>
                </a:solidFill>
                <a:latin typeface="Palatino Linotype" pitchFamily="18" charset="0"/>
                <a:cs typeface="Arial" pitchFamily="34" charset="0"/>
              </a:rPr>
              <a:t>binds to the </a:t>
            </a:r>
            <a:r>
              <a:rPr lang="en-US" altLang="en-US" sz="1800" dirty="0" smtClean="0">
                <a:solidFill>
                  <a:schemeClr val="tx1">
                    <a:lumMod val="95000"/>
                    <a:lumOff val="5000"/>
                  </a:schemeClr>
                </a:solidFill>
                <a:latin typeface="Palatino Linotype" pitchFamily="18" charset="0"/>
                <a:cs typeface="Arial" pitchFamily="34" charset="0"/>
              </a:rPr>
              <a:t>3’ end of </a:t>
            </a:r>
            <a:r>
              <a:rPr lang="en-US" altLang="en-US" sz="1800" dirty="0" smtClean="0">
                <a:solidFill>
                  <a:srgbClr val="FF0000"/>
                </a:solidFill>
                <a:latin typeface="Palatino Linotype" pitchFamily="18" charset="0"/>
                <a:cs typeface="Arial" pitchFamily="34" charset="0"/>
              </a:rPr>
              <a:t>sense</a:t>
            </a:r>
            <a:r>
              <a:rPr lang="en-US" altLang="en-US" sz="1800" dirty="0" smtClean="0">
                <a:solidFill>
                  <a:schemeClr val="tx1">
                    <a:lumMod val="95000"/>
                    <a:lumOff val="5000"/>
                  </a:schemeClr>
                </a:solidFill>
                <a:latin typeface="Palatino Linotype" pitchFamily="18" charset="0"/>
                <a:cs typeface="Arial" pitchFamily="34" charset="0"/>
              </a:rPr>
              <a:t> </a:t>
            </a:r>
            <a:r>
              <a:rPr lang="en-US" altLang="en-US" sz="1800" dirty="0">
                <a:solidFill>
                  <a:srgbClr val="FF0000"/>
                </a:solidFill>
                <a:latin typeface="Palatino Linotype" pitchFamily="18" charset="0"/>
                <a:cs typeface="Arial" pitchFamily="34" charset="0"/>
              </a:rPr>
              <a:t>strand</a:t>
            </a:r>
            <a:r>
              <a:rPr lang="en-US" altLang="en-US" sz="1800" dirty="0">
                <a:solidFill>
                  <a:schemeClr val="tx1">
                    <a:lumMod val="95000"/>
                    <a:lumOff val="5000"/>
                  </a:schemeClr>
                </a:solidFill>
                <a:latin typeface="Palatino Linotype" pitchFamily="18" charset="0"/>
                <a:cs typeface="Arial" pitchFamily="34" charset="0"/>
              </a:rPr>
              <a:t> (5’-3’; </a:t>
            </a:r>
            <a:r>
              <a:rPr lang="en-US" altLang="en-US" sz="1800" dirty="0" smtClean="0">
                <a:solidFill>
                  <a:srgbClr val="FF0000"/>
                </a:solidFill>
                <a:latin typeface="Palatino Linotype" pitchFamily="18" charset="0"/>
                <a:cs typeface="Arial" pitchFamily="34" charset="0"/>
              </a:rPr>
              <a:t>top strand </a:t>
            </a:r>
            <a:r>
              <a:rPr lang="en-US" altLang="en-US" sz="1800" dirty="0">
                <a:solidFill>
                  <a:schemeClr val="tx1">
                    <a:lumMod val="95000"/>
                    <a:lumOff val="5000"/>
                  </a:schemeClr>
                </a:solidFill>
                <a:latin typeface="Palatino Linotype" pitchFamily="18" charset="0"/>
                <a:cs typeface="Arial" pitchFamily="34" charset="0"/>
              </a:rPr>
              <a:t>). </a:t>
            </a:r>
            <a:endParaRPr lang="en-US" altLang="en-US" sz="1800" dirty="0" smtClean="0">
              <a:solidFill>
                <a:schemeClr val="tx1">
                  <a:lumMod val="95000"/>
                  <a:lumOff val="5000"/>
                </a:schemeClr>
              </a:solidFill>
              <a:latin typeface="Palatino Linotype" pitchFamily="18" charset="0"/>
              <a:cs typeface="Arial" pitchFamily="34" charset="0"/>
            </a:endParaRPr>
          </a:p>
          <a:p>
            <a:pPr marL="356616" indent="-356616" algn="just" defTabSz="914400" eaLnBrk="1" fontAlgn="base" hangingPunct="1">
              <a:lnSpc>
                <a:spcPct val="120000"/>
              </a:lnSpc>
              <a:spcBef>
                <a:spcPct val="0"/>
              </a:spcBef>
              <a:spcAft>
                <a:spcPct val="0"/>
              </a:spcAft>
              <a:buClr>
                <a:srgbClr val="FF0000"/>
              </a:buClr>
              <a:buSzTx/>
              <a:buFont typeface="+mj-lt"/>
              <a:buAutoNum type="arabicParenR"/>
            </a:pPr>
            <a:r>
              <a:rPr lang="en-US" altLang="en-US" sz="1800" b="1" dirty="0" smtClean="0">
                <a:solidFill>
                  <a:schemeClr val="tx1">
                    <a:lumMod val="95000"/>
                    <a:lumOff val="5000"/>
                  </a:schemeClr>
                </a:solidFill>
                <a:latin typeface="Palatino Linotype" pitchFamily="18" charset="0"/>
                <a:cs typeface="Arial" pitchFamily="34" charset="0"/>
              </a:rPr>
              <a:t>Nucleotides: </a:t>
            </a:r>
            <a:r>
              <a:rPr lang="en-US" altLang="en-US" sz="1800" dirty="0" smtClean="0">
                <a:solidFill>
                  <a:schemeClr val="tx1">
                    <a:lumMod val="95000"/>
                    <a:lumOff val="5000"/>
                  </a:schemeClr>
                </a:solidFill>
                <a:latin typeface="Palatino Linotype" pitchFamily="18" charset="0"/>
                <a:cs typeface="Arial" pitchFamily="34" charset="0"/>
              </a:rPr>
              <a:t>Adenine (A</a:t>
            </a:r>
            <a:r>
              <a:rPr lang="en-US" altLang="en-US" sz="1800" dirty="0">
                <a:solidFill>
                  <a:schemeClr val="tx1">
                    <a:lumMod val="95000"/>
                    <a:lumOff val="5000"/>
                  </a:schemeClr>
                </a:solidFill>
                <a:latin typeface="Palatino Linotype" pitchFamily="18" charset="0"/>
                <a:cs typeface="Arial" pitchFamily="34" charset="0"/>
              </a:rPr>
              <a:t>), </a:t>
            </a:r>
            <a:r>
              <a:rPr lang="en-US" altLang="en-US" sz="1800" dirty="0" smtClean="0">
                <a:solidFill>
                  <a:schemeClr val="tx1">
                    <a:lumMod val="95000"/>
                    <a:lumOff val="5000"/>
                  </a:schemeClr>
                </a:solidFill>
                <a:latin typeface="Palatino Linotype" pitchFamily="18" charset="0"/>
                <a:cs typeface="Arial" pitchFamily="34" charset="0"/>
              </a:rPr>
              <a:t>Guanine (</a:t>
            </a:r>
            <a:r>
              <a:rPr lang="en-US" altLang="en-US" sz="1800" dirty="0">
                <a:solidFill>
                  <a:schemeClr val="tx1">
                    <a:lumMod val="95000"/>
                    <a:lumOff val="5000"/>
                  </a:schemeClr>
                </a:solidFill>
                <a:latin typeface="Palatino Linotype" pitchFamily="18" charset="0"/>
                <a:cs typeface="Arial" pitchFamily="34" charset="0"/>
              </a:rPr>
              <a:t>G), </a:t>
            </a:r>
            <a:r>
              <a:rPr lang="en-US" altLang="en-US" sz="1800" dirty="0" smtClean="0">
                <a:solidFill>
                  <a:schemeClr val="tx1">
                    <a:lumMod val="95000"/>
                    <a:lumOff val="5000"/>
                  </a:schemeClr>
                </a:solidFill>
                <a:latin typeface="Palatino Linotype" pitchFamily="18" charset="0"/>
                <a:cs typeface="Arial" pitchFamily="34" charset="0"/>
              </a:rPr>
              <a:t>Cytosine (</a:t>
            </a:r>
            <a:r>
              <a:rPr lang="en-US" altLang="en-US" sz="1800" dirty="0">
                <a:solidFill>
                  <a:schemeClr val="tx1">
                    <a:lumMod val="95000"/>
                    <a:lumOff val="5000"/>
                  </a:schemeClr>
                </a:solidFill>
                <a:latin typeface="Palatino Linotype" pitchFamily="18" charset="0"/>
                <a:cs typeface="Arial" pitchFamily="34" charset="0"/>
              </a:rPr>
              <a:t>C), </a:t>
            </a:r>
            <a:r>
              <a:rPr lang="en-US" altLang="en-US" sz="1800" dirty="0" smtClean="0">
                <a:solidFill>
                  <a:schemeClr val="tx1">
                    <a:lumMod val="95000"/>
                    <a:lumOff val="5000"/>
                  </a:schemeClr>
                </a:solidFill>
                <a:latin typeface="Palatino Linotype" pitchFamily="18" charset="0"/>
                <a:cs typeface="Arial" pitchFamily="34" charset="0"/>
              </a:rPr>
              <a:t>Thymine (</a:t>
            </a:r>
            <a:r>
              <a:rPr lang="en-US" altLang="en-US" sz="1800" dirty="0">
                <a:solidFill>
                  <a:schemeClr val="tx1">
                    <a:lumMod val="95000"/>
                    <a:lumOff val="5000"/>
                  </a:schemeClr>
                </a:solidFill>
                <a:latin typeface="Palatino Linotype" pitchFamily="18" charset="0"/>
                <a:cs typeface="Arial" pitchFamily="34" charset="0"/>
              </a:rPr>
              <a:t>T</a:t>
            </a:r>
            <a:r>
              <a:rPr lang="en-US" altLang="en-US" sz="1800" dirty="0" smtClean="0">
                <a:solidFill>
                  <a:schemeClr val="tx1">
                    <a:lumMod val="95000"/>
                    <a:lumOff val="5000"/>
                  </a:schemeClr>
                </a:solidFill>
                <a:latin typeface="Palatino Linotype" pitchFamily="18" charset="0"/>
                <a:cs typeface="Arial" pitchFamily="34" charset="0"/>
              </a:rPr>
              <a:t>).</a:t>
            </a:r>
          </a:p>
          <a:p>
            <a:pPr marL="356616" indent="-356616" algn="just" defTabSz="914400" eaLnBrk="1" fontAlgn="base" hangingPunct="1">
              <a:lnSpc>
                <a:spcPct val="120000"/>
              </a:lnSpc>
              <a:spcBef>
                <a:spcPct val="0"/>
              </a:spcBef>
              <a:spcAft>
                <a:spcPct val="0"/>
              </a:spcAft>
              <a:buClr>
                <a:srgbClr val="FF0000"/>
              </a:buClr>
              <a:buSzTx/>
              <a:buFont typeface="+mj-lt"/>
              <a:buAutoNum type="arabicParenR"/>
            </a:pPr>
            <a:r>
              <a:rPr lang="en-US" altLang="en-US" sz="1800" b="1" dirty="0">
                <a:solidFill>
                  <a:schemeClr val="tx1">
                    <a:lumMod val="95000"/>
                    <a:lumOff val="5000"/>
                  </a:schemeClr>
                </a:solidFill>
                <a:latin typeface="Palatino Linotype" pitchFamily="18" charset="0"/>
                <a:cs typeface="Arial" pitchFamily="34" charset="0"/>
              </a:rPr>
              <a:t>Thermocycler (PCR Machine</a:t>
            </a:r>
            <a:r>
              <a:rPr lang="en-US" altLang="en-US" sz="1800" b="1" dirty="0" smtClean="0">
                <a:solidFill>
                  <a:schemeClr val="tx1">
                    <a:lumMod val="95000"/>
                    <a:lumOff val="5000"/>
                  </a:schemeClr>
                </a:solidFill>
                <a:latin typeface="Palatino Linotype" pitchFamily="18" charset="0"/>
                <a:cs typeface="Arial" pitchFamily="34" charset="0"/>
              </a:rPr>
              <a:t>).</a:t>
            </a:r>
            <a:endParaRPr lang="en-US" altLang="en-US" sz="1800" b="1" dirty="0">
              <a:solidFill>
                <a:schemeClr val="tx1">
                  <a:lumMod val="95000"/>
                  <a:lumOff val="5000"/>
                </a:schemeClr>
              </a:solidFill>
              <a:latin typeface="Palatino Linotype" pitchFamily="18" charset="0"/>
              <a:cs typeface="Arial" pitchFamily="34" charset="0"/>
            </a:endParaRPr>
          </a:p>
        </p:txBody>
      </p:sp>
      <p:pic>
        <p:nvPicPr>
          <p:cNvPr id="4" name="Content Placeholder 3"/>
          <p:cNvPicPr>
            <a:picLocks noGrp="1"/>
          </p:cNvPicPr>
          <p:nvPr/>
        </p:nvPicPr>
        <p:blipFill rotWithShape="1">
          <a:blip r:embed="rId2"/>
          <a:srcRect l="6194" t="3071" r="5767" b="4753"/>
          <a:stretch/>
        </p:blipFill>
        <p:spPr>
          <a:xfrm>
            <a:off x="6169151" y="2072641"/>
            <a:ext cx="5577840" cy="3474720"/>
          </a:xfrm>
          <a:prstGeom prst="rect">
            <a:avLst/>
          </a:prstGeom>
        </p:spPr>
      </p:pic>
      <p:sp>
        <p:nvSpPr>
          <p:cNvPr id="6" name="Text Box 9"/>
          <p:cNvSpPr txBox="1">
            <a:spLocks noChangeArrowheads="1"/>
          </p:cNvSpPr>
          <p:nvPr/>
        </p:nvSpPr>
        <p:spPr bwMode="auto">
          <a:xfrm>
            <a:off x="6327648" y="1841627"/>
            <a:ext cx="16515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sz="1400" dirty="0" smtClean="0">
                <a:solidFill>
                  <a:srgbClr val="0000FF"/>
                </a:solidFill>
                <a:latin typeface="Palatino Linotype" panose="02040502050505030304" pitchFamily="18" charset="0"/>
              </a:rPr>
              <a:t>Top (Sense) strand</a:t>
            </a:r>
            <a:endParaRPr lang="en-US" altLang="ar-SA" sz="1400" dirty="0">
              <a:solidFill>
                <a:srgbClr val="0000FF"/>
              </a:solidFill>
              <a:latin typeface="Palatino Linotype" panose="02040502050505030304" pitchFamily="18" charset="0"/>
            </a:endParaRPr>
          </a:p>
          <a:p>
            <a:pPr algn="ctr"/>
            <a:r>
              <a:rPr lang="en-US" altLang="ar-SA" dirty="0" smtClean="0">
                <a:solidFill>
                  <a:srgbClr val="FF0000"/>
                </a:solidFill>
                <a:sym typeface="Wingdings" pitchFamily="2" charset="2"/>
              </a:rPr>
              <a:t></a:t>
            </a:r>
            <a:endParaRPr lang="en-US" altLang="ar-SA" dirty="0">
              <a:solidFill>
                <a:srgbClr val="FF0000"/>
              </a:solidFill>
            </a:endParaRPr>
          </a:p>
        </p:txBody>
      </p:sp>
      <p:sp>
        <p:nvSpPr>
          <p:cNvPr id="7" name="Text Box 9"/>
          <p:cNvSpPr txBox="1">
            <a:spLocks noChangeArrowheads="1"/>
          </p:cNvSpPr>
          <p:nvPr/>
        </p:nvSpPr>
        <p:spPr bwMode="auto">
          <a:xfrm>
            <a:off x="6016752" y="2628011"/>
            <a:ext cx="22669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sz="1400" dirty="0" smtClean="0">
                <a:solidFill>
                  <a:srgbClr val="0000FF"/>
                </a:solidFill>
                <a:latin typeface="Palatino Linotype" panose="02040502050505030304" pitchFamily="18" charset="0"/>
              </a:rPr>
              <a:t>Bottom (Antisense) strand</a:t>
            </a:r>
            <a:endParaRPr lang="en-US" altLang="ar-SA" sz="1400" dirty="0">
              <a:solidFill>
                <a:srgbClr val="0000FF"/>
              </a:solidFill>
              <a:latin typeface="Palatino Linotype" panose="02040502050505030304" pitchFamily="18" charset="0"/>
            </a:endParaRPr>
          </a:p>
        </p:txBody>
      </p:sp>
      <p:sp>
        <p:nvSpPr>
          <p:cNvPr id="9" name="Rectangle 8"/>
          <p:cNvSpPr/>
          <p:nvPr/>
        </p:nvSpPr>
        <p:spPr>
          <a:xfrm>
            <a:off x="6956891" y="2366704"/>
            <a:ext cx="393056" cy="369332"/>
          </a:xfrm>
          <a:prstGeom prst="rect">
            <a:avLst/>
          </a:prstGeom>
        </p:spPr>
        <p:txBody>
          <a:bodyPr wrap="none">
            <a:spAutoFit/>
          </a:bodyPr>
          <a:lstStyle/>
          <a:p>
            <a:r>
              <a:rPr lang="en-US" b="1" dirty="0">
                <a:solidFill>
                  <a:srgbClr val="FF0000"/>
                </a:solidFill>
                <a:latin typeface="Calibri"/>
                <a:ea typeface="Calibri"/>
              </a:rPr>
              <a:t>↑</a:t>
            </a:r>
            <a:endParaRPr lang="ar-SA" b="1" dirty="0">
              <a:solidFill>
                <a:srgbClr val="FF0000"/>
              </a:solidFill>
            </a:endParaRPr>
          </a:p>
        </p:txBody>
      </p:sp>
    </p:spTree>
    <p:extLst>
      <p:ext uri="{BB962C8B-B14F-4D97-AF65-F5344CB8AC3E}">
        <p14:creationId xmlns:p14="http://schemas.microsoft.com/office/powerpoint/2010/main" val="24926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36821" y="1054256"/>
            <a:ext cx="5364107"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56616" indent="-356616" algn="just" defTabSz="914400" eaLnBrk="1" fontAlgn="base" hangingPunct="1">
              <a:lnSpc>
                <a:spcPct val="140000"/>
              </a:lnSpc>
              <a:spcBef>
                <a:spcPct val="0"/>
              </a:spcBef>
              <a:spcAft>
                <a:spcPct val="0"/>
              </a:spcAft>
              <a:buClr>
                <a:srgbClr val="FF0000"/>
              </a:buClr>
              <a:buSzTx/>
              <a:buFont typeface="+mj-lt"/>
              <a:buAutoNum type="arabicParenR"/>
            </a:pPr>
            <a:r>
              <a:rPr lang="en-US" altLang="en-US" sz="1800" b="1" dirty="0">
                <a:solidFill>
                  <a:schemeClr val="tx1">
                    <a:lumMod val="95000"/>
                    <a:lumOff val="5000"/>
                  </a:schemeClr>
                </a:solidFill>
                <a:latin typeface="Palatino Linotype" pitchFamily="18" charset="0"/>
                <a:cs typeface="Arial" pitchFamily="34" charset="0"/>
              </a:rPr>
              <a:t>Denaturation </a:t>
            </a:r>
            <a:r>
              <a:rPr lang="en-US" altLang="en-US" sz="1800" b="1" dirty="0" smtClean="0">
                <a:solidFill>
                  <a:schemeClr val="tx1">
                    <a:lumMod val="95000"/>
                    <a:lumOff val="5000"/>
                  </a:schemeClr>
                </a:solidFill>
                <a:latin typeface="Palatino Linotype" pitchFamily="18" charset="0"/>
                <a:cs typeface="Arial" pitchFamily="34" charset="0"/>
              </a:rPr>
              <a:t>step: </a:t>
            </a:r>
            <a:r>
              <a:rPr lang="en-US" altLang="en-US" sz="1800" dirty="0" smtClean="0">
                <a:solidFill>
                  <a:schemeClr val="tx1">
                    <a:lumMod val="95000"/>
                    <a:lumOff val="5000"/>
                  </a:schemeClr>
                </a:solidFill>
                <a:latin typeface="Palatino Linotype" pitchFamily="18" charset="0"/>
                <a:cs typeface="Arial" pitchFamily="34" charset="0"/>
              </a:rPr>
              <a:t>Heat </a:t>
            </a:r>
            <a:r>
              <a:rPr lang="en-US" altLang="en-US" sz="1800" dirty="0">
                <a:solidFill>
                  <a:schemeClr val="tx1">
                    <a:lumMod val="95000"/>
                    <a:lumOff val="5000"/>
                  </a:schemeClr>
                </a:solidFill>
                <a:latin typeface="Palatino Linotype" pitchFamily="18" charset="0"/>
                <a:cs typeface="Arial" pitchFamily="34" charset="0"/>
              </a:rPr>
              <a:t>the reaction strongly to separate, or denature, the DNA double </a:t>
            </a:r>
            <a:r>
              <a:rPr lang="en-US" altLang="en-US" sz="1800" dirty="0" smtClean="0">
                <a:solidFill>
                  <a:schemeClr val="tx1">
                    <a:lumMod val="95000"/>
                    <a:lumOff val="5000"/>
                  </a:schemeClr>
                </a:solidFill>
                <a:latin typeface="Palatino Linotype" pitchFamily="18" charset="0"/>
                <a:cs typeface="Arial" pitchFamily="34" charset="0"/>
              </a:rPr>
              <a:t>stranded</a:t>
            </a:r>
            <a:r>
              <a:rPr lang="en-US" altLang="en-US" sz="1800" dirty="0">
                <a:solidFill>
                  <a:schemeClr val="tx1">
                    <a:lumMod val="95000"/>
                    <a:lumOff val="5000"/>
                  </a:schemeClr>
                </a:solidFill>
                <a:latin typeface="Palatino Linotype" pitchFamily="18" charset="0"/>
                <a:cs typeface="Arial" pitchFamily="34" charset="0"/>
              </a:rPr>
              <a:t>. This breaks the hydrogen bonds between the two strands of DNA and converts it into a single-stranded </a:t>
            </a:r>
            <a:r>
              <a:rPr lang="en-US" altLang="en-US" sz="1800" dirty="0" smtClean="0">
                <a:solidFill>
                  <a:schemeClr val="tx1">
                    <a:lumMod val="95000"/>
                    <a:lumOff val="5000"/>
                  </a:schemeClr>
                </a:solidFill>
                <a:latin typeface="Palatino Linotype" pitchFamily="18" charset="0"/>
                <a:cs typeface="Arial" pitchFamily="34" charset="0"/>
              </a:rPr>
              <a:t>DNA. </a:t>
            </a:r>
            <a:endParaRPr lang="en-US" altLang="en-US" sz="1800" dirty="0">
              <a:solidFill>
                <a:schemeClr val="tx1">
                  <a:lumMod val="95000"/>
                  <a:lumOff val="5000"/>
                </a:schemeClr>
              </a:solidFill>
              <a:latin typeface="Palatino Linotype" pitchFamily="18" charset="0"/>
              <a:cs typeface="Arial" pitchFamily="34" charset="0"/>
            </a:endParaRPr>
          </a:p>
          <a:p>
            <a:pPr marL="356616" indent="-356616" algn="just" defTabSz="914400" eaLnBrk="1" fontAlgn="base" hangingPunct="1">
              <a:lnSpc>
                <a:spcPct val="140000"/>
              </a:lnSpc>
              <a:spcBef>
                <a:spcPct val="0"/>
              </a:spcBef>
              <a:spcAft>
                <a:spcPct val="0"/>
              </a:spcAft>
              <a:buClr>
                <a:srgbClr val="FF0000"/>
              </a:buClr>
              <a:buSzTx/>
              <a:buFont typeface="+mj-lt"/>
              <a:buAutoNum type="arabicParenR"/>
            </a:pPr>
            <a:r>
              <a:rPr lang="en-US" sz="1800" b="1" dirty="0" smtClean="0">
                <a:latin typeface="Palatino Linotype" panose="02040502050505030304" pitchFamily="18" charset="0"/>
              </a:rPr>
              <a:t>Annealing step</a:t>
            </a:r>
            <a:r>
              <a:rPr lang="en-US" sz="1800" dirty="0">
                <a:latin typeface="Palatino Linotype" panose="02040502050505030304" pitchFamily="18" charset="0"/>
              </a:rPr>
              <a:t>: Cool the reaction </a:t>
            </a:r>
            <a:r>
              <a:rPr lang="en-US" altLang="en-US" sz="1800" dirty="0" smtClean="0">
                <a:solidFill>
                  <a:schemeClr val="tx1">
                    <a:lumMod val="95000"/>
                    <a:lumOff val="5000"/>
                  </a:schemeClr>
                </a:solidFill>
                <a:latin typeface="Palatino Linotype" pitchFamily="18" charset="0"/>
                <a:cs typeface="Arial" pitchFamily="34" charset="0"/>
              </a:rPr>
              <a:t>temperature </a:t>
            </a:r>
            <a:r>
              <a:rPr lang="en-US" sz="1800" dirty="0" smtClean="0">
                <a:latin typeface="Palatino Linotype" panose="02040502050505030304" pitchFamily="18" charset="0"/>
              </a:rPr>
              <a:t>so the primers bind </a:t>
            </a:r>
            <a:r>
              <a:rPr lang="en-US" sz="1800" dirty="0">
                <a:latin typeface="Palatino Linotype" panose="02040502050505030304" pitchFamily="18" charset="0"/>
              </a:rPr>
              <a:t>to their complementary sequences on the single-stranded template DNA </a:t>
            </a:r>
          </a:p>
          <a:p>
            <a:pPr marL="356616" indent="-356616" algn="just" defTabSz="914400" eaLnBrk="1" fontAlgn="base" hangingPunct="1">
              <a:lnSpc>
                <a:spcPct val="140000"/>
              </a:lnSpc>
              <a:spcBef>
                <a:spcPct val="0"/>
              </a:spcBef>
              <a:spcAft>
                <a:spcPct val="0"/>
              </a:spcAft>
              <a:buClr>
                <a:srgbClr val="FF0000"/>
              </a:buClr>
              <a:buSzTx/>
              <a:buFont typeface="+mj-lt"/>
              <a:buAutoNum type="arabicParenR"/>
            </a:pPr>
            <a:r>
              <a:rPr lang="en-US" altLang="en-US" sz="1800" b="1" dirty="0" smtClean="0">
                <a:solidFill>
                  <a:schemeClr val="tx1">
                    <a:lumMod val="95000"/>
                    <a:lumOff val="5000"/>
                  </a:schemeClr>
                </a:solidFill>
                <a:latin typeface="Palatino Linotype" pitchFamily="18" charset="0"/>
                <a:cs typeface="Arial" pitchFamily="34" charset="0"/>
              </a:rPr>
              <a:t>Extension step: </a:t>
            </a:r>
            <a:r>
              <a:rPr lang="en-US" altLang="en-US" sz="1800" dirty="0">
                <a:solidFill>
                  <a:schemeClr val="tx1">
                    <a:lumMod val="95000"/>
                    <a:lumOff val="5000"/>
                  </a:schemeClr>
                </a:solidFill>
                <a:latin typeface="Palatino Linotype" pitchFamily="18" charset="0"/>
                <a:cs typeface="Arial" pitchFamily="34" charset="0"/>
              </a:rPr>
              <a:t>Raise the reaction </a:t>
            </a:r>
            <a:r>
              <a:rPr lang="en-US" altLang="en-US" sz="1800" dirty="0" smtClean="0">
                <a:solidFill>
                  <a:schemeClr val="tx1">
                    <a:lumMod val="95000"/>
                    <a:lumOff val="5000"/>
                  </a:schemeClr>
                </a:solidFill>
                <a:latin typeface="Palatino Linotype" pitchFamily="18" charset="0"/>
                <a:cs typeface="Arial" pitchFamily="34" charset="0"/>
              </a:rPr>
              <a:t>temperature </a:t>
            </a:r>
            <a:r>
              <a:rPr lang="en-US" altLang="en-US" sz="1800" dirty="0">
                <a:solidFill>
                  <a:schemeClr val="tx1">
                    <a:lumMod val="95000"/>
                    <a:lumOff val="5000"/>
                  </a:schemeClr>
                </a:solidFill>
                <a:latin typeface="Palatino Linotype" pitchFamily="18" charset="0"/>
                <a:cs typeface="Arial" pitchFamily="34" charset="0"/>
              </a:rPr>
              <a:t>so </a:t>
            </a:r>
            <a:r>
              <a:rPr lang="en-US" altLang="en-US" sz="1800" i="1" dirty="0">
                <a:solidFill>
                  <a:schemeClr val="tx1">
                    <a:lumMod val="95000"/>
                    <a:lumOff val="5000"/>
                  </a:schemeClr>
                </a:solidFill>
                <a:latin typeface="Palatino Linotype" pitchFamily="18" charset="0"/>
                <a:cs typeface="Arial" pitchFamily="34" charset="0"/>
              </a:rPr>
              <a:t>Taq</a:t>
            </a:r>
            <a:r>
              <a:rPr lang="en-US" altLang="en-US" sz="1800" dirty="0">
                <a:solidFill>
                  <a:schemeClr val="tx1">
                    <a:lumMod val="95000"/>
                    <a:lumOff val="5000"/>
                  </a:schemeClr>
                </a:solidFill>
                <a:latin typeface="Palatino Linotype" pitchFamily="18" charset="0"/>
                <a:cs typeface="Arial" pitchFamily="34" charset="0"/>
              </a:rPr>
              <a:t> polymerase extends the primers, synthesizing new strands of DNA</a:t>
            </a:r>
            <a:r>
              <a:rPr lang="en-US" altLang="en-US" sz="1800" dirty="0" smtClean="0">
                <a:solidFill>
                  <a:schemeClr val="tx1">
                    <a:lumMod val="95000"/>
                    <a:lumOff val="5000"/>
                  </a:schemeClr>
                </a:solidFill>
                <a:latin typeface="Palatino Linotype" pitchFamily="18" charset="0"/>
                <a:cs typeface="Arial" pitchFamily="34" charset="0"/>
              </a:rPr>
              <a:t>. </a:t>
            </a:r>
            <a:r>
              <a:rPr lang="en-US" sz="1800" i="1" dirty="0" smtClean="0">
                <a:latin typeface="Palatino Linotype" panose="02040502050505030304" pitchFamily="18" charset="0"/>
              </a:rPr>
              <a:t>Taq</a:t>
            </a:r>
            <a:r>
              <a:rPr lang="en-US" sz="1800" dirty="0" smtClean="0">
                <a:latin typeface="Palatino Linotype" panose="02040502050505030304" pitchFamily="18" charset="0"/>
              </a:rPr>
              <a:t> DNA </a:t>
            </a:r>
            <a:r>
              <a:rPr lang="en-US" sz="1800" dirty="0">
                <a:latin typeface="Palatino Linotype" panose="02040502050505030304" pitchFamily="18" charset="0"/>
              </a:rPr>
              <a:t>polymerase can add a nucleotide only onto a 3'-OH </a:t>
            </a:r>
            <a:r>
              <a:rPr lang="en-US" sz="1800" dirty="0" smtClean="0">
                <a:latin typeface="Palatino Linotype" panose="02040502050505030304" pitchFamily="18" charset="0"/>
              </a:rPr>
              <a:t>group</a:t>
            </a:r>
            <a:r>
              <a:rPr lang="en-US" sz="1800" dirty="0">
                <a:latin typeface="Palatino Linotype" panose="02040502050505030304" pitchFamily="18" charset="0"/>
              </a:rPr>
              <a:t>. </a:t>
            </a:r>
            <a:endParaRPr lang="en-US" altLang="en-US" sz="1800" dirty="0" smtClean="0">
              <a:solidFill>
                <a:schemeClr val="tx1">
                  <a:lumMod val="95000"/>
                  <a:lumOff val="5000"/>
                </a:schemeClr>
              </a:solidFill>
              <a:latin typeface="Palatino Linotype" pitchFamily="18" charset="0"/>
              <a:cs typeface="Arial" pitchFamily="34" charset="0"/>
            </a:endParaRPr>
          </a:p>
        </p:txBody>
      </p:sp>
      <p:sp>
        <p:nvSpPr>
          <p:cNvPr id="10" name="Rectangle 2"/>
          <p:cNvSpPr>
            <a:spLocks noGrp="1" noRot="1" noChangeArrowheads="1"/>
          </p:cNvSpPr>
          <p:nvPr>
            <p:ph type="title"/>
          </p:nvPr>
        </p:nvSpPr>
        <p:spPr>
          <a:xfrm>
            <a:off x="536787" y="378329"/>
            <a:ext cx="5461677" cy="515937"/>
          </a:xfrm>
        </p:spPr>
        <p:txBody>
          <a:bodyPr>
            <a:normAutofit fontScale="90000"/>
          </a:bodyPr>
          <a:lstStyle/>
          <a:p>
            <a:r>
              <a:rPr lang="en-US" altLang="en-US" sz="3100" b="1" dirty="0" smtClean="0">
                <a:solidFill>
                  <a:srgbClr val="0000FF"/>
                </a:solidFill>
                <a:latin typeface="Palatino Linotype" panose="02040502050505030304" pitchFamily="18" charset="0"/>
              </a:rPr>
              <a:t>PCR </a:t>
            </a:r>
            <a:r>
              <a:rPr lang="en-US" altLang="en-US" sz="3100" b="1" dirty="0">
                <a:solidFill>
                  <a:srgbClr val="0000FF"/>
                </a:solidFill>
                <a:latin typeface="Palatino Linotype" panose="02040502050505030304" pitchFamily="18" charset="0"/>
              </a:rPr>
              <a:t>steps: </a:t>
            </a:r>
            <a:r>
              <a:rPr lang="en-US" altLang="en-US" sz="1800" b="1" dirty="0" smtClean="0">
                <a:solidFill>
                  <a:srgbClr val="0000FF"/>
                </a:solidFill>
                <a:latin typeface="Palatino Linotype" panose="02040502050505030304" pitchFamily="18" charset="0"/>
              </a:rPr>
              <a:t>Involves </a:t>
            </a:r>
            <a:r>
              <a:rPr lang="en-US" altLang="en-US" sz="1800" b="1" dirty="0">
                <a:solidFill>
                  <a:srgbClr val="0000FF"/>
                </a:solidFill>
                <a:latin typeface="Palatino Linotype" panose="02040502050505030304" pitchFamily="18" charset="0"/>
              </a:rPr>
              <a:t>three major cyclic reactions:</a:t>
            </a:r>
          </a:p>
        </p:txBody>
      </p:sp>
      <p:pic>
        <p:nvPicPr>
          <p:cNvPr id="6" name="Picture 5"/>
          <p:cNvPicPr/>
          <p:nvPr/>
        </p:nvPicPr>
        <p:blipFill rotWithShape="1">
          <a:blip r:embed="rId2"/>
          <a:srcRect l="16482" t="9537" r="5618" b="20463"/>
          <a:stretch/>
        </p:blipFill>
        <p:spPr>
          <a:xfrm>
            <a:off x="6891851" y="5157216"/>
            <a:ext cx="3200400" cy="1463040"/>
          </a:xfrm>
          <a:prstGeom prst="rect">
            <a:avLst/>
          </a:prstGeom>
        </p:spPr>
      </p:pic>
      <p:pic>
        <p:nvPicPr>
          <p:cNvPr id="8" name="Content Placeholder 3"/>
          <p:cNvPicPr>
            <a:picLocks noGrp="1"/>
          </p:cNvPicPr>
          <p:nvPr/>
        </p:nvPicPr>
        <p:blipFill rotWithShape="1">
          <a:blip r:embed="rId3"/>
          <a:srcRect l="11318" r="5150" b="2870"/>
          <a:stretch/>
        </p:blipFill>
        <p:spPr>
          <a:xfrm>
            <a:off x="6217920" y="390843"/>
            <a:ext cx="4572000" cy="4663440"/>
          </a:xfrm>
          <a:prstGeom prst="rect">
            <a:avLst/>
          </a:prstGeom>
        </p:spPr>
      </p:pic>
    </p:spTree>
    <p:extLst>
      <p:ext uri="{BB962C8B-B14F-4D97-AF65-F5344CB8AC3E}">
        <p14:creationId xmlns:p14="http://schemas.microsoft.com/office/powerpoint/2010/main" val="181858563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Rot="1" noChangeArrowheads="1"/>
          </p:cNvSpPr>
          <p:nvPr>
            <p:ph type="title"/>
          </p:nvPr>
        </p:nvSpPr>
        <p:spPr>
          <a:xfrm>
            <a:off x="719667" y="366137"/>
            <a:ext cx="8558445" cy="515937"/>
          </a:xfrm>
        </p:spPr>
        <p:txBody>
          <a:bodyPr>
            <a:normAutofit/>
          </a:bodyPr>
          <a:lstStyle/>
          <a:p>
            <a:r>
              <a:rPr lang="en-US" altLang="en-US" sz="2800" b="1" dirty="0">
                <a:solidFill>
                  <a:srgbClr val="0000FF"/>
                </a:solidFill>
                <a:latin typeface="Palatino Linotype" panose="02040502050505030304" pitchFamily="18" charset="0"/>
              </a:rPr>
              <a:t>PCR-an exponential </a:t>
            </a:r>
            <a:r>
              <a:rPr lang="en-US" altLang="en-US" sz="2800" b="1" dirty="0" smtClean="0">
                <a:solidFill>
                  <a:srgbClr val="0000FF"/>
                </a:solidFill>
                <a:latin typeface="Palatino Linotype" panose="02040502050505030304" pitchFamily="18" charset="0"/>
              </a:rPr>
              <a:t>cycle:</a:t>
            </a:r>
            <a:endParaRPr lang="en-US" altLang="en-US" sz="2800" b="1" dirty="0">
              <a:solidFill>
                <a:srgbClr val="0000FF"/>
              </a:solidFill>
              <a:latin typeface="Palatino Linotype" panose="02040502050505030304" pitchFamily="18" charset="0"/>
            </a:endParaRPr>
          </a:p>
        </p:txBody>
      </p:sp>
      <p:pic>
        <p:nvPicPr>
          <p:cNvPr id="4" name="Picture 3"/>
          <p:cNvPicPr/>
          <p:nvPr/>
        </p:nvPicPr>
        <p:blipFill rotWithShape="1">
          <a:blip r:embed="rId2"/>
          <a:srcRect l="7075" t="2350" r="6703" b="5405"/>
          <a:stretch/>
        </p:blipFill>
        <p:spPr>
          <a:xfrm>
            <a:off x="1767840" y="1328928"/>
            <a:ext cx="8686800" cy="4572000"/>
          </a:xfrm>
          <a:prstGeom prst="rect">
            <a:avLst/>
          </a:prstGeom>
        </p:spPr>
      </p:pic>
    </p:spTree>
    <p:extLst>
      <p:ext uri="{BB962C8B-B14F-4D97-AF65-F5344CB8AC3E}">
        <p14:creationId xmlns:p14="http://schemas.microsoft.com/office/powerpoint/2010/main" val="222584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536787" y="378329"/>
            <a:ext cx="5412909" cy="5159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b="1" dirty="0" smtClean="0">
                <a:solidFill>
                  <a:srgbClr val="0000FF"/>
                </a:solidFill>
                <a:latin typeface="Palatino Linotype" panose="02040502050505030304" pitchFamily="18" charset="0"/>
              </a:rPr>
              <a:t>Agarose Gel electrophoresis:</a:t>
            </a:r>
            <a:endParaRPr lang="en-US" altLang="en-US" sz="2800" b="1" dirty="0">
              <a:solidFill>
                <a:srgbClr val="0000FF"/>
              </a:solidFill>
              <a:latin typeface="Palatino Linotype" panose="02040502050505030304" pitchFamily="18" charset="0"/>
            </a:endParaRPr>
          </a:p>
        </p:txBody>
      </p:sp>
      <p:sp>
        <p:nvSpPr>
          <p:cNvPr id="4" name="Rectangle 3"/>
          <p:cNvSpPr>
            <a:spLocks noChangeArrowheads="1"/>
          </p:cNvSpPr>
          <p:nvPr/>
        </p:nvSpPr>
        <p:spPr bwMode="auto">
          <a:xfrm>
            <a:off x="536821" y="1054256"/>
            <a:ext cx="5412875" cy="462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smtClean="0">
                <a:solidFill>
                  <a:schemeClr val="tx1">
                    <a:lumMod val="95000"/>
                    <a:lumOff val="5000"/>
                  </a:schemeClr>
                </a:solidFill>
                <a:latin typeface="Palatino Linotype" pitchFamily="18" charset="0"/>
                <a:cs typeface="Arial" pitchFamily="34" charset="0"/>
              </a:rPr>
              <a:t>Agarose is a carbohydrate (</a:t>
            </a:r>
            <a:r>
              <a:rPr lang="en-US" altLang="en-US" sz="1800" dirty="0">
                <a:solidFill>
                  <a:schemeClr val="tx1">
                    <a:lumMod val="95000"/>
                    <a:lumOff val="5000"/>
                  </a:schemeClr>
                </a:solidFill>
                <a:latin typeface="Palatino Linotype" pitchFamily="18" charset="0"/>
                <a:cs typeface="Arial" pitchFamily="34" charset="0"/>
              </a:rPr>
              <a:t>a </a:t>
            </a:r>
            <a:r>
              <a:rPr lang="en-US" altLang="en-US" sz="1800" dirty="0" smtClean="0">
                <a:solidFill>
                  <a:schemeClr val="tx1">
                    <a:lumMod val="95000"/>
                    <a:lumOff val="5000"/>
                  </a:schemeClr>
                </a:solidFill>
                <a:latin typeface="Palatino Linotype" pitchFamily="18" charset="0"/>
                <a:cs typeface="Arial" pitchFamily="34" charset="0"/>
              </a:rPr>
              <a:t>polysaccharide)</a:t>
            </a:r>
            <a:endParaRPr lang="en-US" altLang="en-US" sz="1800" dirty="0">
              <a:solidFill>
                <a:schemeClr val="tx1">
                  <a:lumMod val="95000"/>
                  <a:lumOff val="5000"/>
                </a:schemeClr>
              </a:solidFill>
              <a:latin typeface="Palatino Linotype" pitchFamily="18" charset="0"/>
              <a:cs typeface="Arial" pitchFamily="34" charset="0"/>
            </a:endParaRPr>
          </a:p>
          <a:p>
            <a:pPr marL="0" indent="0" algn="just" defTabSz="914400" eaLnBrk="1" fontAlgn="base" hangingPunct="1">
              <a:lnSpc>
                <a:spcPct val="150000"/>
              </a:lnSpc>
              <a:spcBef>
                <a:spcPct val="0"/>
              </a:spcBef>
              <a:spcAft>
                <a:spcPct val="0"/>
              </a:spcAft>
              <a:buClr>
                <a:srgbClr val="FF0000"/>
              </a:buClr>
              <a:buSzTx/>
              <a:buNone/>
            </a:pPr>
            <a:r>
              <a:rPr lang="en-US" altLang="en-US" sz="1800" dirty="0" smtClean="0">
                <a:solidFill>
                  <a:schemeClr val="tx1">
                    <a:lumMod val="95000"/>
                    <a:lumOff val="5000"/>
                  </a:schemeClr>
                </a:solidFill>
                <a:latin typeface="Palatino Linotype" pitchFamily="18" charset="0"/>
                <a:cs typeface="Arial" pitchFamily="34" charset="0"/>
              </a:rPr>
              <a:t>extracted from </a:t>
            </a:r>
            <a:r>
              <a:rPr lang="en-US" altLang="en-US" sz="1800" dirty="0" smtClean="0">
                <a:solidFill>
                  <a:srgbClr val="FF0000"/>
                </a:solidFill>
                <a:latin typeface="Palatino Linotype" pitchFamily="18" charset="0"/>
                <a:cs typeface="Arial" pitchFamily="34" charset="0"/>
              </a:rPr>
              <a:t>Seaweed</a:t>
            </a:r>
            <a:r>
              <a:rPr lang="en-US" altLang="en-US" sz="1800" dirty="0" smtClean="0">
                <a:solidFill>
                  <a:schemeClr val="tx1">
                    <a:lumMod val="95000"/>
                    <a:lumOff val="5000"/>
                  </a:schemeClr>
                </a:solidFill>
                <a:latin typeface="Palatino Linotype" pitchFamily="18" charset="0"/>
                <a:cs typeface="Arial" pitchFamily="34" charset="0"/>
              </a:rPr>
              <a:t>.</a:t>
            </a: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smtClean="0">
                <a:solidFill>
                  <a:schemeClr val="tx1">
                    <a:lumMod val="95000"/>
                    <a:lumOff val="5000"/>
                  </a:schemeClr>
                </a:solidFill>
                <a:latin typeface="Palatino Linotype" pitchFamily="18" charset="0"/>
                <a:cs typeface="Arial" pitchFamily="34" charset="0"/>
              </a:rPr>
              <a:t>Agarose gel </a:t>
            </a:r>
            <a:r>
              <a:rPr lang="en-US" altLang="en-US" sz="1800" dirty="0">
                <a:solidFill>
                  <a:schemeClr val="tx1">
                    <a:lumMod val="95000"/>
                    <a:lumOff val="5000"/>
                  </a:schemeClr>
                </a:solidFill>
                <a:latin typeface="Palatino Linotype" pitchFamily="18" charset="0"/>
                <a:cs typeface="Arial" pitchFamily="34" charset="0"/>
              </a:rPr>
              <a:t>electrophoresis is a technique </a:t>
            </a:r>
            <a:r>
              <a:rPr lang="en-US" altLang="en-US" sz="1800" b="1" dirty="0">
                <a:solidFill>
                  <a:schemeClr val="tx1">
                    <a:lumMod val="95000"/>
                    <a:lumOff val="5000"/>
                  </a:schemeClr>
                </a:solidFill>
                <a:latin typeface="Palatino Linotype" pitchFamily="18" charset="0"/>
                <a:cs typeface="Arial" pitchFamily="34" charset="0"/>
              </a:rPr>
              <a:t>used </a:t>
            </a:r>
            <a:r>
              <a:rPr lang="en-US" altLang="en-US" sz="1800" b="1" dirty="0" smtClean="0">
                <a:solidFill>
                  <a:schemeClr val="tx1">
                    <a:lumMod val="95000"/>
                    <a:lumOff val="5000"/>
                  </a:schemeClr>
                </a:solidFill>
                <a:latin typeface="Palatino Linotype" pitchFamily="18" charset="0"/>
                <a:cs typeface="Arial" pitchFamily="34" charset="0"/>
              </a:rPr>
              <a:t>to</a:t>
            </a:r>
            <a:r>
              <a:rPr lang="en-US" altLang="en-US" sz="1800" dirty="0" smtClean="0">
                <a:solidFill>
                  <a:schemeClr val="tx1">
                    <a:lumMod val="95000"/>
                    <a:lumOff val="5000"/>
                  </a:schemeClr>
                </a:solidFill>
                <a:latin typeface="Palatino Linotype" pitchFamily="18" charset="0"/>
                <a:cs typeface="Arial" pitchFamily="34" charset="0"/>
              </a:rPr>
              <a:t>:</a:t>
            </a:r>
          </a:p>
          <a:p>
            <a:pPr marL="914400" indent="-365760" algn="just" defTabSz="914400" eaLnBrk="1" fontAlgn="base" hangingPunct="1">
              <a:lnSpc>
                <a:spcPct val="150000"/>
              </a:lnSpc>
              <a:spcBef>
                <a:spcPct val="0"/>
              </a:spcBef>
              <a:spcAft>
                <a:spcPct val="0"/>
              </a:spcAft>
              <a:buClr>
                <a:srgbClr val="FF0000"/>
              </a:buClr>
              <a:buSzTx/>
              <a:buFont typeface="+mj-lt"/>
              <a:buAutoNum type="arabicParenR"/>
            </a:pPr>
            <a:r>
              <a:rPr lang="en-US" altLang="en-US" sz="1800" dirty="0" smtClean="0">
                <a:solidFill>
                  <a:schemeClr val="tx1">
                    <a:lumMod val="95000"/>
                    <a:lumOff val="5000"/>
                  </a:schemeClr>
                </a:solidFill>
                <a:latin typeface="Palatino Linotype" pitchFamily="18" charset="0"/>
                <a:cs typeface="Arial" pitchFamily="34" charset="0"/>
              </a:rPr>
              <a:t>Separate </a:t>
            </a:r>
            <a:r>
              <a:rPr lang="en-US" altLang="en-US" sz="1800" dirty="0">
                <a:solidFill>
                  <a:schemeClr val="tx1">
                    <a:lumMod val="95000"/>
                    <a:lumOff val="5000"/>
                  </a:schemeClr>
                </a:solidFill>
                <a:latin typeface="Palatino Linotype" pitchFamily="18" charset="0"/>
                <a:cs typeface="Arial" pitchFamily="34" charset="0"/>
              </a:rPr>
              <a:t>DNA fragments </a:t>
            </a:r>
            <a:r>
              <a:rPr lang="en-US" altLang="en-US" sz="1800" dirty="0" smtClean="0">
                <a:solidFill>
                  <a:schemeClr val="tx1">
                    <a:lumMod val="95000"/>
                    <a:lumOff val="5000"/>
                  </a:schemeClr>
                </a:solidFill>
                <a:latin typeface="Palatino Linotype" pitchFamily="18" charset="0"/>
                <a:cs typeface="Arial" pitchFamily="34" charset="0"/>
              </a:rPr>
              <a:t>of PCR product.</a:t>
            </a:r>
          </a:p>
          <a:p>
            <a:pPr marL="914400" indent="-365760" algn="just" defTabSz="914400" eaLnBrk="1" fontAlgn="base" hangingPunct="1">
              <a:lnSpc>
                <a:spcPct val="150000"/>
              </a:lnSpc>
              <a:spcBef>
                <a:spcPct val="0"/>
              </a:spcBef>
              <a:spcAft>
                <a:spcPct val="0"/>
              </a:spcAft>
              <a:buClr>
                <a:srgbClr val="FF0000"/>
              </a:buClr>
              <a:buSzTx/>
              <a:buFont typeface="+mj-lt"/>
              <a:buAutoNum type="arabicParenR"/>
            </a:pPr>
            <a:r>
              <a:rPr lang="en-US" altLang="en-US" sz="1800" dirty="0" smtClean="0">
                <a:solidFill>
                  <a:schemeClr val="tx1">
                    <a:lumMod val="95000"/>
                    <a:lumOff val="5000"/>
                  </a:schemeClr>
                </a:solidFill>
                <a:latin typeface="Palatino Linotype" pitchFamily="18" charset="0"/>
                <a:cs typeface="Arial" pitchFamily="34" charset="0"/>
              </a:rPr>
              <a:t>Determine the sizes of DNA fragments.</a:t>
            </a:r>
          </a:p>
          <a:p>
            <a:pPr marL="914400" indent="-365760" algn="just" defTabSz="914400" eaLnBrk="1" fontAlgn="base" hangingPunct="1">
              <a:lnSpc>
                <a:spcPct val="150000"/>
              </a:lnSpc>
              <a:spcBef>
                <a:spcPct val="0"/>
              </a:spcBef>
              <a:spcAft>
                <a:spcPct val="0"/>
              </a:spcAft>
              <a:buClr>
                <a:srgbClr val="FF0000"/>
              </a:buClr>
              <a:buSzTx/>
              <a:buFont typeface="+mj-lt"/>
              <a:buAutoNum type="arabicParenR"/>
            </a:pPr>
            <a:r>
              <a:rPr lang="en-US" altLang="en-US" sz="1800" dirty="0" smtClean="0">
                <a:solidFill>
                  <a:schemeClr val="tx1">
                    <a:lumMod val="95000"/>
                    <a:lumOff val="5000"/>
                  </a:schemeClr>
                </a:solidFill>
                <a:latin typeface="Palatino Linotype" pitchFamily="18" charset="0"/>
                <a:cs typeface="Arial" pitchFamily="34" charset="0"/>
              </a:rPr>
              <a:t>Determine the presence of DNA.</a:t>
            </a:r>
          </a:p>
          <a:p>
            <a:pPr marL="914400" indent="-365760" algn="just" defTabSz="914400" eaLnBrk="1" fontAlgn="base" hangingPunct="1">
              <a:lnSpc>
                <a:spcPct val="150000"/>
              </a:lnSpc>
              <a:spcBef>
                <a:spcPct val="0"/>
              </a:spcBef>
              <a:spcAft>
                <a:spcPct val="0"/>
              </a:spcAft>
              <a:buClr>
                <a:srgbClr val="FF0000"/>
              </a:buClr>
              <a:buSzTx/>
              <a:buFont typeface="+mj-lt"/>
              <a:buAutoNum type="arabicParenR"/>
            </a:pPr>
            <a:r>
              <a:rPr lang="en-US" altLang="en-US" sz="1800" dirty="0" smtClean="0">
                <a:solidFill>
                  <a:schemeClr val="tx1">
                    <a:lumMod val="95000"/>
                    <a:lumOff val="5000"/>
                  </a:schemeClr>
                </a:solidFill>
                <a:latin typeface="Palatino Linotype" pitchFamily="18" charset="0"/>
                <a:cs typeface="Arial" pitchFamily="34" charset="0"/>
              </a:rPr>
              <a:t>Analyze restriction digestion products. </a:t>
            </a: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smtClean="0">
                <a:solidFill>
                  <a:schemeClr val="tx1">
                    <a:lumMod val="95000"/>
                    <a:lumOff val="5000"/>
                  </a:schemeClr>
                </a:solidFill>
                <a:latin typeface="Palatino Linotype" pitchFamily="18" charset="0"/>
                <a:cs typeface="Arial" pitchFamily="34" charset="0"/>
              </a:rPr>
              <a:t>DNA </a:t>
            </a:r>
            <a:r>
              <a:rPr lang="en-US" altLang="en-US" sz="1800" dirty="0">
                <a:solidFill>
                  <a:schemeClr val="tx1">
                    <a:lumMod val="95000"/>
                    <a:lumOff val="5000"/>
                  </a:schemeClr>
                </a:solidFill>
                <a:latin typeface="Palatino Linotype" pitchFamily="18" charset="0"/>
                <a:cs typeface="Arial" pitchFamily="34" charset="0"/>
              </a:rPr>
              <a:t>is </a:t>
            </a:r>
            <a:r>
              <a:rPr lang="en-US" altLang="en-US" sz="1800" dirty="0">
                <a:solidFill>
                  <a:srgbClr val="FF0000"/>
                </a:solidFill>
                <a:latin typeface="Palatino Linotype" pitchFamily="18" charset="0"/>
                <a:cs typeface="Arial" pitchFamily="34" charset="0"/>
              </a:rPr>
              <a:t>negatively</a:t>
            </a:r>
            <a:r>
              <a:rPr lang="en-US" altLang="en-US" sz="1800" dirty="0">
                <a:solidFill>
                  <a:schemeClr val="tx1">
                    <a:lumMod val="95000"/>
                    <a:lumOff val="5000"/>
                  </a:schemeClr>
                </a:solidFill>
                <a:latin typeface="Palatino Linotype" pitchFamily="18" charset="0"/>
                <a:cs typeface="Arial" pitchFamily="34" charset="0"/>
              </a:rPr>
              <a:t> </a:t>
            </a:r>
            <a:r>
              <a:rPr lang="en-US" altLang="en-US" sz="1800" dirty="0" smtClean="0">
                <a:solidFill>
                  <a:schemeClr val="tx1">
                    <a:lumMod val="95000"/>
                    <a:lumOff val="5000"/>
                  </a:schemeClr>
                </a:solidFill>
                <a:latin typeface="Palatino Linotype" pitchFamily="18" charset="0"/>
                <a:cs typeface="Arial" pitchFamily="34" charset="0"/>
              </a:rPr>
              <a:t>charged. </a:t>
            </a:r>
            <a:r>
              <a:rPr lang="en-US" altLang="en-US" sz="1800" dirty="0" smtClean="0">
                <a:solidFill>
                  <a:srgbClr val="FF0000"/>
                </a:solidFill>
                <a:latin typeface="Palatino Linotype" pitchFamily="18" charset="0"/>
                <a:cs typeface="Arial" pitchFamily="34" charset="0"/>
              </a:rPr>
              <a:t>Why?</a:t>
            </a: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a:solidFill>
                  <a:schemeClr val="tx1">
                    <a:lumMod val="95000"/>
                    <a:lumOff val="5000"/>
                  </a:schemeClr>
                </a:solidFill>
                <a:latin typeface="Palatino Linotype" pitchFamily="18" charset="0"/>
                <a:cs typeface="Arial" pitchFamily="34" charset="0"/>
              </a:rPr>
              <a:t>When placed in an electrical field, DNA will migrate toward the </a:t>
            </a:r>
            <a:r>
              <a:rPr lang="en-US" altLang="en-US" sz="1800" dirty="0">
                <a:solidFill>
                  <a:srgbClr val="FF0000"/>
                </a:solidFill>
                <a:latin typeface="Palatino Linotype" pitchFamily="18" charset="0"/>
                <a:cs typeface="Arial" pitchFamily="34" charset="0"/>
              </a:rPr>
              <a:t>positive </a:t>
            </a:r>
            <a:r>
              <a:rPr lang="en-US" altLang="en-US" sz="1800" dirty="0" smtClean="0">
                <a:solidFill>
                  <a:srgbClr val="FF0000"/>
                </a:solidFill>
                <a:latin typeface="Palatino Linotype" pitchFamily="18" charset="0"/>
                <a:cs typeface="Arial" pitchFamily="34" charset="0"/>
              </a:rPr>
              <a:t>pole </a:t>
            </a:r>
            <a:r>
              <a:rPr lang="en-US" altLang="en-US" sz="1800" dirty="0">
                <a:solidFill>
                  <a:schemeClr val="tx1">
                    <a:lumMod val="95000"/>
                    <a:lumOff val="5000"/>
                  </a:schemeClr>
                </a:solidFill>
                <a:latin typeface="Palatino Linotype" pitchFamily="18" charset="0"/>
                <a:cs typeface="Arial" pitchFamily="34" charset="0"/>
              </a:rPr>
              <a:t>(anode</a:t>
            </a:r>
            <a:r>
              <a:rPr lang="en-US" altLang="en-US" sz="1800" dirty="0" smtClean="0">
                <a:solidFill>
                  <a:schemeClr val="tx1">
                    <a:lumMod val="95000"/>
                    <a:lumOff val="5000"/>
                  </a:schemeClr>
                </a:solidFill>
                <a:latin typeface="Palatino Linotype" pitchFamily="18" charset="0"/>
                <a:cs typeface="Arial" pitchFamily="34" charset="0"/>
              </a:rPr>
              <a:t>).</a:t>
            </a:r>
            <a:endParaRPr lang="en-US" altLang="en-US" sz="1800" dirty="0">
              <a:solidFill>
                <a:schemeClr val="tx1">
                  <a:lumMod val="95000"/>
                  <a:lumOff val="5000"/>
                </a:schemeClr>
              </a:solidFill>
              <a:latin typeface="Palatino Linotype" pitchFamily="18" charset="0"/>
              <a:cs typeface="Arial" pitchFamily="34" charset="0"/>
            </a:endParaRPr>
          </a:p>
        </p:txBody>
      </p:sp>
      <p:pic>
        <p:nvPicPr>
          <p:cNvPr id="5" name="Picture 2" descr="https://cdn.kastatic.org/ka-perseus-images/ec82418c42e1a4176745273dab3c204bf50cc60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4" t="4364" r="3026" b="4944"/>
          <a:stretch/>
        </p:blipFill>
        <p:spPr bwMode="auto">
          <a:xfrm>
            <a:off x="6110003" y="3712112"/>
            <a:ext cx="5642211" cy="2468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ga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892" y="792857"/>
            <a:ext cx="30721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0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2667000" y="1341120"/>
            <a:ext cx="7615238" cy="4953000"/>
            <a:chOff x="2667000" y="1219200"/>
            <a:chExt cx="7615238" cy="4953000"/>
          </a:xfrm>
        </p:grpSpPr>
        <p:grpSp>
          <p:nvGrpSpPr>
            <p:cNvPr id="5" name="Group 4"/>
            <p:cNvGrpSpPr/>
            <p:nvPr/>
          </p:nvGrpSpPr>
          <p:grpSpPr>
            <a:xfrm>
              <a:off x="2667000" y="1219200"/>
              <a:ext cx="7615238" cy="4953000"/>
              <a:chOff x="1143000" y="1219200"/>
              <a:chExt cx="7615238" cy="4953000"/>
            </a:xfrm>
          </p:grpSpPr>
          <p:pic>
            <p:nvPicPr>
              <p:cNvPr id="6" name="Picture 2" descr="all equip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615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685288" y="5181600"/>
                <a:ext cx="16145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dirty="0">
                    <a:solidFill>
                      <a:schemeClr val="bg1"/>
                    </a:solidFill>
                    <a:latin typeface="Palatino Linotype" panose="02040502050505030304" pitchFamily="18" charset="0"/>
                  </a:rPr>
                  <a:t>Casting tray</a:t>
                </a:r>
                <a:r>
                  <a:rPr lang="en-US" altLang="ar-SA" dirty="0">
                    <a:solidFill>
                      <a:schemeClr val="bg1"/>
                    </a:solidFill>
                    <a:latin typeface="Palatino Linotype" panose="02040502050505030304" pitchFamily="18" charset="0"/>
                    <a:sym typeface="Wingdings" pitchFamily="2" charset="2"/>
                  </a:rPr>
                  <a:t></a:t>
                </a:r>
                <a:endParaRPr lang="en-US" altLang="ar-SA" dirty="0">
                  <a:solidFill>
                    <a:schemeClr val="bg1"/>
                  </a:solidFill>
                  <a:latin typeface="Palatino Linotype" panose="02040502050505030304" pitchFamily="18" charset="0"/>
                </a:endParaRPr>
              </a:p>
            </p:txBody>
          </p:sp>
          <p:sp>
            <p:nvSpPr>
              <p:cNvPr id="8" name="Text Box 4"/>
              <p:cNvSpPr txBox="1">
                <a:spLocks noChangeArrowheads="1"/>
              </p:cNvSpPr>
              <p:nvPr/>
            </p:nvSpPr>
            <p:spPr bwMode="auto">
              <a:xfrm>
                <a:off x="5486400" y="5715000"/>
                <a:ext cx="187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a:solidFill>
                      <a:schemeClr val="bg1"/>
                    </a:solidFill>
                  </a:rPr>
                  <a:t>Gel combs</a:t>
                </a:r>
                <a:r>
                  <a:rPr lang="en-US" altLang="ar-SA">
                    <a:solidFill>
                      <a:schemeClr val="bg1"/>
                    </a:solidFill>
                    <a:sym typeface="Wingdings" pitchFamily="2" charset="2"/>
                  </a:rPr>
                  <a:t></a:t>
                </a:r>
              </a:p>
            </p:txBody>
          </p:sp>
          <p:sp>
            <p:nvSpPr>
              <p:cNvPr id="9" name="Text Box 5"/>
              <p:cNvSpPr txBox="1">
                <a:spLocks noChangeArrowheads="1"/>
              </p:cNvSpPr>
              <p:nvPr/>
            </p:nvSpPr>
            <p:spPr bwMode="auto">
              <a:xfrm>
                <a:off x="2191131" y="1374648"/>
                <a:ext cx="1829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dirty="0">
                    <a:solidFill>
                      <a:schemeClr val="bg1"/>
                    </a:solidFill>
                    <a:latin typeface="Palatino Linotype" panose="02040502050505030304" pitchFamily="18" charset="0"/>
                  </a:rPr>
                  <a:t>Power supply</a:t>
                </a:r>
                <a:r>
                  <a:rPr lang="en-US" altLang="ar-SA" dirty="0">
                    <a:solidFill>
                      <a:schemeClr val="bg1"/>
                    </a:solidFill>
                    <a:latin typeface="Palatino Linotype" panose="02040502050505030304" pitchFamily="18" charset="0"/>
                    <a:sym typeface="Wingdings" pitchFamily="2" charset="2"/>
                  </a:rPr>
                  <a:t></a:t>
                </a:r>
                <a:endParaRPr lang="en-US" altLang="ar-SA" dirty="0">
                  <a:solidFill>
                    <a:schemeClr val="bg1"/>
                  </a:solidFill>
                  <a:latin typeface="Palatino Linotype" panose="02040502050505030304" pitchFamily="18" charset="0"/>
                  <a:sym typeface="Monotype Sorts" pitchFamily="48" charset="2"/>
                </a:endParaRPr>
              </a:p>
            </p:txBody>
          </p:sp>
          <p:sp>
            <p:nvSpPr>
              <p:cNvPr id="10" name="Rectangle 6"/>
              <p:cNvSpPr>
                <a:spLocks noChangeArrowheads="1"/>
              </p:cNvSpPr>
              <p:nvPr/>
            </p:nvSpPr>
            <p:spPr bwMode="auto">
              <a:xfrm>
                <a:off x="1185672" y="2075688"/>
                <a:ext cx="1276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dirty="0">
                    <a:solidFill>
                      <a:schemeClr val="bg1"/>
                    </a:solidFill>
                    <a:latin typeface="Palatino Linotype" panose="02040502050505030304" pitchFamily="18" charset="0"/>
                    <a:sym typeface="Monotype Sorts" pitchFamily="48" charset="2"/>
                  </a:rPr>
                  <a:t>Gel tank</a:t>
                </a:r>
                <a:r>
                  <a:rPr lang="en-US" altLang="ar-SA" dirty="0">
                    <a:solidFill>
                      <a:schemeClr val="bg1"/>
                    </a:solidFill>
                    <a:latin typeface="Palatino Linotype" panose="02040502050505030304" pitchFamily="18" charset="0"/>
                    <a:sym typeface="Wingdings" pitchFamily="2" charset="2"/>
                  </a:rPr>
                  <a:t></a:t>
                </a:r>
              </a:p>
            </p:txBody>
          </p:sp>
          <p:sp>
            <p:nvSpPr>
              <p:cNvPr id="11" name="Rectangle 8"/>
              <p:cNvSpPr>
                <a:spLocks noChangeArrowheads="1"/>
              </p:cNvSpPr>
              <p:nvPr/>
            </p:nvSpPr>
            <p:spPr bwMode="auto">
              <a:xfrm>
                <a:off x="7391400" y="2133600"/>
                <a:ext cx="982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dirty="0">
                    <a:solidFill>
                      <a:schemeClr val="bg1"/>
                    </a:solidFill>
                    <a:latin typeface="Palatino Linotype" panose="02040502050505030304" pitchFamily="18" charset="0"/>
                    <a:sym typeface="Wingdings" pitchFamily="2" charset="2"/>
                  </a:rPr>
                  <a:t></a:t>
                </a:r>
                <a:r>
                  <a:rPr lang="en-US" altLang="ar-SA" dirty="0">
                    <a:solidFill>
                      <a:schemeClr val="bg1"/>
                    </a:solidFill>
                    <a:latin typeface="Palatino Linotype" panose="02040502050505030304" pitchFamily="18" charset="0"/>
                    <a:sym typeface="Monotype Sorts" pitchFamily="48" charset="2"/>
                  </a:rPr>
                  <a:t>Cover</a:t>
                </a:r>
              </a:p>
            </p:txBody>
          </p:sp>
          <p:sp>
            <p:nvSpPr>
              <p:cNvPr id="12" name="Text Box 9"/>
              <p:cNvSpPr txBox="1">
                <a:spLocks noChangeArrowheads="1"/>
              </p:cNvSpPr>
              <p:nvPr/>
            </p:nvSpPr>
            <p:spPr bwMode="auto">
              <a:xfrm>
                <a:off x="6010656" y="3207131"/>
                <a:ext cx="17155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dirty="0">
                    <a:solidFill>
                      <a:schemeClr val="bg1"/>
                    </a:solidFill>
                    <a:latin typeface="Palatino Linotype" panose="02040502050505030304" pitchFamily="18" charset="0"/>
                  </a:rPr>
                  <a:t>Electrical leads</a:t>
                </a:r>
              </a:p>
              <a:p>
                <a:r>
                  <a:rPr lang="en-US" altLang="ar-SA" dirty="0">
                    <a:solidFill>
                      <a:schemeClr val="bg1"/>
                    </a:solidFill>
                  </a:rPr>
                  <a:t>                </a:t>
                </a:r>
                <a:r>
                  <a:rPr lang="en-US" altLang="ar-SA" dirty="0">
                    <a:solidFill>
                      <a:schemeClr val="bg1"/>
                    </a:solidFill>
                    <a:sym typeface="Wingdings" pitchFamily="2" charset="2"/>
                  </a:rPr>
                  <a:t></a:t>
                </a:r>
                <a:endParaRPr lang="en-US" altLang="ar-SA" dirty="0">
                  <a:solidFill>
                    <a:schemeClr val="bg1"/>
                  </a:solidFill>
                </a:endParaRPr>
              </a:p>
            </p:txBody>
          </p:sp>
        </p:grpSp>
        <p:sp>
          <p:nvSpPr>
            <p:cNvPr id="13" name="Text Box 4"/>
            <p:cNvSpPr txBox="1">
              <a:spLocks noChangeArrowheads="1"/>
            </p:cNvSpPr>
            <p:nvPr/>
          </p:nvSpPr>
          <p:spPr bwMode="auto">
            <a:xfrm>
              <a:off x="7827264" y="5458968"/>
              <a:ext cx="1435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dirty="0">
                  <a:solidFill>
                    <a:schemeClr val="bg1"/>
                  </a:solidFill>
                  <a:latin typeface="Palatino Linotype" panose="02040502050505030304" pitchFamily="18" charset="0"/>
                </a:rPr>
                <a:t>Gel combs</a:t>
              </a:r>
              <a:r>
                <a:rPr lang="en-US" altLang="ar-SA" dirty="0">
                  <a:solidFill>
                    <a:schemeClr val="bg1"/>
                  </a:solidFill>
                  <a:latin typeface="Palatino Linotype" panose="02040502050505030304" pitchFamily="18" charset="0"/>
                  <a:sym typeface="Wingdings" pitchFamily="2" charset="2"/>
                </a:rPr>
                <a:t></a:t>
              </a:r>
            </a:p>
          </p:txBody>
        </p:sp>
      </p:grpSp>
      <p:sp>
        <p:nvSpPr>
          <p:cNvPr id="18" name="Rectangle 2"/>
          <p:cNvSpPr>
            <a:spLocks noGrp="1" noRot="1" noChangeArrowheads="1"/>
          </p:cNvSpPr>
          <p:nvPr>
            <p:ph type="title"/>
          </p:nvPr>
        </p:nvSpPr>
        <p:spPr>
          <a:xfrm>
            <a:off x="719667" y="366137"/>
            <a:ext cx="8558445" cy="515937"/>
          </a:xfrm>
        </p:spPr>
        <p:txBody>
          <a:bodyPr>
            <a:normAutofit/>
          </a:bodyPr>
          <a:lstStyle/>
          <a:p>
            <a:r>
              <a:rPr lang="en-US" altLang="en-US" sz="2800" b="1" dirty="0">
                <a:solidFill>
                  <a:srgbClr val="0000FF"/>
                </a:solidFill>
                <a:latin typeface="Palatino Linotype" panose="02040502050505030304" pitchFamily="18" charset="0"/>
              </a:rPr>
              <a:t>Electrophoresis </a:t>
            </a:r>
            <a:r>
              <a:rPr lang="en-US" altLang="en-US" sz="2800" b="1" dirty="0" smtClean="0">
                <a:solidFill>
                  <a:srgbClr val="0000FF"/>
                </a:solidFill>
                <a:latin typeface="Palatino Linotype" panose="02040502050505030304" pitchFamily="18" charset="0"/>
              </a:rPr>
              <a:t>Equipment:</a:t>
            </a:r>
            <a:endParaRPr lang="en-US" altLang="en-US" sz="2800" b="1" dirty="0">
              <a:solidFill>
                <a:srgbClr val="0000FF"/>
              </a:solidFill>
              <a:latin typeface="Palatino Linotype" panose="02040502050505030304" pitchFamily="18" charset="0"/>
            </a:endParaRPr>
          </a:p>
        </p:txBody>
      </p:sp>
    </p:spTree>
    <p:extLst>
      <p:ext uri="{BB962C8B-B14F-4D97-AF65-F5344CB8AC3E}">
        <p14:creationId xmlns:p14="http://schemas.microsoft.com/office/powerpoint/2010/main" val="979081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6821" y="2297840"/>
            <a:ext cx="620535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smtClean="0">
                <a:solidFill>
                  <a:srgbClr val="FF0000"/>
                </a:solidFill>
                <a:latin typeface="Palatino Linotype" pitchFamily="18" charset="0"/>
                <a:cs typeface="Arial" pitchFamily="34" charset="0"/>
              </a:rPr>
              <a:t>Shorter </a:t>
            </a:r>
            <a:r>
              <a:rPr lang="en-US" altLang="en-US" sz="1800" dirty="0">
                <a:solidFill>
                  <a:srgbClr val="FF0000"/>
                </a:solidFill>
                <a:latin typeface="Palatino Linotype" pitchFamily="18" charset="0"/>
                <a:cs typeface="Arial" pitchFamily="34" charset="0"/>
              </a:rPr>
              <a:t>pieces </a:t>
            </a:r>
            <a:r>
              <a:rPr lang="en-US" altLang="en-US" sz="1800" dirty="0">
                <a:solidFill>
                  <a:schemeClr val="tx1">
                    <a:lumMod val="95000"/>
                    <a:lumOff val="5000"/>
                  </a:schemeClr>
                </a:solidFill>
                <a:latin typeface="Palatino Linotype" pitchFamily="18" charset="0"/>
                <a:cs typeface="Arial" pitchFamily="34" charset="0"/>
              </a:rPr>
              <a:t>of DNA will travel through the pores of the gel matrix </a:t>
            </a:r>
            <a:r>
              <a:rPr lang="en-US" altLang="en-US" sz="1800" dirty="0">
                <a:solidFill>
                  <a:srgbClr val="FF0000"/>
                </a:solidFill>
                <a:latin typeface="Palatino Linotype" pitchFamily="18" charset="0"/>
                <a:cs typeface="Arial" pitchFamily="34" charset="0"/>
              </a:rPr>
              <a:t>faster than longer ones</a:t>
            </a:r>
            <a:r>
              <a:rPr lang="en-US" altLang="en-US" sz="1800" dirty="0">
                <a:solidFill>
                  <a:schemeClr val="tx1">
                    <a:lumMod val="95000"/>
                    <a:lumOff val="5000"/>
                  </a:schemeClr>
                </a:solidFill>
                <a:latin typeface="Palatino Linotype" pitchFamily="18" charset="0"/>
                <a:cs typeface="Arial" pitchFamily="34" charset="0"/>
              </a:rPr>
              <a:t>. </a:t>
            </a:r>
            <a:endParaRPr lang="en-US" altLang="en-US" sz="1800" dirty="0" smtClean="0">
              <a:solidFill>
                <a:schemeClr val="tx1">
                  <a:lumMod val="95000"/>
                  <a:lumOff val="5000"/>
                </a:schemeClr>
              </a:solidFill>
              <a:latin typeface="Palatino Linotype" pitchFamily="18" charset="0"/>
              <a:cs typeface="Arial" pitchFamily="34" charset="0"/>
            </a:endParaRPr>
          </a:p>
          <a:p>
            <a:pPr marL="356616" indent="-356616" algn="just" defTabSz="914400" eaLnBrk="1" fontAlgn="base" hangingPunct="1">
              <a:lnSpc>
                <a:spcPct val="150000"/>
              </a:lnSpc>
              <a:spcBef>
                <a:spcPct val="0"/>
              </a:spcBef>
              <a:spcAft>
                <a:spcPct val="0"/>
              </a:spcAft>
              <a:buClr>
                <a:srgbClr val="FF0000"/>
              </a:buClr>
              <a:buSzTx/>
              <a:buFont typeface="Wingdings" pitchFamily="2" charset="2"/>
              <a:buChar char="q"/>
            </a:pPr>
            <a:r>
              <a:rPr lang="en-US" altLang="en-US" sz="1800" dirty="0" smtClean="0">
                <a:solidFill>
                  <a:schemeClr val="tx1">
                    <a:lumMod val="95000"/>
                    <a:lumOff val="5000"/>
                  </a:schemeClr>
                </a:solidFill>
                <a:latin typeface="Palatino Linotype" pitchFamily="18" charset="0"/>
                <a:cs typeface="Arial" pitchFamily="34" charset="0"/>
              </a:rPr>
              <a:t>After </a:t>
            </a:r>
            <a:r>
              <a:rPr lang="en-US" altLang="en-US" sz="1800" dirty="0">
                <a:solidFill>
                  <a:schemeClr val="tx1">
                    <a:lumMod val="95000"/>
                    <a:lumOff val="5000"/>
                  </a:schemeClr>
                </a:solidFill>
                <a:latin typeface="Palatino Linotype" pitchFamily="18" charset="0"/>
                <a:cs typeface="Arial" pitchFamily="34" charset="0"/>
              </a:rPr>
              <a:t>the gel has run for awhile, the </a:t>
            </a:r>
            <a:r>
              <a:rPr lang="en-US" altLang="en-US" sz="1800" dirty="0">
                <a:solidFill>
                  <a:srgbClr val="FF0000"/>
                </a:solidFill>
                <a:latin typeface="Palatino Linotype" pitchFamily="18" charset="0"/>
                <a:cs typeface="Arial" pitchFamily="34" charset="0"/>
              </a:rPr>
              <a:t>shortest pieces of DNA </a:t>
            </a:r>
            <a:r>
              <a:rPr lang="en-US" altLang="en-US" sz="1800" dirty="0">
                <a:solidFill>
                  <a:schemeClr val="tx1">
                    <a:lumMod val="95000"/>
                    <a:lumOff val="5000"/>
                  </a:schemeClr>
                </a:solidFill>
                <a:latin typeface="Palatino Linotype" pitchFamily="18" charset="0"/>
                <a:cs typeface="Arial" pitchFamily="34" charset="0"/>
              </a:rPr>
              <a:t>will be close </a:t>
            </a:r>
            <a:r>
              <a:rPr lang="en-US" altLang="en-US" sz="1800" dirty="0">
                <a:solidFill>
                  <a:srgbClr val="FF0000"/>
                </a:solidFill>
                <a:latin typeface="Palatino Linotype" pitchFamily="18" charset="0"/>
                <a:cs typeface="Arial" pitchFamily="34" charset="0"/>
              </a:rPr>
              <a:t>to the positive </a:t>
            </a:r>
            <a:r>
              <a:rPr lang="en-US" altLang="en-US" sz="1800" dirty="0">
                <a:solidFill>
                  <a:schemeClr val="tx1">
                    <a:lumMod val="95000"/>
                    <a:lumOff val="5000"/>
                  </a:schemeClr>
                </a:solidFill>
                <a:latin typeface="Palatino Linotype" pitchFamily="18" charset="0"/>
                <a:cs typeface="Arial" pitchFamily="34" charset="0"/>
              </a:rPr>
              <a:t>end of the gel, while the </a:t>
            </a:r>
            <a:r>
              <a:rPr lang="en-US" altLang="en-US" sz="1800" dirty="0">
                <a:solidFill>
                  <a:srgbClr val="FF0000"/>
                </a:solidFill>
                <a:latin typeface="Palatino Linotype" pitchFamily="18" charset="0"/>
                <a:cs typeface="Arial" pitchFamily="34" charset="0"/>
              </a:rPr>
              <a:t>longest</a:t>
            </a:r>
            <a:r>
              <a:rPr lang="en-US" altLang="en-US" sz="1800" dirty="0">
                <a:solidFill>
                  <a:schemeClr val="tx1">
                    <a:lumMod val="95000"/>
                    <a:lumOff val="5000"/>
                  </a:schemeClr>
                </a:solidFill>
                <a:latin typeface="Palatino Linotype" pitchFamily="18" charset="0"/>
                <a:cs typeface="Arial" pitchFamily="34" charset="0"/>
              </a:rPr>
              <a:t> pieces of DNA will remain near the </a:t>
            </a:r>
            <a:r>
              <a:rPr lang="en-US" altLang="en-US" sz="1800" dirty="0">
                <a:solidFill>
                  <a:srgbClr val="FF0000"/>
                </a:solidFill>
                <a:latin typeface="Palatino Linotype" pitchFamily="18" charset="0"/>
                <a:cs typeface="Arial" pitchFamily="34" charset="0"/>
              </a:rPr>
              <a:t>wells</a:t>
            </a:r>
            <a:r>
              <a:rPr lang="en-US" altLang="en-US" sz="1800" dirty="0" smtClean="0">
                <a:solidFill>
                  <a:schemeClr val="tx1">
                    <a:lumMod val="95000"/>
                    <a:lumOff val="5000"/>
                  </a:schemeClr>
                </a:solidFill>
                <a:latin typeface="Palatino Linotype" pitchFamily="18" charset="0"/>
                <a:cs typeface="Arial" pitchFamily="34" charset="0"/>
              </a:rPr>
              <a:t>.</a:t>
            </a:r>
          </a:p>
        </p:txBody>
      </p:sp>
      <p:pic>
        <p:nvPicPr>
          <p:cNvPr id="3" name="Picture 2" descr="DNA samples are loaded into wells at negative electrode end of gel.&#10;&#10;Power is turned on and DNA fragments migrate through gel (towards the positive electrode).&#10;&#10;After the gel has run, the fragments are separated by size. The largest fragments are near the top of the gel (negative electrode, where they began), and the smallest fragments are near the bottom (positive electrode)."/>
          <p:cNvPicPr>
            <a:picLocks noChangeAspect="1" noChangeArrowheads="1"/>
          </p:cNvPicPr>
          <p:nvPr/>
        </p:nvPicPr>
        <p:blipFill rotWithShape="1">
          <a:blip r:embed="rId2">
            <a:extLst>
              <a:ext uri="{28A0092B-C50C-407E-A947-70E740481C1C}">
                <a14:useLocalDpi xmlns:a14="http://schemas.microsoft.com/office/drawing/2010/main" val="0"/>
              </a:ext>
            </a:extLst>
          </a:blip>
          <a:srcRect l="1965"/>
          <a:stretch/>
        </p:blipFill>
        <p:spPr bwMode="auto">
          <a:xfrm>
            <a:off x="6815328" y="406400"/>
            <a:ext cx="444131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4201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3607</TotalTime>
  <Words>571</Words>
  <Application>Microsoft Office PowerPoint</Application>
  <PresentationFormat>Custom</PresentationFormat>
  <Paragraphs>77</Paragraphs>
  <Slides>12</Slides>
  <Notes>0</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Office Theme</vt:lpstr>
      <vt:lpstr>9_Flow</vt:lpstr>
      <vt:lpstr>2_Flow</vt:lpstr>
      <vt:lpstr>10_Flow</vt:lpstr>
      <vt:lpstr>1_Office Theme</vt:lpstr>
      <vt:lpstr>Genetics Engineering (Zoo-455)</vt:lpstr>
      <vt:lpstr>Polymerase Chain Reaction (PCR) and PCR primer:</vt:lpstr>
      <vt:lpstr>Reverse Transcription PCR (RT-PCR):</vt:lpstr>
      <vt:lpstr>Components Of PCR:</vt:lpstr>
      <vt:lpstr>PCR steps: Involves three major cyclic reactions:</vt:lpstr>
      <vt:lpstr>PCR-an exponential cycle:</vt:lpstr>
      <vt:lpstr>PowerPoint Presentation</vt:lpstr>
      <vt:lpstr>Electrophoresis Equipment:</vt:lpstr>
      <vt:lpstr>PowerPoint Presentation</vt:lpstr>
      <vt:lpstr>PowerPoint Presentation</vt:lpstr>
      <vt:lpstr>Applications of PCR: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Abul Farah</dc:creator>
  <cp:lastModifiedBy>Dell</cp:lastModifiedBy>
  <cp:revision>437</cp:revision>
  <dcterms:created xsi:type="dcterms:W3CDTF">2018-08-30T08:39:54Z</dcterms:created>
  <dcterms:modified xsi:type="dcterms:W3CDTF">2024-05-04T10:18:38Z</dcterms:modified>
</cp:coreProperties>
</file>