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73" r:id="rId3"/>
    <p:sldId id="274" r:id="rId4"/>
    <p:sldId id="275" r:id="rId5"/>
    <p:sldId id="276" r:id="rId6"/>
    <p:sldId id="277" r:id="rId7"/>
    <p:sldId id="278" r:id="rId8"/>
    <p:sldId id="281" r:id="rId9"/>
    <p:sldId id="279"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A2020D"/>
    <a:srgbClr val="FFCCFF"/>
    <a:srgbClr val="000066"/>
    <a:srgbClr val="660033"/>
    <a:srgbClr val="15143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485" autoAdjust="0"/>
    <p:restoredTop sz="94660"/>
  </p:normalViewPr>
  <p:slideViewPr>
    <p:cSldViewPr snapToGrid="0" showGuides="1">
      <p:cViewPr varScale="1">
        <p:scale>
          <a:sx n="112" d="100"/>
          <a:sy n="112" d="100"/>
        </p:scale>
        <p:origin x="498" y="108"/>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7A0CB-3F5A-4E45-9F6E-3E8B0080D327}" type="datetimeFigureOut">
              <a:rPr lang="en-US" smtClean="0"/>
              <a:pPr/>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4FC62-A26A-44E2-B170-8CF74C25CF7D}" type="slidenum">
              <a:rPr lang="en-US" smtClean="0"/>
              <a:pPr/>
              <a:t>‹#›</a:t>
            </a:fld>
            <a:endParaRPr lang="en-US"/>
          </a:p>
        </p:txBody>
      </p:sp>
    </p:spTree>
    <p:extLst>
      <p:ext uri="{BB962C8B-B14F-4D97-AF65-F5344CB8AC3E}">
        <p14:creationId xmlns:p14="http://schemas.microsoft.com/office/powerpoint/2010/main" val="22278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940800" y="4206240"/>
            <a:ext cx="1280160" cy="457200"/>
          </a:xfrm>
        </p:spPr>
        <p:txBody>
          <a:bodyPr/>
          <a:lstStyle/>
          <a:p>
            <a:fld id="{7521CD6F-9BB0-4FA0-BF84-7954BCE918E4}" type="datetimeFigureOut">
              <a:rPr lang="en-US" smtClean="0"/>
              <a:pPr/>
              <a:t>9/19/2021</a:t>
            </a:fld>
            <a:endParaRPr lang="en-US"/>
          </a:p>
        </p:txBody>
      </p:sp>
      <p:sp>
        <p:nvSpPr>
          <p:cNvPr id="17" name="عنصر نائب للتذييل 16"/>
          <p:cNvSpPr>
            <a:spLocks noGrp="1"/>
          </p:cNvSpPr>
          <p:nvPr>
            <p:ph type="ftr" sz="quarter" idx="11"/>
          </p:nvPr>
        </p:nvSpPr>
        <p:spPr>
          <a:xfrm>
            <a:off x="7213600" y="4205288"/>
            <a:ext cx="1727200" cy="457200"/>
          </a:xfrm>
        </p:spPr>
        <p:txBody>
          <a:bodyPr/>
          <a:lstStyle/>
          <a:p>
            <a:endParaRPr lang="en-US"/>
          </a:p>
        </p:txBody>
      </p:sp>
      <p:sp>
        <p:nvSpPr>
          <p:cNvPr id="29" name="عنصر نائب لرقم الشريحة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9/19/2021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9042400" y="1143000"/>
            <a:ext cx="2540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1143000"/>
            <a:ext cx="83312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9/19/2021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9/19/2021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521CD6F-9BB0-4FA0-BF84-7954BCE918E4}" type="datetimeFigureOut">
              <a:rPr lang="en-US" smtClean="0"/>
              <a:pPr/>
              <a:t>9/19/2021</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9/19/2021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08000" y="1143000"/>
            <a:ext cx="11176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7521CD6F-9BB0-4FA0-BF84-7954BCE918E4}" type="datetimeFigureOut">
              <a:rPr lang="en-US" smtClean="0"/>
              <a:pPr/>
              <a:t>9/19/2021</a:t>
            </a:fld>
            <a:endParaRPr lang="en-US"/>
          </a:p>
        </p:txBody>
      </p:sp>
      <p:sp>
        <p:nvSpPr>
          <p:cNvPr id="27" name="عنصر نائب لرقم الشريحة 26"/>
          <p:cNvSpPr>
            <a:spLocks noGrp="1"/>
          </p:cNvSpPr>
          <p:nvPr>
            <p:ph type="sldNum" sz="quarter" idx="11"/>
          </p:nvPr>
        </p:nvSpPr>
        <p:spPr/>
        <p:txBody>
          <a:bodyPr rtlCol="0"/>
          <a:lstStyle/>
          <a:p>
            <a:fld id="{87BC3A2C-FF42-4789-A85E-B9B459CA78ED}" type="slidenum">
              <a:rPr lang="en-US" smtClean="0"/>
              <a:pPr/>
              <a:t>‹#›</a:t>
            </a:fld>
            <a:endParaRPr lang="en-US"/>
          </a:p>
        </p:txBody>
      </p:sp>
      <p:sp>
        <p:nvSpPr>
          <p:cNvPr id="28" name="عنصر نائب للتذييل 27"/>
          <p:cNvSpPr>
            <a:spLocks noGrp="1"/>
          </p:cNvSpPr>
          <p:nvPr>
            <p:ph type="ftr" sz="quarter" idx="12"/>
          </p:nvPr>
        </p:nvSpPr>
        <p:spPr/>
        <p:txBody>
          <a:bodyPr rtlCol="0"/>
          <a:lstStyle/>
          <a:p>
            <a:endParaRPr lang="en-U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8778240" y="612648"/>
            <a:ext cx="1276352" cy="457200"/>
          </a:xfrm>
        </p:spPr>
        <p:txBody>
          <a:bodyPr/>
          <a:lstStyle/>
          <a:p>
            <a:fld id="{7521CD6F-9BB0-4FA0-BF84-7954BCE918E4}" type="datetimeFigureOut">
              <a:rPr lang="en-US" smtClean="0"/>
              <a:pPr/>
              <a:t>9/19/2021</a:t>
            </a:fld>
            <a:endParaRPr lang="en-US"/>
          </a:p>
        </p:txBody>
      </p:sp>
      <p:sp>
        <p:nvSpPr>
          <p:cNvPr id="4" name="عنصر نائب للتذييل 3"/>
          <p:cNvSpPr>
            <a:spLocks noGrp="1"/>
          </p:cNvSpPr>
          <p:nvPr>
            <p:ph type="ftr" sz="quarter" idx="11"/>
          </p:nvPr>
        </p:nvSpPr>
        <p:spPr>
          <a:xfrm>
            <a:off x="7010400" y="612648"/>
            <a:ext cx="1767840" cy="457200"/>
          </a:xfrm>
        </p:spPr>
        <p:txBody>
          <a:bodyPr/>
          <a:lstStyle/>
          <a:p>
            <a:endParaRPr lang="en-US"/>
          </a:p>
        </p:txBody>
      </p:sp>
      <p:sp>
        <p:nvSpPr>
          <p:cNvPr id="5" name="عنصر نائب لرقم الشريحة 4"/>
          <p:cNvSpPr>
            <a:spLocks noGrp="1"/>
          </p:cNvSpPr>
          <p:nvPr>
            <p:ph type="sldNum" sz="quarter" idx="12"/>
          </p:nvPr>
        </p:nvSpPr>
        <p:spPr>
          <a:xfrm>
            <a:off x="10899648" y="2272"/>
            <a:ext cx="1016000" cy="365760"/>
          </a:xfrm>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521CD6F-9BB0-4FA0-BF84-7954BCE918E4}" type="datetimeFigureOut">
              <a:rPr lang="en-US" smtClean="0"/>
              <a:pPr/>
              <a:t>9/19/2021</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137995" y="1101970"/>
            <a:ext cx="451104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9/19/2021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521CD6F-9BB0-4FA0-BF84-7954BCE918E4}" type="datetimeFigureOut">
              <a:rPr lang="en-US" smtClean="0"/>
              <a:pPr/>
              <a:t>9/19/2021</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7BC3A2C-FF42-4789-A85E-B9B459CA78ED}" type="slidenum">
              <a:rPr lang="en-US" smtClean="0"/>
              <a:pPr/>
              <a:t>‹#›</a:t>
            </a:fld>
            <a:endParaRPr lang="en-U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609600" y="1143000"/>
            <a:ext cx="109728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7521CD6F-9BB0-4FA0-BF84-7954BCE918E4}" type="datetimeFigureOut">
              <a:rPr lang="en-US" smtClean="0"/>
              <a:pPr/>
              <a:t>9/19/2021</a:t>
            </a:fld>
            <a:endParaRPr lang="en-US"/>
          </a:p>
        </p:txBody>
      </p:sp>
      <p:sp>
        <p:nvSpPr>
          <p:cNvPr id="3" name="عنصر نائب للتذييل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عنصر نائب لرقم الشريحة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87BC3A2C-FF42-4789-A85E-B9B459CA7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wipe dir="d"/>
  </p:transition>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675963" y="1444760"/>
            <a:ext cx="5583580" cy="903196"/>
          </a:xfrm>
          <a:prstGeom prst="rect">
            <a:avLst/>
          </a:prstGeom>
        </p:spPr>
        <p:txBody>
          <a:bodyPr wrap="none">
            <a:spAutoFit/>
          </a:bodyPr>
          <a:lstStyle/>
          <a:p>
            <a:pPr algn="r">
              <a:lnSpc>
                <a:spcPct val="150000"/>
              </a:lnSpc>
            </a:pPr>
            <a:r>
              <a:rPr lang="ar-SA" altLang="en-US" sz="4000" b="1" dirty="0" smtClean="0">
                <a:solidFill>
                  <a:srgbClr val="C00000"/>
                </a:solidFill>
                <a:ea typeface="ＭＳ Ｐゴシック" panose="020B0600070205080204" pitchFamily="34" charset="-128"/>
              </a:rPr>
              <a:t>2-الأجزاء النباتية </a:t>
            </a:r>
            <a:r>
              <a:rPr lang="ar-SA" altLang="en-US" sz="4000" b="1" dirty="0" err="1" smtClean="0">
                <a:solidFill>
                  <a:srgbClr val="C00000"/>
                </a:solidFill>
                <a:ea typeface="ＭＳ Ｐゴシック" panose="020B0600070205080204" pitchFamily="34" charset="-128"/>
              </a:rPr>
              <a:t>غيرالمنتظمه</a:t>
            </a:r>
            <a:r>
              <a:rPr lang="ar-SA" altLang="en-US" sz="4000" b="1" dirty="0" smtClean="0">
                <a:solidFill>
                  <a:srgbClr val="C00000"/>
                </a:solidFill>
                <a:ea typeface="ＭＳ Ｐゴシック" panose="020B0600070205080204" pitchFamily="34" charset="-128"/>
              </a:rPr>
              <a:t> </a:t>
            </a:r>
            <a:r>
              <a:rPr lang="en-US" altLang="en-US" sz="4000" b="1" dirty="0" smtClean="0">
                <a:solidFill>
                  <a:srgbClr val="C00000"/>
                </a:solidFill>
                <a:ea typeface="ＭＳ Ｐゴシック" panose="020B0600070205080204" pitchFamily="34" charset="-128"/>
              </a:rPr>
              <a:t> </a:t>
            </a:r>
          </a:p>
        </p:txBody>
      </p:sp>
      <p:sp>
        <p:nvSpPr>
          <p:cNvPr id="6" name="مستطيل 5"/>
          <p:cNvSpPr/>
          <p:nvPr/>
        </p:nvSpPr>
        <p:spPr>
          <a:xfrm>
            <a:off x="3338541" y="2428408"/>
            <a:ext cx="5779146" cy="707886"/>
          </a:xfrm>
          <a:prstGeom prst="rect">
            <a:avLst/>
          </a:prstGeom>
        </p:spPr>
        <p:txBody>
          <a:bodyPr wrap="none">
            <a:spAutoFit/>
          </a:bodyPr>
          <a:lstStyle/>
          <a:p>
            <a:r>
              <a:rPr lang="en-US" altLang="en-US" sz="4000" b="1" dirty="0" smtClean="0">
                <a:solidFill>
                  <a:srgbClr val="C00000"/>
                </a:solidFill>
                <a:ea typeface="ＭＳ Ｐゴシック" panose="020B0600070205080204" pitchFamily="34" charset="-128"/>
              </a:rPr>
              <a:t>Unorganized culture</a:t>
            </a:r>
            <a:r>
              <a:rPr lang="ar-SA" altLang="en-US" sz="4000" b="1" dirty="0" smtClean="0">
                <a:solidFill>
                  <a:srgbClr val="C00000"/>
                </a:solidFill>
                <a:ea typeface="ＭＳ Ｐゴシック" panose="020B0600070205080204" pitchFamily="34" charset="-128"/>
              </a:rPr>
              <a:t> </a:t>
            </a:r>
            <a:endParaRPr lang="ar-SA" sz="4000" dirty="0"/>
          </a:p>
        </p:txBody>
      </p:sp>
      <p:pic>
        <p:nvPicPr>
          <p:cNvPr id="8"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3891" y="3622859"/>
            <a:ext cx="10227212" cy="2985229"/>
          </a:xfrm>
          <a:prstGeom prst="rect">
            <a:avLst/>
          </a:prstGeom>
        </p:spPr>
      </p:pic>
    </p:spTree>
    <p:extLst>
      <p:ext uri="{BB962C8B-B14F-4D97-AF65-F5344CB8AC3E}">
        <p14:creationId xmlns:p14="http://schemas.microsoft.com/office/powerpoint/2010/main" val="81755937"/>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0" y="469861"/>
            <a:ext cx="6096000" cy="3416320"/>
          </a:xfrm>
          <a:prstGeom prst="rect">
            <a:avLst/>
          </a:prstGeom>
        </p:spPr>
        <p:txBody>
          <a:bodyPr>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عموماً فإنه يُنصح باستخدام معدلات مرتفعة من الفيتامينات في البيئة المُغَذِّية التي تستخدم لتكوين المُعَلَّق الخلوي مقارنة بمثيلتها التي يتكون عليها الكالُس لنفس النوع النباتي وهذا يرجع إلى أن زيادة تركيز الفيتامينات يعمل على سهولة إنفصال الخلايا عن بعضها البعض وبالتالي الحصول على مُعَلَّق ذو مواصفات جيدة.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573271" y="4081111"/>
            <a:ext cx="5436168" cy="587148"/>
          </a:xfrm>
          <a:prstGeom prst="rect">
            <a:avLst/>
          </a:prstGeom>
          <a:solidFill>
            <a:schemeClr val="bg1"/>
          </a:solidFill>
        </p:spPr>
        <p:txBody>
          <a:bodyPr wrap="none">
            <a:spAutoFit/>
          </a:bodyPr>
          <a:lstStyle/>
          <a:p>
            <a:pPr marL="342900" lvl="0" indent="-342900" algn="r" rtl="1">
              <a:lnSpc>
                <a:spcPct val="150000"/>
              </a:lnSpc>
              <a:spcAft>
                <a:spcPts val="0"/>
              </a:spcAft>
              <a:buFont typeface="+mj-lt"/>
              <a:buAutoNum type="arabicPeriod" startAt="3"/>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زراعة البروتوبلاست (</a:t>
            </a:r>
            <a:r>
              <a:rPr lang="en-US" sz="2400" b="1" dirty="0">
                <a:solidFill>
                  <a:srgbClr val="C00000"/>
                </a:solidFill>
                <a:latin typeface="Times New Roman" panose="02020603050405020304" pitchFamily="18" charset="0"/>
                <a:ea typeface="Calibri" panose="020F0502020204030204" pitchFamily="34" charset="0"/>
                <a:cs typeface="Arial" panose="020B0604020202020204" pitchFamily="34" charset="0"/>
              </a:rPr>
              <a:t>Protoplast Culture</a:t>
            </a: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6628877" y="4781695"/>
            <a:ext cx="5268686"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عبارة عن نزع الجدار الخلوي للخلية وزراعة البروتوبلاست حيث يتم تكوين جدار خلوي جديد وانقسام الخلية.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226004" y="858129"/>
            <a:ext cx="3360064" cy="2435597"/>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1240071" y="3587262"/>
            <a:ext cx="3374131" cy="2615631"/>
          </a:xfrm>
          <a:prstGeom prst="rect">
            <a:avLst/>
          </a:prstGeom>
        </p:spPr>
      </p:pic>
    </p:spTree>
    <p:extLst>
      <p:ext uri="{BB962C8B-B14F-4D97-AF65-F5344CB8AC3E}">
        <p14:creationId xmlns:p14="http://schemas.microsoft.com/office/powerpoint/2010/main" val="37199443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2517" y="253219"/>
            <a:ext cx="8581539" cy="1687065"/>
          </a:xfrm>
          <a:prstGeom prst="rect">
            <a:avLst/>
          </a:prstGeom>
        </p:spPr>
        <p:txBody>
          <a:bodyPr wrap="square">
            <a:spAutoFit/>
          </a:bodyPr>
          <a:lstStyle/>
          <a:p>
            <a:pPr algn="r">
              <a:lnSpc>
                <a:spcPct val="150000"/>
              </a:lnSpc>
            </a:pPr>
            <a:endParaRPr lang="ar-SA" altLang="en-US" sz="2400" b="1" u="sng" dirty="0" smtClean="0">
              <a:solidFill>
                <a:srgbClr val="C00000"/>
              </a:solidFill>
              <a:ea typeface="ＭＳ Ｐゴシック" panose="020B0600070205080204" pitchFamily="34" charset="-128"/>
            </a:endParaRPr>
          </a:p>
          <a:p>
            <a:pPr algn="r">
              <a:lnSpc>
                <a:spcPct val="150000"/>
              </a:lnSpc>
            </a:pPr>
            <a:r>
              <a:rPr lang="ar-SA" altLang="en-US" sz="2400" b="1" u="sng" dirty="0" smtClean="0">
                <a:solidFill>
                  <a:srgbClr val="C00000"/>
                </a:solidFill>
                <a:ea typeface="ＭＳ Ｐゴシック" panose="020B0600070205080204" pitchFamily="34" charset="-128"/>
              </a:rPr>
              <a:t>الأجزاء النباتية </a:t>
            </a:r>
            <a:r>
              <a:rPr lang="ar-SA" altLang="en-US" sz="2400" b="1" u="sng" dirty="0" err="1" smtClean="0">
                <a:solidFill>
                  <a:srgbClr val="C00000"/>
                </a:solidFill>
                <a:ea typeface="ＭＳ Ｐゴシック" panose="020B0600070205080204" pitchFamily="34" charset="-128"/>
              </a:rPr>
              <a:t>غيرالمنتظمه</a:t>
            </a:r>
            <a:r>
              <a:rPr lang="ar-SA" altLang="en-US" sz="2400" b="1" u="sng" dirty="0" smtClean="0">
                <a:solidFill>
                  <a:srgbClr val="C00000"/>
                </a:solidFill>
                <a:ea typeface="ＭＳ Ｐゴシック" panose="020B0600070205080204" pitchFamily="34" charset="-128"/>
              </a:rPr>
              <a:t> </a:t>
            </a:r>
            <a:r>
              <a:rPr lang="en-US" altLang="en-US" sz="2400" b="1" u="sng" dirty="0" smtClean="0">
                <a:solidFill>
                  <a:srgbClr val="C00000"/>
                </a:solidFill>
                <a:ea typeface="ＭＳ Ｐゴシック" panose="020B0600070205080204" pitchFamily="34" charset="-128"/>
              </a:rPr>
              <a:t> </a:t>
            </a:r>
          </a:p>
          <a:p>
            <a:pPr>
              <a:lnSpc>
                <a:spcPct val="150000"/>
              </a:lnSpc>
              <a:spcAft>
                <a:spcPts val="0"/>
              </a:spcAft>
            </a:pPr>
            <a:endParaRPr lang="en-US" sz="2400" b="1" u="sng" dirty="0">
              <a:solidFill>
                <a:schemeClr val="accent4">
                  <a:lumMod val="40000"/>
                  <a:lumOff val="60000"/>
                </a:schemeClr>
              </a:solidFill>
              <a:ea typeface="Calibri" panose="020F0502020204030204" pitchFamily="34" charset="0"/>
              <a:cs typeface="Times New Roman" panose="02020603050405020304" pitchFamily="18" charset="0"/>
            </a:endParaRPr>
          </a:p>
        </p:txBody>
      </p:sp>
      <p:sp>
        <p:nvSpPr>
          <p:cNvPr id="11" name="Rectangle 10"/>
          <p:cNvSpPr/>
          <p:nvPr/>
        </p:nvSpPr>
        <p:spPr>
          <a:xfrm>
            <a:off x="6207796" y="1266400"/>
            <a:ext cx="5759865"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من المعروف أن النبات الكامل يتكون من عدة أعضاء وكل عضو يتكون من مجموعة من الأنسجة المتخصصة من الناحية المورفولوجية أو التشريحية أو الفسيولوجية أي أن كل نسيج في النبات متحور للقيام بدور معين ويطلق على ذلك التحوُّر عملية التَكَشُّف (</a:t>
            </a:r>
            <a:r>
              <a:rPr lang="en-US" sz="2000" b="1" dirty="0">
                <a:latin typeface="Times New Roman" panose="02020603050405020304" pitchFamily="18" charset="0"/>
                <a:ea typeface="Calibri" panose="020F0502020204030204" pitchFamily="34" charset="0"/>
                <a:cs typeface="Arial" panose="020B0604020202020204" pitchFamily="34" charset="0"/>
              </a:rPr>
              <a:t>Differentiation</a:t>
            </a:r>
            <a:r>
              <a:rPr lang="ar-SA" sz="2000" b="1" dirty="0">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298" y="799190"/>
            <a:ext cx="4816936" cy="2493717"/>
          </a:xfrm>
          <a:prstGeom prst="rect">
            <a:avLst/>
          </a:prstGeom>
        </p:spPr>
      </p:pic>
      <p:sp>
        <p:nvSpPr>
          <p:cNvPr id="13" name="Rectangle 12"/>
          <p:cNvSpPr/>
          <p:nvPr/>
        </p:nvSpPr>
        <p:spPr>
          <a:xfrm>
            <a:off x="264919" y="3441680"/>
            <a:ext cx="5682952" cy="2351285"/>
          </a:xfrm>
          <a:prstGeom prst="rect">
            <a:avLst/>
          </a:prstGeom>
        </p:spPr>
        <p:txBody>
          <a:bodyPr wrap="square">
            <a:spAutoFit/>
          </a:bodyPr>
          <a:lstStyle/>
          <a:p>
            <a:pPr algn="just" rtl="1">
              <a:lnSpc>
                <a:spcPct val="150000"/>
              </a:lnSpc>
              <a:spcAft>
                <a:spcPts val="0"/>
              </a:spcAft>
            </a:pPr>
            <a:r>
              <a:rPr lang="ar-SA" sz="2000" b="1" dirty="0">
                <a:latin typeface="Calibri" panose="020F0502020204030204" pitchFamily="34" charset="0"/>
                <a:ea typeface="Calibri" panose="020F0502020204030204" pitchFamily="34" charset="0"/>
                <a:cs typeface="Times New Roman" panose="02020603050405020304" pitchFamily="18" charset="0"/>
              </a:rPr>
              <a:t>وغالباً يندر وجود صور من النمو غير المتخصص في الطبيعة ومن أمثلتها الأورام التي تنتج عند إصابة بعض أنواع النباتات بأنواع محدَّدة من البكتيريا. ولكن هذه الصورة من عدم التكشف شائعة الوجود في زراعة الأنسجة حيث تتحول الأنسجة المتكشفة إلى أنسجة غير متكشفة تُعرَف بإسم الكالُس (</a:t>
            </a:r>
            <a:r>
              <a:rPr lang="en-US" sz="2000" b="1" dirty="0">
                <a:latin typeface="Times New Roman" panose="02020603050405020304" pitchFamily="18" charset="0"/>
                <a:ea typeface="Calibri" panose="020F0502020204030204" pitchFamily="34" charset="0"/>
                <a:cs typeface="Arial" panose="020B0604020202020204" pitchFamily="34" charset="0"/>
              </a:rPr>
              <a:t>Callus</a:t>
            </a:r>
            <a:r>
              <a:rPr lang="ar-SA" sz="2000" b="1" dirty="0">
                <a:latin typeface="Calibri" panose="020F0502020204030204" pitchFamily="34" charset="0"/>
                <a:ea typeface="Calibri" panose="020F0502020204030204" pitchFamily="34" charset="0"/>
                <a:cs typeface="Times New Roman" panose="02020603050405020304" pitchFamily="18" charset="0"/>
              </a:rPr>
              <a:t>).</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923" y="3622859"/>
            <a:ext cx="3713871" cy="2985229"/>
          </a:xfrm>
          <a:prstGeom prst="rect">
            <a:avLst/>
          </a:prstGeom>
        </p:spPr>
      </p:pic>
      <p:sp>
        <p:nvSpPr>
          <p:cNvPr id="9" name="مستطيل 8"/>
          <p:cNvSpPr/>
          <p:nvPr/>
        </p:nvSpPr>
        <p:spPr>
          <a:xfrm>
            <a:off x="6109874" y="923164"/>
            <a:ext cx="2701381" cy="369332"/>
          </a:xfrm>
          <a:prstGeom prst="rect">
            <a:avLst/>
          </a:prstGeom>
        </p:spPr>
        <p:txBody>
          <a:bodyPr wrap="none">
            <a:spAutoFit/>
          </a:bodyPr>
          <a:lstStyle/>
          <a:p>
            <a:r>
              <a:rPr lang="en-US" altLang="en-US" b="1" u="sng" dirty="0" smtClean="0">
                <a:solidFill>
                  <a:srgbClr val="C00000"/>
                </a:solidFill>
                <a:ea typeface="ＭＳ Ｐゴシック" panose="020B0600070205080204" pitchFamily="34" charset="-128"/>
              </a:rPr>
              <a:t>Unorganized culture</a:t>
            </a:r>
            <a:r>
              <a:rPr lang="ar-SA" altLang="en-US" b="1" u="sng" dirty="0" smtClean="0">
                <a:solidFill>
                  <a:srgbClr val="C00000"/>
                </a:solidFill>
                <a:ea typeface="ＭＳ Ｐゴシック" panose="020B0600070205080204" pitchFamily="34" charset="-128"/>
              </a:rPr>
              <a:t> </a:t>
            </a:r>
            <a:endParaRPr lang="ar-SA" dirty="0"/>
          </a:p>
        </p:txBody>
      </p:sp>
    </p:spTree>
    <p:extLst>
      <p:ext uri="{BB962C8B-B14F-4D97-AF65-F5344CB8AC3E}">
        <p14:creationId xmlns:p14="http://schemas.microsoft.com/office/powerpoint/2010/main" val="187549883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799" y="1681494"/>
            <a:ext cx="11887201" cy="2308324"/>
          </a:xfrm>
          <a:prstGeom prst="rect">
            <a:avLst/>
          </a:prstGeom>
        </p:spPr>
        <p:txBody>
          <a:bodyPr wrap="square">
            <a:spAutoFit/>
          </a:bodyPr>
          <a:lstStyle/>
          <a:p>
            <a:pPr algn="just" rtl="1">
              <a:lnSpc>
                <a:spcPct val="150000"/>
              </a:lnSpc>
            </a:pPr>
            <a:r>
              <a:rPr lang="ar-SA" sz="2400" b="1" dirty="0" smtClean="0">
                <a:ea typeface="Calibri" panose="020F0502020204030204" pitchFamily="34" charset="0"/>
                <a:cs typeface="Times New Roman" panose="02020603050405020304" pitchFamily="18" charset="0"/>
              </a:rPr>
              <a:t>هو </a:t>
            </a:r>
            <a:r>
              <a:rPr lang="ar-SA" sz="2400" b="1" dirty="0">
                <a:ea typeface="Calibri" panose="020F0502020204030204" pitchFamily="34" charset="0"/>
                <a:cs typeface="Times New Roman" panose="02020603050405020304" pitchFamily="18" charset="0"/>
              </a:rPr>
              <a:t>مجموعة من الخلايا غير المتكشفة المنقسمة عشوائياً والناتجة من إنقسام خلايا العضو المنزرع ولا يحتوي الكالُس على تراكيب مميزة بل على عدد غير محدود من الخلايا غير المتكشّفة والتي تشبه الورم وقد يكون من الصعب المحافظة على نمة الخلايا المتكشّفة في زراعة الأنسجة دون إرتدادها إلى الصورة غير المتكشّفة أي المرستيمية التي لها القدرة على النمو والإنقسام لمدة طويلة في بيئة شبه صلبة أو سائلة ويضم هذا القسم عدة أنواع من مزارع الأنسجة</a:t>
            </a:r>
            <a:endParaRPr lang="en-US" sz="2400" b="1" dirty="0"/>
          </a:p>
        </p:txBody>
      </p:sp>
      <p:pic>
        <p:nvPicPr>
          <p:cNvPr id="7" name="Picture 6"/>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t="5942" b="11564"/>
          <a:stretch/>
        </p:blipFill>
        <p:spPr>
          <a:xfrm>
            <a:off x="9405310" y="351691"/>
            <a:ext cx="2786690" cy="1546789"/>
          </a:xfrm>
          <a:prstGeom prst="rect">
            <a:avLst/>
          </a:prstGeom>
        </p:spPr>
      </p:pic>
      <p:pic>
        <p:nvPicPr>
          <p:cNvPr id="8" name="Picture 7"/>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695222" y="322777"/>
            <a:ext cx="2903007" cy="154159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211" y="4065342"/>
            <a:ext cx="2449486" cy="244948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1220" y="4065342"/>
            <a:ext cx="2449486" cy="24494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62229" y="4065342"/>
            <a:ext cx="2449486" cy="244948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68696" y="4065342"/>
            <a:ext cx="2449486" cy="2449486"/>
          </a:xfrm>
          <a:prstGeom prst="rect">
            <a:avLst/>
          </a:prstGeom>
        </p:spPr>
      </p:pic>
    </p:spTree>
    <p:extLst>
      <p:ext uri="{BB962C8B-B14F-4D97-AF65-F5344CB8AC3E}">
        <p14:creationId xmlns:p14="http://schemas.microsoft.com/office/powerpoint/2010/main" val="381825669"/>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0469" y="811580"/>
            <a:ext cx="4228273" cy="587148"/>
          </a:xfrm>
          <a:prstGeom prst="rect">
            <a:avLst/>
          </a:prstGeom>
          <a:solidFill>
            <a:schemeClr val="bg1"/>
          </a:solidFill>
        </p:spPr>
        <p:txBody>
          <a:bodyPr wrap="none">
            <a:spAutoFit/>
          </a:bodyPr>
          <a:lstStyle/>
          <a:p>
            <a:pPr marL="342900" lvl="0" indent="-342900" algn="r" rtl="1">
              <a:lnSpc>
                <a:spcPct val="150000"/>
              </a:lnSpc>
              <a:spcAft>
                <a:spcPts val="0"/>
              </a:spcAft>
              <a:buFont typeface="+mj-lt"/>
              <a:buAutoNum type="arabicPeriod"/>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زراعة الكالُس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Callus Culture</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5811140" y="1516187"/>
            <a:ext cx="6123873"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وفيها يتم زراعة الكالُس على بيئة مغذية وتستخدم هذه الطريقة في إنتخاب نباتات ذات صفات معينة ولإنتاج معلّق الخلايا.</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16496" y="192602"/>
            <a:ext cx="4528072" cy="2898006"/>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16496" y="192602"/>
            <a:ext cx="4528072" cy="2898006"/>
          </a:xfrm>
          <a:prstGeom prst="rect">
            <a:avLst/>
          </a:prstGeom>
        </p:spPr>
      </p:pic>
      <p:sp>
        <p:nvSpPr>
          <p:cNvPr id="8" name="Rectangle 7"/>
          <p:cNvSpPr/>
          <p:nvPr/>
        </p:nvSpPr>
        <p:spPr>
          <a:xfrm>
            <a:off x="5980584" y="3433595"/>
            <a:ext cx="6113405" cy="587148"/>
          </a:xfrm>
          <a:prstGeom prst="rect">
            <a:avLst/>
          </a:prstGeom>
          <a:solidFill>
            <a:schemeClr val="bg1"/>
          </a:solidFill>
        </p:spPr>
        <p:txBody>
          <a:bodyPr wrap="none">
            <a:spAutoFit/>
          </a:bodyPr>
          <a:lstStyle/>
          <a:p>
            <a:pPr marL="457200" lvl="0" indent="-457200" algn="r" rtl="1">
              <a:lnSpc>
                <a:spcPct val="150000"/>
              </a:lnSpc>
              <a:spcAft>
                <a:spcPts val="0"/>
              </a:spcAft>
              <a:buFont typeface="+mj-lt"/>
              <a:buAutoNum type="arabicPeriod" startAt="2"/>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زراعة معلَّق الخلايا (</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Cell Suspension Culture</a:t>
            </a: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p:cNvSpPr/>
          <p:nvPr/>
        </p:nvSpPr>
        <p:spPr>
          <a:xfrm>
            <a:off x="5435125" y="4020743"/>
            <a:ext cx="6658864" cy="2862322"/>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زراعة الخلايا في صورة فردية أو كُتَل صغيرة منها في وسط غذائي سائل والغرض الأساسي من هذا النوع من المزارع هو إنتاج المواد الفعَّالة معملياً بالإضافة إلى إستخدامه كوسيلة لإنتخاب نباتات ذات صفات فريدة ويعتبر (</a:t>
            </a:r>
            <a:r>
              <a:rPr lang="en-US" sz="2400" b="1" dirty="0">
                <a:latin typeface="Times New Roman" panose="02020603050405020304" pitchFamily="18" charset="0"/>
                <a:ea typeface="Calibri" panose="020F0502020204030204" pitchFamily="34" charset="0"/>
                <a:cs typeface="Arial" panose="020B0604020202020204" pitchFamily="34" charset="0"/>
              </a:rPr>
              <a:t>Bergmann</a:t>
            </a:r>
            <a:r>
              <a:rPr lang="ar-SA" sz="2400" b="1" dirty="0">
                <a:latin typeface="Calibri" panose="020F0502020204030204" pitchFamily="34" charset="0"/>
                <a:ea typeface="Calibri" panose="020F0502020204030204" pitchFamily="34" charset="0"/>
                <a:cs typeface="Times New Roman" panose="02020603050405020304" pitchFamily="18" charset="0"/>
              </a:rPr>
              <a:t>) أول من إستطاع الحصول على مُعَلَّق الخلايا الفردية من نبات الدُخَّان عام 1960.</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616496" y="3433596"/>
            <a:ext cx="4528072" cy="3309036"/>
          </a:xfrm>
          <a:prstGeom prst="rect">
            <a:avLst/>
          </a:prstGeom>
        </p:spPr>
      </p:pic>
    </p:spTree>
    <p:extLst>
      <p:ext uri="{BB962C8B-B14F-4D97-AF65-F5344CB8AC3E}">
        <p14:creationId xmlns:p14="http://schemas.microsoft.com/office/powerpoint/2010/main" val="101427496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93118"/>
            <a:ext cx="11957538" cy="1754326"/>
          </a:xfrm>
          <a:prstGeom prst="rect">
            <a:avLst/>
          </a:prstGeom>
          <a:solidFill>
            <a:schemeClr val="bg1"/>
          </a:solidFill>
        </p:spPr>
        <p:txBody>
          <a:bodyPr wrap="squar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معلَّقات الخلايا عبارة عن خلايا منفصلة أو متجمعة تنمو وتنقسم في بيئة مغذِّية سائلة تحت ظروف معقَّمة. ونظراً لإنقسام الخلايا فإنها تزداد في العدد خاصة في بداية إعداد المُعَلَّق ثم تَقِل تدريجياً حتى تصل إلى مرحلة الثبات حيث يصل عدد الخلايا في البيئة إلى الحد الأقصى.</a:t>
            </a:r>
            <a:endParaRPr lang="en-US" sz="2000"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cxnSp>
        <p:nvCxnSpPr>
          <p:cNvPr id="5" name="Straight Connector 4"/>
          <p:cNvCxnSpPr/>
          <p:nvPr/>
        </p:nvCxnSpPr>
        <p:spPr>
          <a:xfrm flipH="1">
            <a:off x="529938" y="2123923"/>
            <a:ext cx="11132123" cy="0"/>
          </a:xfrm>
          <a:prstGeom prst="line">
            <a:avLst/>
          </a:prstGeom>
          <a:ln>
            <a:solidFill>
              <a:schemeClr val="accent6">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9677359" y="2242756"/>
            <a:ext cx="2196434" cy="646331"/>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أهمية مُعَلَّقات الخلايا</a:t>
            </a:r>
            <a:endParaRPr lang="en-US" sz="20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3384218" y="2829904"/>
            <a:ext cx="8489576"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تعتبر مُعَلَّقات الخلايا ذات أهمية خاصة للباحثين في مجالات عديدة مثل الكيمياء الحيوية ، الهندسة الوراثية ، بيولوجيا الخلية ..... وغيرها من فروع العلم المختلفة وتتلخص أهميتها في</a:t>
            </a:r>
            <a:r>
              <a:rPr lang="ar-SA" sz="24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b="1"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077" y="4278280"/>
            <a:ext cx="8222428" cy="2579720"/>
          </a:xfrm>
          <a:prstGeom prst="rect">
            <a:avLst/>
          </a:prstGeom>
        </p:spPr>
      </p:pic>
      <p:sp>
        <p:nvSpPr>
          <p:cNvPr id="9" name="Oval 8"/>
          <p:cNvSpPr/>
          <p:nvPr/>
        </p:nvSpPr>
        <p:spPr>
          <a:xfrm>
            <a:off x="8974609" y="4749477"/>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1</a:t>
            </a:r>
            <a:endParaRPr lang="en-US" b="1" dirty="0">
              <a:cs typeface="+mj-cs"/>
            </a:endParaRPr>
          </a:p>
        </p:txBody>
      </p:sp>
      <p:sp>
        <p:nvSpPr>
          <p:cNvPr id="10" name="Oval 9"/>
          <p:cNvSpPr/>
          <p:nvPr/>
        </p:nvSpPr>
        <p:spPr>
          <a:xfrm>
            <a:off x="8974608" y="5165848"/>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2</a:t>
            </a:r>
            <a:endParaRPr lang="en-US" b="1" dirty="0">
              <a:cs typeface="+mj-cs"/>
            </a:endParaRPr>
          </a:p>
        </p:txBody>
      </p:sp>
      <p:sp>
        <p:nvSpPr>
          <p:cNvPr id="11" name="Oval 10"/>
          <p:cNvSpPr/>
          <p:nvPr/>
        </p:nvSpPr>
        <p:spPr>
          <a:xfrm>
            <a:off x="8946473" y="5621485"/>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3</a:t>
            </a:r>
            <a:endParaRPr lang="en-US" b="1" dirty="0">
              <a:cs typeface="+mj-cs"/>
            </a:endParaRPr>
          </a:p>
        </p:txBody>
      </p:sp>
      <p:sp>
        <p:nvSpPr>
          <p:cNvPr id="12" name="Oval 11"/>
          <p:cNvSpPr/>
          <p:nvPr/>
        </p:nvSpPr>
        <p:spPr>
          <a:xfrm>
            <a:off x="8918337" y="6099103"/>
            <a:ext cx="349623" cy="331694"/>
          </a:xfrm>
          <a:prstGeom prst="ellipse">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4</a:t>
            </a:r>
            <a:endParaRPr lang="en-US" b="1" dirty="0">
              <a:cs typeface="+mj-cs"/>
            </a:endParaRPr>
          </a:p>
        </p:txBody>
      </p:sp>
    </p:spTree>
    <p:extLst>
      <p:ext uri="{BB962C8B-B14F-4D97-AF65-F5344CB8AC3E}">
        <p14:creationId xmlns:p14="http://schemas.microsoft.com/office/powerpoint/2010/main" val="7044750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012" y="418281"/>
            <a:ext cx="3995225" cy="523220"/>
          </a:xfrm>
          <a:prstGeom prst="rect">
            <a:avLst/>
          </a:prstGeom>
          <a:solidFill>
            <a:schemeClr val="bg1"/>
          </a:solidFill>
        </p:spPr>
        <p:txBody>
          <a:bodyPr wrap="square">
            <a:spAutoFit/>
          </a:bodyPr>
          <a:lstStyle/>
          <a:p>
            <a:pPr algn="r"/>
            <a:r>
              <a:rPr lang="ar-SA" sz="2800" b="1" u="sng" dirty="0">
                <a:solidFill>
                  <a:srgbClr val="C00000"/>
                </a:solidFill>
                <a:ea typeface="Calibri" panose="020F0502020204030204" pitchFamily="34" charset="0"/>
                <a:cs typeface="Times New Roman" panose="02020603050405020304" pitchFamily="18" charset="0"/>
              </a:rPr>
              <a:t>إنشاء المُعَلَّق </a:t>
            </a:r>
            <a:r>
              <a:rPr lang="ar-SA" sz="2800" b="1" u="sng" dirty="0" smtClean="0">
                <a:solidFill>
                  <a:srgbClr val="C00000"/>
                </a:solidFill>
                <a:ea typeface="Calibri" panose="020F0502020204030204" pitchFamily="34" charset="0"/>
                <a:cs typeface="Times New Roman" panose="02020603050405020304" pitchFamily="18" charset="0"/>
              </a:rPr>
              <a:t>الخلوي</a:t>
            </a:r>
            <a:endParaRPr lang="en-US" sz="2800" u="sng" dirty="0">
              <a:solidFill>
                <a:srgbClr val="C00000"/>
              </a:solidFill>
            </a:endParaRPr>
          </a:p>
        </p:txBody>
      </p:sp>
      <p:sp>
        <p:nvSpPr>
          <p:cNvPr id="5" name="Rectangle 4"/>
          <p:cNvSpPr/>
          <p:nvPr/>
        </p:nvSpPr>
        <p:spPr>
          <a:xfrm>
            <a:off x="5579908" y="2199624"/>
            <a:ext cx="6422766" cy="1754326"/>
          </a:xfrm>
          <a:prstGeom prst="rect">
            <a:avLst/>
          </a:prstGeom>
        </p:spPr>
        <p:txBody>
          <a:bodyPr wrap="squar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rPr>
              <a:t>عندما </a:t>
            </a:r>
            <a:r>
              <a:rPr lang="ar-SA" sz="2400" b="1" dirty="0">
                <a:latin typeface="Calibri" panose="020F0502020204030204" pitchFamily="34" charset="0"/>
                <a:ea typeface="Calibri" panose="020F0502020204030204" pitchFamily="34" charset="0"/>
              </a:rPr>
              <a:t>يصل الكالُس إلى حجم مناسب فإنه ينقل إلى بيئة مُغَذِّية سائلة ثم توضع البيئة على جهاز ذو حركة دائرية لتسهيل إنفصال الخلايا بعضها عن بعض وبالتالي يتكون المُعَلَّق الخلوي.</a:t>
            </a:r>
            <a:endParaRPr lang="en-US" sz="2000" b="1" dirty="0">
              <a:effectLst/>
              <a:latin typeface="Calibri" panose="020F0502020204030204" pitchFamily="34" charset="0"/>
              <a:ea typeface="Calibri" panose="020F0502020204030204" pitchFamily="34" charset="0"/>
            </a:endParaRPr>
          </a:p>
        </p:txBody>
      </p:sp>
      <p:sp>
        <p:nvSpPr>
          <p:cNvPr id="6" name="Rectangle 5"/>
          <p:cNvSpPr/>
          <p:nvPr/>
        </p:nvSpPr>
        <p:spPr>
          <a:xfrm>
            <a:off x="6446516" y="666118"/>
            <a:ext cx="5745484" cy="587148"/>
          </a:xfrm>
          <a:prstGeom prst="rect">
            <a:avLst/>
          </a:prstGeom>
        </p:spPr>
        <p:txBody>
          <a:bodyPr wrap="non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هناك طُرُق متعددة يمكن بواسطتها إنشاء المُعَلَّق الخلوي:</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6501760" y="1748662"/>
            <a:ext cx="5402441" cy="587148"/>
          </a:xfrm>
          <a:prstGeom prst="rect">
            <a:avLst/>
          </a:prstGeom>
        </p:spPr>
        <p:txBody>
          <a:bodyPr wrap="non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cs typeface="Times New Roman" panose="02020603050405020304" pitchFamily="18" charset="0"/>
              </a:rPr>
              <a:t>إستخدام </a:t>
            </a:r>
            <a:r>
              <a:rPr lang="ar-SA" sz="2400" b="1" dirty="0">
                <a:latin typeface="Calibri" panose="020F0502020204030204" pitchFamily="34" charset="0"/>
                <a:ea typeface="Calibri" panose="020F0502020204030204" pitchFamily="34" charset="0"/>
                <a:cs typeface="Times New Roman" panose="02020603050405020304" pitchFamily="18" charset="0"/>
              </a:rPr>
              <a:t>الكالُس هو من أبسط الطُرُق وأكثرها إنتشاراً.</a:t>
            </a:r>
            <a:endParaRPr lang="en-US" sz="2000" b="1" dirty="0">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9481799" y="1253695"/>
            <a:ext cx="2496196" cy="461665"/>
          </a:xfrm>
          <a:prstGeom prst="rect">
            <a:avLst/>
          </a:prstGeom>
          <a:solidFill>
            <a:srgbClr val="A2020D"/>
          </a:solidFill>
        </p:spPr>
        <p:txBody>
          <a:bodyPr wrap="none">
            <a:spAutoFit/>
          </a:bodyPr>
          <a:lstStyle/>
          <a:p>
            <a:pPr algn="r"/>
            <a:r>
              <a:rPr lang="ar-SA" sz="2400" b="1" dirty="0">
                <a:solidFill>
                  <a:schemeClr val="bg1"/>
                </a:solidFill>
                <a:latin typeface="Calibri" panose="020F0502020204030204" pitchFamily="34" charset="0"/>
                <a:ea typeface="Calibri" panose="020F0502020204030204" pitchFamily="34" charset="0"/>
              </a:rPr>
              <a:t>الطريقة غير المباشرة: </a:t>
            </a:r>
            <a:endParaRPr lang="en-US" sz="2400" b="1" dirty="0">
              <a:solidFill>
                <a:schemeClr val="bg1"/>
              </a:solidFill>
            </a:endParaRPr>
          </a:p>
        </p:txBody>
      </p:sp>
      <p:cxnSp>
        <p:nvCxnSpPr>
          <p:cNvPr id="9" name="Straight Connector 8"/>
          <p:cNvCxnSpPr/>
          <p:nvPr/>
        </p:nvCxnSpPr>
        <p:spPr>
          <a:xfrm flipH="1">
            <a:off x="5253318" y="3574971"/>
            <a:ext cx="6655720" cy="1947"/>
          </a:xfrm>
          <a:prstGeom prst="line">
            <a:avLst/>
          </a:prstGeom>
          <a:ln>
            <a:solidFill>
              <a:schemeClr val="accent6">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74721" y="4759805"/>
            <a:ext cx="8503274" cy="1754326"/>
          </a:xfrm>
          <a:prstGeom prst="rect">
            <a:avLst/>
          </a:prstGeom>
        </p:spPr>
        <p:txBody>
          <a:bodyPr wrap="square">
            <a:spAutoFit/>
          </a:bodyPr>
          <a:lstStyle/>
          <a:p>
            <a:pPr algn="just" rtl="1">
              <a:lnSpc>
                <a:spcPct val="150000"/>
              </a:lnSpc>
              <a:spcAft>
                <a:spcPts val="0"/>
              </a:spcAft>
            </a:pPr>
            <a:r>
              <a:rPr lang="ar-SA" sz="2400" b="1" dirty="0" smtClean="0">
                <a:latin typeface="Calibri" panose="020F0502020204030204" pitchFamily="34" charset="0"/>
                <a:ea typeface="Calibri" panose="020F0502020204030204" pitchFamily="34" charset="0"/>
              </a:rPr>
              <a:t>وفي </a:t>
            </a:r>
            <a:r>
              <a:rPr lang="ar-SA" sz="2400" b="1" dirty="0">
                <a:latin typeface="Calibri" panose="020F0502020204030204" pitchFamily="34" charset="0"/>
                <a:ea typeface="Calibri" panose="020F0502020204030204" pitchFamily="34" charset="0"/>
              </a:rPr>
              <a:t>هذه الطريقة يجري تفتيت النسيج النباتي ويُنقَل ناتج التفتيت الذي يحتوي (خلايا حية سليمة، خلايا غير حية، بقايا النسيج المتفتِت) إلى بيئة مُغَذِّية سائلة متحركة حيث تُحْضَن على درجة حرارة مُناسبة.</a:t>
            </a:r>
            <a:endParaRPr lang="en-US" sz="2400" b="1" dirty="0">
              <a:effectLst/>
              <a:latin typeface="Calibri" panose="020F0502020204030204" pitchFamily="34" charset="0"/>
              <a:ea typeface="Calibri" panose="020F0502020204030204" pitchFamily="34" charset="0"/>
            </a:endParaRPr>
          </a:p>
        </p:txBody>
      </p:sp>
      <p:sp>
        <p:nvSpPr>
          <p:cNvPr id="11" name="Rectangle 10"/>
          <p:cNvSpPr/>
          <p:nvPr/>
        </p:nvSpPr>
        <p:spPr>
          <a:xfrm>
            <a:off x="9467732" y="3905266"/>
            <a:ext cx="2534943" cy="461665"/>
          </a:xfrm>
          <a:prstGeom prst="rect">
            <a:avLst/>
          </a:prstGeom>
          <a:solidFill>
            <a:srgbClr val="A2020D"/>
          </a:solidFill>
        </p:spPr>
        <p:txBody>
          <a:bodyPr wrap="square">
            <a:spAutoFit/>
          </a:bodyPr>
          <a:lstStyle/>
          <a:p>
            <a:pPr algn="r"/>
            <a:r>
              <a:rPr lang="ar-SA" sz="2400" b="1" dirty="0">
                <a:solidFill>
                  <a:schemeClr val="bg1"/>
                </a:solidFill>
                <a:latin typeface="Calibri" panose="020F0502020204030204" pitchFamily="34" charset="0"/>
                <a:ea typeface="Calibri" panose="020F0502020204030204" pitchFamily="34" charset="0"/>
              </a:rPr>
              <a:t>الطريقة المباشرة: </a:t>
            </a:r>
            <a:endParaRPr lang="en-US" sz="2400" dirty="0"/>
          </a:p>
        </p:txBody>
      </p:sp>
      <p:sp>
        <p:nvSpPr>
          <p:cNvPr id="12" name="Rectangle 11"/>
          <p:cNvSpPr/>
          <p:nvPr/>
        </p:nvSpPr>
        <p:spPr>
          <a:xfrm>
            <a:off x="4688541" y="4290058"/>
            <a:ext cx="7328201" cy="646331"/>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rPr>
              <a:t>وفيها تُستخدم البادرات الصغيرة والأجنة المختلفة لتكوين المُعَلَّق الخلوي.</a:t>
            </a:r>
            <a:endParaRPr lang="en-US" sz="2400" b="1" dirty="0">
              <a:latin typeface="Calibri" panose="020F0502020204030204" pitchFamily="34" charset="0"/>
              <a:ea typeface="Calibri" panose="020F0502020204030204" pitchFamily="34" charset="0"/>
            </a:endParaRP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175167" y="696736"/>
            <a:ext cx="3873879" cy="3978987"/>
          </a:xfrm>
          <a:prstGeom prst="rect">
            <a:avLst/>
          </a:prstGeom>
        </p:spPr>
      </p:pic>
    </p:spTree>
    <p:extLst>
      <p:ext uri="{BB962C8B-B14F-4D97-AF65-F5344CB8AC3E}">
        <p14:creationId xmlns:p14="http://schemas.microsoft.com/office/powerpoint/2010/main" val="1906974146"/>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865" y="581112"/>
            <a:ext cx="5930723" cy="1200329"/>
          </a:xfrm>
          <a:prstGeom prst="rect">
            <a:avLst/>
          </a:prstGeom>
          <a:solidFill>
            <a:schemeClr val="bg1"/>
          </a:solidFill>
        </p:spPr>
        <p:txBody>
          <a:bodyPr wrap="square">
            <a:spAutoFit/>
          </a:bodyPr>
          <a:lstStyle/>
          <a:p>
            <a:pPr algn="just" rtl="1">
              <a:lnSpc>
                <a:spcPct val="150000"/>
              </a:lnSpc>
              <a:spcAft>
                <a:spcPts val="0"/>
              </a:spcAft>
            </a:pPr>
            <a:r>
              <a:rPr lang="ar-SA" sz="2400" b="1"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لا </a:t>
            </a: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بد من توفير الحركة الدائمة للمُعَلَّق الخلوي والهدف من ذلك:</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6167718" y="1581267"/>
            <a:ext cx="6024282" cy="2308324"/>
          </a:xfrm>
          <a:prstGeom prst="rect">
            <a:avLst/>
          </a:prstGeom>
        </p:spPr>
        <p:txBody>
          <a:bodyPr wrap="square">
            <a:spAutoFit/>
          </a:bodyPr>
          <a:lstStyle/>
          <a:p>
            <a:pPr marL="342900" lvl="0" indent="-342900" algn="just" rtl="1">
              <a:lnSpc>
                <a:spcPct val="150000"/>
              </a:lnSpc>
              <a:spcAft>
                <a:spcPts val="0"/>
              </a:spcAft>
              <a:buClr>
                <a:srgbClr val="A2020D"/>
              </a:buClr>
              <a:buFont typeface="Wingdings" panose="05000000000000000000" pitchFamily="2" charset="2"/>
              <a:buChar char=""/>
            </a:pPr>
            <a:r>
              <a:rPr lang="ar-SA" sz="2400" b="1" dirty="0" smtClean="0">
                <a:latin typeface="Calibri" panose="020F0502020204030204" pitchFamily="34" charset="0"/>
                <a:ea typeface="Calibri" panose="020F0502020204030204" pitchFamily="34" charset="0"/>
              </a:rPr>
              <a:t>المُعَلَّق </a:t>
            </a:r>
            <a:r>
              <a:rPr lang="ar-SA" sz="2400" b="1" dirty="0">
                <a:latin typeface="Calibri" panose="020F0502020204030204" pitchFamily="34" charset="0"/>
                <a:ea typeface="Calibri" panose="020F0502020204030204" pitchFamily="34" charset="0"/>
              </a:rPr>
              <a:t>في البيئة المُغَذِّية </a:t>
            </a:r>
            <a:r>
              <a:rPr lang="ar-SA" sz="2400" b="1" dirty="0" err="1" smtClean="0">
                <a:latin typeface="Calibri" panose="020F0502020204030204" pitchFamily="34" charset="0"/>
                <a:ea typeface="Calibri" panose="020F0502020204030204" pitchFamily="34" charset="0"/>
              </a:rPr>
              <a:t>الساتوفير</a:t>
            </a:r>
            <a:r>
              <a:rPr lang="ar-SA" sz="2400" b="1" dirty="0" smtClean="0">
                <a:latin typeface="Calibri" panose="020F0502020204030204" pitchFamily="34" charset="0"/>
                <a:ea typeface="Calibri" panose="020F0502020204030204" pitchFamily="34" charset="0"/>
              </a:rPr>
              <a:t> ظروف أفضل للتبادل الغازي بين الخلايا المنزرعة في بيئة مُغَذِّية وبين الجو المحيط.</a:t>
            </a:r>
            <a:endParaRPr lang="en-US" sz="2400" b="1" dirty="0" smtClean="0">
              <a:latin typeface="Calibri" panose="020F0502020204030204" pitchFamily="34" charset="0"/>
              <a:ea typeface="Calibri" panose="020F0502020204030204" pitchFamily="34" charset="0"/>
            </a:endParaRPr>
          </a:p>
          <a:p>
            <a:pPr marL="342900" lvl="0" indent="-342900" algn="just" rtl="1">
              <a:lnSpc>
                <a:spcPct val="150000"/>
              </a:lnSpc>
              <a:spcAft>
                <a:spcPts val="0"/>
              </a:spcAft>
              <a:buClr>
                <a:srgbClr val="C00000"/>
              </a:buClr>
              <a:buFont typeface="Wingdings" panose="05000000000000000000" pitchFamily="2" charset="2"/>
              <a:buChar char=""/>
            </a:pPr>
            <a:r>
              <a:rPr lang="ar-SA" sz="2400" b="1" dirty="0" smtClean="0">
                <a:latin typeface="Calibri" panose="020F0502020204030204" pitchFamily="34" charset="0"/>
                <a:ea typeface="Calibri" panose="020F0502020204030204" pitchFamily="34" charset="0"/>
              </a:rPr>
              <a:t>المحافظة على التوزيع المتجانس لخلايا </a:t>
            </a:r>
            <a:r>
              <a:rPr lang="ar-SA" sz="2400" b="1" dirty="0" err="1" smtClean="0">
                <a:solidFill>
                  <a:schemeClr val="bg1"/>
                </a:solidFill>
                <a:latin typeface="Calibri" panose="020F0502020204030204" pitchFamily="34" charset="0"/>
                <a:ea typeface="Calibri" panose="020F0502020204030204" pitchFamily="34" charset="0"/>
                <a:cs typeface="+mj-cs"/>
              </a:rPr>
              <a:t>ئلة</a:t>
            </a:r>
            <a:r>
              <a:rPr lang="ar-SA" sz="2400" b="1" dirty="0">
                <a:solidFill>
                  <a:schemeClr val="bg1"/>
                </a:solidFill>
                <a:latin typeface="Calibri" panose="020F0502020204030204" pitchFamily="34" charset="0"/>
                <a:ea typeface="Calibri" panose="020F0502020204030204" pitchFamily="34" charset="0"/>
                <a:cs typeface="+mj-cs"/>
              </a:rPr>
              <a:t>.</a:t>
            </a:r>
            <a:endParaRPr lang="en-US" sz="2400" b="1" dirty="0">
              <a:solidFill>
                <a:schemeClr val="bg1"/>
              </a:solidFill>
              <a:effectLst/>
              <a:latin typeface="Calibri" panose="020F0502020204030204" pitchFamily="34" charset="0"/>
              <a:ea typeface="Calibri" panose="020F0502020204030204" pitchFamily="34" charset="0"/>
              <a:cs typeface="+mj-cs"/>
            </a:endParaRPr>
          </a:p>
        </p:txBody>
      </p:sp>
      <p:sp>
        <p:nvSpPr>
          <p:cNvPr id="7" name="Rectangle 6"/>
          <p:cNvSpPr/>
          <p:nvPr/>
        </p:nvSpPr>
        <p:spPr>
          <a:xfrm>
            <a:off x="7594099" y="3856402"/>
            <a:ext cx="4432624" cy="646331"/>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نمو الخلايا والمحافظة على المُعَلَّق الخلوي:</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6169234" y="4633050"/>
            <a:ext cx="5853953" cy="1200329"/>
          </a:xfrm>
          <a:prstGeom prst="rect">
            <a:avLst/>
          </a:prstGeom>
        </p:spPr>
        <p:txBody>
          <a:bodyPr wrap="square">
            <a:spAutoFit/>
          </a:bodyPr>
          <a:lstStyle/>
          <a:p>
            <a:pPr algn="just" rtl="1">
              <a:lnSpc>
                <a:spcPct val="150000"/>
              </a:lnSpc>
              <a:spcAft>
                <a:spcPts val="800"/>
              </a:spcAft>
            </a:pPr>
            <a:r>
              <a:rPr lang="ar-SA" sz="2400" b="1" dirty="0">
                <a:latin typeface="Calibri" panose="020F0502020204030204" pitchFamily="34" charset="0"/>
                <a:ea typeface="Calibri" panose="020F0502020204030204" pitchFamily="34" charset="0"/>
              </a:rPr>
              <a:t>تمر الخلايا المكونة للمُعَلَّق الخلوي بغض النظر عن النوع النباتي بعدة مراحل تطورية مميزة لها:</a:t>
            </a:r>
            <a:endParaRPr lang="en-US" sz="2000" b="1" dirty="0">
              <a:effectLst/>
              <a:latin typeface="Calibri" panose="020F0502020204030204" pitchFamily="34" charset="0"/>
              <a:ea typeface="Calibri" panose="020F0502020204030204" pitchFamily="34" charset="0"/>
            </a:endParaRPr>
          </a:p>
        </p:txBody>
      </p:sp>
      <p:sp>
        <p:nvSpPr>
          <p:cNvPr id="9" name="Rectangle 8"/>
          <p:cNvSpPr/>
          <p:nvPr/>
        </p:nvSpPr>
        <p:spPr>
          <a:xfrm>
            <a:off x="251011" y="3658638"/>
            <a:ext cx="5710517" cy="2862322"/>
          </a:xfrm>
          <a:prstGeom prst="rect">
            <a:avLst/>
          </a:prstGeom>
          <a:solidFill>
            <a:schemeClr val="accent4">
              <a:lumMod val="20000"/>
              <a:lumOff val="80000"/>
            </a:schemeClr>
          </a:solidFill>
        </p:spPr>
        <p:txBody>
          <a:bodyPr wrap="square">
            <a:spAutoFit/>
          </a:bodyPr>
          <a:lstStyle/>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تتميز هذه المرحلة بفترة سكون مؤقت.</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مرحلة الإنقسام السريع المتعدد وزيادة عدد الخلايا المكونة للمُعَلَّق الخلوي.</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فترة الخمول التدريجي في النشاط والإنقسام.</a:t>
            </a:r>
            <a:endParaRPr lang="en-US" sz="24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50000"/>
              </a:lnSpc>
              <a:spcAft>
                <a:spcPts val="0"/>
              </a:spcAft>
              <a:buFont typeface="Webdings" panose="05030102010509060703" pitchFamily="18" charset="2"/>
              <a:buChar char=""/>
            </a:pPr>
            <a:r>
              <a:rPr lang="ar-SA" sz="2400" b="1" dirty="0">
                <a:latin typeface="Calibri" panose="020F0502020204030204" pitchFamily="34" charset="0"/>
                <a:ea typeface="Calibri" panose="020F0502020204030204" pitchFamily="34" charset="0"/>
                <a:cs typeface="Times New Roman" panose="02020603050405020304" pitchFamily="18" charset="0"/>
              </a:rPr>
              <a:t>فترة الثبات وعدم الزيادة في العدد.</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11" y="694828"/>
            <a:ext cx="4757087" cy="2667477"/>
          </a:xfrm>
          <a:prstGeom prst="rect">
            <a:avLst/>
          </a:prstGeom>
        </p:spPr>
      </p:pic>
    </p:spTree>
    <p:extLst>
      <p:ext uri="{BB962C8B-B14F-4D97-AF65-F5344CB8AC3E}">
        <p14:creationId xmlns:p14="http://schemas.microsoft.com/office/powerpoint/2010/main" val="1797121887"/>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16323" y="831410"/>
            <a:ext cx="10959353" cy="3326933"/>
            <a:chOff x="448876" y="909904"/>
            <a:chExt cx="11253907" cy="353146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8576" y="3390900"/>
              <a:ext cx="3594848" cy="105047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76" y="3398533"/>
              <a:ext cx="3594848" cy="104283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7935" y="3398533"/>
              <a:ext cx="3594848" cy="1042838"/>
            </a:xfrm>
            <a:prstGeom prst="rect">
              <a:avLst/>
            </a:prstGeom>
          </p:spPr>
        </p:pic>
        <p:grpSp>
          <p:nvGrpSpPr>
            <p:cNvPr id="20" name="Group 19"/>
            <p:cNvGrpSpPr/>
            <p:nvPr/>
          </p:nvGrpSpPr>
          <p:grpSpPr>
            <a:xfrm>
              <a:off x="1926772" y="909904"/>
              <a:ext cx="7956815" cy="2488629"/>
              <a:chOff x="1926772" y="909904"/>
              <a:chExt cx="7956815" cy="2488629"/>
            </a:xfrm>
          </p:grpSpPr>
          <p:sp>
            <p:nvSpPr>
              <p:cNvPr id="4" name="Rectangle 3"/>
              <p:cNvSpPr/>
              <p:nvPr/>
            </p:nvSpPr>
            <p:spPr>
              <a:xfrm>
                <a:off x="3168513" y="909904"/>
                <a:ext cx="5710518" cy="1211301"/>
              </a:xfrm>
              <a:prstGeom prst="rect">
                <a:avLst/>
              </a:prstGeom>
              <a:solidFill>
                <a:schemeClr val="bg1"/>
              </a:solidFill>
            </p:spPr>
            <p:txBody>
              <a:bodyPr wrap="square">
                <a:spAutoFit/>
              </a:bodyPr>
              <a:lstStyle/>
              <a:p>
                <a:pPr algn="ctr" rtl="1">
                  <a:lnSpc>
                    <a:spcPct val="150000"/>
                  </a:lnSpc>
                  <a:spcAft>
                    <a:spcPts val="0"/>
                  </a:spcAft>
                </a:pPr>
                <a:r>
                  <a:rPr lang="ar-SA"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ومن العوامل التي تُحدد طول دورة المُعَلَّق الخلوي من مرحلة السكون حتى مرحلة </a:t>
                </a:r>
                <a:r>
                  <a:rPr lang="ar-SA" sz="2400" b="1"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الثبات</a:t>
                </a:r>
                <a:endParaRPr lang="en-US" sz="20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1926772" y="2121206"/>
                <a:ext cx="7956815" cy="1277327"/>
                <a:chOff x="1926772" y="2121206"/>
                <a:chExt cx="7956815" cy="1277327"/>
              </a:xfrm>
            </p:grpSpPr>
            <p:cxnSp>
              <p:nvCxnSpPr>
                <p:cNvPr id="11" name="Straight Connector 10"/>
                <p:cNvCxnSpPr>
                  <a:stCxn id="4" idx="2"/>
                </p:cNvCxnSpPr>
                <p:nvPr/>
              </p:nvCxnSpPr>
              <p:spPr>
                <a:xfrm>
                  <a:off x="6023772" y="2121206"/>
                  <a:ext cx="0" cy="9779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926772" y="2307771"/>
                  <a:ext cx="7956815" cy="76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37657" y="2307771"/>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2315404"/>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83587" y="2315404"/>
                  <a:ext cx="0" cy="10831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22" name="Rectangle 21"/>
          <p:cNvSpPr/>
          <p:nvPr/>
        </p:nvSpPr>
        <p:spPr>
          <a:xfrm>
            <a:off x="260937" y="4261815"/>
            <a:ext cx="11495954" cy="114114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وعموماً أثبتت التجارب العملية أن المُعَلَّقات الخلوية للعديد من الأنواع النباتية المختلفة تتم دورتها في فترة تتراوح بين 3-4 أسابيع.</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23" name="Rectangle 22"/>
          <p:cNvSpPr/>
          <p:nvPr/>
        </p:nvSpPr>
        <p:spPr>
          <a:xfrm>
            <a:off x="206829" y="5643031"/>
            <a:ext cx="11604171" cy="114114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وكقاعدة عامة فإنه عندما يصل المُعَلَّق الخلوي إلى مرحلة الثبات يجب تجديد البيئة المُغَذِّية وذلك للمحافظة على المُعَلَّق الخلوي.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836318"/>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8142" y="601703"/>
            <a:ext cx="5823858" cy="2308324"/>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ومن الأمور الهامة قبل نقل جزي من المُعَلَّق الخلوي إلى بيئة حديثة بهدف المحافظة عليه أن يجري عمل إختبار لحيوية الخلايا في المُعَلَّق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وذلك </a:t>
            </a:r>
            <a:r>
              <a:rPr lang="ar-SA" sz="2400" b="1" dirty="0">
                <a:latin typeface="Calibri" panose="020F0502020204030204" pitchFamily="34" charset="0"/>
                <a:ea typeface="Calibri" panose="020F0502020204030204" pitchFamily="34" charset="0"/>
                <a:cs typeface="Times New Roman" panose="02020603050405020304" pitchFamily="18" charset="0"/>
              </a:rPr>
              <a:t>لتحديد المرحلة المناسبة التي يجب أن يجري عندها تجديد المُعَلَّق للمحافظة عليه.</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548723" y="3637272"/>
            <a:ext cx="4884671" cy="587148"/>
          </a:xfrm>
          <a:prstGeom prst="rect">
            <a:avLst/>
          </a:prstGeom>
          <a:solidFill>
            <a:schemeClr val="bg1"/>
          </a:solidFill>
        </p:spPr>
        <p:txBody>
          <a:bodyPr wrap="none">
            <a:spAutoFit/>
          </a:bodyPr>
          <a:lstStyle/>
          <a:p>
            <a:pPr algn="just" rtl="1">
              <a:lnSpc>
                <a:spcPct val="150000"/>
              </a:lnSpc>
              <a:spcAft>
                <a:spcPts val="0"/>
              </a:spcAft>
            </a:pPr>
            <a:r>
              <a:rPr lang="ar-SA"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التجمُّعات الخلوية في زراعات المُعَلَّقات الخلوية:</a:t>
            </a:r>
            <a:endParaRPr lang="en-US" sz="20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150891" y="4221894"/>
            <a:ext cx="5774872" cy="1754326"/>
          </a:xfrm>
          <a:prstGeom prst="rect">
            <a:avLst/>
          </a:prstGeom>
        </p:spPr>
        <p:txBody>
          <a:bodyPr wrap="square">
            <a:spAutoFit/>
          </a:bodyPr>
          <a:lstStyle/>
          <a:p>
            <a:pPr algn="just" rtl="1">
              <a:lnSpc>
                <a:spcPct val="150000"/>
              </a:lnSpc>
              <a:spcAft>
                <a:spcPts val="0"/>
              </a:spcAft>
            </a:pPr>
            <a:r>
              <a:rPr lang="ar-SA" sz="2400" b="1" dirty="0">
                <a:latin typeface="Calibri" panose="020F0502020204030204" pitchFamily="34" charset="0"/>
                <a:ea typeface="Calibri" panose="020F0502020204030204" pitchFamily="34" charset="0"/>
                <a:cs typeface="Times New Roman" panose="02020603050405020304" pitchFamily="18" charset="0"/>
              </a:rPr>
              <a:t>مما لا شك فيه أن أفضل مُعَلَّق خلوي هو الذي يحتوي على خلايا مستقلة ومنفصلة كلٌ </a:t>
            </a:r>
            <a:r>
              <a:rPr lang="ar-SA" sz="2400" b="1" dirty="0" smtClean="0">
                <a:latin typeface="Calibri" panose="020F0502020204030204" pitchFamily="34" charset="0"/>
                <a:ea typeface="Calibri" panose="020F0502020204030204" pitchFamily="34" charset="0"/>
                <a:cs typeface="Times New Roman" panose="02020603050405020304" pitchFamily="18" charset="0"/>
              </a:rPr>
              <a:t>منها عن </a:t>
            </a:r>
            <a:r>
              <a:rPr lang="ar-SA" sz="2400" b="1" dirty="0">
                <a:latin typeface="Calibri" panose="020F0502020204030204" pitchFamily="34" charset="0"/>
                <a:ea typeface="Calibri" panose="020F0502020204030204" pitchFamily="34" charset="0"/>
                <a:cs typeface="Times New Roman" panose="02020603050405020304" pitchFamily="18" charset="0"/>
              </a:rPr>
              <a:t>الأخرى وليس الذي يحتوي على تجمعات خلوية وتراكيب متعددة الخلايا.</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6476" y="3326123"/>
            <a:ext cx="2334964" cy="308857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80" y="815359"/>
            <a:ext cx="4093699" cy="2866842"/>
          </a:xfrm>
          <a:prstGeom prst="rect">
            <a:avLst/>
          </a:prstGeom>
        </p:spPr>
      </p:pic>
    </p:spTree>
    <p:extLst>
      <p:ext uri="{BB962C8B-B14F-4D97-AF65-F5344CB8AC3E}">
        <p14:creationId xmlns:p14="http://schemas.microsoft.com/office/powerpoint/2010/main" val="2994726895"/>
      </p:ext>
    </p:extLst>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1586</TotalTime>
  <Words>745</Words>
  <Application>Microsoft Office PowerPoint</Application>
  <PresentationFormat>Widescreen</PresentationFormat>
  <Paragraphs>45</Paragraphs>
  <Slides>10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ＭＳ Ｐゴシック</vt:lpstr>
      <vt:lpstr>Arial</vt:lpstr>
      <vt:lpstr>Calibri</vt:lpstr>
      <vt:lpstr>Georgia</vt:lpstr>
      <vt:lpstr>Tahoma</vt:lpstr>
      <vt:lpstr>Times New Roman</vt:lpstr>
      <vt:lpstr>Trebuchet MS</vt:lpstr>
      <vt:lpstr>Webdings</vt:lpstr>
      <vt:lpstr>Wingdings</vt:lpstr>
      <vt:lpstr>Wingdings 2</vt:lpstr>
      <vt:lpstr>حضري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Fahd Hamad Al-Qurainy</cp:lastModifiedBy>
  <cp:revision>141</cp:revision>
  <dcterms:created xsi:type="dcterms:W3CDTF">2017-09-19T17:58:30Z</dcterms:created>
  <dcterms:modified xsi:type="dcterms:W3CDTF">2021-09-19T06:01:59Z</dcterms:modified>
</cp:coreProperties>
</file>