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12"/>
  </p:notesMasterIdLst>
  <p:sldIdLst>
    <p:sldId id="257" r:id="rId2"/>
    <p:sldId id="273" r:id="rId3"/>
    <p:sldId id="274" r:id="rId4"/>
    <p:sldId id="275" r:id="rId5"/>
    <p:sldId id="276" r:id="rId6"/>
    <p:sldId id="277" r:id="rId7"/>
    <p:sldId id="278" r:id="rId8"/>
    <p:sldId id="281" r:id="rId9"/>
    <p:sldId id="279" r:id="rId10"/>
    <p:sldId id="280"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6"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00"/>
    <a:srgbClr val="A2020D"/>
    <a:srgbClr val="FFCCFF"/>
    <a:srgbClr val="000066"/>
    <a:srgbClr val="660033"/>
    <a:srgbClr val="151432"/>
    <a:srgbClr val="66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4485" autoAdjust="0"/>
    <p:restoredTop sz="94660"/>
  </p:normalViewPr>
  <p:slideViewPr>
    <p:cSldViewPr snapToGrid="0" showGuides="1">
      <p:cViewPr varScale="1">
        <p:scale>
          <a:sx n="73" d="100"/>
          <a:sy n="73" d="100"/>
        </p:scale>
        <p:origin x="1038" y="96"/>
      </p:cViewPr>
      <p:guideLst>
        <p:guide orient="horz" pos="2136"/>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757A0CB-3F5A-4E45-9F6E-3E8B0080D327}" type="datetimeFigureOut">
              <a:rPr lang="en-US" smtClean="0"/>
              <a:pPr/>
              <a:t>9/8/2022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464FC62-A26A-44E2-B170-8CF74C25CF7D}" type="slidenum">
              <a:rPr lang="en-US" smtClean="0"/>
              <a:pPr/>
              <a:t>‹#›</a:t>
            </a:fld>
            <a:endParaRPr lang="en-US"/>
          </a:p>
        </p:txBody>
      </p:sp>
    </p:spTree>
    <p:extLst>
      <p:ext uri="{BB962C8B-B14F-4D97-AF65-F5344CB8AC3E}">
        <p14:creationId xmlns:p14="http://schemas.microsoft.com/office/powerpoint/2010/main" val="22278688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sp>
        <p:nvSpPr>
          <p:cNvPr id="23" name="مستطيل 22"/>
          <p:cNvSpPr/>
          <p:nvPr/>
        </p:nvSpPr>
        <p:spPr>
          <a:xfrm flipV="1">
            <a:off x="7213577" y="3810001"/>
            <a:ext cx="4978425"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مستطيل 23"/>
          <p:cNvSpPr/>
          <p:nvPr/>
        </p:nvSpPr>
        <p:spPr>
          <a:xfrm flipV="1">
            <a:off x="7213601" y="3897010"/>
            <a:ext cx="49784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مستطيل 24"/>
          <p:cNvSpPr/>
          <p:nvPr/>
        </p:nvSpPr>
        <p:spPr>
          <a:xfrm flipV="1">
            <a:off x="7213601" y="4115167"/>
            <a:ext cx="49784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مستطيل 25"/>
          <p:cNvSpPr/>
          <p:nvPr/>
        </p:nvSpPr>
        <p:spPr>
          <a:xfrm flipV="1">
            <a:off x="7213600" y="4164403"/>
            <a:ext cx="262128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مستطيل 26"/>
          <p:cNvSpPr/>
          <p:nvPr/>
        </p:nvSpPr>
        <p:spPr>
          <a:xfrm flipV="1">
            <a:off x="7213600" y="4199572"/>
            <a:ext cx="262128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مستطيل مستدير الزوايا 29"/>
          <p:cNvSpPr/>
          <p:nvPr/>
        </p:nvSpPr>
        <p:spPr bwMode="white">
          <a:xfrm>
            <a:off x="7213600" y="3962400"/>
            <a:ext cx="408432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مستطيل مستدير الزوايا 30"/>
          <p:cNvSpPr/>
          <p:nvPr/>
        </p:nvSpPr>
        <p:spPr bwMode="white">
          <a:xfrm>
            <a:off x="9835343" y="4060983"/>
            <a:ext cx="21336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مستطيل 6"/>
          <p:cNvSpPr/>
          <p:nvPr/>
        </p:nvSpPr>
        <p:spPr>
          <a:xfrm>
            <a:off x="1" y="3649662"/>
            <a:ext cx="12192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مستطيل 9"/>
          <p:cNvSpPr/>
          <p:nvPr/>
        </p:nvSpPr>
        <p:spPr>
          <a:xfrm>
            <a:off x="1" y="3675528"/>
            <a:ext cx="12192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مستطيل 10"/>
          <p:cNvSpPr/>
          <p:nvPr/>
        </p:nvSpPr>
        <p:spPr>
          <a:xfrm flipV="1">
            <a:off x="8552068" y="3643090"/>
            <a:ext cx="3639933"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مستطيل 18"/>
          <p:cNvSpPr/>
          <p:nvPr/>
        </p:nvSpPr>
        <p:spPr>
          <a:xfrm>
            <a:off x="0" y="0"/>
            <a:ext cx="12192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عنوان 7"/>
          <p:cNvSpPr>
            <a:spLocks noGrp="1"/>
          </p:cNvSpPr>
          <p:nvPr>
            <p:ph type="ctrTitle"/>
          </p:nvPr>
        </p:nvSpPr>
        <p:spPr>
          <a:xfrm>
            <a:off x="609600" y="2401888"/>
            <a:ext cx="11277600" cy="1470025"/>
          </a:xfrm>
        </p:spPr>
        <p:txBody>
          <a:bodyPr anchor="b"/>
          <a:lstStyle>
            <a:lvl1pPr>
              <a:defRPr sz="4400">
                <a:solidFill>
                  <a:schemeClr val="bg1"/>
                </a:solidFill>
              </a:defRPr>
            </a:lvl1pPr>
          </a:lstStyle>
          <a:p>
            <a:r>
              <a:rPr kumimoji="0" lang="ar-SA" smtClean="0"/>
              <a:t>انقر لتحرير نمط العنوان الرئيسي</a:t>
            </a:r>
            <a:endParaRPr kumimoji="0" lang="en-US"/>
          </a:p>
        </p:txBody>
      </p:sp>
      <p:sp>
        <p:nvSpPr>
          <p:cNvPr id="9" name="عنوان فرعي 8"/>
          <p:cNvSpPr>
            <a:spLocks noGrp="1"/>
          </p:cNvSpPr>
          <p:nvPr>
            <p:ph type="subTitle" idx="1"/>
          </p:nvPr>
        </p:nvSpPr>
        <p:spPr>
          <a:xfrm>
            <a:off x="609600" y="3899938"/>
            <a:ext cx="6604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ar-SA" smtClean="0"/>
              <a:t>انقر لتحرير نمط العنوان الثانوي الرئيسي</a:t>
            </a:r>
            <a:endParaRPr kumimoji="0" lang="en-US"/>
          </a:p>
        </p:txBody>
      </p:sp>
      <p:sp>
        <p:nvSpPr>
          <p:cNvPr id="28" name="عنصر نائب للتاريخ 27"/>
          <p:cNvSpPr>
            <a:spLocks noGrp="1"/>
          </p:cNvSpPr>
          <p:nvPr>
            <p:ph type="dt" sz="half" idx="10"/>
          </p:nvPr>
        </p:nvSpPr>
        <p:spPr>
          <a:xfrm>
            <a:off x="8940800" y="4206240"/>
            <a:ext cx="1280160" cy="457200"/>
          </a:xfrm>
        </p:spPr>
        <p:txBody>
          <a:bodyPr/>
          <a:lstStyle/>
          <a:p>
            <a:fld id="{7521CD6F-9BB0-4FA0-BF84-7954BCE918E4}" type="datetimeFigureOut">
              <a:rPr lang="en-US" smtClean="0"/>
              <a:pPr/>
              <a:t>9/8/2022</a:t>
            </a:fld>
            <a:endParaRPr lang="en-US"/>
          </a:p>
        </p:txBody>
      </p:sp>
      <p:sp>
        <p:nvSpPr>
          <p:cNvPr id="17" name="عنصر نائب للتذييل 16"/>
          <p:cNvSpPr>
            <a:spLocks noGrp="1"/>
          </p:cNvSpPr>
          <p:nvPr>
            <p:ph type="ftr" sz="quarter" idx="11"/>
          </p:nvPr>
        </p:nvSpPr>
        <p:spPr>
          <a:xfrm>
            <a:off x="7213600" y="4205288"/>
            <a:ext cx="1727200" cy="457200"/>
          </a:xfrm>
        </p:spPr>
        <p:txBody>
          <a:bodyPr/>
          <a:lstStyle/>
          <a:p>
            <a:endParaRPr lang="en-US"/>
          </a:p>
        </p:txBody>
      </p:sp>
      <p:sp>
        <p:nvSpPr>
          <p:cNvPr id="29" name="عنصر نائب لرقم الشريحة 28"/>
          <p:cNvSpPr>
            <a:spLocks noGrp="1"/>
          </p:cNvSpPr>
          <p:nvPr>
            <p:ph type="sldNum" sz="quarter" idx="12"/>
          </p:nvPr>
        </p:nvSpPr>
        <p:spPr>
          <a:xfrm>
            <a:off x="11093451" y="1136"/>
            <a:ext cx="996949" cy="365760"/>
          </a:xfrm>
        </p:spPr>
        <p:txBody>
          <a:bodyPr/>
          <a:lstStyle>
            <a:lvl1pPr algn="r">
              <a:defRPr sz="1800">
                <a:solidFill>
                  <a:schemeClr val="bg1"/>
                </a:solidFill>
              </a:defRPr>
            </a:lvl1pPr>
          </a:lstStyle>
          <a:p>
            <a:fld id="{87BC3A2C-FF42-4789-A85E-B9B459CA78ED}" type="slidenum">
              <a:rPr lang="en-US" smtClean="0"/>
              <a:pPr/>
              <a:t>‹#›</a:t>
            </a:fld>
            <a:endParaRPr lang="en-US"/>
          </a:p>
        </p:txBody>
      </p:sp>
    </p:spTree>
  </p:cSld>
  <p:clrMapOvr>
    <a:masterClrMapping/>
  </p:clrMapOvr>
  <p:transition spd="slow">
    <p:wipe di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7521CD6F-9BB0-4FA0-BF84-7954BCE918E4}" type="datetimeFigureOut">
              <a:rPr lang="en-US" smtClean="0"/>
              <a:pPr/>
              <a:t>9/8/2022</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87BC3A2C-FF42-4789-A85E-B9B459CA78ED}" type="slidenum">
              <a:rPr lang="en-US" smtClean="0"/>
              <a:pPr/>
              <a:t>‹#›</a:t>
            </a:fld>
            <a:endParaRPr lang="en-US"/>
          </a:p>
        </p:txBody>
      </p:sp>
    </p:spTree>
  </p:cSld>
  <p:clrMapOvr>
    <a:masterClrMapping/>
  </p:clrMapOvr>
  <p:transition spd="slow">
    <p:wipe di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9042400" y="1143000"/>
            <a:ext cx="2540000" cy="5486400"/>
          </a:xfrm>
        </p:spPr>
        <p:txBody>
          <a:bodyPr vert="eaVer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609600" y="1143000"/>
            <a:ext cx="8331200" cy="5486400"/>
          </a:xfrm>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7521CD6F-9BB0-4FA0-BF84-7954BCE918E4}" type="datetimeFigureOut">
              <a:rPr lang="en-US" smtClean="0"/>
              <a:pPr/>
              <a:t>9/8/2022</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87BC3A2C-FF42-4789-A85E-B9B459CA78ED}" type="slidenum">
              <a:rPr lang="en-US" smtClean="0"/>
              <a:pPr/>
              <a:t>‹#›</a:t>
            </a:fld>
            <a:endParaRPr lang="en-US"/>
          </a:p>
        </p:txBody>
      </p:sp>
    </p:spTree>
  </p:cSld>
  <p:clrMapOvr>
    <a:masterClrMapping/>
  </p:clrMapOvr>
  <p:transition spd="slow">
    <p:wipe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عنصر نائب للمحتوى 2"/>
          <p:cNvSpPr>
            <a:spLocks noGrp="1"/>
          </p:cNvSpPr>
          <p:nvPr>
            <p:ph idx="1"/>
          </p:nvPr>
        </p:nvSpPr>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7521CD6F-9BB0-4FA0-BF84-7954BCE918E4}" type="datetimeFigureOut">
              <a:rPr lang="en-US" smtClean="0"/>
              <a:pPr/>
              <a:t>9/8/2022</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87BC3A2C-FF42-4789-A85E-B9B459CA78ED}" type="slidenum">
              <a:rPr lang="en-US" smtClean="0"/>
              <a:pPr/>
              <a:t>‹#›</a:t>
            </a:fld>
            <a:endParaRPr lang="en-US"/>
          </a:p>
        </p:txBody>
      </p:sp>
    </p:spTree>
  </p:cSld>
  <p:clrMapOvr>
    <a:masterClrMapping/>
  </p:clrMapOvr>
  <p:transition spd="slow">
    <p:wipe di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963084" y="1981201"/>
            <a:ext cx="103632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963084" y="3367088"/>
            <a:ext cx="103632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7521CD6F-9BB0-4FA0-BF84-7954BCE918E4}" type="datetimeFigureOut">
              <a:rPr lang="en-US" smtClean="0"/>
              <a:pPr/>
              <a:t>9/8/2022</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87BC3A2C-FF42-4789-A85E-B9B459CA78ED}" type="slidenum">
              <a:rPr lang="en-US" smtClean="0"/>
              <a:pPr/>
              <a:t>‹#›</a:t>
            </a:fld>
            <a:endParaRPr lang="en-US"/>
          </a:p>
        </p:txBody>
      </p:sp>
    </p:spTree>
  </p:cSld>
  <p:clrMapOvr>
    <a:masterClrMapping/>
  </p:clrMapOvr>
  <p:transition spd="slow">
    <p:wipe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عنصر نائب للمحتوى 2"/>
          <p:cNvSpPr>
            <a:spLocks noGrp="1"/>
          </p:cNvSpPr>
          <p:nvPr>
            <p:ph sz="half" idx="1"/>
          </p:nvPr>
        </p:nvSpPr>
        <p:spPr>
          <a:xfrm>
            <a:off x="609600" y="2249425"/>
            <a:ext cx="53848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محتوى 3"/>
          <p:cNvSpPr>
            <a:spLocks noGrp="1"/>
          </p:cNvSpPr>
          <p:nvPr>
            <p:ph sz="half" idx="2"/>
          </p:nvPr>
        </p:nvSpPr>
        <p:spPr>
          <a:xfrm>
            <a:off x="6197600" y="2249425"/>
            <a:ext cx="53848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p:txBody>
          <a:bodyPr/>
          <a:lstStyle/>
          <a:p>
            <a:fld id="{7521CD6F-9BB0-4FA0-BF84-7954BCE918E4}" type="datetimeFigureOut">
              <a:rPr lang="en-US" smtClean="0"/>
              <a:pPr/>
              <a:t>9/8/2022</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87BC3A2C-FF42-4789-A85E-B9B459CA78ED}" type="slidenum">
              <a:rPr lang="en-US" smtClean="0"/>
              <a:pPr/>
              <a:t>‹#›</a:t>
            </a:fld>
            <a:endParaRPr lang="en-US"/>
          </a:p>
        </p:txBody>
      </p:sp>
    </p:spTree>
  </p:cSld>
  <p:clrMapOvr>
    <a:masterClrMapping/>
  </p:clrMapOvr>
  <p:transition spd="slow">
    <p:wipe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508000" y="1143000"/>
            <a:ext cx="11176000" cy="1069848"/>
          </a:xfrm>
        </p:spPr>
        <p:txBody>
          <a:bodyPr anchor="ctr"/>
          <a:lstStyle>
            <a:lvl1pPr>
              <a:defRPr sz="4000" b="0" i="0" cap="none" baseline="0"/>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508000" y="2244970"/>
            <a:ext cx="5388864"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ar-SA" smtClean="0"/>
              <a:t>انقر لتحرير أنماط النص الرئيسي</a:t>
            </a:r>
          </a:p>
        </p:txBody>
      </p:sp>
      <p:sp>
        <p:nvSpPr>
          <p:cNvPr id="4" name="عنصر نائب للنص 3"/>
          <p:cNvSpPr>
            <a:spLocks noGrp="1"/>
          </p:cNvSpPr>
          <p:nvPr>
            <p:ph type="body" sz="half" idx="3"/>
          </p:nvPr>
        </p:nvSpPr>
        <p:spPr>
          <a:xfrm>
            <a:off x="6294968" y="2244970"/>
            <a:ext cx="5389033"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ar-SA" smtClean="0"/>
              <a:t>انقر لتحرير أنماط النص الرئيسي</a:t>
            </a:r>
          </a:p>
        </p:txBody>
      </p:sp>
      <p:sp>
        <p:nvSpPr>
          <p:cNvPr id="5" name="عنصر نائب للمحتوى 4"/>
          <p:cNvSpPr>
            <a:spLocks noGrp="1"/>
          </p:cNvSpPr>
          <p:nvPr>
            <p:ph sz="quarter" idx="2"/>
          </p:nvPr>
        </p:nvSpPr>
        <p:spPr>
          <a:xfrm>
            <a:off x="508000" y="2708519"/>
            <a:ext cx="5388864"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6" name="عنصر نائب للمحتوى 5"/>
          <p:cNvSpPr>
            <a:spLocks noGrp="1"/>
          </p:cNvSpPr>
          <p:nvPr>
            <p:ph sz="quarter" idx="4"/>
          </p:nvPr>
        </p:nvSpPr>
        <p:spPr>
          <a:xfrm>
            <a:off x="6291073" y="2708519"/>
            <a:ext cx="5389033"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26" name="عنصر نائب للتاريخ 25"/>
          <p:cNvSpPr>
            <a:spLocks noGrp="1"/>
          </p:cNvSpPr>
          <p:nvPr>
            <p:ph type="dt" sz="half" idx="10"/>
          </p:nvPr>
        </p:nvSpPr>
        <p:spPr/>
        <p:txBody>
          <a:bodyPr rtlCol="0"/>
          <a:lstStyle/>
          <a:p>
            <a:fld id="{7521CD6F-9BB0-4FA0-BF84-7954BCE918E4}" type="datetimeFigureOut">
              <a:rPr lang="en-US" smtClean="0"/>
              <a:pPr/>
              <a:t>9/8/2022</a:t>
            </a:fld>
            <a:endParaRPr lang="en-US"/>
          </a:p>
        </p:txBody>
      </p:sp>
      <p:sp>
        <p:nvSpPr>
          <p:cNvPr id="27" name="عنصر نائب لرقم الشريحة 26"/>
          <p:cNvSpPr>
            <a:spLocks noGrp="1"/>
          </p:cNvSpPr>
          <p:nvPr>
            <p:ph type="sldNum" sz="quarter" idx="11"/>
          </p:nvPr>
        </p:nvSpPr>
        <p:spPr/>
        <p:txBody>
          <a:bodyPr rtlCol="0"/>
          <a:lstStyle/>
          <a:p>
            <a:fld id="{87BC3A2C-FF42-4789-A85E-B9B459CA78ED}" type="slidenum">
              <a:rPr lang="en-US" smtClean="0"/>
              <a:pPr/>
              <a:t>‹#›</a:t>
            </a:fld>
            <a:endParaRPr lang="en-US"/>
          </a:p>
        </p:txBody>
      </p:sp>
      <p:sp>
        <p:nvSpPr>
          <p:cNvPr id="28" name="عنصر نائب للتذييل 27"/>
          <p:cNvSpPr>
            <a:spLocks noGrp="1"/>
          </p:cNvSpPr>
          <p:nvPr>
            <p:ph type="ftr" sz="quarter" idx="12"/>
          </p:nvPr>
        </p:nvSpPr>
        <p:spPr/>
        <p:txBody>
          <a:bodyPr rtlCol="0"/>
          <a:lstStyle/>
          <a:p>
            <a:endParaRPr lang="en-US"/>
          </a:p>
        </p:txBody>
      </p:sp>
    </p:spTree>
  </p:cSld>
  <p:clrMapOvr>
    <a:masterClrMapping/>
  </p:clrMapOvr>
  <p:transition spd="slow">
    <p:wipe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a:xfrm>
            <a:off x="609600" y="1143000"/>
            <a:ext cx="10972800" cy="1069848"/>
          </a:xfrm>
        </p:spPr>
        <p:txBody>
          <a:bodyPr anchor="ctr"/>
          <a:lstStyle>
            <a:lvl1pPr>
              <a:defRPr sz="4000">
                <a:solidFill>
                  <a:schemeClr val="tx2"/>
                </a:solidFill>
              </a:defRPr>
            </a:lvl1pPr>
          </a:lstStyle>
          <a:p>
            <a:r>
              <a:rPr kumimoji="0" lang="ar-SA" smtClean="0"/>
              <a:t>انقر لتحرير نمط العنوان الرئيسي</a:t>
            </a:r>
            <a:endParaRPr kumimoji="0" lang="en-US"/>
          </a:p>
        </p:txBody>
      </p:sp>
      <p:sp>
        <p:nvSpPr>
          <p:cNvPr id="3" name="عنصر نائب للتاريخ 2"/>
          <p:cNvSpPr>
            <a:spLocks noGrp="1"/>
          </p:cNvSpPr>
          <p:nvPr>
            <p:ph type="dt" sz="half" idx="10"/>
          </p:nvPr>
        </p:nvSpPr>
        <p:spPr>
          <a:xfrm>
            <a:off x="8778240" y="612648"/>
            <a:ext cx="1276352" cy="457200"/>
          </a:xfrm>
        </p:spPr>
        <p:txBody>
          <a:bodyPr/>
          <a:lstStyle/>
          <a:p>
            <a:fld id="{7521CD6F-9BB0-4FA0-BF84-7954BCE918E4}" type="datetimeFigureOut">
              <a:rPr lang="en-US" smtClean="0"/>
              <a:pPr/>
              <a:t>9/8/2022</a:t>
            </a:fld>
            <a:endParaRPr lang="en-US"/>
          </a:p>
        </p:txBody>
      </p:sp>
      <p:sp>
        <p:nvSpPr>
          <p:cNvPr id="4" name="عنصر نائب للتذييل 3"/>
          <p:cNvSpPr>
            <a:spLocks noGrp="1"/>
          </p:cNvSpPr>
          <p:nvPr>
            <p:ph type="ftr" sz="quarter" idx="11"/>
          </p:nvPr>
        </p:nvSpPr>
        <p:spPr>
          <a:xfrm>
            <a:off x="7010400" y="612648"/>
            <a:ext cx="1767840" cy="457200"/>
          </a:xfrm>
        </p:spPr>
        <p:txBody>
          <a:bodyPr/>
          <a:lstStyle/>
          <a:p>
            <a:endParaRPr lang="en-US"/>
          </a:p>
        </p:txBody>
      </p:sp>
      <p:sp>
        <p:nvSpPr>
          <p:cNvPr id="5" name="عنصر نائب لرقم الشريحة 4"/>
          <p:cNvSpPr>
            <a:spLocks noGrp="1"/>
          </p:cNvSpPr>
          <p:nvPr>
            <p:ph type="sldNum" sz="quarter" idx="12"/>
          </p:nvPr>
        </p:nvSpPr>
        <p:spPr>
          <a:xfrm>
            <a:off x="10899648" y="2272"/>
            <a:ext cx="1016000" cy="365760"/>
          </a:xfrm>
        </p:spPr>
        <p:txBody>
          <a:bodyPr/>
          <a:lstStyle/>
          <a:p>
            <a:fld id="{87BC3A2C-FF42-4789-A85E-B9B459CA78ED}" type="slidenum">
              <a:rPr lang="en-US" smtClean="0"/>
              <a:pPr/>
              <a:t>‹#›</a:t>
            </a:fld>
            <a:endParaRPr lang="en-US"/>
          </a:p>
        </p:txBody>
      </p:sp>
    </p:spTree>
  </p:cSld>
  <p:clrMapOvr>
    <a:masterClrMapping/>
  </p:clrMapOvr>
  <p:transition spd="slow">
    <p:wipe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7521CD6F-9BB0-4FA0-BF84-7954BCE918E4}" type="datetimeFigureOut">
              <a:rPr lang="en-US" smtClean="0"/>
              <a:pPr/>
              <a:t>9/8/2022</a:t>
            </a:fld>
            <a:endParaRPr lang="en-US"/>
          </a:p>
        </p:txBody>
      </p:sp>
      <p:sp>
        <p:nvSpPr>
          <p:cNvPr id="3" name="عنصر نائب للتذييل 2"/>
          <p:cNvSpPr>
            <a:spLocks noGrp="1"/>
          </p:cNvSpPr>
          <p:nvPr>
            <p:ph type="ftr" sz="quarter" idx="11"/>
          </p:nvPr>
        </p:nvSpPr>
        <p:spPr/>
        <p:txBody>
          <a:bodyPr/>
          <a:lstStyle/>
          <a:p>
            <a:endParaRPr lang="en-US"/>
          </a:p>
        </p:txBody>
      </p:sp>
      <p:sp>
        <p:nvSpPr>
          <p:cNvPr id="4" name="عنصر نائب لرقم الشريحة 3"/>
          <p:cNvSpPr>
            <a:spLocks noGrp="1"/>
          </p:cNvSpPr>
          <p:nvPr>
            <p:ph type="sldNum" sz="quarter" idx="12"/>
          </p:nvPr>
        </p:nvSpPr>
        <p:spPr/>
        <p:txBody>
          <a:bodyPr/>
          <a:lstStyle/>
          <a:p>
            <a:fld id="{87BC3A2C-FF42-4789-A85E-B9B459CA78ED}" type="slidenum">
              <a:rPr lang="en-US" smtClean="0"/>
              <a:pPr/>
              <a:t>‹#›</a:t>
            </a:fld>
            <a:endParaRPr lang="en-US"/>
          </a:p>
        </p:txBody>
      </p:sp>
    </p:spTree>
  </p:cSld>
  <p:clrMapOvr>
    <a:masterClrMapping/>
  </p:clrMapOvr>
  <p:transition spd="slow">
    <p:wipe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7137995" y="1101970"/>
            <a:ext cx="4511040" cy="877824"/>
          </a:xfrm>
        </p:spPr>
        <p:txBody>
          <a:bodyPr anchor="b"/>
          <a:lstStyle>
            <a:lvl1pPr algn="l">
              <a:buNone/>
              <a:defRPr sz="1800" b="1"/>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2"/>
          </p:nvPr>
        </p:nvSpPr>
        <p:spPr>
          <a:xfrm>
            <a:off x="7137995" y="2010727"/>
            <a:ext cx="451104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ar-SA" smtClean="0"/>
              <a:t>انقر لتحرير أنماط النص الرئيسي</a:t>
            </a:r>
          </a:p>
        </p:txBody>
      </p:sp>
      <p:sp>
        <p:nvSpPr>
          <p:cNvPr id="4" name="عنصر نائب للمحتوى 3"/>
          <p:cNvSpPr>
            <a:spLocks noGrp="1"/>
          </p:cNvSpPr>
          <p:nvPr>
            <p:ph sz="half" idx="1"/>
          </p:nvPr>
        </p:nvSpPr>
        <p:spPr>
          <a:xfrm>
            <a:off x="203200" y="776287"/>
            <a:ext cx="6803136"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p:txBody>
          <a:bodyPr/>
          <a:lstStyle/>
          <a:p>
            <a:fld id="{7521CD6F-9BB0-4FA0-BF84-7954BCE918E4}" type="datetimeFigureOut">
              <a:rPr lang="en-US" smtClean="0"/>
              <a:pPr/>
              <a:t>9/8/2022</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87BC3A2C-FF42-4789-A85E-B9B459CA78ED}" type="slidenum">
              <a:rPr lang="en-US" smtClean="0"/>
              <a:pPr/>
              <a:t>‹#›</a:t>
            </a:fld>
            <a:endParaRPr lang="en-US"/>
          </a:p>
        </p:txBody>
      </p:sp>
    </p:spTree>
  </p:cSld>
  <p:clrMapOvr>
    <a:masterClrMapping/>
  </p:clrMapOvr>
  <p:transition spd="slow">
    <p:wipe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7253913" y="1109161"/>
            <a:ext cx="782404" cy="4681637"/>
          </a:xfrm>
        </p:spPr>
        <p:txBody>
          <a:bodyPr vert="vert270" lIns="45720" tIns="0" rIns="45720" anchor="t"/>
          <a:lstStyle>
            <a:lvl1pPr algn="ctr">
              <a:buNone/>
              <a:defRPr sz="2000" b="1"/>
            </a:lvl1pPr>
          </a:lstStyle>
          <a:p>
            <a:r>
              <a:rPr kumimoji="0" lang="ar-SA" smtClean="0"/>
              <a:t>انقر لتحرير نمط العنوان الرئيسي</a:t>
            </a:r>
            <a:endParaRPr kumimoji="0" lang="en-US"/>
          </a:p>
        </p:txBody>
      </p:sp>
      <p:sp>
        <p:nvSpPr>
          <p:cNvPr id="3" name="عنصر نائب للصورة 2"/>
          <p:cNvSpPr>
            <a:spLocks noGrp="1"/>
          </p:cNvSpPr>
          <p:nvPr>
            <p:ph type="pic" idx="1"/>
          </p:nvPr>
        </p:nvSpPr>
        <p:spPr>
          <a:xfrm>
            <a:off x="538228" y="1143000"/>
            <a:ext cx="6096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ar-SA" smtClean="0"/>
              <a:t>انقر فوق الرمز لإضافة صورة</a:t>
            </a:r>
            <a:endParaRPr kumimoji="0" lang="en-US" dirty="0"/>
          </a:p>
        </p:txBody>
      </p:sp>
      <p:sp>
        <p:nvSpPr>
          <p:cNvPr id="4" name="عنصر نائب للنص 3"/>
          <p:cNvSpPr>
            <a:spLocks noGrp="1"/>
          </p:cNvSpPr>
          <p:nvPr>
            <p:ph type="body" sz="half" idx="2"/>
          </p:nvPr>
        </p:nvSpPr>
        <p:spPr>
          <a:xfrm>
            <a:off x="8117924" y="3274309"/>
            <a:ext cx="34544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7521CD6F-9BB0-4FA0-BF84-7954BCE918E4}" type="datetimeFigureOut">
              <a:rPr lang="en-US" smtClean="0"/>
              <a:pPr/>
              <a:t>9/8/2022</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87BC3A2C-FF42-4789-A85E-B9B459CA78ED}" type="slidenum">
              <a:rPr lang="en-US" smtClean="0"/>
              <a:pPr/>
              <a:t>‹#›</a:t>
            </a:fld>
            <a:endParaRPr lang="en-US"/>
          </a:p>
        </p:txBody>
      </p:sp>
    </p:spTree>
  </p:cSld>
  <p:clrMapOvr>
    <a:masterClrMapping/>
  </p:clrMapOvr>
  <p:transition spd="slow">
    <p:wipe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مستطيل 27"/>
          <p:cNvSpPr/>
          <p:nvPr/>
        </p:nvSpPr>
        <p:spPr>
          <a:xfrm>
            <a:off x="1" y="366819"/>
            <a:ext cx="12192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مستطيل 28"/>
          <p:cNvSpPr/>
          <p:nvPr/>
        </p:nvSpPr>
        <p:spPr>
          <a:xfrm>
            <a:off x="0" y="-1"/>
            <a:ext cx="12192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مستطيل 29"/>
          <p:cNvSpPr/>
          <p:nvPr/>
        </p:nvSpPr>
        <p:spPr>
          <a:xfrm>
            <a:off x="1" y="308277"/>
            <a:ext cx="12192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مستطيل 30"/>
          <p:cNvSpPr/>
          <p:nvPr/>
        </p:nvSpPr>
        <p:spPr>
          <a:xfrm flipV="1">
            <a:off x="7213577" y="360247"/>
            <a:ext cx="4978425"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مستطيل 31"/>
          <p:cNvSpPr/>
          <p:nvPr/>
        </p:nvSpPr>
        <p:spPr>
          <a:xfrm flipV="1">
            <a:off x="7213601" y="440113"/>
            <a:ext cx="49784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مستطيل مستدير الزوايا 32"/>
          <p:cNvSpPr/>
          <p:nvPr/>
        </p:nvSpPr>
        <p:spPr bwMode="white">
          <a:xfrm>
            <a:off x="7209785" y="497504"/>
            <a:ext cx="408432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مستطيل مستدير الزوايا 33"/>
          <p:cNvSpPr/>
          <p:nvPr/>
        </p:nvSpPr>
        <p:spPr bwMode="white">
          <a:xfrm>
            <a:off x="9831528" y="588943"/>
            <a:ext cx="21336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مستطيل 34"/>
          <p:cNvSpPr/>
          <p:nvPr/>
        </p:nvSpPr>
        <p:spPr bwMode="invGray">
          <a:xfrm>
            <a:off x="12113288" y="-2001"/>
            <a:ext cx="76835"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مستطيل 35"/>
          <p:cNvSpPr/>
          <p:nvPr/>
        </p:nvSpPr>
        <p:spPr bwMode="invGray">
          <a:xfrm>
            <a:off x="12059308" y="-2001"/>
            <a:ext cx="3657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مستطيل 36"/>
          <p:cNvSpPr/>
          <p:nvPr/>
        </p:nvSpPr>
        <p:spPr bwMode="invGray">
          <a:xfrm>
            <a:off x="12033904" y="-2001"/>
            <a:ext cx="12192"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مستطيل 37"/>
          <p:cNvSpPr/>
          <p:nvPr/>
        </p:nvSpPr>
        <p:spPr bwMode="invGray">
          <a:xfrm>
            <a:off x="11967231" y="-2001"/>
            <a:ext cx="36576"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مستطيل 38"/>
          <p:cNvSpPr/>
          <p:nvPr/>
        </p:nvSpPr>
        <p:spPr bwMode="invGray">
          <a:xfrm>
            <a:off x="11887569" y="380"/>
            <a:ext cx="73152"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مستطيل 39"/>
          <p:cNvSpPr/>
          <p:nvPr/>
        </p:nvSpPr>
        <p:spPr bwMode="invGray">
          <a:xfrm>
            <a:off x="11831300" y="380"/>
            <a:ext cx="12192"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عنصر نائب للعنوان 21"/>
          <p:cNvSpPr>
            <a:spLocks noGrp="1"/>
          </p:cNvSpPr>
          <p:nvPr>
            <p:ph type="title"/>
          </p:nvPr>
        </p:nvSpPr>
        <p:spPr>
          <a:xfrm>
            <a:off x="609600" y="1143000"/>
            <a:ext cx="10972800" cy="1066800"/>
          </a:xfrm>
          <a:prstGeom prst="rect">
            <a:avLst/>
          </a:prstGeom>
        </p:spPr>
        <p:txBody>
          <a:bodyPr vert="horz" anchor="ctr">
            <a:normAutofit/>
          </a:bodyPr>
          <a:lstStyle/>
          <a:p>
            <a:r>
              <a:rPr kumimoji="0" lang="ar-SA" smtClean="0"/>
              <a:t>انقر لتحرير نمط العنوان الرئيسي</a:t>
            </a:r>
            <a:endParaRPr kumimoji="0" lang="en-US"/>
          </a:p>
        </p:txBody>
      </p:sp>
      <p:sp>
        <p:nvSpPr>
          <p:cNvPr id="13" name="عنصر نائب للنص 12"/>
          <p:cNvSpPr>
            <a:spLocks noGrp="1"/>
          </p:cNvSpPr>
          <p:nvPr>
            <p:ph type="body" idx="1"/>
          </p:nvPr>
        </p:nvSpPr>
        <p:spPr>
          <a:xfrm>
            <a:off x="609600" y="2249424"/>
            <a:ext cx="10972800" cy="4325112"/>
          </a:xfrm>
          <a:prstGeom prst="rect">
            <a:avLst/>
          </a:prstGeom>
        </p:spPr>
        <p:txBody>
          <a:bodyPr vert="horz">
            <a:normAutofit/>
          </a:bodyPr>
          <a:lstStyle/>
          <a:p>
            <a:pPr lvl="0" eaLnBrk="1" latinLnBrk="0" hangingPunct="1"/>
            <a:r>
              <a:rPr kumimoji="0" lang="ar-SA" smtClean="0"/>
              <a:t>انقر لتحرير أنماط النص الرئيسي</a:t>
            </a:r>
          </a:p>
          <a:p>
            <a:pPr lvl="1" eaLnBrk="1" latinLnBrk="0" hangingPunct="1"/>
            <a:r>
              <a:rPr kumimoji="0" lang="ar-SA" smtClean="0"/>
              <a:t>المستوى الثاني</a:t>
            </a:r>
          </a:p>
          <a:p>
            <a:pPr lvl="2" eaLnBrk="1" latinLnBrk="0" hangingPunct="1"/>
            <a:r>
              <a:rPr kumimoji="0" lang="ar-SA" smtClean="0"/>
              <a:t>المستوى الثالث</a:t>
            </a:r>
          </a:p>
          <a:p>
            <a:pPr lvl="3" eaLnBrk="1" latinLnBrk="0" hangingPunct="1"/>
            <a:r>
              <a:rPr kumimoji="0" lang="ar-SA" smtClean="0"/>
              <a:t>المستوى الرابع</a:t>
            </a:r>
          </a:p>
          <a:p>
            <a:pPr lvl="4" eaLnBrk="1" latinLnBrk="0" hangingPunct="1"/>
            <a:r>
              <a:rPr kumimoji="0" lang="ar-SA" smtClean="0"/>
              <a:t>المستوى الخامس</a:t>
            </a:r>
            <a:endParaRPr kumimoji="0" lang="en-US"/>
          </a:p>
        </p:txBody>
      </p:sp>
      <p:sp>
        <p:nvSpPr>
          <p:cNvPr id="14" name="عنصر نائب للتاريخ 13"/>
          <p:cNvSpPr>
            <a:spLocks noGrp="1"/>
          </p:cNvSpPr>
          <p:nvPr>
            <p:ph type="dt" sz="half" idx="2"/>
          </p:nvPr>
        </p:nvSpPr>
        <p:spPr>
          <a:xfrm>
            <a:off x="8782048" y="612648"/>
            <a:ext cx="1276352" cy="457200"/>
          </a:xfrm>
          <a:prstGeom prst="rect">
            <a:avLst/>
          </a:prstGeom>
        </p:spPr>
        <p:txBody>
          <a:bodyPr vert="horz"/>
          <a:lstStyle>
            <a:lvl1pPr algn="l" eaLnBrk="1" latinLnBrk="0" hangingPunct="1">
              <a:defRPr kumimoji="0" sz="800">
                <a:solidFill>
                  <a:schemeClr val="accent2"/>
                </a:solidFill>
              </a:defRPr>
            </a:lvl1pPr>
          </a:lstStyle>
          <a:p>
            <a:fld id="{7521CD6F-9BB0-4FA0-BF84-7954BCE918E4}" type="datetimeFigureOut">
              <a:rPr lang="en-US" smtClean="0"/>
              <a:pPr/>
              <a:t>9/8/2022</a:t>
            </a:fld>
            <a:endParaRPr lang="en-US"/>
          </a:p>
        </p:txBody>
      </p:sp>
      <p:sp>
        <p:nvSpPr>
          <p:cNvPr id="3" name="عنصر نائب للتذييل 2"/>
          <p:cNvSpPr>
            <a:spLocks noGrp="1"/>
          </p:cNvSpPr>
          <p:nvPr>
            <p:ph type="ftr" sz="quarter" idx="3"/>
          </p:nvPr>
        </p:nvSpPr>
        <p:spPr>
          <a:xfrm>
            <a:off x="7010400" y="612648"/>
            <a:ext cx="1767840" cy="457200"/>
          </a:xfrm>
          <a:prstGeom prst="rect">
            <a:avLst/>
          </a:prstGeom>
        </p:spPr>
        <p:txBody>
          <a:bodyPr vert="horz"/>
          <a:lstStyle>
            <a:lvl1pPr algn="r" eaLnBrk="1" latinLnBrk="0" hangingPunct="1">
              <a:defRPr kumimoji="0" sz="800">
                <a:solidFill>
                  <a:schemeClr val="accent2"/>
                </a:solidFill>
              </a:defRPr>
            </a:lvl1pPr>
          </a:lstStyle>
          <a:p>
            <a:endParaRPr lang="en-US"/>
          </a:p>
        </p:txBody>
      </p:sp>
      <p:sp>
        <p:nvSpPr>
          <p:cNvPr id="23" name="عنصر نائب لرقم الشريحة 22"/>
          <p:cNvSpPr>
            <a:spLocks noGrp="1"/>
          </p:cNvSpPr>
          <p:nvPr>
            <p:ph type="sldNum" sz="quarter" idx="4"/>
          </p:nvPr>
        </p:nvSpPr>
        <p:spPr>
          <a:xfrm>
            <a:off x="10899648" y="2272"/>
            <a:ext cx="1016000" cy="365760"/>
          </a:xfrm>
          <a:prstGeom prst="rect">
            <a:avLst/>
          </a:prstGeom>
        </p:spPr>
        <p:txBody>
          <a:bodyPr vert="horz" anchor="b"/>
          <a:lstStyle>
            <a:lvl1pPr algn="r" eaLnBrk="1" latinLnBrk="0" hangingPunct="1">
              <a:defRPr kumimoji="0" sz="1800">
                <a:solidFill>
                  <a:srgbClr val="FFFFFF"/>
                </a:solidFill>
              </a:defRPr>
            </a:lvl1pPr>
          </a:lstStyle>
          <a:p>
            <a:fld id="{87BC3A2C-FF42-4789-A85E-B9B459CA78E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ransition spd="slow">
    <p:wipe dir="d"/>
  </p:transition>
  <p:txStyles>
    <p:titleStyle>
      <a:lvl1pPr algn="l" rtl="1" eaLnBrk="1" latinLnBrk="0" hangingPunct="1">
        <a:spcBef>
          <a:spcPct val="0"/>
        </a:spcBef>
        <a:buNone/>
        <a:defRPr kumimoji="0" sz="4000" kern="1200">
          <a:solidFill>
            <a:schemeClr val="tx2"/>
          </a:solidFill>
          <a:latin typeface="+mj-lt"/>
          <a:ea typeface="+mj-ea"/>
          <a:cs typeface="+mj-cs"/>
        </a:defRPr>
      </a:lvl1pPr>
    </p:titleStyle>
    <p:bodyStyle>
      <a:lvl1pPr marL="365760" indent="-256032" algn="r" rtl="1"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r" rtl="1"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r" rtl="1"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r" rtl="1"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r" rtl="1"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r" rtl="1"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r" rtl="1"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r" rtl="1"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r" rtl="1"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ستطيل 4"/>
          <p:cNvSpPr/>
          <p:nvPr/>
        </p:nvSpPr>
        <p:spPr>
          <a:xfrm>
            <a:off x="3675963" y="1444760"/>
            <a:ext cx="5583580" cy="903196"/>
          </a:xfrm>
          <a:prstGeom prst="rect">
            <a:avLst/>
          </a:prstGeom>
        </p:spPr>
        <p:txBody>
          <a:bodyPr wrap="none">
            <a:spAutoFit/>
          </a:bodyPr>
          <a:lstStyle/>
          <a:p>
            <a:pPr algn="r">
              <a:lnSpc>
                <a:spcPct val="150000"/>
              </a:lnSpc>
            </a:pPr>
            <a:r>
              <a:rPr lang="ar-SA" altLang="en-US" sz="4000" b="1" dirty="0" smtClean="0">
                <a:solidFill>
                  <a:srgbClr val="C00000"/>
                </a:solidFill>
                <a:ea typeface="ＭＳ Ｐゴシック" panose="020B0600070205080204" pitchFamily="34" charset="-128"/>
              </a:rPr>
              <a:t>2-الأجزاء النباتية </a:t>
            </a:r>
            <a:r>
              <a:rPr lang="ar-SA" altLang="en-US" sz="4000" b="1" dirty="0" err="1" smtClean="0">
                <a:solidFill>
                  <a:srgbClr val="C00000"/>
                </a:solidFill>
                <a:ea typeface="ＭＳ Ｐゴシック" panose="020B0600070205080204" pitchFamily="34" charset="-128"/>
              </a:rPr>
              <a:t>غيرالمنتظمه</a:t>
            </a:r>
            <a:r>
              <a:rPr lang="ar-SA" altLang="en-US" sz="4000" b="1" dirty="0" smtClean="0">
                <a:solidFill>
                  <a:srgbClr val="C00000"/>
                </a:solidFill>
                <a:ea typeface="ＭＳ Ｐゴシック" panose="020B0600070205080204" pitchFamily="34" charset="-128"/>
              </a:rPr>
              <a:t> </a:t>
            </a:r>
            <a:r>
              <a:rPr lang="en-US" altLang="en-US" sz="4000" b="1" dirty="0" smtClean="0">
                <a:solidFill>
                  <a:srgbClr val="C00000"/>
                </a:solidFill>
                <a:ea typeface="ＭＳ Ｐゴシック" panose="020B0600070205080204" pitchFamily="34" charset="-128"/>
              </a:rPr>
              <a:t> </a:t>
            </a:r>
          </a:p>
        </p:txBody>
      </p:sp>
      <p:sp>
        <p:nvSpPr>
          <p:cNvPr id="6" name="مستطيل 5"/>
          <p:cNvSpPr/>
          <p:nvPr/>
        </p:nvSpPr>
        <p:spPr>
          <a:xfrm>
            <a:off x="3338541" y="2428408"/>
            <a:ext cx="5779146" cy="707886"/>
          </a:xfrm>
          <a:prstGeom prst="rect">
            <a:avLst/>
          </a:prstGeom>
        </p:spPr>
        <p:txBody>
          <a:bodyPr wrap="none">
            <a:spAutoFit/>
          </a:bodyPr>
          <a:lstStyle/>
          <a:p>
            <a:r>
              <a:rPr lang="en-US" altLang="en-US" sz="4000" b="1" dirty="0" smtClean="0">
                <a:solidFill>
                  <a:srgbClr val="C00000"/>
                </a:solidFill>
                <a:ea typeface="ＭＳ Ｐゴシック" panose="020B0600070205080204" pitchFamily="34" charset="-128"/>
              </a:rPr>
              <a:t>Unorganized culture</a:t>
            </a:r>
            <a:r>
              <a:rPr lang="ar-SA" altLang="en-US" sz="4000" b="1" dirty="0" smtClean="0">
                <a:solidFill>
                  <a:srgbClr val="C00000"/>
                </a:solidFill>
                <a:ea typeface="ＭＳ Ｐゴシック" panose="020B0600070205080204" pitchFamily="34" charset="-128"/>
              </a:rPr>
              <a:t> </a:t>
            </a:r>
            <a:endParaRPr lang="ar-SA" sz="4000" dirty="0"/>
          </a:p>
        </p:txBody>
      </p:sp>
      <p:pic>
        <p:nvPicPr>
          <p:cNvPr id="8"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23891" y="3622859"/>
            <a:ext cx="10227212" cy="2985229"/>
          </a:xfrm>
          <a:prstGeom prst="rect">
            <a:avLst/>
          </a:prstGeom>
        </p:spPr>
      </p:pic>
    </p:spTree>
    <p:extLst>
      <p:ext uri="{BB962C8B-B14F-4D97-AF65-F5344CB8AC3E}">
        <p14:creationId xmlns:p14="http://schemas.microsoft.com/office/powerpoint/2010/main" val="81755937"/>
      </p:ext>
    </p:extLst>
  </p:cSld>
  <p:clrMapOvr>
    <a:masterClrMapping/>
  </p:clrMapOvr>
  <p:transition spd="slow">
    <p:wipe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096000" y="469861"/>
            <a:ext cx="6096000" cy="3416320"/>
          </a:xfrm>
          <a:prstGeom prst="rect">
            <a:avLst/>
          </a:prstGeom>
        </p:spPr>
        <p:txBody>
          <a:bodyPr>
            <a:spAutoFit/>
          </a:bodyPr>
          <a:lstStyle/>
          <a:p>
            <a:pPr algn="just" rtl="1">
              <a:lnSpc>
                <a:spcPct val="150000"/>
              </a:lnSpc>
              <a:spcAft>
                <a:spcPts val="0"/>
              </a:spcAft>
            </a:pPr>
            <a:r>
              <a:rPr lang="ar-SA" sz="2400" b="1" dirty="0">
                <a:latin typeface="Calibri" panose="020F0502020204030204" pitchFamily="34" charset="0"/>
                <a:ea typeface="Calibri" panose="020F0502020204030204" pitchFamily="34" charset="0"/>
                <a:cs typeface="Times New Roman" panose="02020603050405020304" pitchFamily="18" charset="0"/>
              </a:rPr>
              <a:t>عموماً فإنه يُنصح باستخدام معدلات مرتفعة من الفيتامينات في البيئة المُغَذِّية التي تستخدم لتكوين المُعَلَّق الخلوي مقارنة بمثيلتها التي يتكون عليها الكالُس لنفس النوع النباتي وهذا يرجع إلى أن </a:t>
            </a:r>
            <a:r>
              <a:rPr lang="ar-SA" sz="2400" b="1" dirty="0">
                <a:solidFill>
                  <a:srgbClr val="00B050"/>
                </a:solidFill>
                <a:latin typeface="Calibri" panose="020F0502020204030204" pitchFamily="34" charset="0"/>
                <a:ea typeface="Calibri" panose="020F0502020204030204" pitchFamily="34" charset="0"/>
                <a:cs typeface="Times New Roman" panose="02020603050405020304" pitchFamily="18" charset="0"/>
              </a:rPr>
              <a:t>زيادة تركيز الفيتامينات يعمل على سهولة إنفصال الخلايا عن بعضها البعض وبالتالي الحصول على مُعَلَّق ذو مواصفات جيدة.</a:t>
            </a:r>
            <a:endParaRPr lang="en-US" sz="2000" b="1" dirty="0">
              <a:solidFill>
                <a:srgbClr val="00B05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5" name="Rectangle 4"/>
          <p:cNvSpPr/>
          <p:nvPr/>
        </p:nvSpPr>
        <p:spPr>
          <a:xfrm>
            <a:off x="6573271" y="4081111"/>
            <a:ext cx="5436168" cy="587148"/>
          </a:xfrm>
          <a:prstGeom prst="rect">
            <a:avLst/>
          </a:prstGeom>
          <a:solidFill>
            <a:schemeClr val="bg1"/>
          </a:solidFill>
        </p:spPr>
        <p:txBody>
          <a:bodyPr wrap="none">
            <a:spAutoFit/>
          </a:bodyPr>
          <a:lstStyle/>
          <a:p>
            <a:pPr marL="342900" lvl="0" indent="-342900" algn="r" rtl="1">
              <a:lnSpc>
                <a:spcPct val="150000"/>
              </a:lnSpc>
              <a:spcAft>
                <a:spcPts val="0"/>
              </a:spcAft>
              <a:buFont typeface="+mj-lt"/>
              <a:buAutoNum type="arabicPeriod" startAt="3"/>
            </a:pPr>
            <a:r>
              <a:rPr lang="ar-SA" sz="2400"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زراعة البروتوبلاست (</a:t>
            </a:r>
            <a:r>
              <a:rPr lang="en-US" sz="2400" b="1" dirty="0">
                <a:solidFill>
                  <a:srgbClr val="C00000"/>
                </a:solidFill>
                <a:latin typeface="Times New Roman" panose="02020603050405020304" pitchFamily="18" charset="0"/>
                <a:ea typeface="Calibri" panose="020F0502020204030204" pitchFamily="34" charset="0"/>
                <a:cs typeface="Arial" panose="020B0604020202020204" pitchFamily="34" charset="0"/>
              </a:rPr>
              <a:t>Protoplast Culture</a:t>
            </a:r>
            <a:r>
              <a:rPr lang="ar-SA" sz="2400"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a:t>
            </a:r>
            <a:endParaRPr lang="en-US" sz="2000" dirty="0">
              <a:solidFill>
                <a:srgbClr val="C0000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6" name="Rectangle 5"/>
          <p:cNvSpPr/>
          <p:nvPr/>
        </p:nvSpPr>
        <p:spPr>
          <a:xfrm>
            <a:off x="6628877" y="4781695"/>
            <a:ext cx="5268686" cy="1754326"/>
          </a:xfrm>
          <a:prstGeom prst="rect">
            <a:avLst/>
          </a:prstGeom>
        </p:spPr>
        <p:txBody>
          <a:bodyPr wrap="square">
            <a:spAutoFit/>
          </a:bodyPr>
          <a:lstStyle/>
          <a:p>
            <a:pPr algn="just" rtl="1">
              <a:lnSpc>
                <a:spcPct val="150000"/>
              </a:lnSpc>
              <a:spcAft>
                <a:spcPts val="0"/>
              </a:spcAft>
            </a:pPr>
            <a:r>
              <a:rPr lang="ar-SA" sz="2400" b="1" dirty="0">
                <a:latin typeface="Calibri" panose="020F0502020204030204" pitchFamily="34" charset="0"/>
                <a:ea typeface="Calibri" panose="020F0502020204030204" pitchFamily="34" charset="0"/>
                <a:cs typeface="Times New Roman" panose="02020603050405020304" pitchFamily="18" charset="0"/>
              </a:rPr>
              <a:t>عبارة عن نزع الجدار الخلوي للخلية وزراعة البروتوبلاست حيث يتم تكوين جدار خلوي جديد وانقسام الخلية.</a:t>
            </a:r>
            <a:endParaRPr lang="en-US" sz="2000" b="1"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7" name="Picture 6"/>
          <p:cNvPicPr/>
          <p:nvPr/>
        </p:nvPicPr>
        <p:blipFill>
          <a:blip r:embed="rId2" cstate="print">
            <a:extLst>
              <a:ext uri="{28A0092B-C50C-407E-A947-70E740481C1C}">
                <a14:useLocalDpi xmlns:a14="http://schemas.microsoft.com/office/drawing/2010/main" val="0"/>
              </a:ext>
            </a:extLst>
          </a:blip>
          <a:stretch>
            <a:fillRect/>
          </a:stretch>
        </p:blipFill>
        <p:spPr>
          <a:xfrm>
            <a:off x="1226004" y="858129"/>
            <a:ext cx="3360064" cy="2435597"/>
          </a:xfrm>
          <a:prstGeom prst="rect">
            <a:avLst/>
          </a:prstGeom>
        </p:spPr>
      </p:pic>
      <p:pic>
        <p:nvPicPr>
          <p:cNvPr id="8" name="Picture 7"/>
          <p:cNvPicPr/>
          <p:nvPr/>
        </p:nvPicPr>
        <p:blipFill>
          <a:blip r:embed="rId3" cstate="print">
            <a:extLst>
              <a:ext uri="{28A0092B-C50C-407E-A947-70E740481C1C}">
                <a14:useLocalDpi xmlns:a14="http://schemas.microsoft.com/office/drawing/2010/main" val="0"/>
              </a:ext>
            </a:extLst>
          </a:blip>
          <a:stretch>
            <a:fillRect/>
          </a:stretch>
        </p:blipFill>
        <p:spPr>
          <a:xfrm>
            <a:off x="1240071" y="3587262"/>
            <a:ext cx="3374131" cy="2615631"/>
          </a:xfrm>
          <a:prstGeom prst="rect">
            <a:avLst/>
          </a:prstGeom>
        </p:spPr>
      </p:pic>
    </p:spTree>
    <p:extLst>
      <p:ext uri="{BB962C8B-B14F-4D97-AF65-F5344CB8AC3E}">
        <p14:creationId xmlns:p14="http://schemas.microsoft.com/office/powerpoint/2010/main" val="3719944328"/>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432517" y="253219"/>
            <a:ext cx="8581539" cy="1687065"/>
          </a:xfrm>
          <a:prstGeom prst="rect">
            <a:avLst/>
          </a:prstGeom>
        </p:spPr>
        <p:txBody>
          <a:bodyPr wrap="square">
            <a:spAutoFit/>
          </a:bodyPr>
          <a:lstStyle/>
          <a:p>
            <a:pPr algn="r">
              <a:lnSpc>
                <a:spcPct val="150000"/>
              </a:lnSpc>
            </a:pPr>
            <a:endParaRPr lang="ar-SA" altLang="en-US" sz="2400" b="1" u="sng" dirty="0" smtClean="0">
              <a:solidFill>
                <a:srgbClr val="C00000"/>
              </a:solidFill>
              <a:ea typeface="ＭＳ Ｐゴシック" panose="020B0600070205080204" pitchFamily="34" charset="-128"/>
            </a:endParaRPr>
          </a:p>
          <a:p>
            <a:pPr algn="r">
              <a:lnSpc>
                <a:spcPct val="150000"/>
              </a:lnSpc>
            </a:pPr>
            <a:r>
              <a:rPr lang="ar-SA" altLang="en-US" sz="2400" b="1" u="sng" dirty="0" smtClean="0">
                <a:solidFill>
                  <a:srgbClr val="C00000"/>
                </a:solidFill>
                <a:ea typeface="ＭＳ Ｐゴシック" panose="020B0600070205080204" pitchFamily="34" charset="-128"/>
              </a:rPr>
              <a:t>الأجزاء النباتية </a:t>
            </a:r>
            <a:r>
              <a:rPr lang="ar-SA" altLang="en-US" sz="2400" b="1" u="sng" dirty="0" err="1" smtClean="0">
                <a:solidFill>
                  <a:srgbClr val="C00000"/>
                </a:solidFill>
                <a:ea typeface="ＭＳ Ｐゴシック" panose="020B0600070205080204" pitchFamily="34" charset="-128"/>
              </a:rPr>
              <a:t>غيرالمنتظمه</a:t>
            </a:r>
            <a:r>
              <a:rPr lang="ar-SA" altLang="en-US" sz="2400" b="1" u="sng" dirty="0" smtClean="0">
                <a:solidFill>
                  <a:srgbClr val="C00000"/>
                </a:solidFill>
                <a:ea typeface="ＭＳ Ｐゴシック" panose="020B0600070205080204" pitchFamily="34" charset="-128"/>
              </a:rPr>
              <a:t> </a:t>
            </a:r>
            <a:r>
              <a:rPr lang="en-US" altLang="en-US" sz="2400" b="1" u="sng" dirty="0" smtClean="0">
                <a:solidFill>
                  <a:srgbClr val="C00000"/>
                </a:solidFill>
                <a:ea typeface="ＭＳ Ｐゴシック" panose="020B0600070205080204" pitchFamily="34" charset="-128"/>
              </a:rPr>
              <a:t> </a:t>
            </a:r>
          </a:p>
          <a:p>
            <a:pPr>
              <a:lnSpc>
                <a:spcPct val="150000"/>
              </a:lnSpc>
              <a:spcAft>
                <a:spcPts val="0"/>
              </a:spcAft>
            </a:pPr>
            <a:endParaRPr lang="en-US" sz="2400" b="1" u="sng" dirty="0">
              <a:solidFill>
                <a:schemeClr val="accent4">
                  <a:lumMod val="40000"/>
                  <a:lumOff val="60000"/>
                </a:schemeClr>
              </a:solidFill>
              <a:ea typeface="Calibri" panose="020F0502020204030204" pitchFamily="34" charset="0"/>
              <a:cs typeface="Times New Roman" panose="02020603050405020304" pitchFamily="18" charset="0"/>
            </a:endParaRPr>
          </a:p>
        </p:txBody>
      </p:sp>
      <p:sp>
        <p:nvSpPr>
          <p:cNvPr id="11" name="Rectangle 10"/>
          <p:cNvSpPr/>
          <p:nvPr/>
        </p:nvSpPr>
        <p:spPr>
          <a:xfrm>
            <a:off x="6207796" y="1266400"/>
            <a:ext cx="5759865" cy="2351285"/>
          </a:xfrm>
          <a:prstGeom prst="rect">
            <a:avLst/>
          </a:prstGeom>
        </p:spPr>
        <p:txBody>
          <a:bodyPr wrap="square">
            <a:spAutoFit/>
          </a:bodyPr>
          <a:lstStyle/>
          <a:p>
            <a:pPr algn="just" rtl="1">
              <a:lnSpc>
                <a:spcPct val="150000"/>
              </a:lnSpc>
              <a:spcAft>
                <a:spcPts val="0"/>
              </a:spcAft>
            </a:pPr>
            <a:r>
              <a:rPr lang="ar-SA" sz="2000" b="1" dirty="0">
                <a:latin typeface="Calibri" panose="020F0502020204030204" pitchFamily="34" charset="0"/>
                <a:ea typeface="Calibri" panose="020F0502020204030204" pitchFamily="34" charset="0"/>
                <a:cs typeface="Times New Roman" panose="02020603050405020304" pitchFamily="18" charset="0"/>
              </a:rPr>
              <a:t>من المعروف أن النبات الكامل يتكون من عدة أعضاء وكل عضو يتكون من مجموعة من الأنسجة المتخصصة من الناحية المورفولوجية أو التشريحية أو الفسيولوجية أي أن كل نسيج في النبات متحور للقيام بدور معين ويطلق على ذلك التحوُّر عملية التَكَشُّف (</a:t>
            </a:r>
            <a:r>
              <a:rPr lang="en-US" sz="2000" b="1" dirty="0">
                <a:latin typeface="Times New Roman" panose="02020603050405020304" pitchFamily="18" charset="0"/>
                <a:ea typeface="Calibri" panose="020F0502020204030204" pitchFamily="34" charset="0"/>
                <a:cs typeface="Arial" panose="020B0604020202020204" pitchFamily="34" charset="0"/>
              </a:rPr>
              <a:t>Differentiation</a:t>
            </a:r>
            <a:r>
              <a:rPr lang="ar-SA" sz="2000" b="1" dirty="0">
                <a:latin typeface="Calibri" panose="020F0502020204030204" pitchFamily="34" charset="0"/>
                <a:ea typeface="Calibri" panose="020F0502020204030204" pitchFamily="34" charset="0"/>
                <a:cs typeface="Times New Roman" panose="02020603050405020304" pitchFamily="18" charset="0"/>
              </a:rPr>
              <a:t>).</a:t>
            </a:r>
            <a:endParaRPr lang="en-US" b="1"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9298" y="799190"/>
            <a:ext cx="4816936" cy="2493717"/>
          </a:xfrm>
          <a:prstGeom prst="rect">
            <a:avLst/>
          </a:prstGeom>
        </p:spPr>
      </p:pic>
      <p:sp>
        <p:nvSpPr>
          <p:cNvPr id="13" name="Rectangle 12"/>
          <p:cNvSpPr/>
          <p:nvPr/>
        </p:nvSpPr>
        <p:spPr>
          <a:xfrm>
            <a:off x="264919" y="3441680"/>
            <a:ext cx="5682952" cy="2351285"/>
          </a:xfrm>
          <a:prstGeom prst="rect">
            <a:avLst/>
          </a:prstGeom>
        </p:spPr>
        <p:txBody>
          <a:bodyPr wrap="square">
            <a:spAutoFit/>
          </a:bodyPr>
          <a:lstStyle/>
          <a:p>
            <a:pPr algn="just" rtl="1">
              <a:lnSpc>
                <a:spcPct val="150000"/>
              </a:lnSpc>
              <a:spcAft>
                <a:spcPts val="0"/>
              </a:spcAft>
            </a:pPr>
            <a:r>
              <a:rPr lang="ar-SA" sz="2000" b="1" dirty="0">
                <a:latin typeface="Calibri" panose="020F0502020204030204" pitchFamily="34" charset="0"/>
                <a:ea typeface="Calibri" panose="020F0502020204030204" pitchFamily="34" charset="0"/>
                <a:cs typeface="Times New Roman" panose="02020603050405020304" pitchFamily="18" charset="0"/>
              </a:rPr>
              <a:t>وغالباً يندر وجود صور من النمو غير المتخصص في الطبيعة ومن أمثلتها الأورام التي تنتج عند إصابة بعض أنواع النباتات بأنواع محدَّدة من البكتيريا. ولكن هذه الصورة من عدم التكشف شائعة الوجود في زراعة الأنسجة حيث تتحول الأنسجة المتكشفة إلى أنسجة غير متكشفة تُعرَف بإسم الكالُس (</a:t>
            </a:r>
            <a:r>
              <a:rPr lang="en-US" sz="2000" b="1" dirty="0">
                <a:latin typeface="Times New Roman" panose="02020603050405020304" pitchFamily="18" charset="0"/>
                <a:ea typeface="Calibri" panose="020F0502020204030204" pitchFamily="34" charset="0"/>
                <a:cs typeface="Arial" panose="020B0604020202020204" pitchFamily="34" charset="0"/>
              </a:rPr>
              <a:t>Callus</a:t>
            </a:r>
            <a:r>
              <a:rPr lang="ar-SA" sz="2000" b="1" dirty="0">
                <a:latin typeface="Calibri" panose="020F0502020204030204" pitchFamily="34" charset="0"/>
                <a:ea typeface="Calibri" panose="020F0502020204030204" pitchFamily="34" charset="0"/>
                <a:cs typeface="Times New Roman" panose="02020603050405020304" pitchFamily="18" charset="0"/>
              </a:rPr>
              <a:t>).</a:t>
            </a:r>
            <a:endParaRPr lang="en-US" b="1"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88923" y="3622859"/>
            <a:ext cx="3713871" cy="2985229"/>
          </a:xfrm>
          <a:prstGeom prst="rect">
            <a:avLst/>
          </a:prstGeom>
        </p:spPr>
      </p:pic>
      <p:sp>
        <p:nvSpPr>
          <p:cNvPr id="9" name="مستطيل 8"/>
          <p:cNvSpPr/>
          <p:nvPr/>
        </p:nvSpPr>
        <p:spPr>
          <a:xfrm>
            <a:off x="6109874" y="923164"/>
            <a:ext cx="2701381" cy="369332"/>
          </a:xfrm>
          <a:prstGeom prst="rect">
            <a:avLst/>
          </a:prstGeom>
        </p:spPr>
        <p:txBody>
          <a:bodyPr wrap="none">
            <a:spAutoFit/>
          </a:bodyPr>
          <a:lstStyle/>
          <a:p>
            <a:r>
              <a:rPr lang="en-US" altLang="en-US" b="1" u="sng" dirty="0" smtClean="0">
                <a:solidFill>
                  <a:srgbClr val="C00000"/>
                </a:solidFill>
                <a:ea typeface="ＭＳ Ｐゴシック" panose="020B0600070205080204" pitchFamily="34" charset="-128"/>
              </a:rPr>
              <a:t>Unorganized culture</a:t>
            </a:r>
            <a:r>
              <a:rPr lang="ar-SA" altLang="en-US" b="1" u="sng" dirty="0" smtClean="0">
                <a:solidFill>
                  <a:srgbClr val="C00000"/>
                </a:solidFill>
                <a:ea typeface="ＭＳ Ｐゴシック" panose="020B0600070205080204" pitchFamily="34" charset="-128"/>
              </a:rPr>
              <a:t> </a:t>
            </a:r>
            <a:endParaRPr lang="ar-SA" dirty="0"/>
          </a:p>
        </p:txBody>
      </p:sp>
    </p:spTree>
    <p:extLst>
      <p:ext uri="{BB962C8B-B14F-4D97-AF65-F5344CB8AC3E}">
        <p14:creationId xmlns:p14="http://schemas.microsoft.com/office/powerpoint/2010/main" val="1875498836"/>
      </p:ext>
    </p:extLst>
  </p:cSld>
  <p:clrMapOvr>
    <a:masterClrMapping/>
  </p:clrMapOvr>
  <p:transition spd="slow">
    <p:wipe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04799" y="1681494"/>
            <a:ext cx="11887201" cy="2308324"/>
          </a:xfrm>
          <a:prstGeom prst="rect">
            <a:avLst/>
          </a:prstGeom>
        </p:spPr>
        <p:txBody>
          <a:bodyPr wrap="square">
            <a:spAutoFit/>
          </a:bodyPr>
          <a:lstStyle/>
          <a:p>
            <a:pPr algn="just" rtl="1">
              <a:lnSpc>
                <a:spcPct val="150000"/>
              </a:lnSpc>
            </a:pPr>
            <a:r>
              <a:rPr lang="ar-SA" sz="2400" b="1" dirty="0" smtClean="0">
                <a:ea typeface="Calibri" panose="020F0502020204030204" pitchFamily="34" charset="0"/>
                <a:cs typeface="Times New Roman" panose="02020603050405020304" pitchFamily="18" charset="0"/>
              </a:rPr>
              <a:t>هو </a:t>
            </a:r>
            <a:r>
              <a:rPr lang="ar-SA" sz="2400" b="1" dirty="0">
                <a:ea typeface="Calibri" panose="020F0502020204030204" pitchFamily="34" charset="0"/>
                <a:cs typeface="Times New Roman" panose="02020603050405020304" pitchFamily="18" charset="0"/>
              </a:rPr>
              <a:t>مجموعة من الخلايا غير المتكشفة المنقسمة عشوائياً والناتجة من إنقسام خلايا العضو المنزرع ولا يحتوي الكالُس على تراكيب مميزة بل على عدد غير محدود من الخلايا غير المتكشّفة والتي تشبه الورم وقد يكون من الصعب المحافظة على </a:t>
            </a:r>
            <a:r>
              <a:rPr lang="ar-SA" sz="2400" b="1" dirty="0" smtClean="0">
                <a:ea typeface="Calibri" panose="020F0502020204030204" pitchFamily="34" charset="0"/>
                <a:cs typeface="Times New Roman" panose="02020603050405020304" pitchFamily="18" charset="0"/>
              </a:rPr>
              <a:t>نمو </a:t>
            </a:r>
            <a:r>
              <a:rPr lang="ar-SA" sz="2400" b="1" dirty="0">
                <a:ea typeface="Calibri" panose="020F0502020204030204" pitchFamily="34" charset="0"/>
                <a:cs typeface="Times New Roman" panose="02020603050405020304" pitchFamily="18" charset="0"/>
              </a:rPr>
              <a:t>الخلايا المتكشّفة في زراعة الأنسجة دون إرتدادها إلى الصورة غير المتكشّفة أي المرستيمية التي لها القدرة على النمو والإنقسام لمدة طويلة في بيئة شبه صلبة أو سائلة ويضم هذا القسم عدة أنواع من مزارع الأنسجة</a:t>
            </a:r>
            <a:endParaRPr lang="en-US" sz="2400" b="1" dirty="0"/>
          </a:p>
        </p:txBody>
      </p:sp>
      <p:pic>
        <p:nvPicPr>
          <p:cNvPr id="7" name="Picture 6"/>
          <p:cNvPicPr>
            <a:picLocks noChangeAspect="1"/>
          </p:cNvPicPr>
          <p:nvPr/>
        </p:nvPicPr>
        <p:blipFill rotWithShape="1">
          <a:blip r:embed="rId2" cstate="print">
            <a:clrChange>
              <a:clrFrom>
                <a:srgbClr val="000000"/>
              </a:clrFrom>
              <a:clrTo>
                <a:srgbClr val="000000">
                  <a:alpha val="0"/>
                </a:srgbClr>
              </a:clrTo>
            </a:clrChange>
            <a:extLst>
              <a:ext uri="{28A0092B-C50C-407E-A947-70E740481C1C}">
                <a14:useLocalDpi xmlns:a14="http://schemas.microsoft.com/office/drawing/2010/main" val="0"/>
              </a:ext>
            </a:extLst>
          </a:blip>
          <a:srcRect t="5942" b="11564"/>
          <a:stretch/>
        </p:blipFill>
        <p:spPr>
          <a:xfrm>
            <a:off x="9405310" y="351691"/>
            <a:ext cx="2786690" cy="1546789"/>
          </a:xfrm>
          <a:prstGeom prst="rect">
            <a:avLst/>
          </a:prstGeom>
        </p:spPr>
      </p:pic>
      <p:pic>
        <p:nvPicPr>
          <p:cNvPr id="8" name="Picture 7"/>
          <p:cNvPicPr>
            <a:picLocks noChangeAspect="1"/>
          </p:cNvPicPr>
          <p:nvPr/>
        </p:nvPicPr>
        <p:blipFill>
          <a:blip r:embed="rId3" cstate="print">
            <a:clrChange>
              <a:clrFrom>
                <a:srgbClr val="000000"/>
              </a:clrFrom>
              <a:clrTo>
                <a:srgbClr val="000000">
                  <a:alpha val="0"/>
                </a:srgbClr>
              </a:clrTo>
            </a:clrChange>
            <a:extLst>
              <a:ext uri="{28A0092B-C50C-407E-A947-70E740481C1C}">
                <a14:useLocalDpi xmlns:a14="http://schemas.microsoft.com/office/drawing/2010/main" val="0"/>
              </a:ext>
            </a:extLst>
          </a:blip>
          <a:stretch>
            <a:fillRect/>
          </a:stretch>
        </p:blipFill>
        <p:spPr>
          <a:xfrm>
            <a:off x="6695222" y="322777"/>
            <a:ext cx="2903007" cy="1541597"/>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0211" y="4065342"/>
            <a:ext cx="2449486" cy="2449486"/>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41220" y="4065342"/>
            <a:ext cx="2449486" cy="2449486"/>
          </a:xfrm>
          <a:prstGeom prst="rect">
            <a:avLst/>
          </a:prstGeom>
        </p:spPr>
      </p:pic>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162229" y="4065342"/>
            <a:ext cx="2449486" cy="2449486"/>
          </a:xfrm>
          <a:prstGeom prst="rect">
            <a:avLst/>
          </a:prstGeom>
        </p:spPr>
      </p:pic>
      <p:pic>
        <p:nvPicPr>
          <p:cNvPr id="12" name="Picture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768696" y="4065342"/>
            <a:ext cx="2449486" cy="2449486"/>
          </a:xfrm>
          <a:prstGeom prst="rect">
            <a:avLst/>
          </a:prstGeom>
        </p:spPr>
      </p:pic>
    </p:spTree>
    <p:extLst>
      <p:ext uri="{BB962C8B-B14F-4D97-AF65-F5344CB8AC3E}">
        <p14:creationId xmlns:p14="http://schemas.microsoft.com/office/powerpoint/2010/main" val="381825669"/>
      </p:ext>
    </p:extLst>
  </p:cSld>
  <p:clrMapOvr>
    <a:masterClrMapping/>
  </p:clrMapOvr>
  <p:transition spd="slow">
    <p:wipe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50469" y="811580"/>
            <a:ext cx="4228273" cy="587148"/>
          </a:xfrm>
          <a:prstGeom prst="rect">
            <a:avLst/>
          </a:prstGeom>
          <a:solidFill>
            <a:schemeClr val="bg1"/>
          </a:solidFill>
        </p:spPr>
        <p:txBody>
          <a:bodyPr wrap="none">
            <a:spAutoFit/>
          </a:bodyPr>
          <a:lstStyle/>
          <a:p>
            <a:pPr marL="342900" lvl="0" indent="-342900" algn="r" rtl="1">
              <a:lnSpc>
                <a:spcPct val="150000"/>
              </a:lnSpc>
              <a:spcAft>
                <a:spcPts val="0"/>
              </a:spcAft>
              <a:buFont typeface="+mj-lt"/>
              <a:buAutoNum type="arabicPeriod"/>
            </a:pPr>
            <a:r>
              <a:rPr lang="ar-SA" sz="24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زراعة الكالُس (</a:t>
            </a:r>
            <a:r>
              <a:rPr lang="en-US" sz="2400" b="1" dirty="0">
                <a:solidFill>
                  <a:srgbClr val="FF0000"/>
                </a:solidFill>
                <a:latin typeface="Times New Roman" panose="02020603050405020304" pitchFamily="18" charset="0"/>
                <a:ea typeface="Calibri" panose="020F0502020204030204" pitchFamily="34" charset="0"/>
                <a:cs typeface="Arial" panose="020B0604020202020204" pitchFamily="34" charset="0"/>
              </a:rPr>
              <a:t>Callus Culture</a:t>
            </a:r>
            <a:r>
              <a:rPr lang="ar-SA" sz="24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a:t>
            </a:r>
            <a:endParaRPr lang="en-US" sz="2000"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5" name="Rectangle 4"/>
          <p:cNvSpPr/>
          <p:nvPr/>
        </p:nvSpPr>
        <p:spPr>
          <a:xfrm>
            <a:off x="5811140" y="1516187"/>
            <a:ext cx="6123873" cy="1754326"/>
          </a:xfrm>
          <a:prstGeom prst="rect">
            <a:avLst/>
          </a:prstGeom>
        </p:spPr>
        <p:txBody>
          <a:bodyPr wrap="square">
            <a:spAutoFit/>
          </a:bodyPr>
          <a:lstStyle/>
          <a:p>
            <a:pPr algn="just" rtl="1">
              <a:lnSpc>
                <a:spcPct val="150000"/>
              </a:lnSpc>
              <a:spcAft>
                <a:spcPts val="0"/>
              </a:spcAft>
            </a:pPr>
            <a:r>
              <a:rPr lang="ar-SA" sz="2400" b="1" dirty="0">
                <a:latin typeface="Calibri" panose="020F0502020204030204" pitchFamily="34" charset="0"/>
                <a:ea typeface="Calibri" panose="020F0502020204030204" pitchFamily="34" charset="0"/>
                <a:cs typeface="Times New Roman" panose="02020603050405020304" pitchFamily="18" charset="0"/>
              </a:rPr>
              <a:t>وفيها يتم زراعة الكالُس على بيئة مغذية وتستخدم هذه الطريقة في إنتخاب نباتات ذات صفات معينة ولإنتاج معلّق الخلايا.</a:t>
            </a:r>
            <a:endParaRPr lang="en-US" sz="2000" b="1"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6" name="Picture 5"/>
          <p:cNvPicPr/>
          <p:nvPr/>
        </p:nvPicPr>
        <p:blipFill>
          <a:blip r:embed="rId2" cstate="print">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616496" y="192602"/>
            <a:ext cx="4528072" cy="2898006"/>
          </a:xfrm>
          <a:prstGeom prst="rect">
            <a:avLst/>
          </a:prstGeom>
        </p:spPr>
      </p:pic>
      <p:pic>
        <p:nvPicPr>
          <p:cNvPr id="7" name="Picture 6"/>
          <p:cNvPicPr/>
          <p:nvPr/>
        </p:nvPicPr>
        <p:blipFill>
          <a:blip r:embed="rId4" cstate="print">
            <a:extLst>
              <a:ext uri="{28A0092B-C50C-407E-A947-70E740481C1C}">
                <a14:useLocalDpi xmlns:a14="http://schemas.microsoft.com/office/drawing/2010/main" val="0"/>
              </a:ext>
            </a:extLst>
          </a:blip>
          <a:stretch>
            <a:fillRect/>
          </a:stretch>
        </p:blipFill>
        <p:spPr>
          <a:xfrm>
            <a:off x="616496" y="192602"/>
            <a:ext cx="4528072" cy="2898006"/>
          </a:xfrm>
          <a:prstGeom prst="rect">
            <a:avLst/>
          </a:prstGeom>
        </p:spPr>
      </p:pic>
      <p:sp>
        <p:nvSpPr>
          <p:cNvPr id="8" name="Rectangle 7"/>
          <p:cNvSpPr/>
          <p:nvPr/>
        </p:nvSpPr>
        <p:spPr>
          <a:xfrm>
            <a:off x="5980584" y="3433595"/>
            <a:ext cx="6113405" cy="587148"/>
          </a:xfrm>
          <a:prstGeom prst="rect">
            <a:avLst/>
          </a:prstGeom>
          <a:solidFill>
            <a:schemeClr val="bg1"/>
          </a:solidFill>
        </p:spPr>
        <p:txBody>
          <a:bodyPr wrap="none">
            <a:spAutoFit/>
          </a:bodyPr>
          <a:lstStyle/>
          <a:p>
            <a:pPr marL="457200" lvl="0" indent="-457200" algn="r" rtl="1">
              <a:lnSpc>
                <a:spcPct val="150000"/>
              </a:lnSpc>
              <a:spcAft>
                <a:spcPts val="0"/>
              </a:spcAft>
              <a:buFont typeface="+mj-lt"/>
              <a:buAutoNum type="arabicPeriod" startAt="2"/>
            </a:pPr>
            <a:r>
              <a:rPr lang="ar-SA" sz="24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زراعة معلَّق الخلايا (</a:t>
            </a:r>
            <a:r>
              <a:rPr lang="en-US" sz="2400" b="1" dirty="0">
                <a:solidFill>
                  <a:srgbClr val="FF0000"/>
                </a:solidFill>
                <a:latin typeface="Times New Roman" panose="02020603050405020304" pitchFamily="18" charset="0"/>
                <a:ea typeface="Calibri" panose="020F0502020204030204" pitchFamily="34" charset="0"/>
                <a:cs typeface="Arial" panose="020B0604020202020204" pitchFamily="34" charset="0"/>
              </a:rPr>
              <a:t>Cell Suspension Culture</a:t>
            </a:r>
            <a:r>
              <a:rPr lang="ar-SA" sz="24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a:t>
            </a:r>
            <a:endParaRPr lang="en-US" sz="2000"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9" name="Rectangle 8"/>
          <p:cNvSpPr/>
          <p:nvPr/>
        </p:nvSpPr>
        <p:spPr>
          <a:xfrm>
            <a:off x="5435125" y="4020743"/>
            <a:ext cx="6658864" cy="2862322"/>
          </a:xfrm>
          <a:prstGeom prst="rect">
            <a:avLst/>
          </a:prstGeom>
        </p:spPr>
        <p:txBody>
          <a:bodyPr wrap="square">
            <a:spAutoFit/>
          </a:bodyPr>
          <a:lstStyle/>
          <a:p>
            <a:pPr algn="just" rtl="1">
              <a:lnSpc>
                <a:spcPct val="150000"/>
              </a:lnSpc>
              <a:spcAft>
                <a:spcPts val="0"/>
              </a:spcAft>
            </a:pPr>
            <a:r>
              <a:rPr lang="ar-SA" sz="2400" b="1" dirty="0">
                <a:latin typeface="Calibri" panose="020F0502020204030204" pitchFamily="34" charset="0"/>
                <a:ea typeface="Calibri" panose="020F0502020204030204" pitchFamily="34" charset="0"/>
                <a:cs typeface="Times New Roman" panose="02020603050405020304" pitchFamily="18" charset="0"/>
              </a:rPr>
              <a:t>زراعة الخلايا في صورة فردية أو كُتَل صغيرة منها في وسط غذائي سائل والغرض الأساسي من هذا النوع من المزارع هو إنتاج المواد الفعَّالة معملياً بالإضافة إلى إستخدامه كوسيلة لإنتخاب نباتات ذات صفات فريدة ويعتبر (</a:t>
            </a:r>
            <a:r>
              <a:rPr lang="en-US" sz="2400" b="1" dirty="0">
                <a:latin typeface="Times New Roman" panose="02020603050405020304" pitchFamily="18" charset="0"/>
                <a:ea typeface="Calibri" panose="020F0502020204030204" pitchFamily="34" charset="0"/>
                <a:cs typeface="Arial" panose="020B0604020202020204" pitchFamily="34" charset="0"/>
              </a:rPr>
              <a:t>Bergmann</a:t>
            </a:r>
            <a:r>
              <a:rPr lang="ar-SA" sz="2400" b="1" dirty="0">
                <a:latin typeface="Calibri" panose="020F0502020204030204" pitchFamily="34" charset="0"/>
                <a:ea typeface="Calibri" panose="020F0502020204030204" pitchFamily="34" charset="0"/>
                <a:cs typeface="Times New Roman" panose="02020603050405020304" pitchFamily="18" charset="0"/>
              </a:rPr>
              <a:t>) أول من إستطاع الحصول على مُعَلَّق الخلايا الفردية من نبات الدُخَّان عام 1960.</a:t>
            </a:r>
            <a:endParaRPr lang="en-US" sz="2000" b="1"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10" name="Picture 9"/>
          <p:cNvPicPr/>
          <p:nvPr/>
        </p:nvPicPr>
        <p:blipFill>
          <a:blip r:embed="rId5" cstate="print">
            <a:extLst>
              <a:ext uri="{28A0092B-C50C-407E-A947-70E740481C1C}">
                <a14:useLocalDpi xmlns:a14="http://schemas.microsoft.com/office/drawing/2010/main" val="0"/>
              </a:ext>
            </a:extLst>
          </a:blip>
          <a:stretch>
            <a:fillRect/>
          </a:stretch>
        </p:blipFill>
        <p:spPr>
          <a:xfrm>
            <a:off x="616496" y="3433596"/>
            <a:ext cx="4528072" cy="3309036"/>
          </a:xfrm>
          <a:prstGeom prst="rect">
            <a:avLst/>
          </a:prstGeom>
        </p:spPr>
      </p:pic>
    </p:spTree>
    <p:extLst>
      <p:ext uri="{BB962C8B-B14F-4D97-AF65-F5344CB8AC3E}">
        <p14:creationId xmlns:p14="http://schemas.microsoft.com/office/powerpoint/2010/main" val="1014274962"/>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593118"/>
            <a:ext cx="11957538" cy="1754326"/>
          </a:xfrm>
          <a:prstGeom prst="rect">
            <a:avLst/>
          </a:prstGeom>
          <a:solidFill>
            <a:schemeClr val="bg1"/>
          </a:solidFill>
        </p:spPr>
        <p:txBody>
          <a:bodyPr wrap="square">
            <a:spAutoFit/>
          </a:bodyPr>
          <a:lstStyle/>
          <a:p>
            <a:pPr algn="just" rtl="1">
              <a:lnSpc>
                <a:spcPct val="150000"/>
              </a:lnSpc>
              <a:spcAft>
                <a:spcPts val="0"/>
              </a:spcAft>
            </a:pPr>
            <a:r>
              <a:rPr lang="ar-SA" sz="2400" b="1" dirty="0">
                <a:solidFill>
                  <a:srgbClr val="00B050"/>
                </a:solidFill>
                <a:latin typeface="Calibri" panose="020F0502020204030204" pitchFamily="34" charset="0"/>
                <a:ea typeface="Calibri" panose="020F0502020204030204" pitchFamily="34" charset="0"/>
                <a:cs typeface="Times New Roman" panose="02020603050405020304" pitchFamily="18" charset="0"/>
              </a:rPr>
              <a:t>معلَّقات الخلايا عبارة عن خلايا منفصلة أو متجمعة تنمو وتنقسم في بيئة مغذِّية سائلة تحت ظروف معقَّمة. ونظراً لإنقسام الخلايا فإنها تزداد في العدد خاصة في بداية إعداد المُعَلَّق ثم تَقِل تدريجياً حتى تصل إلى مرحلة الثبات حيث يصل عدد الخلايا في البيئة إلى الحد الأقصى.</a:t>
            </a:r>
            <a:endParaRPr lang="en-US" sz="2000" b="1" dirty="0">
              <a:solidFill>
                <a:srgbClr val="00B050"/>
              </a:solidFill>
              <a:effectLst/>
              <a:latin typeface="Calibri" panose="020F0502020204030204" pitchFamily="34" charset="0"/>
              <a:ea typeface="Calibri" panose="020F0502020204030204" pitchFamily="34" charset="0"/>
              <a:cs typeface="Arial" panose="020B0604020202020204" pitchFamily="34" charset="0"/>
            </a:endParaRPr>
          </a:p>
        </p:txBody>
      </p:sp>
      <p:cxnSp>
        <p:nvCxnSpPr>
          <p:cNvPr id="5" name="Straight Connector 4"/>
          <p:cNvCxnSpPr/>
          <p:nvPr/>
        </p:nvCxnSpPr>
        <p:spPr>
          <a:xfrm flipH="1">
            <a:off x="529938" y="2123923"/>
            <a:ext cx="11132123" cy="0"/>
          </a:xfrm>
          <a:prstGeom prst="line">
            <a:avLst/>
          </a:prstGeom>
          <a:ln>
            <a:solidFill>
              <a:schemeClr val="accent6">
                <a:lumMod val="60000"/>
                <a:lumOff val="40000"/>
              </a:schemeClr>
            </a:solidFill>
            <a:prstDash val="dashDot"/>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9677359" y="2242756"/>
            <a:ext cx="2196434" cy="646331"/>
          </a:xfrm>
          <a:prstGeom prst="rect">
            <a:avLst/>
          </a:prstGeom>
          <a:solidFill>
            <a:schemeClr val="bg1"/>
          </a:solidFill>
        </p:spPr>
        <p:txBody>
          <a:bodyPr wrap="none">
            <a:spAutoFit/>
          </a:bodyPr>
          <a:lstStyle/>
          <a:p>
            <a:pPr algn="just" rtl="1">
              <a:lnSpc>
                <a:spcPct val="150000"/>
              </a:lnSpc>
              <a:spcAft>
                <a:spcPts val="0"/>
              </a:spcAft>
            </a:pPr>
            <a:r>
              <a:rPr lang="ar-SA" sz="24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أهمية مُعَلَّقات الخلايا</a:t>
            </a:r>
            <a:endParaRPr lang="en-US" sz="2000"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7" name="Rectangle 6"/>
          <p:cNvSpPr/>
          <p:nvPr/>
        </p:nvSpPr>
        <p:spPr>
          <a:xfrm>
            <a:off x="3384218" y="2829904"/>
            <a:ext cx="8489576" cy="1754326"/>
          </a:xfrm>
          <a:prstGeom prst="rect">
            <a:avLst/>
          </a:prstGeom>
        </p:spPr>
        <p:txBody>
          <a:bodyPr wrap="square">
            <a:spAutoFit/>
          </a:bodyPr>
          <a:lstStyle/>
          <a:p>
            <a:pPr algn="just" rtl="1">
              <a:lnSpc>
                <a:spcPct val="150000"/>
              </a:lnSpc>
              <a:spcAft>
                <a:spcPts val="0"/>
              </a:spcAft>
            </a:pPr>
            <a:r>
              <a:rPr lang="ar-SA" sz="2400" b="1" dirty="0">
                <a:latin typeface="Calibri" panose="020F0502020204030204" pitchFamily="34" charset="0"/>
                <a:ea typeface="Calibri" panose="020F0502020204030204" pitchFamily="34" charset="0"/>
                <a:cs typeface="Times New Roman" panose="02020603050405020304" pitchFamily="18" charset="0"/>
              </a:rPr>
              <a:t>تعتبر مُعَلَّقات الخلايا ذات أهمية خاصة للباحثين في مجالات عديدة مثل الكيمياء الحيوية ، الهندسة الوراثية ، بيولوجيا الخلية ..... وغيرها من فروع العلم المختلفة وتتلخص أهميتها في</a:t>
            </a:r>
            <a:r>
              <a:rPr lang="ar-SA" sz="2400" b="1" dirty="0" smtClean="0">
                <a:latin typeface="Calibri" panose="020F0502020204030204" pitchFamily="34" charset="0"/>
                <a:ea typeface="Calibri" panose="020F0502020204030204" pitchFamily="34" charset="0"/>
                <a:cs typeface="Times New Roman" panose="02020603050405020304" pitchFamily="18" charset="0"/>
              </a:rPr>
              <a:t>:</a:t>
            </a:r>
            <a:endParaRPr lang="en-US" sz="2400" b="1" dirty="0">
              <a:latin typeface="Calibri" panose="020F0502020204030204" pitchFamily="34" charset="0"/>
              <a:ea typeface="Calibri" panose="020F0502020204030204" pitchFamily="34" charset="0"/>
              <a:cs typeface="Arial" panose="020B0604020202020204" pitchFamily="34" charset="0"/>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5077" y="4278280"/>
            <a:ext cx="8222428" cy="2579720"/>
          </a:xfrm>
          <a:prstGeom prst="rect">
            <a:avLst/>
          </a:prstGeom>
        </p:spPr>
      </p:pic>
      <p:sp>
        <p:nvSpPr>
          <p:cNvPr id="9" name="Oval 8"/>
          <p:cNvSpPr/>
          <p:nvPr/>
        </p:nvSpPr>
        <p:spPr>
          <a:xfrm>
            <a:off x="8974609" y="4749477"/>
            <a:ext cx="349623" cy="331694"/>
          </a:xfrm>
          <a:prstGeom prst="ellipse">
            <a:avLst/>
          </a:prstGeom>
          <a:solidFill>
            <a:srgbClr val="0033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b="1" dirty="0" smtClean="0">
                <a:cs typeface="+mj-cs"/>
              </a:rPr>
              <a:t>1</a:t>
            </a:r>
            <a:endParaRPr lang="en-US" b="1" dirty="0">
              <a:cs typeface="+mj-cs"/>
            </a:endParaRPr>
          </a:p>
        </p:txBody>
      </p:sp>
      <p:sp>
        <p:nvSpPr>
          <p:cNvPr id="10" name="Oval 9"/>
          <p:cNvSpPr/>
          <p:nvPr/>
        </p:nvSpPr>
        <p:spPr>
          <a:xfrm>
            <a:off x="8974608" y="5165848"/>
            <a:ext cx="349623" cy="331694"/>
          </a:xfrm>
          <a:prstGeom prst="ellipse">
            <a:avLst/>
          </a:prstGeom>
          <a:solidFill>
            <a:srgbClr val="0033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b="1" dirty="0" smtClean="0">
                <a:cs typeface="+mj-cs"/>
              </a:rPr>
              <a:t>2</a:t>
            </a:r>
            <a:endParaRPr lang="en-US" b="1" dirty="0">
              <a:cs typeface="+mj-cs"/>
            </a:endParaRPr>
          </a:p>
        </p:txBody>
      </p:sp>
      <p:sp>
        <p:nvSpPr>
          <p:cNvPr id="11" name="Oval 10"/>
          <p:cNvSpPr/>
          <p:nvPr/>
        </p:nvSpPr>
        <p:spPr>
          <a:xfrm>
            <a:off x="8946473" y="5621485"/>
            <a:ext cx="349623" cy="331694"/>
          </a:xfrm>
          <a:prstGeom prst="ellipse">
            <a:avLst/>
          </a:prstGeom>
          <a:solidFill>
            <a:srgbClr val="0033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b="1" dirty="0" smtClean="0">
                <a:cs typeface="+mj-cs"/>
              </a:rPr>
              <a:t>3</a:t>
            </a:r>
            <a:endParaRPr lang="en-US" b="1" dirty="0">
              <a:cs typeface="+mj-cs"/>
            </a:endParaRPr>
          </a:p>
        </p:txBody>
      </p:sp>
      <p:sp>
        <p:nvSpPr>
          <p:cNvPr id="12" name="Oval 11"/>
          <p:cNvSpPr/>
          <p:nvPr/>
        </p:nvSpPr>
        <p:spPr>
          <a:xfrm>
            <a:off x="8918337" y="6099103"/>
            <a:ext cx="349623" cy="331694"/>
          </a:xfrm>
          <a:prstGeom prst="ellipse">
            <a:avLst/>
          </a:prstGeom>
          <a:solidFill>
            <a:srgbClr val="0033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b="1" dirty="0" smtClean="0">
                <a:cs typeface="+mj-cs"/>
              </a:rPr>
              <a:t>4</a:t>
            </a:r>
            <a:endParaRPr lang="en-US" b="1" dirty="0">
              <a:cs typeface="+mj-cs"/>
            </a:endParaRPr>
          </a:p>
        </p:txBody>
      </p:sp>
    </p:spTree>
    <p:extLst>
      <p:ext uri="{BB962C8B-B14F-4D97-AF65-F5344CB8AC3E}">
        <p14:creationId xmlns:p14="http://schemas.microsoft.com/office/powerpoint/2010/main" val="704475098"/>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912012" y="418281"/>
            <a:ext cx="3995225" cy="523220"/>
          </a:xfrm>
          <a:prstGeom prst="rect">
            <a:avLst/>
          </a:prstGeom>
          <a:solidFill>
            <a:schemeClr val="bg1"/>
          </a:solidFill>
        </p:spPr>
        <p:txBody>
          <a:bodyPr wrap="square">
            <a:spAutoFit/>
          </a:bodyPr>
          <a:lstStyle/>
          <a:p>
            <a:pPr algn="r"/>
            <a:r>
              <a:rPr lang="ar-SA" sz="2800" b="1" u="sng" dirty="0">
                <a:solidFill>
                  <a:srgbClr val="C00000"/>
                </a:solidFill>
                <a:ea typeface="Calibri" panose="020F0502020204030204" pitchFamily="34" charset="0"/>
                <a:cs typeface="Times New Roman" panose="02020603050405020304" pitchFamily="18" charset="0"/>
              </a:rPr>
              <a:t>إنشاء المُعَلَّق </a:t>
            </a:r>
            <a:r>
              <a:rPr lang="ar-SA" sz="2800" b="1" u="sng" dirty="0" smtClean="0">
                <a:solidFill>
                  <a:srgbClr val="C00000"/>
                </a:solidFill>
                <a:ea typeface="Calibri" panose="020F0502020204030204" pitchFamily="34" charset="0"/>
                <a:cs typeface="Times New Roman" panose="02020603050405020304" pitchFamily="18" charset="0"/>
              </a:rPr>
              <a:t>الخلوي</a:t>
            </a:r>
            <a:endParaRPr lang="en-US" sz="2800" u="sng" dirty="0">
              <a:solidFill>
                <a:srgbClr val="C00000"/>
              </a:solidFill>
            </a:endParaRPr>
          </a:p>
        </p:txBody>
      </p:sp>
      <p:sp>
        <p:nvSpPr>
          <p:cNvPr id="5" name="Rectangle 4"/>
          <p:cNvSpPr/>
          <p:nvPr/>
        </p:nvSpPr>
        <p:spPr>
          <a:xfrm>
            <a:off x="5579908" y="2199624"/>
            <a:ext cx="6422766" cy="1754326"/>
          </a:xfrm>
          <a:prstGeom prst="rect">
            <a:avLst/>
          </a:prstGeom>
        </p:spPr>
        <p:txBody>
          <a:bodyPr wrap="square">
            <a:spAutoFit/>
          </a:bodyPr>
          <a:lstStyle/>
          <a:p>
            <a:pPr algn="just" rtl="1">
              <a:lnSpc>
                <a:spcPct val="150000"/>
              </a:lnSpc>
              <a:spcAft>
                <a:spcPts val="0"/>
              </a:spcAft>
            </a:pPr>
            <a:r>
              <a:rPr lang="ar-SA" sz="2400" b="1" dirty="0" smtClean="0">
                <a:latin typeface="Calibri" panose="020F0502020204030204" pitchFamily="34" charset="0"/>
                <a:ea typeface="Calibri" panose="020F0502020204030204" pitchFamily="34" charset="0"/>
              </a:rPr>
              <a:t>عندما </a:t>
            </a:r>
            <a:r>
              <a:rPr lang="ar-SA" sz="2400" b="1" dirty="0">
                <a:latin typeface="Calibri" panose="020F0502020204030204" pitchFamily="34" charset="0"/>
                <a:ea typeface="Calibri" panose="020F0502020204030204" pitchFamily="34" charset="0"/>
              </a:rPr>
              <a:t>يصل الكالُس إلى حجم مناسب فإنه ينقل إلى بيئة مُغَذِّية سائلة ثم توضع البيئة على جهاز ذو حركة دائرية لتسهيل إنفصال الخلايا بعضها عن بعض وبالتالي يتكون المُعَلَّق الخلوي.</a:t>
            </a:r>
            <a:endParaRPr lang="en-US" sz="2000" b="1" dirty="0">
              <a:effectLst/>
              <a:latin typeface="Calibri" panose="020F0502020204030204" pitchFamily="34" charset="0"/>
              <a:ea typeface="Calibri" panose="020F0502020204030204" pitchFamily="34" charset="0"/>
            </a:endParaRPr>
          </a:p>
        </p:txBody>
      </p:sp>
      <p:sp>
        <p:nvSpPr>
          <p:cNvPr id="6" name="Rectangle 5"/>
          <p:cNvSpPr/>
          <p:nvPr/>
        </p:nvSpPr>
        <p:spPr>
          <a:xfrm>
            <a:off x="6446516" y="666118"/>
            <a:ext cx="5745484" cy="587148"/>
          </a:xfrm>
          <a:prstGeom prst="rect">
            <a:avLst/>
          </a:prstGeom>
        </p:spPr>
        <p:txBody>
          <a:bodyPr wrap="none">
            <a:spAutoFit/>
          </a:bodyPr>
          <a:lstStyle/>
          <a:p>
            <a:pPr algn="just" rtl="1">
              <a:lnSpc>
                <a:spcPct val="150000"/>
              </a:lnSpc>
              <a:spcAft>
                <a:spcPts val="0"/>
              </a:spcAft>
            </a:pPr>
            <a:r>
              <a:rPr lang="ar-SA" sz="2400" b="1" dirty="0">
                <a:latin typeface="Calibri" panose="020F0502020204030204" pitchFamily="34" charset="0"/>
                <a:ea typeface="Calibri" panose="020F0502020204030204" pitchFamily="34" charset="0"/>
                <a:cs typeface="Times New Roman" panose="02020603050405020304" pitchFamily="18" charset="0"/>
              </a:rPr>
              <a:t>هناك طُرُق متعددة يمكن بواسطتها إنشاء المُعَلَّق الخلوي:</a:t>
            </a:r>
            <a:endParaRPr lang="en-US" sz="2000" b="1" dirty="0">
              <a:latin typeface="Calibri" panose="020F0502020204030204" pitchFamily="34" charset="0"/>
              <a:ea typeface="Calibri" panose="020F0502020204030204" pitchFamily="34" charset="0"/>
              <a:cs typeface="Arial" panose="020B0604020202020204" pitchFamily="34" charset="0"/>
            </a:endParaRPr>
          </a:p>
        </p:txBody>
      </p:sp>
      <p:sp>
        <p:nvSpPr>
          <p:cNvPr id="7" name="Rectangle 6"/>
          <p:cNvSpPr/>
          <p:nvPr/>
        </p:nvSpPr>
        <p:spPr>
          <a:xfrm>
            <a:off x="6501760" y="1748662"/>
            <a:ext cx="5402441" cy="587148"/>
          </a:xfrm>
          <a:prstGeom prst="rect">
            <a:avLst/>
          </a:prstGeom>
        </p:spPr>
        <p:txBody>
          <a:bodyPr wrap="none">
            <a:spAutoFit/>
          </a:bodyPr>
          <a:lstStyle/>
          <a:p>
            <a:pPr algn="just" rtl="1">
              <a:lnSpc>
                <a:spcPct val="150000"/>
              </a:lnSpc>
              <a:spcAft>
                <a:spcPts val="0"/>
              </a:spcAft>
            </a:pPr>
            <a:r>
              <a:rPr lang="ar-SA" sz="2400" b="1" dirty="0" smtClean="0">
                <a:latin typeface="Calibri" panose="020F0502020204030204" pitchFamily="34" charset="0"/>
                <a:ea typeface="Calibri" panose="020F0502020204030204" pitchFamily="34" charset="0"/>
                <a:cs typeface="Times New Roman" panose="02020603050405020304" pitchFamily="18" charset="0"/>
              </a:rPr>
              <a:t>إستخدام </a:t>
            </a:r>
            <a:r>
              <a:rPr lang="ar-SA" sz="2400" b="1" dirty="0">
                <a:latin typeface="Calibri" panose="020F0502020204030204" pitchFamily="34" charset="0"/>
                <a:ea typeface="Calibri" panose="020F0502020204030204" pitchFamily="34" charset="0"/>
                <a:cs typeface="Times New Roman" panose="02020603050405020304" pitchFamily="18" charset="0"/>
              </a:rPr>
              <a:t>الكالُس هو من أبسط الطُرُق وأكثرها إنتشاراً.</a:t>
            </a:r>
            <a:endParaRPr lang="en-US" sz="2000" b="1" dirty="0">
              <a:latin typeface="Calibri" panose="020F0502020204030204" pitchFamily="34" charset="0"/>
              <a:ea typeface="Calibri" panose="020F0502020204030204" pitchFamily="34" charset="0"/>
              <a:cs typeface="Arial" panose="020B0604020202020204" pitchFamily="34" charset="0"/>
            </a:endParaRPr>
          </a:p>
        </p:txBody>
      </p:sp>
      <p:sp>
        <p:nvSpPr>
          <p:cNvPr id="8" name="Rectangle 7"/>
          <p:cNvSpPr/>
          <p:nvPr/>
        </p:nvSpPr>
        <p:spPr>
          <a:xfrm>
            <a:off x="9481799" y="1253695"/>
            <a:ext cx="2496196" cy="461665"/>
          </a:xfrm>
          <a:prstGeom prst="rect">
            <a:avLst/>
          </a:prstGeom>
          <a:solidFill>
            <a:srgbClr val="A2020D"/>
          </a:solidFill>
        </p:spPr>
        <p:txBody>
          <a:bodyPr wrap="none">
            <a:spAutoFit/>
          </a:bodyPr>
          <a:lstStyle/>
          <a:p>
            <a:pPr algn="r"/>
            <a:r>
              <a:rPr lang="ar-SA" sz="2400" b="1" dirty="0">
                <a:solidFill>
                  <a:schemeClr val="bg1"/>
                </a:solidFill>
                <a:latin typeface="Calibri" panose="020F0502020204030204" pitchFamily="34" charset="0"/>
                <a:ea typeface="Calibri" panose="020F0502020204030204" pitchFamily="34" charset="0"/>
              </a:rPr>
              <a:t>الطريقة غير المباشرة: </a:t>
            </a:r>
            <a:endParaRPr lang="en-US" sz="2400" b="1" dirty="0">
              <a:solidFill>
                <a:schemeClr val="bg1"/>
              </a:solidFill>
            </a:endParaRPr>
          </a:p>
        </p:txBody>
      </p:sp>
      <p:cxnSp>
        <p:nvCxnSpPr>
          <p:cNvPr id="9" name="Straight Connector 8"/>
          <p:cNvCxnSpPr/>
          <p:nvPr/>
        </p:nvCxnSpPr>
        <p:spPr>
          <a:xfrm flipH="1">
            <a:off x="5253318" y="3574971"/>
            <a:ext cx="6655720" cy="1947"/>
          </a:xfrm>
          <a:prstGeom prst="line">
            <a:avLst/>
          </a:prstGeom>
          <a:ln>
            <a:solidFill>
              <a:schemeClr val="accent6">
                <a:lumMod val="60000"/>
                <a:lumOff val="40000"/>
              </a:schemeClr>
            </a:solidFill>
            <a:prstDash val="dashDot"/>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3474721" y="4759805"/>
            <a:ext cx="8503274" cy="1754326"/>
          </a:xfrm>
          <a:prstGeom prst="rect">
            <a:avLst/>
          </a:prstGeom>
        </p:spPr>
        <p:txBody>
          <a:bodyPr wrap="square">
            <a:spAutoFit/>
          </a:bodyPr>
          <a:lstStyle/>
          <a:p>
            <a:pPr algn="just" rtl="1">
              <a:lnSpc>
                <a:spcPct val="150000"/>
              </a:lnSpc>
              <a:spcAft>
                <a:spcPts val="0"/>
              </a:spcAft>
            </a:pPr>
            <a:r>
              <a:rPr lang="ar-SA" sz="2400" b="1" dirty="0" smtClean="0">
                <a:latin typeface="Calibri" panose="020F0502020204030204" pitchFamily="34" charset="0"/>
                <a:ea typeface="Calibri" panose="020F0502020204030204" pitchFamily="34" charset="0"/>
              </a:rPr>
              <a:t>وفي </a:t>
            </a:r>
            <a:r>
              <a:rPr lang="ar-SA" sz="2400" b="1" dirty="0">
                <a:latin typeface="Calibri" panose="020F0502020204030204" pitchFamily="34" charset="0"/>
                <a:ea typeface="Calibri" panose="020F0502020204030204" pitchFamily="34" charset="0"/>
              </a:rPr>
              <a:t>هذه الطريقة يجري تفتيت النسيج النباتي ويُنقَل ناتج التفتيت الذي يحتوي (خلايا حية سليمة، خلايا غير حية، بقايا النسيج المتفتِت) إلى بيئة مُغَذِّية سائلة متحركة حيث تُحْضَن على درجة حرارة مُناسبة.</a:t>
            </a:r>
            <a:endParaRPr lang="en-US" sz="2400" b="1" dirty="0">
              <a:effectLst/>
              <a:latin typeface="Calibri" panose="020F0502020204030204" pitchFamily="34" charset="0"/>
              <a:ea typeface="Calibri" panose="020F0502020204030204" pitchFamily="34" charset="0"/>
            </a:endParaRPr>
          </a:p>
        </p:txBody>
      </p:sp>
      <p:sp>
        <p:nvSpPr>
          <p:cNvPr id="11" name="Rectangle 10"/>
          <p:cNvSpPr/>
          <p:nvPr/>
        </p:nvSpPr>
        <p:spPr>
          <a:xfrm>
            <a:off x="9467732" y="3905266"/>
            <a:ext cx="2534943" cy="461665"/>
          </a:xfrm>
          <a:prstGeom prst="rect">
            <a:avLst/>
          </a:prstGeom>
          <a:solidFill>
            <a:srgbClr val="A2020D"/>
          </a:solidFill>
        </p:spPr>
        <p:txBody>
          <a:bodyPr wrap="square">
            <a:spAutoFit/>
          </a:bodyPr>
          <a:lstStyle/>
          <a:p>
            <a:pPr algn="r"/>
            <a:r>
              <a:rPr lang="ar-SA" sz="2400" b="1" dirty="0">
                <a:solidFill>
                  <a:schemeClr val="bg1"/>
                </a:solidFill>
                <a:latin typeface="Calibri" panose="020F0502020204030204" pitchFamily="34" charset="0"/>
                <a:ea typeface="Calibri" panose="020F0502020204030204" pitchFamily="34" charset="0"/>
              </a:rPr>
              <a:t>الطريقة المباشرة: </a:t>
            </a:r>
            <a:endParaRPr lang="en-US" sz="2400" dirty="0"/>
          </a:p>
        </p:txBody>
      </p:sp>
      <p:sp>
        <p:nvSpPr>
          <p:cNvPr id="12" name="Rectangle 11"/>
          <p:cNvSpPr/>
          <p:nvPr/>
        </p:nvSpPr>
        <p:spPr>
          <a:xfrm>
            <a:off x="4688541" y="4290058"/>
            <a:ext cx="7328201" cy="646331"/>
          </a:xfrm>
          <a:prstGeom prst="rect">
            <a:avLst/>
          </a:prstGeom>
        </p:spPr>
        <p:txBody>
          <a:bodyPr wrap="square">
            <a:spAutoFit/>
          </a:bodyPr>
          <a:lstStyle/>
          <a:p>
            <a:pPr algn="just" rtl="1">
              <a:lnSpc>
                <a:spcPct val="150000"/>
              </a:lnSpc>
              <a:spcAft>
                <a:spcPts val="0"/>
              </a:spcAft>
            </a:pPr>
            <a:r>
              <a:rPr lang="ar-SA" sz="2400" b="1" dirty="0">
                <a:latin typeface="Calibri" panose="020F0502020204030204" pitchFamily="34" charset="0"/>
                <a:ea typeface="Calibri" panose="020F0502020204030204" pitchFamily="34" charset="0"/>
              </a:rPr>
              <a:t>وفيها تُستخدم البادرات الصغيرة والأجنة المختلفة لتكوين المُعَلَّق الخلوي.</a:t>
            </a:r>
            <a:endParaRPr lang="en-US" sz="2400" b="1" dirty="0">
              <a:latin typeface="Calibri" panose="020F0502020204030204" pitchFamily="34" charset="0"/>
              <a:ea typeface="Calibri" panose="020F0502020204030204" pitchFamily="34" charset="0"/>
            </a:endParaRPr>
          </a:p>
        </p:txBody>
      </p:sp>
      <p:pic>
        <p:nvPicPr>
          <p:cNvPr id="13" name="Picture 12"/>
          <p:cNvPicPr/>
          <p:nvPr/>
        </p:nvPicPr>
        <p:blipFill>
          <a:blip r:embed="rId2" cstate="print">
            <a:extLst>
              <a:ext uri="{28A0092B-C50C-407E-A947-70E740481C1C}">
                <a14:useLocalDpi xmlns:a14="http://schemas.microsoft.com/office/drawing/2010/main" val="0"/>
              </a:ext>
            </a:extLst>
          </a:blip>
          <a:stretch>
            <a:fillRect/>
          </a:stretch>
        </p:blipFill>
        <p:spPr>
          <a:xfrm>
            <a:off x="175167" y="696736"/>
            <a:ext cx="3873879" cy="3978987"/>
          </a:xfrm>
          <a:prstGeom prst="rect">
            <a:avLst/>
          </a:prstGeom>
        </p:spPr>
      </p:pic>
    </p:spTree>
    <p:extLst>
      <p:ext uri="{BB962C8B-B14F-4D97-AF65-F5344CB8AC3E}">
        <p14:creationId xmlns:p14="http://schemas.microsoft.com/office/powerpoint/2010/main" val="1906974146"/>
      </p:ext>
    </p:extLst>
  </p:cSld>
  <p:clrMapOvr>
    <a:masterClrMapping/>
  </p:clrMapOvr>
  <p:transition spd="slow">
    <p:wipe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067865" y="581112"/>
            <a:ext cx="5930723" cy="1200329"/>
          </a:xfrm>
          <a:prstGeom prst="rect">
            <a:avLst/>
          </a:prstGeom>
          <a:solidFill>
            <a:schemeClr val="bg1"/>
          </a:solidFill>
        </p:spPr>
        <p:txBody>
          <a:bodyPr wrap="square">
            <a:spAutoFit/>
          </a:bodyPr>
          <a:lstStyle/>
          <a:p>
            <a:pPr algn="just" rtl="1">
              <a:lnSpc>
                <a:spcPct val="150000"/>
              </a:lnSpc>
              <a:spcAft>
                <a:spcPts val="0"/>
              </a:spcAft>
            </a:pPr>
            <a:r>
              <a:rPr lang="ar-SA" sz="2400" b="1" dirty="0" smtClean="0">
                <a:solidFill>
                  <a:srgbClr val="00B050"/>
                </a:solidFill>
                <a:latin typeface="Calibri" panose="020F0502020204030204" pitchFamily="34" charset="0"/>
                <a:ea typeface="Calibri" panose="020F0502020204030204" pitchFamily="34" charset="0"/>
                <a:cs typeface="Times New Roman" panose="02020603050405020304" pitchFamily="18" charset="0"/>
              </a:rPr>
              <a:t>لا </a:t>
            </a:r>
            <a:r>
              <a:rPr lang="ar-SA" sz="2400" b="1" dirty="0">
                <a:solidFill>
                  <a:srgbClr val="00B050"/>
                </a:solidFill>
                <a:latin typeface="Calibri" panose="020F0502020204030204" pitchFamily="34" charset="0"/>
                <a:ea typeface="Calibri" panose="020F0502020204030204" pitchFamily="34" charset="0"/>
                <a:cs typeface="Times New Roman" panose="02020603050405020304" pitchFamily="18" charset="0"/>
              </a:rPr>
              <a:t>بد من توفير الحركة الدائمة للمُعَلَّق الخلوي والهدف من ذلك:</a:t>
            </a:r>
            <a:endParaRPr lang="en-US" sz="2000" dirty="0">
              <a:solidFill>
                <a:srgbClr val="00B05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5" name="Rectangle 4"/>
          <p:cNvSpPr/>
          <p:nvPr/>
        </p:nvSpPr>
        <p:spPr>
          <a:xfrm>
            <a:off x="6167718" y="1581267"/>
            <a:ext cx="6024282" cy="1754326"/>
          </a:xfrm>
          <a:prstGeom prst="rect">
            <a:avLst/>
          </a:prstGeom>
        </p:spPr>
        <p:txBody>
          <a:bodyPr wrap="square">
            <a:spAutoFit/>
          </a:bodyPr>
          <a:lstStyle/>
          <a:p>
            <a:pPr marL="342900" lvl="0" indent="-342900" algn="just" rtl="1">
              <a:lnSpc>
                <a:spcPct val="150000"/>
              </a:lnSpc>
              <a:spcAft>
                <a:spcPts val="0"/>
              </a:spcAft>
              <a:buClr>
                <a:srgbClr val="A2020D"/>
              </a:buClr>
              <a:buFont typeface="Wingdings" panose="05000000000000000000" pitchFamily="2" charset="2"/>
              <a:buChar char=""/>
            </a:pPr>
            <a:r>
              <a:rPr lang="ar-SA" sz="2400" b="1" dirty="0" smtClean="0">
                <a:latin typeface="Calibri" panose="020F0502020204030204" pitchFamily="34" charset="0"/>
                <a:ea typeface="Calibri" panose="020F0502020204030204" pitchFamily="34" charset="0"/>
              </a:rPr>
              <a:t>توفير </a:t>
            </a:r>
            <a:r>
              <a:rPr lang="ar-SA" sz="2400" b="1" dirty="0" smtClean="0">
                <a:latin typeface="Calibri" panose="020F0502020204030204" pitchFamily="34" charset="0"/>
                <a:ea typeface="Calibri" panose="020F0502020204030204" pitchFamily="34" charset="0"/>
              </a:rPr>
              <a:t>ظروف أفضل للتبادل الغازي بين الخلايا المنزرعة في بيئة مُغَذِّية وبين الجو المحيط.</a:t>
            </a:r>
            <a:endParaRPr lang="en-US" sz="2400" b="1" dirty="0" smtClean="0">
              <a:latin typeface="Calibri" panose="020F0502020204030204" pitchFamily="34" charset="0"/>
              <a:ea typeface="Calibri" panose="020F0502020204030204" pitchFamily="34" charset="0"/>
            </a:endParaRPr>
          </a:p>
          <a:p>
            <a:pPr marL="342900" lvl="0" indent="-342900" algn="just" rtl="1">
              <a:lnSpc>
                <a:spcPct val="150000"/>
              </a:lnSpc>
              <a:spcAft>
                <a:spcPts val="0"/>
              </a:spcAft>
              <a:buClr>
                <a:srgbClr val="C00000"/>
              </a:buClr>
              <a:buFont typeface="Wingdings" panose="05000000000000000000" pitchFamily="2" charset="2"/>
              <a:buChar char=""/>
            </a:pPr>
            <a:r>
              <a:rPr lang="ar-SA" sz="2400" b="1" dirty="0" smtClean="0">
                <a:latin typeface="Calibri" panose="020F0502020204030204" pitchFamily="34" charset="0"/>
                <a:ea typeface="Calibri" panose="020F0502020204030204" pitchFamily="34" charset="0"/>
              </a:rPr>
              <a:t>المحافظة على التوزيع المتجانس لخلايا </a:t>
            </a:r>
            <a:r>
              <a:rPr lang="ar-SA" sz="2400" b="1" dirty="0" err="1" smtClean="0">
                <a:solidFill>
                  <a:schemeClr val="bg1"/>
                </a:solidFill>
                <a:latin typeface="Calibri" panose="020F0502020204030204" pitchFamily="34" charset="0"/>
                <a:ea typeface="Calibri" panose="020F0502020204030204" pitchFamily="34" charset="0"/>
                <a:cs typeface="+mj-cs"/>
              </a:rPr>
              <a:t>ئلة</a:t>
            </a:r>
            <a:r>
              <a:rPr lang="ar-SA" sz="2400" b="1" dirty="0">
                <a:solidFill>
                  <a:schemeClr val="bg1"/>
                </a:solidFill>
                <a:latin typeface="Calibri" panose="020F0502020204030204" pitchFamily="34" charset="0"/>
                <a:ea typeface="Calibri" panose="020F0502020204030204" pitchFamily="34" charset="0"/>
                <a:cs typeface="+mj-cs"/>
              </a:rPr>
              <a:t>.</a:t>
            </a:r>
            <a:endParaRPr lang="en-US" sz="2400" b="1" dirty="0">
              <a:solidFill>
                <a:schemeClr val="bg1"/>
              </a:solidFill>
              <a:effectLst/>
              <a:latin typeface="Calibri" panose="020F0502020204030204" pitchFamily="34" charset="0"/>
              <a:ea typeface="Calibri" panose="020F0502020204030204" pitchFamily="34" charset="0"/>
              <a:cs typeface="+mj-cs"/>
            </a:endParaRPr>
          </a:p>
        </p:txBody>
      </p:sp>
      <p:sp>
        <p:nvSpPr>
          <p:cNvPr id="7" name="Rectangle 6"/>
          <p:cNvSpPr/>
          <p:nvPr/>
        </p:nvSpPr>
        <p:spPr>
          <a:xfrm>
            <a:off x="7594099" y="3856402"/>
            <a:ext cx="4432624" cy="646331"/>
          </a:xfrm>
          <a:prstGeom prst="rect">
            <a:avLst/>
          </a:prstGeom>
          <a:solidFill>
            <a:schemeClr val="bg1"/>
          </a:solidFill>
        </p:spPr>
        <p:txBody>
          <a:bodyPr wrap="none">
            <a:spAutoFit/>
          </a:bodyPr>
          <a:lstStyle/>
          <a:p>
            <a:pPr algn="just" rtl="1">
              <a:lnSpc>
                <a:spcPct val="150000"/>
              </a:lnSpc>
              <a:spcAft>
                <a:spcPts val="0"/>
              </a:spcAft>
            </a:pPr>
            <a:r>
              <a:rPr lang="ar-SA" sz="2400" b="1" dirty="0">
                <a:solidFill>
                  <a:srgbClr val="00B050"/>
                </a:solidFill>
                <a:latin typeface="Calibri" panose="020F0502020204030204" pitchFamily="34" charset="0"/>
                <a:ea typeface="Calibri" panose="020F0502020204030204" pitchFamily="34" charset="0"/>
                <a:cs typeface="Times New Roman" panose="02020603050405020304" pitchFamily="18" charset="0"/>
              </a:rPr>
              <a:t>نمو الخلايا والمحافظة على المُعَلَّق الخلوي:</a:t>
            </a:r>
            <a:endParaRPr lang="en-US" sz="2000" dirty="0">
              <a:solidFill>
                <a:srgbClr val="00B05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8" name="Rectangle 7"/>
          <p:cNvSpPr/>
          <p:nvPr/>
        </p:nvSpPr>
        <p:spPr>
          <a:xfrm>
            <a:off x="6169234" y="4633050"/>
            <a:ext cx="5853953" cy="1200329"/>
          </a:xfrm>
          <a:prstGeom prst="rect">
            <a:avLst/>
          </a:prstGeom>
        </p:spPr>
        <p:txBody>
          <a:bodyPr wrap="square">
            <a:spAutoFit/>
          </a:bodyPr>
          <a:lstStyle/>
          <a:p>
            <a:pPr algn="just" rtl="1">
              <a:lnSpc>
                <a:spcPct val="150000"/>
              </a:lnSpc>
              <a:spcAft>
                <a:spcPts val="800"/>
              </a:spcAft>
            </a:pPr>
            <a:r>
              <a:rPr lang="ar-SA" sz="2400" b="1" dirty="0">
                <a:latin typeface="Calibri" panose="020F0502020204030204" pitchFamily="34" charset="0"/>
                <a:ea typeface="Calibri" panose="020F0502020204030204" pitchFamily="34" charset="0"/>
              </a:rPr>
              <a:t>تمر الخلايا المكونة للمُعَلَّق الخلوي بغض النظر عن النوع النباتي بعدة مراحل تطورية مميزة لها:</a:t>
            </a:r>
            <a:endParaRPr lang="en-US" sz="2000" b="1" dirty="0">
              <a:effectLst/>
              <a:latin typeface="Calibri" panose="020F0502020204030204" pitchFamily="34" charset="0"/>
              <a:ea typeface="Calibri" panose="020F0502020204030204" pitchFamily="34" charset="0"/>
            </a:endParaRPr>
          </a:p>
        </p:txBody>
      </p:sp>
      <p:sp>
        <p:nvSpPr>
          <p:cNvPr id="9" name="Rectangle 8"/>
          <p:cNvSpPr/>
          <p:nvPr/>
        </p:nvSpPr>
        <p:spPr>
          <a:xfrm>
            <a:off x="251011" y="3658638"/>
            <a:ext cx="5710517" cy="2862322"/>
          </a:xfrm>
          <a:prstGeom prst="rect">
            <a:avLst/>
          </a:prstGeom>
          <a:solidFill>
            <a:schemeClr val="accent4">
              <a:lumMod val="20000"/>
              <a:lumOff val="80000"/>
            </a:schemeClr>
          </a:solidFill>
        </p:spPr>
        <p:txBody>
          <a:bodyPr wrap="square">
            <a:spAutoFit/>
          </a:bodyPr>
          <a:lstStyle/>
          <a:p>
            <a:pPr marL="342900" lvl="0" indent="-342900" algn="just" rtl="1">
              <a:lnSpc>
                <a:spcPct val="150000"/>
              </a:lnSpc>
              <a:spcAft>
                <a:spcPts val="0"/>
              </a:spcAft>
              <a:buFont typeface="Webdings" panose="05030102010509060703" pitchFamily="18" charset="2"/>
              <a:buChar char=""/>
            </a:pPr>
            <a:r>
              <a:rPr lang="ar-SA" sz="2400" b="1" dirty="0">
                <a:latin typeface="Calibri" panose="020F0502020204030204" pitchFamily="34" charset="0"/>
                <a:ea typeface="Calibri" panose="020F0502020204030204" pitchFamily="34" charset="0"/>
                <a:cs typeface="Times New Roman" panose="02020603050405020304" pitchFamily="18" charset="0"/>
              </a:rPr>
              <a:t>تتميز هذه المرحلة بفترة سكون مؤقت.</a:t>
            </a:r>
            <a:endParaRPr lang="en-US" sz="2400" b="1" dirty="0">
              <a:latin typeface="Calibri" panose="020F0502020204030204" pitchFamily="34" charset="0"/>
              <a:ea typeface="Calibri" panose="020F0502020204030204" pitchFamily="34" charset="0"/>
              <a:cs typeface="Arial" panose="020B0604020202020204" pitchFamily="34" charset="0"/>
            </a:endParaRPr>
          </a:p>
          <a:p>
            <a:pPr marL="342900" lvl="0" indent="-342900" algn="just" rtl="1">
              <a:lnSpc>
                <a:spcPct val="150000"/>
              </a:lnSpc>
              <a:spcAft>
                <a:spcPts val="0"/>
              </a:spcAft>
              <a:buFont typeface="Webdings" panose="05030102010509060703" pitchFamily="18" charset="2"/>
              <a:buChar char=""/>
            </a:pPr>
            <a:r>
              <a:rPr lang="ar-SA" sz="2400" b="1" dirty="0">
                <a:latin typeface="Calibri" panose="020F0502020204030204" pitchFamily="34" charset="0"/>
                <a:ea typeface="Calibri" panose="020F0502020204030204" pitchFamily="34" charset="0"/>
                <a:cs typeface="Times New Roman" panose="02020603050405020304" pitchFamily="18" charset="0"/>
              </a:rPr>
              <a:t>مرحلة الإنقسام السريع المتعدد وزيادة عدد الخلايا المكونة للمُعَلَّق الخلوي.</a:t>
            </a:r>
            <a:endParaRPr lang="en-US" sz="2400" b="1" dirty="0">
              <a:latin typeface="Calibri" panose="020F0502020204030204" pitchFamily="34" charset="0"/>
              <a:ea typeface="Calibri" panose="020F0502020204030204" pitchFamily="34" charset="0"/>
              <a:cs typeface="Arial" panose="020B0604020202020204" pitchFamily="34" charset="0"/>
            </a:endParaRPr>
          </a:p>
          <a:p>
            <a:pPr marL="342900" lvl="0" indent="-342900" algn="just" rtl="1">
              <a:lnSpc>
                <a:spcPct val="150000"/>
              </a:lnSpc>
              <a:spcAft>
                <a:spcPts val="0"/>
              </a:spcAft>
              <a:buFont typeface="Webdings" panose="05030102010509060703" pitchFamily="18" charset="2"/>
              <a:buChar char=""/>
            </a:pPr>
            <a:r>
              <a:rPr lang="ar-SA" sz="2400" b="1" dirty="0">
                <a:latin typeface="Calibri" panose="020F0502020204030204" pitchFamily="34" charset="0"/>
                <a:ea typeface="Calibri" panose="020F0502020204030204" pitchFamily="34" charset="0"/>
                <a:cs typeface="Times New Roman" panose="02020603050405020304" pitchFamily="18" charset="0"/>
              </a:rPr>
              <a:t>فترة الخمول التدريجي في النشاط والإنقسام.</a:t>
            </a:r>
            <a:endParaRPr lang="en-US" sz="2400" b="1" dirty="0">
              <a:latin typeface="Calibri" panose="020F0502020204030204" pitchFamily="34" charset="0"/>
              <a:ea typeface="Calibri" panose="020F0502020204030204" pitchFamily="34" charset="0"/>
              <a:cs typeface="Arial" panose="020B0604020202020204" pitchFamily="34" charset="0"/>
            </a:endParaRPr>
          </a:p>
          <a:p>
            <a:pPr marL="342900" lvl="0" indent="-342900" algn="just" rtl="1">
              <a:lnSpc>
                <a:spcPct val="150000"/>
              </a:lnSpc>
              <a:spcAft>
                <a:spcPts val="0"/>
              </a:spcAft>
              <a:buFont typeface="Webdings" panose="05030102010509060703" pitchFamily="18" charset="2"/>
              <a:buChar char=""/>
            </a:pPr>
            <a:r>
              <a:rPr lang="ar-SA" sz="2400" b="1" dirty="0">
                <a:latin typeface="Calibri" panose="020F0502020204030204" pitchFamily="34" charset="0"/>
                <a:ea typeface="Calibri" panose="020F0502020204030204" pitchFamily="34" charset="0"/>
                <a:cs typeface="Times New Roman" panose="02020603050405020304" pitchFamily="18" charset="0"/>
              </a:rPr>
              <a:t>فترة الثبات وعدم الزيادة في العدد.</a:t>
            </a:r>
            <a:endParaRPr lang="en-US" sz="2400" b="1"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1011" y="694828"/>
            <a:ext cx="4757087" cy="2667477"/>
          </a:xfrm>
          <a:prstGeom prst="rect">
            <a:avLst/>
          </a:prstGeom>
        </p:spPr>
      </p:pic>
    </p:spTree>
    <p:extLst>
      <p:ext uri="{BB962C8B-B14F-4D97-AF65-F5344CB8AC3E}">
        <p14:creationId xmlns:p14="http://schemas.microsoft.com/office/powerpoint/2010/main" val="1797121887"/>
      </p:ext>
    </p:extLst>
  </p:cSld>
  <p:clrMapOvr>
    <a:masterClrMapping/>
  </p:clrMapOvr>
  <p:transition spd="slow">
    <p:wipe di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616323" y="831410"/>
            <a:ext cx="10959353" cy="3326933"/>
            <a:chOff x="448876" y="909904"/>
            <a:chExt cx="11253907" cy="3531467"/>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98576" y="3390900"/>
              <a:ext cx="3594848" cy="1050471"/>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8876" y="3398533"/>
              <a:ext cx="3594848" cy="1042838"/>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07935" y="3398533"/>
              <a:ext cx="3594848" cy="1042838"/>
            </a:xfrm>
            <a:prstGeom prst="rect">
              <a:avLst/>
            </a:prstGeom>
          </p:spPr>
        </p:pic>
        <p:grpSp>
          <p:nvGrpSpPr>
            <p:cNvPr id="20" name="Group 19"/>
            <p:cNvGrpSpPr/>
            <p:nvPr/>
          </p:nvGrpSpPr>
          <p:grpSpPr>
            <a:xfrm>
              <a:off x="1926772" y="909904"/>
              <a:ext cx="7956815" cy="2488629"/>
              <a:chOff x="1926772" y="909904"/>
              <a:chExt cx="7956815" cy="2488629"/>
            </a:xfrm>
          </p:grpSpPr>
          <p:sp>
            <p:nvSpPr>
              <p:cNvPr id="4" name="Rectangle 3"/>
              <p:cNvSpPr/>
              <p:nvPr/>
            </p:nvSpPr>
            <p:spPr>
              <a:xfrm>
                <a:off x="3168513" y="909904"/>
                <a:ext cx="5710518" cy="1211301"/>
              </a:xfrm>
              <a:prstGeom prst="rect">
                <a:avLst/>
              </a:prstGeom>
              <a:solidFill>
                <a:schemeClr val="bg1"/>
              </a:solidFill>
            </p:spPr>
            <p:txBody>
              <a:bodyPr wrap="square">
                <a:spAutoFit/>
              </a:bodyPr>
              <a:lstStyle/>
              <a:p>
                <a:pPr algn="ctr" rtl="1">
                  <a:lnSpc>
                    <a:spcPct val="150000"/>
                  </a:lnSpc>
                  <a:spcAft>
                    <a:spcPts val="0"/>
                  </a:spcAft>
                </a:pPr>
                <a:r>
                  <a:rPr lang="ar-SA" sz="2400"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ومن العوامل التي تُحدد طول دورة المُعَلَّق الخلوي من مرحلة السكون حتى مرحلة </a:t>
                </a:r>
                <a:r>
                  <a:rPr lang="ar-SA" sz="2400" b="1" dirty="0" smtClean="0">
                    <a:solidFill>
                      <a:srgbClr val="C00000"/>
                    </a:solidFill>
                    <a:latin typeface="Calibri" panose="020F0502020204030204" pitchFamily="34" charset="0"/>
                    <a:ea typeface="Calibri" panose="020F0502020204030204" pitchFamily="34" charset="0"/>
                    <a:cs typeface="Times New Roman" panose="02020603050405020304" pitchFamily="18" charset="0"/>
                  </a:rPr>
                  <a:t>الثبات</a:t>
                </a:r>
                <a:endParaRPr lang="en-US" sz="2000" dirty="0">
                  <a:solidFill>
                    <a:srgbClr val="C00000"/>
                  </a:solidFill>
                  <a:effectLst/>
                  <a:latin typeface="Calibri" panose="020F0502020204030204" pitchFamily="34" charset="0"/>
                  <a:ea typeface="Calibri" panose="020F0502020204030204" pitchFamily="34" charset="0"/>
                  <a:cs typeface="Arial" panose="020B0604020202020204" pitchFamily="34" charset="0"/>
                </a:endParaRPr>
              </a:p>
            </p:txBody>
          </p:sp>
          <p:grpSp>
            <p:nvGrpSpPr>
              <p:cNvPr id="19" name="Group 18"/>
              <p:cNvGrpSpPr/>
              <p:nvPr/>
            </p:nvGrpSpPr>
            <p:grpSpPr>
              <a:xfrm>
                <a:off x="1926772" y="2121206"/>
                <a:ext cx="7956815" cy="1277327"/>
                <a:chOff x="1926772" y="2121206"/>
                <a:chExt cx="7956815" cy="1277327"/>
              </a:xfrm>
            </p:grpSpPr>
            <p:cxnSp>
              <p:nvCxnSpPr>
                <p:cNvPr id="11" name="Straight Connector 10"/>
                <p:cNvCxnSpPr>
                  <a:stCxn id="4" idx="2"/>
                </p:cNvCxnSpPr>
                <p:nvPr/>
              </p:nvCxnSpPr>
              <p:spPr>
                <a:xfrm>
                  <a:off x="6023772" y="2121206"/>
                  <a:ext cx="0" cy="97799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flipV="1">
                  <a:off x="1926772" y="2307771"/>
                  <a:ext cx="7956815" cy="763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937657" y="2307771"/>
                  <a:ext cx="0" cy="108312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6096000" y="2315404"/>
                  <a:ext cx="0" cy="108312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9883587" y="2315404"/>
                  <a:ext cx="0" cy="108312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grpSp>
      <p:sp>
        <p:nvSpPr>
          <p:cNvPr id="22" name="Rectangle 21"/>
          <p:cNvSpPr/>
          <p:nvPr/>
        </p:nvSpPr>
        <p:spPr>
          <a:xfrm>
            <a:off x="260937" y="4261815"/>
            <a:ext cx="11495954" cy="1141146"/>
          </a:xfrm>
          <a:prstGeom prst="rect">
            <a:avLst/>
          </a:prstGeom>
        </p:spPr>
        <p:txBody>
          <a:bodyPr wrap="square">
            <a:spAutoFit/>
          </a:bodyPr>
          <a:lstStyle/>
          <a:p>
            <a:pPr algn="just" rtl="1">
              <a:lnSpc>
                <a:spcPct val="150000"/>
              </a:lnSpc>
              <a:spcAft>
                <a:spcPts val="0"/>
              </a:spcAft>
            </a:pPr>
            <a:r>
              <a:rPr lang="ar-SA" sz="2400" b="1" dirty="0">
                <a:latin typeface="Calibri" panose="020F0502020204030204" pitchFamily="34" charset="0"/>
                <a:ea typeface="Calibri" panose="020F0502020204030204" pitchFamily="34" charset="0"/>
                <a:cs typeface="Times New Roman" panose="02020603050405020304" pitchFamily="18" charset="0"/>
              </a:rPr>
              <a:t>وعموماً أثبتت التجارب العملية أن المُعَلَّقات الخلوية للعديد من الأنواع النباتية المختلفة تتم دورتها في فترة تتراوح بين 3-4 أسابيع.</a:t>
            </a:r>
            <a:endParaRPr lang="en-US" sz="2000" b="1" dirty="0">
              <a:effectLst/>
              <a:latin typeface="Calibri" panose="020F0502020204030204" pitchFamily="34" charset="0"/>
              <a:ea typeface="Calibri" panose="020F0502020204030204" pitchFamily="34" charset="0"/>
              <a:cs typeface="Arial" panose="020B0604020202020204" pitchFamily="34" charset="0"/>
            </a:endParaRPr>
          </a:p>
        </p:txBody>
      </p:sp>
      <p:sp>
        <p:nvSpPr>
          <p:cNvPr id="23" name="Rectangle 22"/>
          <p:cNvSpPr/>
          <p:nvPr/>
        </p:nvSpPr>
        <p:spPr>
          <a:xfrm>
            <a:off x="206829" y="5643031"/>
            <a:ext cx="11604171" cy="1141146"/>
          </a:xfrm>
          <a:prstGeom prst="rect">
            <a:avLst/>
          </a:prstGeom>
        </p:spPr>
        <p:txBody>
          <a:bodyPr wrap="square">
            <a:spAutoFit/>
          </a:bodyPr>
          <a:lstStyle/>
          <a:p>
            <a:pPr algn="just" rtl="1">
              <a:lnSpc>
                <a:spcPct val="150000"/>
              </a:lnSpc>
              <a:spcAft>
                <a:spcPts val="0"/>
              </a:spcAft>
            </a:pPr>
            <a:r>
              <a:rPr lang="ar-SA" sz="2400" b="1" dirty="0">
                <a:latin typeface="Calibri" panose="020F0502020204030204" pitchFamily="34" charset="0"/>
                <a:ea typeface="Calibri" panose="020F0502020204030204" pitchFamily="34" charset="0"/>
                <a:cs typeface="Times New Roman" panose="02020603050405020304" pitchFamily="18" charset="0"/>
              </a:rPr>
              <a:t>وكقاعدة عامة فإنه عندما يصل المُعَلَّق الخلوي إلى مرحلة الثبات يجب تجديد البيئة المُغَذِّية وذلك للمحافظة على المُعَلَّق الخلوي.</a:t>
            </a:r>
            <a:endParaRPr lang="en-US" sz="2000" b="1"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77836318"/>
      </p:ext>
    </p:extLst>
  </p:cSld>
  <p:clrMapOvr>
    <a:masterClrMapping/>
  </p:clrMapOvr>
  <p:transition spd="slow">
    <p:wipe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368142" y="601703"/>
            <a:ext cx="5823858" cy="2308324"/>
          </a:xfrm>
          <a:prstGeom prst="rect">
            <a:avLst/>
          </a:prstGeom>
        </p:spPr>
        <p:txBody>
          <a:bodyPr wrap="square">
            <a:spAutoFit/>
          </a:bodyPr>
          <a:lstStyle/>
          <a:p>
            <a:pPr algn="just" rtl="1">
              <a:lnSpc>
                <a:spcPct val="150000"/>
              </a:lnSpc>
              <a:spcAft>
                <a:spcPts val="0"/>
              </a:spcAft>
            </a:pPr>
            <a:r>
              <a:rPr lang="ar-SA" sz="2400" b="1" dirty="0">
                <a:latin typeface="Calibri" panose="020F0502020204030204" pitchFamily="34" charset="0"/>
                <a:ea typeface="Calibri" panose="020F0502020204030204" pitchFamily="34" charset="0"/>
                <a:cs typeface="Times New Roman" panose="02020603050405020304" pitchFamily="18" charset="0"/>
              </a:rPr>
              <a:t>ومن الأمور الهامة قبل نقل </a:t>
            </a:r>
            <a:r>
              <a:rPr lang="ar-SA" sz="2400" b="1" dirty="0" smtClean="0">
                <a:latin typeface="Calibri" panose="020F0502020204030204" pitchFamily="34" charset="0"/>
                <a:ea typeface="Calibri" panose="020F0502020204030204" pitchFamily="34" charset="0"/>
                <a:cs typeface="Times New Roman" panose="02020603050405020304" pitchFamily="18" charset="0"/>
              </a:rPr>
              <a:t>جزء </a:t>
            </a:r>
            <a:r>
              <a:rPr lang="ar-SA" sz="2400" b="1" dirty="0">
                <a:latin typeface="Calibri" panose="020F0502020204030204" pitchFamily="34" charset="0"/>
                <a:ea typeface="Calibri" panose="020F0502020204030204" pitchFamily="34" charset="0"/>
                <a:cs typeface="Times New Roman" panose="02020603050405020304" pitchFamily="18" charset="0"/>
              </a:rPr>
              <a:t>من المُعَلَّق الخلوي إلى بيئة حديثة بهدف المحافظة عليه أن يجري عمل إختبار لحيوية الخلايا في المُعَلَّق </a:t>
            </a:r>
            <a:r>
              <a:rPr lang="ar-SA" sz="2400" b="1" dirty="0" smtClean="0">
                <a:latin typeface="Calibri" panose="020F0502020204030204" pitchFamily="34" charset="0"/>
                <a:ea typeface="Calibri" panose="020F0502020204030204" pitchFamily="34" charset="0"/>
                <a:cs typeface="Times New Roman" panose="02020603050405020304" pitchFamily="18" charset="0"/>
              </a:rPr>
              <a:t>وذلك </a:t>
            </a:r>
            <a:r>
              <a:rPr lang="ar-SA" sz="2400" b="1" dirty="0">
                <a:latin typeface="Calibri" panose="020F0502020204030204" pitchFamily="34" charset="0"/>
                <a:ea typeface="Calibri" panose="020F0502020204030204" pitchFamily="34" charset="0"/>
                <a:cs typeface="Times New Roman" panose="02020603050405020304" pitchFamily="18" charset="0"/>
              </a:rPr>
              <a:t>لتحديد المرحلة المناسبة التي يجب أن يجري عندها تجديد المُعَلَّق للمحافظة عليه.</a:t>
            </a:r>
            <a:endParaRPr lang="en-US" sz="2000" b="1" dirty="0">
              <a:effectLst/>
              <a:latin typeface="Calibri" panose="020F0502020204030204" pitchFamily="34" charset="0"/>
              <a:ea typeface="Calibri" panose="020F0502020204030204" pitchFamily="34" charset="0"/>
              <a:cs typeface="Arial" panose="020B0604020202020204" pitchFamily="34" charset="0"/>
            </a:endParaRPr>
          </a:p>
        </p:txBody>
      </p:sp>
      <p:sp>
        <p:nvSpPr>
          <p:cNvPr id="6" name="Rectangle 5"/>
          <p:cNvSpPr/>
          <p:nvPr/>
        </p:nvSpPr>
        <p:spPr>
          <a:xfrm>
            <a:off x="548723" y="3637272"/>
            <a:ext cx="4884671" cy="587148"/>
          </a:xfrm>
          <a:prstGeom prst="rect">
            <a:avLst/>
          </a:prstGeom>
          <a:solidFill>
            <a:schemeClr val="bg1"/>
          </a:solidFill>
        </p:spPr>
        <p:txBody>
          <a:bodyPr wrap="none">
            <a:spAutoFit/>
          </a:bodyPr>
          <a:lstStyle/>
          <a:p>
            <a:pPr algn="just" rtl="1">
              <a:lnSpc>
                <a:spcPct val="150000"/>
              </a:lnSpc>
              <a:spcAft>
                <a:spcPts val="0"/>
              </a:spcAft>
            </a:pPr>
            <a:r>
              <a:rPr lang="ar-SA" sz="2400" b="1" dirty="0">
                <a:solidFill>
                  <a:srgbClr val="00B050"/>
                </a:solidFill>
                <a:latin typeface="Calibri" panose="020F0502020204030204" pitchFamily="34" charset="0"/>
                <a:ea typeface="Calibri" panose="020F0502020204030204" pitchFamily="34" charset="0"/>
                <a:cs typeface="Times New Roman" panose="02020603050405020304" pitchFamily="18" charset="0"/>
              </a:rPr>
              <a:t>التجمُّعات الخلوية في زراعات المُعَلَّقات الخلوية:</a:t>
            </a:r>
            <a:endParaRPr lang="en-US" sz="2000" dirty="0">
              <a:solidFill>
                <a:srgbClr val="00B05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7" name="Rectangle 6"/>
          <p:cNvSpPr/>
          <p:nvPr/>
        </p:nvSpPr>
        <p:spPr>
          <a:xfrm>
            <a:off x="150891" y="4221894"/>
            <a:ext cx="5774872" cy="1754326"/>
          </a:xfrm>
          <a:prstGeom prst="rect">
            <a:avLst/>
          </a:prstGeom>
        </p:spPr>
        <p:txBody>
          <a:bodyPr wrap="square">
            <a:spAutoFit/>
          </a:bodyPr>
          <a:lstStyle/>
          <a:p>
            <a:pPr algn="just" rtl="1">
              <a:lnSpc>
                <a:spcPct val="150000"/>
              </a:lnSpc>
              <a:spcAft>
                <a:spcPts val="0"/>
              </a:spcAft>
            </a:pPr>
            <a:r>
              <a:rPr lang="ar-SA" sz="2400" b="1" dirty="0">
                <a:latin typeface="Calibri" panose="020F0502020204030204" pitchFamily="34" charset="0"/>
                <a:ea typeface="Calibri" panose="020F0502020204030204" pitchFamily="34" charset="0"/>
                <a:cs typeface="Times New Roman" panose="02020603050405020304" pitchFamily="18" charset="0"/>
              </a:rPr>
              <a:t>مما لا شك فيه أن أفضل مُعَلَّق خلوي هو الذي يحتوي على خلايا مستقلة ومنفصلة كلٌ </a:t>
            </a:r>
            <a:r>
              <a:rPr lang="ar-SA" sz="2400" b="1" dirty="0" smtClean="0">
                <a:latin typeface="Calibri" panose="020F0502020204030204" pitchFamily="34" charset="0"/>
                <a:ea typeface="Calibri" panose="020F0502020204030204" pitchFamily="34" charset="0"/>
                <a:cs typeface="Times New Roman" panose="02020603050405020304" pitchFamily="18" charset="0"/>
              </a:rPr>
              <a:t>منها عن </a:t>
            </a:r>
            <a:r>
              <a:rPr lang="ar-SA" sz="2400" b="1" dirty="0">
                <a:latin typeface="Calibri" panose="020F0502020204030204" pitchFamily="34" charset="0"/>
                <a:ea typeface="Calibri" panose="020F0502020204030204" pitchFamily="34" charset="0"/>
                <a:cs typeface="Times New Roman" panose="02020603050405020304" pitchFamily="18" charset="0"/>
              </a:rPr>
              <a:t>الأخرى </a:t>
            </a:r>
            <a:r>
              <a:rPr lang="ar-SA" sz="24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وليس الذي يحتوي على تجمعات خلوية وتراكيب متعددة الخلايا.</a:t>
            </a:r>
            <a:endParaRPr lang="en-US" sz="2000" b="1"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86476" y="3326123"/>
            <a:ext cx="2334964" cy="3088577"/>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1180" y="815359"/>
            <a:ext cx="4093699" cy="2866842"/>
          </a:xfrm>
          <a:prstGeom prst="rect">
            <a:avLst/>
          </a:prstGeom>
        </p:spPr>
      </p:pic>
    </p:spTree>
    <p:extLst>
      <p:ext uri="{BB962C8B-B14F-4D97-AF65-F5344CB8AC3E}">
        <p14:creationId xmlns:p14="http://schemas.microsoft.com/office/powerpoint/2010/main" val="2994726895"/>
      </p:ext>
    </p:extLst>
  </p:cSld>
  <p:clrMapOvr>
    <a:masterClrMapping/>
  </p:clrMapOvr>
  <p:transition spd="slow">
    <p:wipe dir="d"/>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حضري">
  <a:themeElements>
    <a:clrScheme name="حضري">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حضري">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حضري">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Urban</Template>
  <TotalTime>1591</TotalTime>
  <Words>741</Words>
  <Application>Microsoft Office PowerPoint</Application>
  <PresentationFormat>Widescreen</PresentationFormat>
  <Paragraphs>45</Paragraphs>
  <Slides>10</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10</vt:i4>
      </vt:variant>
    </vt:vector>
  </HeadingPairs>
  <TitlesOfParts>
    <vt:vector size="21" baseType="lpstr">
      <vt:lpstr>ＭＳ Ｐゴシック</vt:lpstr>
      <vt:lpstr>Arial</vt:lpstr>
      <vt:lpstr>Calibri</vt:lpstr>
      <vt:lpstr>Georgia</vt:lpstr>
      <vt:lpstr>Tahoma</vt:lpstr>
      <vt:lpstr>Times New Roman</vt:lpstr>
      <vt:lpstr>Trebuchet MS</vt:lpstr>
      <vt:lpstr>Webdings</vt:lpstr>
      <vt:lpstr>Wingdings</vt:lpstr>
      <vt:lpstr>Wingdings 2</vt:lpstr>
      <vt:lpstr>حضري</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maha abanomai</cp:lastModifiedBy>
  <cp:revision>145</cp:revision>
  <dcterms:created xsi:type="dcterms:W3CDTF">2017-09-19T17:58:30Z</dcterms:created>
  <dcterms:modified xsi:type="dcterms:W3CDTF">2022-09-08T11:22:03Z</dcterms:modified>
</cp:coreProperties>
</file>