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7"/>
  </p:notesMasterIdLst>
  <p:sldIdLst>
    <p:sldId id="332" r:id="rId3"/>
    <p:sldId id="321" r:id="rId4"/>
    <p:sldId id="327" r:id="rId5"/>
    <p:sldId id="314" r:id="rId6"/>
    <p:sldId id="305" r:id="rId7"/>
    <p:sldId id="316" r:id="rId8"/>
    <p:sldId id="309" r:id="rId9"/>
    <p:sldId id="276" r:id="rId10"/>
    <p:sldId id="317" r:id="rId11"/>
    <p:sldId id="326" r:id="rId12"/>
    <p:sldId id="313" r:id="rId13"/>
    <p:sldId id="324" r:id="rId14"/>
    <p:sldId id="325" r:id="rId15"/>
    <p:sldId id="32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8F8F8"/>
    <a:srgbClr val="FF0000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8" d="100"/>
          <a:sy n="88" d="100"/>
        </p:scale>
        <p:origin x="1145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4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363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26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57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37279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82" r:id="rId8"/>
    <p:sldLayoutId id="2147483964" r:id="rId9"/>
    <p:sldLayoutId id="2147483965" r:id="rId10"/>
    <p:sldLayoutId id="2147483966" r:id="rId11"/>
    <p:sldLayoutId id="2147483967" r:id="rId12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81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83" r:id="rId9"/>
    <p:sldLayoutId id="2147483980" r:id="rId10"/>
    <p:sldLayoutId id="2147483975" r:id="rId11"/>
    <p:sldLayoutId id="2147483976" r:id="rId12"/>
    <p:sldLayoutId id="2147483977" r:id="rId13"/>
    <p:sldLayoutId id="2147483978" r:id="rId14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8.xml"/><Relationship Id="rId7" Type="http://schemas.openxmlformats.org/officeDocument/2006/relationships/image" Target="../media/image12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image" Target="../media/image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8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EE2A4-BED9-4CA5-89A7-E64C5B3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A4B8EF-F144-48FF-A6BE-56223248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2238"/>
            <a:ext cx="8763000" cy="6583362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49241CA-4F91-46C3-AF43-B530128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A0764-4358-4446-A215-4B4E5993B65C}" type="slidenum">
              <a:rPr lang="ar-SA" altLang="en-US"/>
              <a:pPr/>
              <a:t>10</a:t>
            </a:fld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559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559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4046538" cy="3111500"/>
            <a:chOff x="482" y="1686"/>
            <a:chExt cx="2549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488" y="2336"/>
              <a:ext cx="15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Plasma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membrane</a:t>
              </a:r>
            </a:p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ytosol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en-US" altLang="en-US" sz="3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472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dirty="0" smtClean="0"/>
              <a:t>Unicellular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organisms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en-US" sz="2400" i="1" u="sng" dirty="0"/>
              <a:t>do not have a membrane-bound </a:t>
            </a:r>
            <a:r>
              <a:rPr lang="en-US" altLang="en-US" sz="2400" i="1" u="sng" dirty="0" smtClean="0"/>
              <a:t>true nucleus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can live in nearly every environment 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however,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ajor Domains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7113">
              <a:spcBef>
                <a:spcPct val="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Archaea </a:t>
            </a:r>
          </a:p>
          <a:p>
            <a:pPr marL="1027113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11430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Prokaryotes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7_17ExtremeThermophiles-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4426"/>
            <a:ext cx="5058624" cy="571769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1743"/>
            <a:ext cx="4824413" cy="5413857"/>
          </a:xfrm>
        </p:spPr>
        <p:txBody>
          <a:bodyPr/>
          <a:lstStyle/>
          <a:p>
            <a:r>
              <a:rPr lang="en-US" altLang="en-US" sz="1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Archaea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are extremophiles, “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للظروف القاسية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” of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environments</a:t>
            </a:r>
            <a:r>
              <a:rPr lang="en-GB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can be classified into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halophiles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للملوحة</a:t>
            </a:r>
            <a:r>
              <a:rPr lang="ar-SA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live in such saline places as the Great Salt Lake and the Dead Sea.</a:t>
            </a:r>
          </a:p>
          <a:p>
            <a:pPr marL="630238" indent="-284163"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Some species require an extremely salty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شديدة الملوحة 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environment to grow.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thermophiles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للحرارة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live in hot environments.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36600">
              <a:buClr>
                <a:schemeClr val="bg1"/>
              </a:buClr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optimal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temperatures for most thermophiles are 60 - 80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°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258382" y="1159985"/>
            <a:ext cx="3805867" cy="5672137"/>
            <a:chOff x="5258382" y="1159985"/>
            <a:chExt cx="3805867" cy="56721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82" y="2265701"/>
              <a:ext cx="3805867" cy="45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83" y="1159985"/>
              <a:ext cx="37814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9896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39E0CD60-40FF-43BF-B966-9314AD38FC09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1814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787972" y="4833334"/>
            <a:ext cx="3898828" cy="10103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1286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46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A09AC11-FFEB-4FCC-AA36-DC52FC1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5156"/>
            <a:ext cx="3657600" cy="961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07B689-0D82-46DA-B748-037A5F9B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Discovery of the Cell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Theory.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cells.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Living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 (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133C2133-9B23-42DE-9FBF-6BDD4DD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52E6AE-DE29-4A98-BF36-D8AA058A3AD5}" type="slidenum">
              <a:rPr lang="ar-SA" altLang="en-US"/>
              <a:pPr/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527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/>
              <a:t>بدائية</a:t>
            </a:r>
            <a:r>
              <a:rPr lang="ar-SA" altLang="en-US" sz="2800" b="1"/>
              <a:t> النواة</a:t>
            </a:r>
            <a:endParaRPr lang="en-GB" altLang="en-US" sz="2800" b="1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 dirty="0">
                  <a:solidFill>
                    <a:srgbClr val="FF0000"/>
                  </a:solidFill>
                </a:rPr>
                <a:t>البكتيريا وكائنات دقيقة 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شبي</a:t>
              </a:r>
              <a:r>
                <a:rPr lang="ar-SA" altLang="en-US" sz="1800" b="1" dirty="0" smtClean="0">
                  <a:solidFill>
                    <a:srgbClr val="FF0000"/>
                  </a:solidFill>
                </a:rPr>
                <a:t>ه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ة </a:t>
              </a:r>
              <a:r>
                <a:rPr lang="ar-EG" altLang="en-US" sz="1800" b="1" dirty="0">
                  <a:solidFill>
                    <a:srgbClr val="FF0000"/>
                  </a:solidFill>
                </a:rPr>
                <a:t>بها</a:t>
              </a:r>
              <a:endParaRPr lang="en-GB" altLang="en-US" sz="1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life</a:t>
            </a:r>
            <a:endParaRPr lang="en-GB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3551237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1517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603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98625" y="1506409"/>
            <a:ext cx="5311775" cy="4970591"/>
            <a:chOff x="1698625" y="1506409"/>
            <a:chExt cx="5311775" cy="4970591"/>
          </a:xfrm>
        </p:grpSpPr>
        <p:sp>
          <p:nvSpPr>
            <p:cNvPr id="8195" name="Text Box 6"/>
            <p:cNvSpPr txBox="1">
              <a:spLocks noChangeArrowheads="1"/>
            </p:cNvSpPr>
            <p:nvPr/>
          </p:nvSpPr>
          <p:spPr bwMode="auto">
            <a:xfrm>
              <a:off x="1698625" y="1506409"/>
              <a:ext cx="5311775" cy="49705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A)- </a:t>
              </a:r>
              <a:r>
                <a:rPr lang="en-US" altLang="en-US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Prokaryota</a:t>
              </a: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smtClean="0"/>
                <a:t>Contains 2 Kingdoms:</a:t>
              </a:r>
              <a:endParaRPr lang="en-US" altLang="en-US" sz="2400" dirty="0" smtClean="0"/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Archaea</a:t>
              </a:r>
              <a:r>
                <a:rPr lang="en-US" altLang="en-US" sz="1800" dirty="0" smtClean="0"/>
                <a:t>,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Bacteria</a:t>
              </a:r>
              <a:r>
                <a:rPr lang="en-US" alt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en-US" sz="1800" dirty="0"/>
                <a:t>(Eubacteria), </a:t>
              </a:r>
              <a:endParaRPr lang="en-US" altLang="en-US" sz="1800" b="1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)- </a:t>
              </a:r>
              <a:r>
                <a:rPr lang="en-US" altLang="en-US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Eukaryota</a:t>
              </a:r>
              <a:endPara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/>
                <a:t>Contains 4 Kingdoms: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Protista </a:t>
              </a:r>
              <a:r>
                <a:rPr lang="ar-SA" alt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Plantae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Animalia</a:t>
              </a:r>
              <a:r>
                <a:rPr lang="en-US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009" y="2933594"/>
              <a:ext cx="2054225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133725" y="2514600"/>
              <a:ext cx="3267075" cy="487363"/>
              <a:chOff x="3133725" y="2514600"/>
              <a:chExt cx="3267075" cy="48736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725" y="2514600"/>
                <a:ext cx="3267075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200400" y="25908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chromosomes which have genes in the form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143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 organelles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times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is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more complex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floats freely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cell; 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held within its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wall composed of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eukaryotic cells also have cell walls, </a:t>
            </a: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made of peptidoglycan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and meiosis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prokaryotes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by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binary fission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0b2bc00-769d-4bd7-bf2a-190c596d533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377382-d:\ashraf\d\faculty file\e-larning\1433-1434\المحتوى الرقمي\109-lectures\lms-2\lecture-4 the cells\lecture 4.pptx"/>
  <p:tag name="ARTICULATE_PRESENTER_VERSION" val="7"/>
  <p:tag name="ARTICULATE_USED_PAGE_ORIENTATION" val="1"/>
  <p:tag name="ARTICULATE_USED_PAGE_SIZE" val="1"/>
  <p:tag name="ARTICULATE_SLIDE_COUNT" val="14"/>
  <p:tag name="INKNOELEADERBOARD" val="9071756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6.80/90.80/110.10/121.7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a14d0dfd34396af0dd9a6869173e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913ecc44654d9c9c8dcf92d2d3f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2.00/4.00/6.00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e14f74b6bf4949bda25ac17563e5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3c8fa162a418084e353b80f168b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1683dac584d27b845285cc81e25f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8dfb1cf9564802befb9104e2b3ed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4375a69695437b9bef2d781ff844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04a9102244da7a91e4b5bc540e1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c5f2fd27314913974ca35d74e3455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86.8"/>
  <p:tag name="ANNOTATION_TYPE_1" val="2"/>
  <p:tag name="ANNOTATION_START_1" val="12.7"/>
  <p:tag name="ANNOTATION_END_1" val="12.7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7"/>
  <p:tag name="ANNOTATION_END_2" val="19.1"/>
  <p:tag name="ANNOTATION_TOP_2" val="18"/>
  <p:tag name="ANNOTATION_LEFT_2" val="643"/>
  <p:tag name="ANNOTATION_WIDTH_2" val="255"/>
  <p:tag name="ANNOTATION_HEIGHT_2" val="16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9.1"/>
  <p:tag name="ANNOTATION_END_3" val="19.1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1"/>
  <p:tag name="ANNOTATION_END_4" val="22.8"/>
  <p:tag name="ANNOTATION_TOP_4" val="76"/>
  <p:tag name="ANNOTATION_LEFT_4" val="39"/>
  <p:tag name="ANNOTATION_WIDTH_4" val="711"/>
  <p:tag name="ANNOTATION_HEIGHT_4" val="5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2.8"/>
  <p:tag name="ANNOTATION_END_5" val="31.6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31.6"/>
  <p:tag name="ANNOTATION_END_6" val="32.4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32.4"/>
  <p:tag name="ANNOTATION_END_7" val="34.1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34.1"/>
  <p:tag name="ANNOTATION_END_8" val="36.5"/>
  <p:tag name="ANNOTATION_TOP_8" val="87"/>
  <p:tag name="ANNOTATION_LEFT_8" val="72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5"/>
  <p:tag name="ANNOTATION_END_9" val="37.0"/>
  <p:tag name="ANNOTATION_TOP_9" val="281"/>
  <p:tag name="ANNOTATION_LEFT_9" val="29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0"/>
  <p:tag name="ANNOTATION_END_10" val="37.6"/>
  <p:tag name="ANNOTATION_TOP_10" val="281"/>
  <p:tag name="ANNOTATION_LEFT_10" val="36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6"/>
  <p:tag name="ANNOTATION_END_11" val="37.9"/>
  <p:tag name="ANNOTATION_TOP_11" val="301"/>
  <p:tag name="ANNOTATION_LEFT_11" val="4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7.9"/>
  <p:tag name="ANNOTATION_END_12" val="38.2"/>
  <p:tag name="ANNOTATION_TOP_12" val="255"/>
  <p:tag name="ANNOTATION_LEFT_12" val="47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8.2"/>
  <p:tag name="ANNOTATION_END_13" val="39.8"/>
  <p:tag name="ANNOTATION_TOP_13" val="298"/>
  <p:tag name="ANNOTATION_LEFT_13" val="4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8"/>
  <p:tag name="ANNOTATION_END_14" val="40.6"/>
  <p:tag name="ANNOTATION_TOP_14" val="163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.6"/>
  <p:tag name="ANNOTATION_END_15" val="41.2"/>
  <p:tag name="ANNOTATION_TOP_15" val="153"/>
  <p:tag name="ANNOTATION_LEFT_15" val="50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1.2"/>
  <p:tag name="ANNOTATION_END_16" val="41.7"/>
  <p:tag name="ANNOTATION_TOP_16" val="179"/>
  <p:tag name="ANNOTATION_LEFT_16" val="57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1.7"/>
  <p:tag name="ANNOTATION_END_17" val="42.3"/>
  <p:tag name="ANNOTATION_TOP_17" val="242"/>
  <p:tag name="ANNOTATION_LEFT_17" val="56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2.3"/>
  <p:tag name="ANNOTATION_END_18" val="42.8"/>
  <p:tag name="ANNOTATION_TOP_18" val="281"/>
  <p:tag name="ANNOTATION_LEFT_18" val="620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8"/>
  <p:tag name="ANNOTATION_END_19" val="43.3"/>
  <p:tag name="ANNOTATION_TOP_19" val="307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3"/>
  <p:tag name="ANNOTATION_END_20" val="44.0"/>
  <p:tag name="ANNOTATION_TOP_20" val="341"/>
  <p:tag name="ANNOTATION_LEFT_20" val="64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4.0"/>
  <p:tag name="ANNOTATION_END_21" val="45.0"/>
  <p:tag name="ANNOTATION_TOP_21" val="384"/>
  <p:tag name="ANNOTATION_LEFT_21" val="585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5.0"/>
  <p:tag name="ANNOTATION_END_22" val="45.6"/>
  <p:tag name="ANNOTATION_TOP_22" val="489"/>
  <p:tag name="ANNOTATION_LEFT_22" val="4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5.6"/>
  <p:tag name="ANNOTATION_END_23" val="46.2"/>
  <p:tag name="ANNOTATION_TOP_23" val="552"/>
  <p:tag name="ANNOTATION_LEFT_23" val="413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6.2"/>
  <p:tag name="ANNOTATION_END_24" val="46.5"/>
  <p:tag name="ANNOTATION_TOP_24" val="401"/>
  <p:tag name="ANNOTATION_LEFT_24" val="182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46.5"/>
  <p:tag name="ANNOTATION_END_25" val="50.7"/>
  <p:tag name="ANNOTATION_TOP_25" val="265"/>
  <p:tag name="ANNOTATION_LEFT_25" val="20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0.7"/>
  <p:tag name="ANNOTATION_END_26" val="60.0"/>
  <p:tag name="ANNOTATION_TOP_26" val="159"/>
  <p:tag name="ANNOTATION_LEFT_26" val="790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0"/>
  <p:tag name="ANNOTATION_END_27" val="66.9"/>
  <p:tag name="ANNOTATION_TOP_27" val="92"/>
  <p:tag name="ANNOTATION_LEFT_27" val="72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9"/>
  <p:tag name="ANNOTATION_TOP_28" val="248"/>
  <p:tag name="ANNOTATION_LEFT_28" val="11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8.10"/>
  <p:tag name="ARTICULATE_USED_LAYOUT" val="7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fb616262f4332a7c48f3f15f02ed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ad84671de7415fbd2a9814fb186c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4"/>
  <p:tag name="ARTICULATE_AUDIO_RECORDED" val="1"/>
  <p:tag name="ELAPSEDTIME" val="168.3"/>
  <p:tag name="ANNOTATION_TYPE_1" val="0"/>
  <p:tag name="ANNOTATION_START_1" val="1.7"/>
  <p:tag name="ANNOTATION_END_1" val="10.2"/>
  <p:tag name="ANNOTATION_TOP_1" val="62"/>
  <p:tag name="ANNOTATION_LEFT_1" val="2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22.8"/>
  <p:tag name="ANNOTATION_TOP_2" val="162"/>
  <p:tag name="ANNOTATION_LEFT_2" val="2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7"/>
  <p:tag name="ANNOTATION_TOP_3" val="220"/>
  <p:tag name="ANNOTATION_LEFT_3" val="9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28.0"/>
  <p:tag name="ANNOTATION_TOP_4" val="223"/>
  <p:tag name="ANNOTATION_LEFT_4" val="35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2.4"/>
  <p:tag name="ANNOTATION_TOP_5" val="228"/>
  <p:tag name="ANNOTATION_LEFT_5" val="55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4"/>
  <p:tag name="ANNOTATION_END_6" val="36.4"/>
  <p:tag name="ANNOTATION_TOP_6" val="196"/>
  <p:tag name="ANNOTATION_LEFT_6" val="5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36.4"/>
  <p:tag name="ANNOTATION_END_7" val="36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6.4"/>
  <p:tag name="ANNOTATION_END_8" val="39.7"/>
  <p:tag name="ANNOTATION_TOP_8" val="198"/>
  <p:tag name="ANNOTATION_LEFT_8" val="543"/>
  <p:tag name="ANNOTATION_WIDTH_8" val="196"/>
  <p:tag name="ANNOTATION_HEIGHT_8" val="53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39.7"/>
  <p:tag name="ANNOTATION_END_9" val="39.7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9.7"/>
  <p:tag name="ANNOTATION_END_10" val="42.0"/>
  <p:tag name="ANNOTATION_TOP_10" val="203"/>
  <p:tag name="ANNOTATION_LEFT_10" val="344"/>
  <p:tag name="ANNOTATION_WIDTH_10" val="196"/>
  <p:tag name="ANNOTATION_HEIGHT_10" val="5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2.0"/>
  <p:tag name="ANNOTATION_END_11" val="55.6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57.9"/>
  <p:tag name="ANNOTATION_TOP_12" val="261"/>
  <p:tag name="ANNOTATION_LEFT_12" val="33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9"/>
  <p:tag name="ANNOTATION_END_13" val="58.4"/>
  <p:tag name="ANNOTATION_TOP_13" val="267"/>
  <p:tag name="ANNOTATION_LEFT_13" val="59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4"/>
  <p:tag name="ANNOTATION_END_14" val="59.0"/>
  <p:tag name="ANNOTATION_TOP_14" val="264"/>
  <p:tag name="ANNOTATION_LEFT_14" val="74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0"/>
  <p:tag name="ANNOTATION_END_15" val="59.8"/>
  <p:tag name="ANNOTATION_TOP_15" val="246"/>
  <p:tag name="ANNOTATION_LEFT_15" val="82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9.8"/>
  <p:tag name="ANNOTATION_END_16" val="76.1"/>
  <p:tag name="ANNOTATION_TOP_16" val="291"/>
  <p:tag name="ANNOTATION_LEFT_16" val="98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1"/>
  <p:tag name="ANNOTATION_END_17" val="82.6"/>
  <p:tag name="ANNOTATION_TOP_17" val="399"/>
  <p:tag name="ANNOTATION_LEFT_17" val="10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6"/>
  <p:tag name="ANNOTATION_END_18" val="84.1"/>
  <p:tag name="ANNOTATION_TOP_18" val="402"/>
  <p:tag name="ANNOTATION_LEFT_18" val="324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1"/>
  <p:tag name="ANNOTATION_END_19" val="86.0"/>
  <p:tag name="ANNOTATION_TOP_19" val="391"/>
  <p:tag name="ANNOTATION_LEFT_19" val="495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0"/>
  <p:tag name="ANNOTATION_END_20" val="91.9"/>
  <p:tag name="ANNOTATION_TOP_20" val="435"/>
  <p:tag name="ANNOTATION_LEFT_20" val="9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9"/>
  <p:tag name="ANNOTATION_END_21" val="93.7"/>
  <p:tag name="ANNOTATION_TOP_21" val="429"/>
  <p:tag name="ANNOTATION_LEFT_21" val="31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7"/>
  <p:tag name="ANNOTATION_END_22" val="99.8"/>
  <p:tag name="ANNOTATION_TOP_22" val="434"/>
  <p:tag name="ANNOTATION_LEFT_22" val="3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9.8"/>
  <p:tag name="ANNOTATION_END_23" val="114.8"/>
  <p:tag name="ANNOTATION_TOP_23" val="471"/>
  <p:tag name="ANNOTATION_LEFT_23" val="176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4.8"/>
  <p:tag name="ANNOTATION_END_24" val="117.0"/>
  <p:tag name="ANNOTATION_TOP_24" val="431"/>
  <p:tag name="ANNOTATION_LEFT_24" val="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7.0"/>
  <p:tag name="ANNOTATION_END_25" val="123.6"/>
  <p:tag name="ANNOTATION_TOP_25" val="532"/>
  <p:tag name="ANNOTATION_LEFT_25" val="101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3.6"/>
  <p:tag name="ANNOTATION_END_26" val="125.2"/>
  <p:tag name="ANNOTATION_TOP_26" val="533"/>
  <p:tag name="ANNOTATION_LEFT_26" val="55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4"/>
  <p:tag name="ANNOTATION_TOP_27" val="589"/>
  <p:tag name="ANNOTATION_LEFT_27" val="9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4"/>
  <p:tag name="ANNOTATION_END_28" val="127.0"/>
  <p:tag name="ANNOTATION_TOP_28" val="559"/>
  <p:tag name="ANNOTATION_LEFT_28" val="300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7.0"/>
  <p:tag name="ANNOTATION_END_29" val="133.7"/>
  <p:tag name="ANNOTATION_TOP_29" val="567"/>
  <p:tag name="ANNOTATION_LEFT_29" val="456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7"/>
  <p:tag name="ANNOTATION_END_30" val="136.0"/>
  <p:tag name="ANNOTATION_TOP_30" val="562"/>
  <p:tag name="ANNOTATION_LEFT_30" val="73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0"/>
  <p:tag name="ANNOTATION_TOP_31" val="596"/>
  <p:tag name="ANNOTATION_LEFT_31" val="16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30847b2c1e4c6cb69d94014fe554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880308cc5a4c9d9c53e6e6f98fac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5"/>
  <p:tag name="ARTICULATE_AUDIO_RECORDED" val="1"/>
  <p:tag name="ELAPSEDTIME" val="141.8"/>
  <p:tag name="ANNOTATION_TYPE_1" val="0"/>
  <p:tag name="ANNOTATION_START_1" val="4.3"/>
  <p:tag name="ANNOTATION_END_1" val="7.5"/>
  <p:tag name="ANNOTATION_TOP_1" val="56"/>
  <p:tag name="ANNOTATION_LEFT_1" val="49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9.2"/>
  <p:tag name="ANNOTATION_TOP_2" val="177"/>
  <p:tag name="ANNOTATION_LEFT_2" val="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4.1"/>
  <p:tag name="ANNOTATION_TOP_3" val="17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.1"/>
  <p:tag name="ANNOTATION_END_4" val="17.0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7.0"/>
  <p:tag name="ANNOTATION_END_5" val="1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7.0"/>
  <p:tag name="ANNOTATION_END_6" val="23.7"/>
  <p:tag name="ANNOTATION_TOP_6" val="152"/>
  <p:tag name="ANNOTATION_LEFT_6" val="210"/>
  <p:tag name="ANNOTATION_WIDTH_6" val="178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3.7"/>
  <p:tag name="ANNOTATION_END_7" val="26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26.8"/>
  <p:tag name="ANNOTATION_END_8" val="32.6"/>
  <p:tag name="ANNOTATION_TOP_8" val="287"/>
  <p:tag name="ANNOTATION_LEFT_8" val="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6"/>
  <p:tag name="ANNOTATION_END_9" val="60.8"/>
  <p:tag name="ANNOTATION_TOP_9" val="315"/>
  <p:tag name="ANNOTATION_LEFT_9" val="7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8"/>
  <p:tag name="ANNOTATION_END_10" val="80.5"/>
  <p:tag name="ANNOTATION_TOP_10" val="398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5"/>
  <p:tag name="ANNOTATION_END_11" val="92.5"/>
  <p:tag name="ANNOTATION_TOP_11" val="477"/>
  <p:tag name="ANNOTATION_LEFT_11" val="3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5"/>
  <p:tag name="ANNOTATION_END_12" val="103.1"/>
  <p:tag name="ANNOTATION_TOP_12" val="556"/>
  <p:tag name="ANNOTATION_LEFT_12" val="6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03.1"/>
  <p:tag name="ANNOTATION_END_13" val="103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03.1"/>
  <p:tag name="ANNOTATION_END_14" val="108.8"/>
  <p:tag name="ANNOTATION_TOP_14" val="560"/>
  <p:tag name="ANNOTATION_LEFT_14" val="268"/>
  <p:tag name="ANNOTATION_WIDTH_14" val="112"/>
  <p:tag name="ANNOTATION_HEIGHT_14" val="3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08.8"/>
  <p:tag name="ANNOTATION_END_15" val="124.0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4.0"/>
  <p:tag name="ANNOTATION_END_16" val="124.0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0"/>
  <p:tag name="ANNOTATION_END_17" val="131.6"/>
  <p:tag name="ANNOTATION_TOP_17" val="148"/>
  <p:tag name="ANNOTATION_LEFT_17" val="211"/>
  <p:tag name="ANNOTATION_WIDTH_17" val="182"/>
  <p:tag name="ANNOTATION_HEIGHT_17" val="47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1.6"/>
  <p:tag name="ANNOTATION_END_18" val="131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31.6"/>
  <p:tag name="ANNOTATION_END_19" val="135.8"/>
  <p:tag name="ANNOTATION_TOP_19" val="261"/>
  <p:tag name="ANNOTATION_LEFT_19" val="64"/>
  <p:tag name="ANNOTATION_WIDTH_19" val="236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35.8"/>
  <p:tag name="ANNOTATION_END_20" val="135.8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35.8"/>
  <p:tag name="ANNOTATION_TOP_21" val="454"/>
  <p:tag name="ANNOTATION_LEFT_21" val="74"/>
  <p:tag name="ANNOTATION_WIDTH_21" val="261"/>
  <p:tag name="ANNOTATION_HEIGHT_21" val="45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99729aeb02468f9b649f6d0b4cb4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3c259801c94970bf0b523264368f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7"/>
  <p:tag name="ARTICULATE_AUDIO_RECORDED" val="1"/>
  <p:tag name="ELAPSEDTIME" val="76.7"/>
  <p:tag name="ANNOTATION_TYPE_1" val="0"/>
  <p:tag name="ANNOTATION_START_1" val="9.8"/>
  <p:tag name="ANNOTATION_END_1" val="18.6"/>
  <p:tag name="ANNOTATION_TOP_1" val="194"/>
  <p:tag name="ANNOTATION_LEFT_1" val="7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6"/>
  <p:tag name="ANNOTATION_END_2" val="27.6"/>
  <p:tag name="ANNOTATION_TOP_2" val="258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6"/>
  <p:tag name="ANNOTATION_END_3" val="33.4"/>
  <p:tag name="ANNOTATION_TOP_3" val="335"/>
  <p:tag name="ANNOTATION_LEFT_3" val="7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44.7"/>
  <p:tag name="ANNOTATION_TOP_4" val="405"/>
  <p:tag name="ANNOTATION_LEFT_4" val="7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7"/>
  <p:tag name="ANNOTATION_END_5" val="46.0"/>
  <p:tag name="ANNOTATION_TOP_5" val="441"/>
  <p:tag name="ANNOTATION_LEFT_5" val="7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0"/>
  <p:tag name="ANNOTATION_END_6" val="48.4"/>
  <p:tag name="ANNOTATION_TOP_6" val="438"/>
  <p:tag name="ANNOTATION_LEFT_6" val="3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4"/>
  <p:tag name="ANNOTATION_END_7" val="62.0"/>
  <p:tag name="ANNOTATION_TOP_7" val="436"/>
  <p:tag name="ANNOTATION_LEFT_7" val="80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0"/>
  <p:tag name="ANNOTATION_END_8" val="65.1"/>
  <p:tag name="ANNOTATION_TOP_8" val="516"/>
  <p:tag name="ANNOTATION_LEFT_8" val="8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1"/>
  <p:tag name="ANNOTATION_END_9" val="66.9"/>
  <p:tag name="ANNOTATION_TOP_9" val="582"/>
  <p:tag name="ANNOTATION_LEFT_9" val="8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6.9"/>
  <p:tag name="ANNOTATION_END_10" val="69.5"/>
  <p:tag name="ANNOTATION_TOP_10" val="502"/>
  <p:tag name="ANNOTATION_LEFT_10" val="3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5"/>
  <p:tag name="ANNOTATION_TOP_11" val="501"/>
  <p:tag name="ANNOTATION_LEFT_11" val="65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21ceb27e8a4b80bdc02a0f8a9a3b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6ba70b59046e48d03bbf5b3d3654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750</Words>
  <Application>Microsoft Office PowerPoint</Application>
  <PresentationFormat>On-screen Show (4:3)</PresentationFormat>
  <Paragraphs>131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ＭＳ Ｐゴシック</vt:lpstr>
      <vt:lpstr>ＭＳ Ｐゴシック</vt:lpstr>
      <vt:lpstr>AL-Hosam</vt:lpstr>
      <vt:lpstr>Al-Mothnna</vt:lpstr>
      <vt:lpstr>Arial</vt:lpstr>
      <vt:lpstr>Arial Black</vt:lpstr>
      <vt:lpstr>Calibri</vt:lpstr>
      <vt:lpstr>ChunkFive</vt:lpstr>
      <vt:lpstr>Copperplate Gothic Bold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Network</vt:lpstr>
      <vt:lpstr>Default Design</vt:lpstr>
      <vt:lpstr>PowerPoint Presentation</vt:lpstr>
      <vt:lpstr>PowerPoint Presentation</vt:lpstr>
      <vt:lpstr>Objectives</vt:lpstr>
      <vt:lpstr>The Cell: Discovery of the Cell</vt:lpstr>
      <vt:lpstr>The Cell Theory</vt:lpstr>
      <vt:lpstr>PowerPoint Presentation</vt:lpstr>
      <vt:lpstr>Domains of life</vt:lpstr>
      <vt:lpstr>Prokaryotic and eukaryotic cells      differ in size and complexity</vt:lpstr>
      <vt:lpstr>PowerPoint Presentation</vt:lpstr>
      <vt:lpstr>PowerPoint Presentation</vt:lpstr>
      <vt:lpstr>PowerPoint Presentation</vt:lpstr>
      <vt:lpstr>A)- Prokaryotes:</vt:lpstr>
      <vt:lpstr>1. Domain: Archaea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634</cp:revision>
  <dcterms:created xsi:type="dcterms:W3CDTF">2005-10-01T18:57:57Z</dcterms:created>
  <dcterms:modified xsi:type="dcterms:W3CDTF">2025-08-22T10:52:20Z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1729AEF1-3C68-4F68-B436-4C8CE0AB67C1</vt:lpwstr>
  </property>
  <property fmtid="{D5CDD505-2E9C-101B-9397-08002B2CF9AE}" pid="6" name="ArticulateProjectFull">
    <vt:lpwstr>D:\Ashraf\D\Faculty file\e-Larning\1433-1434\المحتوى الرقمي\109-Lectures\LMS-2\Lecture-4 The Cells\Lecture 4.ppta</vt:lpwstr>
  </property>
</Properties>
</file>