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9" r:id="rId2"/>
  </p:sldMasterIdLst>
  <p:notesMasterIdLst>
    <p:notesMasterId r:id="rId17"/>
  </p:notesMasterIdLst>
  <p:sldIdLst>
    <p:sldId id="332" r:id="rId3"/>
    <p:sldId id="321" r:id="rId4"/>
    <p:sldId id="327" r:id="rId5"/>
    <p:sldId id="314" r:id="rId6"/>
    <p:sldId id="305" r:id="rId7"/>
    <p:sldId id="316" r:id="rId8"/>
    <p:sldId id="309" r:id="rId9"/>
    <p:sldId id="276" r:id="rId10"/>
    <p:sldId id="317" r:id="rId11"/>
    <p:sldId id="326" r:id="rId12"/>
    <p:sldId id="313" r:id="rId13"/>
    <p:sldId id="324" r:id="rId14"/>
    <p:sldId id="325" r:id="rId15"/>
    <p:sldId id="329" r:id="rId16"/>
  </p:sldIdLst>
  <p:sldSz cx="9144000" cy="6858000" type="screen4x3"/>
  <p:notesSz cx="6858000" cy="9144000"/>
  <p:custDataLst>
    <p:tags r:id="rId18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FF"/>
    <a:srgbClr val="F8F8F8"/>
    <a:srgbClr val="FF0000"/>
    <a:srgbClr val="FFFF00"/>
    <a:srgbClr val="4D4D4D"/>
    <a:srgbClr val="990099"/>
    <a:srgbClr val="D6009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5" autoAdjust="0"/>
    <p:restoredTop sz="94660"/>
  </p:normalViewPr>
  <p:slideViewPr>
    <p:cSldViewPr>
      <p:cViewPr varScale="1">
        <p:scale>
          <a:sx n="84" d="100"/>
          <a:sy n="84" d="100"/>
        </p:scale>
        <p:origin x="12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51AA62-5B8E-48B2-830D-25FB40D5478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664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946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494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052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130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521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33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7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249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270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290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467D18-9716-4016-AACB-82F190DF9786}" type="slidenum">
              <a:rPr lang="ar-SA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83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A6EA0-337A-405D-9F64-5EAE8C28DFF5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4823213"/>
      </p:ext>
    </p:extLst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D67E7-3CCD-4C4E-8B87-11EB0B46ACC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8364842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358CC-4022-4359-95C7-8DBDBDC95212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4267183"/>
      </p:ext>
    </p:extLst>
  </p:cSld>
  <p:clrMapOvr>
    <a:masterClrMapping/>
  </p:clrMapOvr>
  <p:transition spd="med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166AC-4FEB-4D44-87B7-28D4BE6B043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7181109"/>
      </p:ext>
    </p:extLst>
  </p:cSld>
  <p:clrMapOvr>
    <a:masterClrMapping/>
  </p:clrMapOvr>
  <p:transition spd="med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D14D7-D499-4039-9C87-B3C3762B72B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483645"/>
      </p:ext>
    </p:extLst>
  </p:cSld>
  <p:clrMapOvr>
    <a:masterClrMapping/>
  </p:clrMapOvr>
  <p:transition spd="med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9EA8C-F85E-49B4-90E0-31AD5A48143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50515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9EA8C-F85E-49B4-90E0-31AD5A48143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73630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F529A-2DFE-4E83-B68D-D494A6736E9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223218"/>
      </p:ext>
    </p:extLst>
  </p:cSld>
  <p:clrMapOvr>
    <a:masterClrMapping/>
  </p:clrMapOvr>
  <p:transition spd="med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C0C4D-63A9-48B1-9010-F809C306015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462637"/>
      </p:ext>
    </p:extLst>
  </p:cSld>
  <p:clrMapOvr>
    <a:masterClrMapping/>
  </p:clrMapOvr>
  <p:transition spd="med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C2F41-0822-49D6-86B5-92626E01C8F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772606"/>
      </p:ext>
    </p:extLst>
  </p:cSld>
  <p:clrMapOvr>
    <a:masterClrMapping/>
  </p:clrMapOvr>
  <p:transition spd="med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AA329-2BE3-42C0-8C31-A3823367E4F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839585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B2F11-0A1B-4477-8B15-67CC602C40C7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547521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F5114-804F-4285-A0B7-6C47D98D986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77310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F5114-804F-4285-A0B7-6C47D98D986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3262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F5114-804F-4285-A0B7-6C47D98D986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7571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44EE7-3571-4AFC-AA5E-47FD038BC0A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873702"/>
      </p:ext>
    </p:extLst>
  </p:cSld>
  <p:clrMapOvr>
    <a:masterClrMapping/>
  </p:clrMapOvr>
  <p:transition spd="med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2837F-7306-446E-A8A1-12BCFE5AFE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009148"/>
      </p:ext>
    </p:extLst>
  </p:cSld>
  <p:clrMapOvr>
    <a:masterClrMapping/>
  </p:clrMapOvr>
  <p:transition spd="med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FF80E-F376-4449-AC80-4DC5B798662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751085"/>
      </p:ext>
    </p:extLst>
  </p:cSld>
  <p:clrMapOvr>
    <a:masterClrMapping/>
  </p:clrMapOvr>
  <p:transition spd="med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F1969-75F9-4227-838D-A6345142D2D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0606"/>
      </p:ext>
    </p:extLst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0A8EB-3609-4106-B112-454B2F92E46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7656357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0E6CF-5487-40FF-9C34-008D5620D90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6785515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F7D6F-3C56-430B-8915-B6277431E04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1824554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E3139-8F4C-46A7-8EAA-34E6C3770AC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6220830"/>
      </p:ext>
    </p:extLst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0CD60-40FF-43BF-B966-9314AD38FC0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999674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0CD60-40FF-43BF-B966-9314AD38FC0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537279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B868B-2570-47B5-90A1-F0CE426E1EAC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1539239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C1A1AB-6D43-4A6C-B830-E5CB2E4C779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82" r:id="rId8"/>
    <p:sldLayoutId id="2147483964" r:id="rId9"/>
    <p:sldLayoutId id="2147483965" r:id="rId10"/>
    <p:sldLayoutId id="2147483966" r:id="rId11"/>
    <p:sldLayoutId id="2147483967" r:id="rId12"/>
  </p:sldLayoutIdLst>
  <p:transition spd="med">
    <p:comb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F995A57-8D34-460B-97DE-C0A9357ED59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81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83" r:id="rId9"/>
    <p:sldLayoutId id="2147483980" r:id="rId10"/>
    <p:sldLayoutId id="2147483975" r:id="rId11"/>
    <p:sldLayoutId id="2147483976" r:id="rId12"/>
    <p:sldLayoutId id="2147483977" r:id="rId13"/>
    <p:sldLayoutId id="2147483978" r:id="rId14"/>
  </p:sldLayoutIdLst>
  <p:transition spd="med">
    <p:comb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8.xml"/><Relationship Id="rId7" Type="http://schemas.openxmlformats.org/officeDocument/2006/relationships/image" Target="../media/image12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1.xml"/><Relationship Id="rId7" Type="http://schemas.openxmlformats.org/officeDocument/2006/relationships/image" Target="../media/image12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4.xml"/><Relationship Id="rId7" Type="http://schemas.openxmlformats.org/officeDocument/2006/relationships/image" Target="../media/image11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0.jpg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21.jpeg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7.xml"/><Relationship Id="rId7" Type="http://schemas.openxmlformats.org/officeDocument/2006/relationships/image" Target="../media/image4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8.xml"/><Relationship Id="rId7" Type="http://schemas.openxmlformats.org/officeDocument/2006/relationships/image" Target="../media/image12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.w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3.xml"/><Relationship Id="rId7" Type="http://schemas.openxmlformats.org/officeDocument/2006/relationships/image" Target="../media/image12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8.png"/><Relationship Id="rId3" Type="http://schemas.openxmlformats.org/officeDocument/2006/relationships/tags" Target="../tags/tag18.xml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1.xml"/><Relationship Id="rId7" Type="http://schemas.openxmlformats.org/officeDocument/2006/relationships/image" Target="../media/image12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4.xml"/><Relationship Id="rId7" Type="http://schemas.openxmlformats.org/officeDocument/2006/relationships/image" Target="../media/image12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080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38EE2A4-BED9-4CA5-89A7-E64C5B3D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3" name="Content Placeholder 4">
            <a:extLst>
              <a:ext uri="{FF2B5EF4-FFF2-40B4-BE49-F238E27FC236}">
                <a16:creationId xmlns:a16="http://schemas.microsoft.com/office/drawing/2014/main" id="{66A4B8EF-F144-48FF-A6BE-562232489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2238"/>
            <a:ext cx="8763000" cy="6583362"/>
          </a:xfrm>
        </p:spPr>
      </p:pic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49241CA-4F91-46C3-AF43-B53012868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3A0764-4358-4446-A215-4B4E5993B65C}" type="slidenum">
              <a:rPr lang="ar-SA" altLang="en-US"/>
              <a:pPr/>
              <a:t>10</a:t>
            </a:fld>
            <a:endParaRPr lang="en-GB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855955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133600" y="2755900"/>
            <a:ext cx="5862638" cy="3111500"/>
            <a:chOff x="1488" y="1680"/>
            <a:chExt cx="3693" cy="1960"/>
          </a:xfrm>
        </p:grpSpPr>
        <p:sp>
          <p:nvSpPr>
            <p:cNvPr id="11273" name="Oval 22"/>
            <p:cNvSpPr>
              <a:spLocks noChangeArrowheads="1"/>
            </p:cNvSpPr>
            <p:nvPr/>
          </p:nvSpPr>
          <p:spPr bwMode="auto">
            <a:xfrm>
              <a:off x="1488" y="1680"/>
              <a:ext cx="3693" cy="196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ea typeface="MS PGothic" pitchFamily="34" charset="-128"/>
              </a:endParaRPr>
            </a:p>
          </p:txBody>
        </p:sp>
        <p:sp>
          <p:nvSpPr>
            <p:cNvPr id="79882" name="Text Box 27"/>
            <p:cNvSpPr txBox="1">
              <a:spLocks noChangeArrowheads="1"/>
            </p:cNvSpPr>
            <p:nvPr/>
          </p:nvSpPr>
          <p:spPr bwMode="auto">
            <a:xfrm>
              <a:off x="3111" y="1749"/>
              <a:ext cx="1893" cy="1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57200" eaLnBrk="0" hangingPunct="0">
                <a:defRPr/>
              </a:pP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Nucleus</a:t>
              </a: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Endoplasmic reticulum</a:t>
              </a: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Golgi apparatus</a:t>
              </a:r>
            </a:p>
            <a:p>
              <a:pPr defTabSz="457200" eaLnBrk="0" hangingPunct="0">
                <a:defRPr/>
              </a:pPr>
              <a:r>
                <a:rPr lang="en-US" sz="2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Lysosomes</a:t>
              </a: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Vacuoles</a:t>
              </a: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Mitochondria</a:t>
              </a: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Cytoskeleton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65175" y="2676525"/>
            <a:ext cx="4046538" cy="3111500"/>
            <a:chOff x="482" y="1686"/>
            <a:chExt cx="2549" cy="1960"/>
          </a:xfrm>
          <a:solidFill>
            <a:srgbClr val="FFFF00">
              <a:alpha val="50196"/>
            </a:srgbClr>
          </a:solidFill>
        </p:grpSpPr>
        <p:sp>
          <p:nvSpPr>
            <p:cNvPr id="20503" name="Oval 23"/>
            <p:cNvSpPr>
              <a:spLocks noChangeArrowheads="1"/>
            </p:cNvSpPr>
            <p:nvPr/>
          </p:nvSpPr>
          <p:spPr bwMode="auto">
            <a:xfrm>
              <a:off x="482" y="1686"/>
              <a:ext cx="2510" cy="1960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457200">
                <a:defRPr/>
              </a:pPr>
              <a:endParaRPr lang="en-US">
                <a:ea typeface="ＭＳ Ｐゴシック" pitchFamily="-108" charset="-128"/>
                <a:cs typeface="+mn-cs"/>
              </a:endParaRPr>
            </a:p>
          </p:txBody>
        </p:sp>
        <p:sp>
          <p:nvSpPr>
            <p:cNvPr id="79881" name="Text Box 26"/>
            <p:cNvSpPr txBox="1">
              <a:spLocks noChangeArrowheads="1"/>
            </p:cNvSpPr>
            <p:nvPr/>
          </p:nvSpPr>
          <p:spPr bwMode="auto">
            <a:xfrm>
              <a:off x="1488" y="2336"/>
              <a:ext cx="1543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57200" eaLnBrk="0" hangingPunct="0">
                <a:defRPr/>
              </a:pPr>
              <a:r>
                <a:rPr lang="en-US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Plasma </a:t>
              </a:r>
              <a:r>
                <a:rPr 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membrane</a:t>
              </a:r>
            </a:p>
            <a:p>
              <a:pPr defTabSz="457200" eaLnBrk="0" hangingPunct="0">
                <a:defRPr/>
              </a:pPr>
              <a:r>
                <a:rPr lang="en-US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Ribosomes</a:t>
              </a: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C</a:t>
              </a:r>
              <a:r>
                <a:rPr lang="en-US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ytosol</a:t>
              </a:r>
              <a:endPara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Cell wall</a:t>
              </a:r>
            </a:p>
          </p:txBody>
        </p:sp>
      </p:grpSp>
      <p:sp>
        <p:nvSpPr>
          <p:cNvPr id="11268" name="Text Box 28"/>
          <p:cNvSpPr txBox="1">
            <a:spLocks noChangeArrowheads="1"/>
          </p:cNvSpPr>
          <p:nvPr/>
        </p:nvSpPr>
        <p:spPr bwMode="auto">
          <a:xfrm>
            <a:off x="1905000" y="228600"/>
            <a:ext cx="5167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defTabSz="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S PGothic" pitchFamily="34" charset="-128"/>
              </a:rPr>
              <a:t>Comparison and Contrast</a:t>
            </a:r>
          </a:p>
        </p:txBody>
      </p:sp>
      <p:sp>
        <p:nvSpPr>
          <p:cNvPr id="79887" name="AutoShape 15"/>
          <p:cNvSpPr>
            <a:spLocks noChangeArrowheads="1"/>
          </p:cNvSpPr>
          <p:nvPr/>
        </p:nvSpPr>
        <p:spPr bwMode="auto">
          <a:xfrm>
            <a:off x="1295400" y="1752600"/>
            <a:ext cx="2438400" cy="838200"/>
          </a:xfrm>
          <a:prstGeom prst="downArrowCallout">
            <a:avLst>
              <a:gd name="adj1" fmla="val 72727"/>
              <a:gd name="adj2" fmla="val 72727"/>
              <a:gd name="adj3" fmla="val 16667"/>
              <a:gd name="adj4" fmla="val 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Prokaryotes</a:t>
            </a:r>
            <a:endParaRPr lang="en-GB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9888" name="AutoShape 16"/>
          <p:cNvSpPr>
            <a:spLocks noChangeArrowheads="1"/>
          </p:cNvSpPr>
          <p:nvPr/>
        </p:nvSpPr>
        <p:spPr bwMode="auto">
          <a:xfrm>
            <a:off x="4419600" y="1752600"/>
            <a:ext cx="2438400" cy="838200"/>
          </a:xfrm>
          <a:prstGeom prst="downArrowCallout">
            <a:avLst>
              <a:gd name="adj1" fmla="val 72727"/>
              <a:gd name="adj2" fmla="val 72727"/>
              <a:gd name="adj3" fmla="val 16667"/>
              <a:gd name="adj4" fmla="val 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Eukaryotes</a:t>
            </a:r>
            <a:endParaRPr lang="en-GB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7" grpId="0" animBg="1"/>
      <p:bldP spid="798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43800" cy="609600"/>
          </a:xfr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A)- </a:t>
            </a:r>
            <a:r>
              <a:rPr lang="en-US" altLang="en-US" sz="28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Prokaryotes</a:t>
            </a:r>
            <a:r>
              <a:rPr lang="en-US" altLang="en-US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:</a:t>
            </a:r>
            <a:endParaRPr lang="en-US" altLang="en-US" sz="3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64729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Prokaryotes are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single-celled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2400" dirty="0" smtClean="0"/>
              <a:t>Unicellular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organisms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</a:t>
            </a:r>
            <a:r>
              <a:rPr lang="en-US" altLang="en-US" sz="2400" i="1" u="sng" dirty="0"/>
              <a:t>do not have a membrane-bound </a:t>
            </a:r>
            <a:r>
              <a:rPr lang="en-US" altLang="en-US" sz="2400" i="1" u="sng" dirty="0" smtClean="0"/>
              <a:t>true nucleus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can live in nearly every environment on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tiny, prokaryotes differ greatly in their genetic traits, their modes of nutrition, however, their habitats are similar.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genetic differences, prokaryotes are grouped into two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Domains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Archaea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Bacteria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  <p:sp>
        <p:nvSpPr>
          <p:cNvPr id="2" name="Rectangle 1"/>
          <p:cNvSpPr/>
          <p:nvPr/>
        </p:nvSpPr>
        <p:spPr>
          <a:xfrm>
            <a:off x="2895600" y="1143000"/>
            <a:ext cx="3632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are Prokaryotes</a:t>
            </a:r>
            <a:r>
              <a:rPr lang="en-US" alt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148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7_17ExtremeThermophiles-U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14426"/>
            <a:ext cx="5058624" cy="5717696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0" y="152400"/>
            <a:ext cx="3810000" cy="633413"/>
          </a:xfr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en-US" sz="2800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Domain: </a:t>
            </a:r>
            <a:r>
              <a:rPr lang="en-GB" altLang="en-US" sz="2800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Archaea</a:t>
            </a:r>
            <a:endParaRPr lang="en-GB" altLang="en-US" sz="2800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1743"/>
            <a:ext cx="4824413" cy="5413857"/>
          </a:xfrm>
        </p:spPr>
        <p:txBody>
          <a:bodyPr/>
          <a:lstStyle/>
          <a:p>
            <a:r>
              <a:rPr lang="en-US" altLang="en-US" sz="1800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Archaea</a:t>
            </a:r>
            <a:r>
              <a:rPr lang="en-US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are extremophiles, “</a:t>
            </a:r>
            <a:r>
              <a:rPr lang="ar-SA" altLang="en-US" sz="1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مُحب للظروف القاسية</a:t>
            </a:r>
            <a:r>
              <a:rPr lang="en-US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” of </a:t>
            </a:r>
            <a:r>
              <a:rPr lang="en-US" altLang="en-US" sz="1800" b="1" u="sng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extreme environments</a:t>
            </a:r>
            <a:r>
              <a:rPr lang="en-GB" altLang="en-US" sz="1800" b="1" u="sng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and can be classified into</a:t>
            </a:r>
            <a:r>
              <a:rPr lang="en-GB" altLang="en-US" sz="1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en-GB" altLang="en-US" sz="24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en-GB" altLang="en-US" sz="24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a)- </a:t>
            </a:r>
            <a:r>
              <a:rPr lang="en-GB" altLang="en-US" sz="1800" b="1" u="sng" dirty="0"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Extreme halophiles</a:t>
            </a:r>
            <a:r>
              <a:rPr lang="ar-SA" altLang="en-US" sz="1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مُحب للملوحة</a:t>
            </a:r>
            <a:r>
              <a:rPr lang="ar-SA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  <a:p>
            <a:pPr marL="630238" indent="-284163">
              <a:buClr>
                <a:schemeClr val="bg1"/>
              </a:buClr>
            </a:pPr>
            <a:r>
              <a:rPr lang="en-US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live in such saline places as the Great Salt Lake and the Dead Sea.</a:t>
            </a:r>
          </a:p>
          <a:p>
            <a:pPr marL="630238" indent="-284163">
              <a:buClr>
                <a:srgbClr val="339933"/>
              </a:buClr>
              <a:buFont typeface="Wingdings" pitchFamily="2" charset="2"/>
              <a:buNone/>
            </a:pPr>
            <a:endParaRPr lang="en-US" altLang="en-US" sz="20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630238" indent="-284163">
              <a:buClr>
                <a:schemeClr val="bg1"/>
              </a:buClr>
            </a:pPr>
            <a:r>
              <a:rPr lang="en-US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Some species require an extremely salty</a:t>
            </a:r>
            <a:r>
              <a:rPr lang="ar-SA" altLang="en-US" sz="1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شديدة الملوحة </a:t>
            </a:r>
            <a:r>
              <a:rPr lang="en-US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environment to grow.</a:t>
            </a:r>
          </a:p>
          <a:p>
            <a:pPr>
              <a:buClr>
                <a:srgbClr val="339933"/>
              </a:buClr>
              <a:buFont typeface="Wingdings" pitchFamily="2" charset="2"/>
              <a:buNone/>
            </a:pPr>
            <a:endParaRPr lang="en-US" altLang="en-US" sz="1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339933"/>
              </a:buClr>
              <a:buFont typeface="Wingdings" pitchFamily="2" charset="2"/>
              <a:buNone/>
            </a:pP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b)- </a:t>
            </a:r>
            <a:r>
              <a:rPr lang="en-GB" altLang="en-US" sz="1800" b="1" u="sng" dirty="0"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Extreme thermophiles</a:t>
            </a:r>
            <a:r>
              <a:rPr lang="ar-SA" altLang="en-US" sz="1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مُحب للحرارة </a:t>
            </a: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live in hot environments.</a:t>
            </a:r>
          </a:p>
          <a:p>
            <a:pPr>
              <a:buClr>
                <a:srgbClr val="339933"/>
              </a:buClr>
              <a:buFont typeface="Wingdings" pitchFamily="2" charset="2"/>
              <a:buNone/>
            </a:pPr>
            <a:endParaRPr lang="en-GB" altLang="en-US" sz="1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36600">
              <a:buClr>
                <a:schemeClr val="bg1"/>
              </a:buClr>
            </a:pP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GB" altLang="en-US" sz="1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optimal </a:t>
            </a: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temperatures for most thermophiles are 60 - 80</a:t>
            </a:r>
            <a:r>
              <a:rPr lang="en-US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°</a:t>
            </a: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5258382" y="1159985"/>
            <a:ext cx="3805867" cy="5672137"/>
            <a:chOff x="5258382" y="1159985"/>
            <a:chExt cx="3805867" cy="5672137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382" y="2265701"/>
              <a:ext cx="3805867" cy="4566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183" y="1159985"/>
              <a:ext cx="378142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4598966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</p:spPr>
        <p:txBody>
          <a:bodyPr/>
          <a:lstStyle/>
          <a:p>
            <a:pPr>
              <a:defRPr/>
            </a:pPr>
            <a:fld id="{39E0CD60-40FF-43BF-B966-9314AD38FC09}" type="slidenum">
              <a:rPr lang="ar-SA" altLang="en-US" smtClean="0"/>
              <a:pPr>
                <a:defRPr/>
              </a:pPr>
              <a:t>14</a:t>
            </a:fld>
            <a:endParaRPr lang="en-GB" altLang="en-US"/>
          </a:p>
        </p:txBody>
      </p:sp>
      <p:grpSp>
        <p:nvGrpSpPr>
          <p:cNvPr id="3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0" y="52388"/>
            <a:ext cx="4443412" cy="6762750"/>
            <a:chOff x="4085582" y="51992"/>
            <a:chExt cx="4929222" cy="6762464"/>
          </a:xfrm>
        </p:grpSpPr>
        <p:sp>
          <p:nvSpPr>
            <p:cNvPr id="4" name="Rectangle 3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6" name="Picture 9" descr="email22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724400" y="1976735"/>
            <a:ext cx="4191000" cy="533400"/>
          </a:xfrm>
          <a:prstGeom prst="rect">
            <a:avLst/>
          </a:prstGeo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kern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  <a:endParaRPr lang="en-GB" kern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2656" y="2510135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5272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82549" y="52388"/>
            <a:ext cx="4442817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28" y="3181420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3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787972" y="4833334"/>
            <a:ext cx="3898828" cy="1010388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028474" y="6012868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84617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" name="Picture 12" descr="Picture1.bmp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Users\mmoustafa\Desktop\amada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CEE3CE-1A38-4F42-8CB9-EAC631AF161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91440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305052" y="3200400"/>
            <a:ext cx="4495800" cy="110799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107763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Cell</a:t>
            </a:r>
            <a:endParaRPr lang="en-GB" altLang="en-US" sz="66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238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A09AC11-FFEB-4FCC-AA36-DC52FC13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05156"/>
            <a:ext cx="3657600" cy="9616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cs"/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1607B689-0D82-46DA-B748-037A5F9BB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Cell: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Discovery of the Cell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Cell Theory.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Types of cells.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two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Domains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Living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Organisms (</a:t>
            </a:r>
            <a:r>
              <a:rPr lang="en-US" altLang="en-US" sz="2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Prokaryotes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en-US" sz="2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Eukaryotes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Similarities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between </a:t>
            </a:r>
            <a:r>
              <a:rPr lang="en-US" alt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Prokaryotic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</a:t>
            </a:r>
            <a:r>
              <a:rPr lang="en-US" alt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Eukaryotic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Cells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Differences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between </a:t>
            </a:r>
            <a:r>
              <a:rPr lang="en-US" alt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Prokaryotic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</a:t>
            </a:r>
            <a:r>
              <a:rPr lang="en-US" alt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Eukaryotic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Cells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76" name="Slide Number Placeholder 3">
            <a:extLst>
              <a:ext uri="{FF2B5EF4-FFF2-40B4-BE49-F238E27FC236}">
                <a16:creationId xmlns:a16="http://schemas.microsoft.com/office/drawing/2014/main" id="{133C2133-9B23-42DE-9FBF-6BDD4DD4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52E6AE-DE29-4A98-BF36-D8AA058A3AD5}" type="slidenum">
              <a:rPr lang="ar-SA" altLang="en-US"/>
              <a:pPr/>
              <a:t>3</a:t>
            </a:fld>
            <a:endParaRPr lang="en-GB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555278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64180" y="1219200"/>
            <a:ext cx="6432020" cy="792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Cell: 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Discovery of the Cell</a:t>
            </a:r>
            <a:endParaRPr lang="en-US" sz="36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4" descr="figure 5-1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5052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Content Placeholder 6"/>
          <p:cNvSpPr>
            <a:spLocks noGrp="1"/>
          </p:cNvSpPr>
          <p:nvPr>
            <p:ph idx="1"/>
          </p:nvPr>
        </p:nvSpPr>
        <p:spPr>
          <a:xfrm>
            <a:off x="152400" y="2514600"/>
            <a:ext cx="5029200" cy="3429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person to see cells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Hooke in 1665.</a:t>
            </a:r>
          </a:p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was looking at a thin slice of cork through a microscope</a:t>
            </a:r>
          </a:p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found what he described as "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tiny rooms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that he called cells</a:t>
            </a:r>
            <a:endParaRPr lang="ar-SA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" name="Picture 12" descr="Picture1.bmp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C:\Users\mmoustafa\Desktop\amada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38100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Cell Theory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defRPr/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1838, the German botanist Matthias </a:t>
            </a:r>
            <a:r>
              <a:rPr lang="en-US" alt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Schleiden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concluded that all plants were composed of cells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1839, Theodor Schwann concluded the same thing for animals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1855, Rudolf Virchow noted that all cells come from other cells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1800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cell theory states that:</a:t>
            </a: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endParaRPr lang="en-US" altLang="en-US" sz="1800" b="1" u="sng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Tx/>
              <a:buAutoNum type="arabicParenR"/>
              <a:defRPr/>
            </a:pPr>
            <a:r>
              <a:rPr lang="en-US" altLang="en-US" sz="2400" dirty="0" smtClean="0">
                <a:solidFill>
                  <a:srgbClr val="0000FF"/>
                </a:solidFill>
              </a:rPr>
              <a:t>all living organisms are made of one or more cells, </a:t>
            </a: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Tx/>
              <a:buAutoNum type="arabicParenR"/>
              <a:defRPr/>
            </a:pPr>
            <a:r>
              <a:rPr lang="en-US" altLang="en-US" sz="2400" dirty="0" smtClean="0">
                <a:solidFill>
                  <a:srgbClr val="0000FF"/>
                </a:solidFill>
              </a:rPr>
              <a:t>cells are the basic units of structure and function, and</a:t>
            </a: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Tx/>
              <a:buAutoNum type="arabicParenR"/>
              <a:defRPr/>
            </a:pPr>
            <a:r>
              <a:rPr lang="en-US" altLang="en-US" sz="2400" dirty="0" smtClean="0">
                <a:solidFill>
                  <a:srgbClr val="0000FF"/>
                </a:solidFill>
              </a:rPr>
              <a:t>cells come only from pre-existing cells.</a:t>
            </a: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endParaRPr lang="en-US" altLang="en-US" sz="1600" dirty="0" smtClean="0"/>
          </a:p>
          <a:p>
            <a:pPr marL="457200" indent="-457200" algn="ctr">
              <a:lnSpc>
                <a:spcPct val="80000"/>
              </a:lnSpc>
              <a:buFontTx/>
              <a:buNone/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cell is the smallest unit that can carry on all of the processes of life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5737225" y="2071688"/>
            <a:ext cx="1841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000" baseline="-25000"/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5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9EDDE46-AADB-47EB-99F2-B86003E7BE8A}" type="slidenum">
              <a:rPr lang="ar-SA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/>
          </a:p>
        </p:txBody>
      </p:sp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1066800" y="2971800"/>
            <a:ext cx="2286000" cy="1371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2700000" algn="ctr" rotWithShape="0">
              <a:srgbClr val="4D4D4D"/>
            </a:outerShdw>
          </a:effec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2800" b="1" u="sng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</a:t>
            </a:r>
            <a:r>
              <a:rPr lang="en-GB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karyotic</a:t>
            </a:r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6172200" y="2895600"/>
            <a:ext cx="2286000" cy="1447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2700000" algn="ctr" rotWithShape="0">
              <a:srgbClr val="4D4D4D"/>
            </a:outerShdw>
          </a:effec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2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</a:t>
            </a:r>
            <a:r>
              <a:rPr lang="en-GB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karyotic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533400" y="228600"/>
            <a:ext cx="2819400" cy="1447800"/>
          </a:xfrm>
          <a:prstGeom prst="rect">
            <a:avLst/>
          </a:prstGeom>
          <a:solidFill>
            <a:srgbClr val="0000FF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Living</a:t>
            </a:r>
            <a:endParaRPr lang="en-GB" sz="40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GB" sz="4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GB" sz="40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ells</a:t>
            </a:r>
            <a:endParaRPr lang="en-GB" sz="40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5943600" y="4495800"/>
            <a:ext cx="274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/>
              <a:t>All other forms  of life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152400" y="26670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  <a:buFontTx/>
              <a:buNone/>
            </a:pPr>
            <a:r>
              <a:rPr lang="ar-EG" altLang="en-US" sz="2800" b="1"/>
              <a:t>بدائية</a:t>
            </a:r>
            <a:r>
              <a:rPr lang="ar-SA" altLang="en-US" sz="2800" b="1"/>
              <a:t> النواة</a:t>
            </a:r>
            <a:endParaRPr lang="en-GB" altLang="en-US" sz="2800" b="1"/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7086600" y="2438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/>
              <a:t>حقيقية النواة</a:t>
            </a:r>
            <a:endParaRPr lang="en-GB" altLang="en-US" sz="2800" b="1"/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2895600" y="3048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cells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12788" y="4551363"/>
            <a:ext cx="3173412" cy="1228725"/>
            <a:chOff x="712788" y="4551363"/>
            <a:chExt cx="3173412" cy="1228725"/>
          </a:xfrm>
        </p:grpSpPr>
        <p:sp>
          <p:nvSpPr>
            <p:cNvPr id="6154" name="Text Box 7"/>
            <p:cNvSpPr txBox="1">
              <a:spLocks noChangeArrowheads="1"/>
            </p:cNvSpPr>
            <p:nvPr/>
          </p:nvSpPr>
          <p:spPr bwMode="auto">
            <a:xfrm>
              <a:off x="712788" y="4551363"/>
              <a:ext cx="3173412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/>
                <a:t>Bacteria and related micro-organisms</a:t>
              </a:r>
              <a:endParaRPr lang="en-GB" altLang="en-US" sz="2400" b="1" dirty="0"/>
            </a:p>
          </p:txBody>
        </p:sp>
        <p:sp>
          <p:nvSpPr>
            <p:cNvPr id="6155" name="Text Box 1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38200" y="5410200"/>
              <a:ext cx="2743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  <a:buFontTx/>
                <a:buNone/>
              </a:pPr>
              <a:r>
                <a:rPr lang="ar-EG" altLang="en-US" sz="1800" b="1" dirty="0">
                  <a:solidFill>
                    <a:srgbClr val="FF0000"/>
                  </a:solidFill>
                </a:rPr>
                <a:t>البكتيريا وكائنات دقيقة </a:t>
              </a:r>
              <a:r>
                <a:rPr lang="ar-EG" altLang="en-US" sz="1800" b="1" dirty="0" smtClean="0">
                  <a:solidFill>
                    <a:srgbClr val="FF0000"/>
                  </a:solidFill>
                </a:rPr>
                <a:t>شبي</a:t>
              </a:r>
              <a:r>
                <a:rPr lang="ar-SA" altLang="en-US" sz="1800" b="1" dirty="0" smtClean="0">
                  <a:solidFill>
                    <a:srgbClr val="FF0000"/>
                  </a:solidFill>
                </a:rPr>
                <a:t>ه</a:t>
              </a:r>
              <a:r>
                <a:rPr lang="ar-EG" altLang="en-US" sz="1800" b="1" dirty="0" smtClean="0">
                  <a:solidFill>
                    <a:srgbClr val="FF0000"/>
                  </a:solidFill>
                </a:rPr>
                <a:t>ة </a:t>
              </a:r>
              <a:r>
                <a:rPr lang="ar-EG" altLang="en-US" sz="1800" b="1" dirty="0">
                  <a:solidFill>
                    <a:srgbClr val="FF0000"/>
                  </a:solidFill>
                </a:rPr>
                <a:t>بها</a:t>
              </a:r>
              <a:endParaRPr lang="en-GB" altLang="en-US" sz="1800" b="1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3125 0.3944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78853" grpId="0" animBg="1"/>
      <p:bldP spid="78854" grpId="0" animBg="1"/>
      <p:bldP spid="78854" grpId="1" animBg="1"/>
      <p:bldP spid="78856" grpId="0"/>
      <p:bldP spid="78861" grpId="0"/>
      <p:bldP spid="788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2450" y="280988"/>
            <a:ext cx="5340350" cy="633412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Domains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life</a:t>
            </a:r>
            <a:endParaRPr lang="en-GB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2" y="3551237"/>
            <a:ext cx="16827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19600"/>
            <a:ext cx="215172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16033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698625" y="1506409"/>
            <a:ext cx="5311775" cy="4970591"/>
            <a:chOff x="1698625" y="1506409"/>
            <a:chExt cx="5311775" cy="4970591"/>
          </a:xfrm>
        </p:grpSpPr>
        <p:sp>
          <p:nvSpPr>
            <p:cNvPr id="8195" name="Text Box 6"/>
            <p:cNvSpPr txBox="1">
              <a:spLocks noChangeArrowheads="1"/>
            </p:cNvSpPr>
            <p:nvPr/>
          </p:nvSpPr>
          <p:spPr bwMode="auto">
            <a:xfrm>
              <a:off x="1698625" y="1506409"/>
              <a:ext cx="5311775" cy="497059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A)- </a:t>
              </a:r>
              <a:r>
                <a:rPr lang="en-US" altLang="en-US" b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Prokaryota</a:t>
              </a:r>
              <a:r>
                <a:rPr lang="en-US" altLang="en-US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dirty="0" smtClean="0"/>
                <a:t>Contains 2 Kingdoms:</a:t>
              </a:r>
              <a:endParaRPr lang="en-US" altLang="en-US" sz="2400" dirty="0" smtClean="0"/>
            </a:p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en-US" sz="1800" b="1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Archaea</a:t>
              </a:r>
              <a:r>
                <a:rPr lang="en-US" altLang="en-US" sz="1800" dirty="0" smtClean="0"/>
                <a:t>, </a:t>
              </a:r>
            </a:p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en-US" sz="18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Bacteria</a:t>
              </a:r>
              <a:r>
                <a:rPr lang="en-US" alt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en-US" sz="1800" dirty="0"/>
                <a:t>(Eubacteria), </a:t>
              </a:r>
              <a:endParaRPr lang="en-US" altLang="en-US" sz="1800" b="1" dirty="0"/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r>
                <a:rPr lang="en-US" altLang="en-US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)- </a:t>
              </a:r>
              <a:r>
                <a:rPr lang="en-US" altLang="en-US" b="1" u="sng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Eukaryota</a:t>
              </a:r>
              <a:endPara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dirty="0"/>
                <a:t>Contains 4 Kingdoms:</a:t>
              </a:r>
            </a:p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en-US" sz="1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Fungi </a:t>
              </a:r>
            </a:p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en-US" sz="18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Protista </a:t>
              </a:r>
              <a:r>
                <a:rPr lang="ar-SA" altLang="en-US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en-US" sz="1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Plantae </a:t>
              </a:r>
            </a:p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en-US" sz="1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Animalia</a:t>
              </a:r>
              <a:r>
                <a:rPr lang="en-US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200" b="1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009" y="2933594"/>
              <a:ext cx="2054225" cy="48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3133725" y="2514600"/>
              <a:ext cx="3267075" cy="487363"/>
              <a:chOff x="3133725" y="2514600"/>
              <a:chExt cx="3267075" cy="487363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3725" y="2514600"/>
                <a:ext cx="3267075" cy="487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3200400" y="25908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8915400" cy="3970338"/>
          </a:xfr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All cells are surrounded by a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plasma membrane </a:t>
            </a:r>
            <a:r>
              <a:rPr lang="ar-EG" altLang="en-US" sz="1800" b="1" dirty="0" smtClean="0"/>
              <a:t>غشاء بلازمى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20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The semi-fluid substance </a:t>
            </a:r>
            <a:r>
              <a:rPr lang="ar-EG" altLang="en-US" sz="1800" b="1" dirty="0" smtClean="0">
                <a:solidFill>
                  <a:srgbClr val="000000"/>
                </a:solidFill>
              </a:rPr>
              <a:t>المادة </a:t>
            </a:r>
            <a:r>
              <a:rPr lang="ar-EG" altLang="en-US" sz="1800" b="1" dirty="0" smtClean="0"/>
              <a:t>شبه السائلة</a:t>
            </a:r>
            <a:r>
              <a:rPr lang="en-US" altLang="en-US" sz="2000" b="1" dirty="0" smtClean="0"/>
              <a:t>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within the cell is called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“cytosol”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, </a:t>
            </a:r>
            <a:r>
              <a:rPr lang="ar-EG" altLang="en-US" sz="1800" b="1" dirty="0" smtClean="0">
                <a:solidFill>
                  <a:srgbClr val="000000"/>
                </a:solidFill>
              </a:rPr>
              <a:t>السيتوبلازم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containing the cell organelles </a:t>
            </a:r>
            <a:r>
              <a:rPr lang="ar-EG" altLang="en-US" sz="1800" b="1" dirty="0" smtClean="0">
                <a:solidFill>
                  <a:srgbClr val="000000"/>
                </a:solidFill>
              </a:rPr>
              <a:t>عِضيات الخلية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20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All cells contain chromosomes which have genes in the form of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DNA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20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All cells have tiny organelles </a:t>
            </a:r>
            <a:r>
              <a:rPr lang="ar-EG" altLang="en-US" sz="1800" b="1" dirty="0" smtClean="0">
                <a:solidFill>
                  <a:srgbClr val="000000"/>
                </a:solidFill>
              </a:rPr>
              <a:t>عضيات صغيرة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called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“</a:t>
            </a:r>
            <a:r>
              <a:rPr lang="en-US" altLang="en-US" sz="2000" b="1" i="1" dirty="0" smtClean="0">
                <a:solidFill>
                  <a:srgbClr val="FF0000"/>
                </a:solidFill>
              </a:rPr>
              <a:t>Ribosomes”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that make proteins.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5943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altLang="en-US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Prokaryotic</a:t>
            </a:r>
            <a:r>
              <a:rPr lang="en-US" altLang="en-US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and </a:t>
            </a:r>
            <a:r>
              <a:rPr lang="en-US" altLang="en-US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eukaryotic</a:t>
            </a:r>
            <a:r>
              <a:rPr lang="en-US" altLang="en-US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cells</a:t>
            </a:r>
            <a:r>
              <a:rPr lang="en-US" altLang="en-US" sz="280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en-US" sz="280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altLang="en-US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differ in size and complexity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2514600" y="1524000"/>
            <a:ext cx="41148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Similarities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2000" dirty="0">
                <a:ln w="11430"/>
                <a:cs typeface="Al-Mothnna" pitchFamily="2" charset="-78"/>
              </a:rPr>
              <a:t>أوجه التشابه</a:t>
            </a:r>
            <a:endParaRPr lang="en-GB" altLang="en-US" sz="2800" u="sng" dirty="0">
              <a:ln w="1143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2514600" y="1143000"/>
            <a:ext cx="510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Differences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2000" dirty="0">
                <a:ln w="11430"/>
                <a:cs typeface="Al-Mothnna" pitchFamily="2" charset="-78"/>
              </a:rPr>
              <a:t>أوجه الإختلاف</a:t>
            </a:r>
            <a:endParaRPr lang="en-GB" altLang="en-US" sz="2000" dirty="0">
              <a:ln w="11430"/>
              <a:cs typeface="Al-Mothnna" pitchFamily="2" charset="-78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304800" y="1905000"/>
            <a:ext cx="8686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98463" indent="-3381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Eukaryotes have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nucleus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while prokaryotes </a:t>
            </a:r>
            <a:r>
              <a:rPr lang="en-US" altLang="en-US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98463" indent="-3381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Eukaryotes have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membrane-bound organelles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while prokaryotes </a:t>
            </a:r>
            <a:r>
              <a:rPr lang="en-US" altLang="en-US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98463" indent="-3381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Eukaryotic cells are, on average,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times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size of prokaryotic cells.</a:t>
            </a:r>
          </a:p>
          <a:p>
            <a:pPr marL="398463" indent="-3381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eukaryotes is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 more complex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therefore much more extensive than the DNA of prokaryotes.</a:t>
            </a:r>
          </a:p>
          <a:p>
            <a:pPr marL="398463" indent="-338138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prokaryotes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floats freely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 the cell; the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eukaryotes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held within its nucleus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associated with histones (proteins)</a:t>
            </a:r>
          </a:p>
          <a:p>
            <a:pPr marL="398463" indent="-338138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Prokaryotes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wall composed of </a:t>
            </a:r>
            <a:r>
              <a:rPr lang="en-US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peptidoglycan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types of eukaryotic cells also have cell walls, </a:t>
            </a:r>
            <a:r>
              <a:rPr lang="en-US" alt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n-US" altLang="en-US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none made of peptidoglycan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98463" indent="-338138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Eukaryotes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undergo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mitosis and meiosis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prokaryotes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divide by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binary fission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(simple cell division)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905000" y="0"/>
            <a:ext cx="5943600" cy="762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Prokaryotic</a:t>
            </a:r>
            <a:r>
              <a:rPr lang="en-US" altLang="en-US" sz="2800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and </a:t>
            </a:r>
            <a:r>
              <a:rPr lang="en-US" altLang="en-US" sz="2800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eukaryotic</a:t>
            </a:r>
            <a:r>
              <a:rPr lang="en-US" altLang="en-US" sz="2800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cells</a:t>
            </a:r>
            <a:r>
              <a:rPr lang="en-US" altLang="en-US" sz="2800" kern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en-US" sz="2800" kern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altLang="en-US" sz="2800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differ in size and complexity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60b2bc00-769d-4bd7-bf2a-190c596d5330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377382-d:\ashraf\d\faculty file\e-larning\1433-1434\المحتوى الرقمي\109-lectures\lms-2\lecture-4 the cells\lecture 4.pptx"/>
  <p:tag name="ARTICULATE_PRESENTER_VERSION" val="7"/>
  <p:tag name="ARTICULATE_USED_PAGE_ORIENTATION" val="1"/>
  <p:tag name="ARTICULATE_USED_PAGE_SIZE" val="1"/>
  <p:tag name="ARTICULATE_SLIDE_COUNT" val="14"/>
  <p:tag name="ARTICULATE_PROJECT_OPEN" val="0"/>
  <p:tag name="INKNOELEADERBOARD" val="9071756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5"/>
  <p:tag name="ARTICULATE_AUDIO_RECORDED" val="1"/>
  <p:tag name="ELAPSEDTIME" val="175.7"/>
  <p:tag name="ANNOTATION_TYPE_1" val="0"/>
  <p:tag name="ANNOTATION_START_1" val="21.4"/>
  <p:tag name="ANNOTATION_END_1" val="36.5"/>
  <p:tag name="ANNOTATION_TOP_1" val="247"/>
  <p:tag name="ANNOTATION_LEFT_1" val="10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5"/>
  <p:tag name="ANNOTATION_END_2" val="63.1"/>
  <p:tag name="ANNOTATION_TOP_2" val="307"/>
  <p:tag name="ANNOTATION_LEFT_2" val="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3.1"/>
  <p:tag name="ANNOTATION_END_3" val="75.8"/>
  <p:tag name="ANNOTATION_TOP_3" val="60"/>
  <p:tag name="ANNOTATION_LEFT_3" val="2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8.8"/>
  <p:tag name="ANNOTATION_END_4" val="93.3"/>
  <p:tag name="ANNOTATION_TOP_4" val="483"/>
  <p:tag name="ANNOTATION_LEFT_4" val="6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3.3"/>
  <p:tag name="ANNOTATION_END_5" val="99.2"/>
  <p:tag name="ANNOTATION_TOP_5" val="526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6339f724-5b27-40c9-b688-30ee228d642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TIMELINE" val="76.80/90.80/110.10/121.70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a6a14d0dfd34396af0dd9a6869173e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c913ecc44654d9c9c8dcf92d2d3f97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6"/>
  <p:tag name="ARTICULATE_AUDIO_RECORDED" val="1"/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2.00/4.00/6.00"/>
  <p:tag name="ARTICULATE_USED_LAYOUT" val="7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e14f74b6bf4949bda25ac17563e57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9"/>
  <p:tag name="ARTICULATE_AUDIO_RECORDED" val="1"/>
  <p:tag name="ELAPSEDTIME" val="60.0"/>
  <p:tag name="ANNOTATION_TYPE_1" val="0"/>
  <p:tag name="ANNOTATION_START_1" val="10.3"/>
  <p:tag name="ANNOTATION_END_1" val="19.3"/>
  <p:tag name="ANNOTATION_TOP_1" val="207"/>
  <p:tag name="ANNOTATION_LEFT_1" val="17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3"/>
  <p:tag name="ANNOTATION_END_2" val="21.0"/>
  <p:tag name="ANNOTATION_TOP_2" val="287"/>
  <p:tag name="ANNOTATION_LEFT_2" val="17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0"/>
  <p:tag name="ANNOTATION_END_3" val="24.3"/>
  <p:tag name="ANNOTATION_TOP_3" val="336"/>
  <p:tag name="ANNOTATION_LEFT_3" val="17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3"/>
  <p:tag name="ANNOTATION_END_4" val="32.2"/>
  <p:tag name="ANNOTATION_TOP_4" val="406"/>
  <p:tag name="ANNOTATION_LEFT_4" val="1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2.2"/>
  <p:tag name="ANNOTATION_END_5" val="34.5"/>
  <p:tag name="ANNOTATION_TOP_5" val="501"/>
  <p:tag name="ANNOTATION_LEFT_5" val="17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4.5"/>
  <p:tag name="ANNOTATION_END_6" val="36.3"/>
  <p:tag name="ANNOTATION_TOP_6" val="546"/>
  <p:tag name="ANNOTATION_LEFT_6" val="17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3"/>
  <p:tag name="ANNOTATION_END_7" val="38.6"/>
  <p:tag name="ANNOTATION_TOP_7" val="582"/>
  <p:tag name="ANNOTATION_LEFT_7" val="17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8.6"/>
  <p:tag name="ANNOTATION_END_8" val="41.0"/>
  <p:tag name="ANNOTATION_TOP_8" val="630"/>
  <p:tag name="ANNOTATION_LEFT_8" val="16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1.0"/>
  <p:tag name="ANNOTATION_END_9" val="42.7"/>
  <p:tag name="ANNOTATION_TOP_9" val="483"/>
  <p:tag name="ANNOTATION_LEFT_9" val="18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2.7"/>
  <p:tag name="ANNOTATION_END_10" val="45.6"/>
  <p:tag name="ANNOTATION_TOP_10" val="539"/>
  <p:tag name="ANNOTATION_LEFT_10" val="16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5.6"/>
  <p:tag name="ANNOTATION_END_11" val="49.3"/>
  <p:tag name="ANNOTATION_TOP_11" val="582"/>
  <p:tag name="ANNOTATION_LEFT_11" val="17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9.3"/>
  <p:tag name="ANNOTATION_TOP_12" val="631"/>
  <p:tag name="ANNOTATION_LEFT_12" val="1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a3c8fa162a418084e353b80f168b2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51683dac584d27b845285cc81e25ff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93.6"/>
  <p:tag name="ANNOTATION_TYPE_1" val="0"/>
  <p:tag name="ANNOTATION_START_1" val="19.2"/>
  <p:tag name="ANNOTATION_END_1" val="20.5"/>
  <p:tag name="ANNOTATION_TOP_1" val="281"/>
  <p:tag name="ANNOTATION_LEFT_1" val="2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5"/>
  <p:tag name="ANNOTATION_END_2" val="26.4"/>
  <p:tag name="ANNOTATION_TOP_2" val="277"/>
  <p:tag name="ANNOTATION_LEFT_2" val="4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6.4"/>
  <p:tag name="ANNOTATION_END_3" val="31.6"/>
  <p:tag name="ANNOTATION_TOP_3" val="281"/>
  <p:tag name="ANNOTATION_LEFT_3" val="43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6"/>
  <p:tag name="ANNOTATION_END_4" val="48.6"/>
  <p:tag name="ANNOTATION_TOP_4" val="341"/>
  <p:tag name="ANNOTATION_LEFT_4" val="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6"/>
  <p:tag name="ANNOTATION_END_5" val="66.6"/>
  <p:tag name="ANNOTATION_TOP_5" val="493"/>
  <p:tag name="ANNOTATION_LEFT_5" val="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6.6"/>
  <p:tag name="ANNOTATION_TOP_6" val="561"/>
  <p:tag name="ANNOTATION_LEFT_6" val="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8dfb1cf9564802befb9104e2b3ed8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4375a69695437b9bef2d781ff8446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7"/>
  <p:tag name="ARTICULATE_AUDIO_RECORDED" val="1"/>
  <p:tag name="ELAPSEDTIME" val="212.2"/>
  <p:tag name="ANNOTATION_TYPE_1" val="0"/>
  <p:tag name="ANNOTATION_START_1" val="8.7"/>
  <p:tag name="ANNOTATION_END_1" val="20.5"/>
  <p:tag name="ANNOTATION_TOP_1" val="219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5"/>
  <p:tag name="ANNOTATION_END_2" val="43.5"/>
  <p:tag name="ANNOTATION_TOP_2" val="264"/>
  <p:tag name="ANNOTATION_LEFT_2" val="5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5"/>
  <p:tag name="ANNOTATION_END_3" val="62.7"/>
  <p:tag name="ANNOTATION_TOP_3" val="334"/>
  <p:tag name="ANNOTATION_LEFT_3" val="6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2.7"/>
  <p:tag name="ANNOTATION_END_4" val="81.2"/>
  <p:tag name="ANNOTATION_TOP_4" val="373"/>
  <p:tag name="ANNOTATION_LEFT_4" val="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1.2"/>
  <p:tag name="ANNOTATION_END_5" val="94.6"/>
  <p:tag name="ANNOTATION_TOP_5" val="444"/>
  <p:tag name="ANNOTATION_LEFT_5" val="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94.6"/>
  <p:tag name="ANNOTATION_END_6" val="94.6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94.6"/>
  <p:tag name="ANNOTATION_END_7" val="94.8"/>
  <p:tag name="ANNOTATION_TOP_7" val="423"/>
  <p:tag name="ANNOTATION_LEFT_7" val="578"/>
  <p:tag name="ANNOTATION_WIDTH_7" val="179"/>
  <p:tag name="ANNOTATION_HEIGHT_7" val="53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94.8"/>
  <p:tag name="ANNOTATION_END_8" val="97.8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97.8"/>
  <p:tag name="ANNOTATION_END_9" val="97.8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97.8"/>
  <p:tag name="ANNOTATION_END_10" val="102.7"/>
  <p:tag name="ANNOTATION_TOP_10" val="421"/>
  <p:tag name="ANNOTATION_LEFT_10" val="551"/>
  <p:tag name="ANNOTATION_WIDTH_10" val="206"/>
  <p:tag name="ANNOTATION_HEIGHT_10" val="42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02.7"/>
  <p:tag name="ANNOTATION_END_11" val="118.7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18.7"/>
  <p:tag name="ANNOTATION_END_12" val="131.9"/>
  <p:tag name="ANNOTATION_TOP_12" val="518"/>
  <p:tag name="ANNOTATION_LEFT_12" val="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1.9"/>
  <p:tag name="ANNOTATION_END_13" val="166.5"/>
  <p:tag name="ANNOTATION_TOP_13" val="556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66.5"/>
  <p:tag name="ANNOTATION_TOP_14" val="637"/>
  <p:tag name="ANNOTATION_LEFT_14" val="6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8204a9102244da7a91e4b5bc540e1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fc5f2fd27314913974ca35d74e3455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6339f724-5b27-40c9-b688-30ee228d642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26"/>
  <p:tag name="ARTICULATE_AUDIO_RECORDED" val="1"/>
  <p:tag name="ELAPSEDTIME" val="86.8"/>
  <p:tag name="ANNOTATION_TYPE_1" val="2"/>
  <p:tag name="ANNOTATION_START_1" val="12.7"/>
  <p:tag name="ANNOTATION_END_1" val="12.7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2.7"/>
  <p:tag name="ANNOTATION_END_2" val="19.1"/>
  <p:tag name="ANNOTATION_TOP_2" val="18"/>
  <p:tag name="ANNOTATION_LEFT_2" val="643"/>
  <p:tag name="ANNOTATION_WIDTH_2" val="255"/>
  <p:tag name="ANNOTATION_HEIGHT_2" val="167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9.1"/>
  <p:tag name="ANNOTATION_END_3" val="19.1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9.1"/>
  <p:tag name="ANNOTATION_END_4" val="22.8"/>
  <p:tag name="ANNOTATION_TOP_4" val="76"/>
  <p:tag name="ANNOTATION_LEFT_4" val="39"/>
  <p:tag name="ANNOTATION_WIDTH_4" val="711"/>
  <p:tag name="ANNOTATION_HEIGHT_4" val="545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2.8"/>
  <p:tag name="ANNOTATION_END_5" val="31.6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31.6"/>
  <p:tag name="ANNOTATION_END_6" val="32.4"/>
  <p:tag name="ANNOTATION_TOP_6" val="-22"/>
  <p:tag name="ANNOTATION_LEFT_6" val="-22"/>
  <p:tag name="ANNOTATION_WIDTH_6" val="1004"/>
  <p:tag name="ANNOTATION_HEIGHT_6" val="764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32.4"/>
  <p:tag name="ANNOTATION_END_7" val="34.1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0"/>
  <p:tag name="ANNOTATION_START_8" val="34.1"/>
  <p:tag name="ANNOTATION_END_8" val="36.5"/>
  <p:tag name="ANNOTATION_TOP_8" val="87"/>
  <p:tag name="ANNOTATION_LEFT_8" val="724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5"/>
  <p:tag name="ANNOTATION_END_9" val="37.0"/>
  <p:tag name="ANNOTATION_TOP_9" val="281"/>
  <p:tag name="ANNOTATION_LEFT_9" val="297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7.0"/>
  <p:tag name="ANNOTATION_END_10" val="37.6"/>
  <p:tag name="ANNOTATION_TOP_10" val="281"/>
  <p:tag name="ANNOTATION_LEFT_10" val="364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7.6"/>
  <p:tag name="ANNOTATION_END_11" val="37.9"/>
  <p:tag name="ANNOTATION_TOP_11" val="301"/>
  <p:tag name="ANNOTATION_LEFT_11" val="40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7.9"/>
  <p:tag name="ANNOTATION_END_12" val="38.2"/>
  <p:tag name="ANNOTATION_TOP_12" val="255"/>
  <p:tag name="ANNOTATION_LEFT_12" val="474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8.2"/>
  <p:tag name="ANNOTATION_END_13" val="39.8"/>
  <p:tag name="ANNOTATION_TOP_13" val="298"/>
  <p:tag name="ANNOTATION_LEFT_13" val="473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9.8"/>
  <p:tag name="ANNOTATION_END_14" val="40.6"/>
  <p:tag name="ANNOTATION_TOP_14" val="163"/>
  <p:tag name="ANNOTATION_LEFT_14" val="420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0.6"/>
  <p:tag name="ANNOTATION_END_15" val="41.2"/>
  <p:tag name="ANNOTATION_TOP_15" val="153"/>
  <p:tag name="ANNOTATION_LEFT_15" val="508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1.2"/>
  <p:tag name="ANNOTATION_END_16" val="41.7"/>
  <p:tag name="ANNOTATION_TOP_16" val="179"/>
  <p:tag name="ANNOTATION_LEFT_16" val="574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1.7"/>
  <p:tag name="ANNOTATION_END_17" val="42.3"/>
  <p:tag name="ANNOTATION_TOP_17" val="242"/>
  <p:tag name="ANNOTATION_LEFT_17" val="561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2.3"/>
  <p:tag name="ANNOTATION_END_18" val="42.8"/>
  <p:tag name="ANNOTATION_TOP_18" val="281"/>
  <p:tag name="ANNOTATION_LEFT_18" val="620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2.8"/>
  <p:tag name="ANNOTATION_END_19" val="43.3"/>
  <p:tag name="ANNOTATION_TOP_19" val="307"/>
  <p:tag name="ANNOTATION_LEFT_19" val="638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3.3"/>
  <p:tag name="ANNOTATION_END_20" val="44.0"/>
  <p:tag name="ANNOTATION_TOP_20" val="341"/>
  <p:tag name="ANNOTATION_LEFT_20" val="646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4.0"/>
  <p:tag name="ANNOTATION_END_21" val="45.0"/>
  <p:tag name="ANNOTATION_TOP_21" val="384"/>
  <p:tag name="ANNOTATION_LEFT_21" val="585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5.0"/>
  <p:tag name="ANNOTATION_END_22" val="45.6"/>
  <p:tag name="ANNOTATION_TOP_22" val="489"/>
  <p:tag name="ANNOTATION_LEFT_22" val="423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45.6"/>
  <p:tag name="ANNOTATION_END_23" val="46.2"/>
  <p:tag name="ANNOTATION_TOP_23" val="552"/>
  <p:tag name="ANNOTATION_LEFT_23" val="413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46.2"/>
  <p:tag name="ANNOTATION_END_24" val="46.5"/>
  <p:tag name="ANNOTATION_TOP_24" val="401"/>
  <p:tag name="ANNOTATION_LEFT_24" val="182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46.5"/>
  <p:tag name="ANNOTATION_END_25" val="50.7"/>
  <p:tag name="ANNOTATION_TOP_25" val="265"/>
  <p:tag name="ANNOTATION_LEFT_25" val="206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0.7"/>
  <p:tag name="ANNOTATION_END_26" val="60.0"/>
  <p:tag name="ANNOTATION_TOP_26" val="159"/>
  <p:tag name="ANNOTATION_LEFT_26" val="790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0.0"/>
  <p:tag name="ANNOTATION_END_27" val="66.9"/>
  <p:tag name="ANNOTATION_TOP_27" val="92"/>
  <p:tag name="ANNOTATION_LEFT_27" val="724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6.9"/>
  <p:tag name="ANNOTATION_TOP_28" val="248"/>
  <p:tag name="ANNOTATION_LEFT_28" val="118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USED_LAYOUT" val="2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3"/>
  <p:tag name="ARTICULATE_AUDIO_RECORDED" val="1"/>
  <p:tag name="ELAPSEDTIME" val="53.2"/>
  <p:tag name="ANNOTATION_TYPE_1" val="0"/>
  <p:tag name="ANNOTATION_START_1" val="11.5"/>
  <p:tag name="ANNOTATION_END_1" val="13.8"/>
  <p:tag name="ANNOTATION_TOP_1" val="404"/>
  <p:tag name="ANNOTATION_LEFT_1" val="25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8"/>
  <p:tag name="ANNOTATION_END_2" val="15.3"/>
  <p:tag name="ANNOTATION_TOP_2" val="433"/>
  <p:tag name="ANNOTATION_LEFT_2" val="24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3"/>
  <p:tag name="ANNOTATION_END_3" val="24.9"/>
  <p:tag name="ANNOTATION_TOP_3" val="466"/>
  <p:tag name="ANNOTATION_LEFT_3" val="25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9"/>
  <p:tag name="ANNOTATION_END_4" val="27.1"/>
  <p:tag name="ANNOTATION_TOP_4" val="347"/>
  <p:tag name="ANNOTATION_LEFT_4" val="51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1"/>
  <p:tag name="ANNOTATION_END_5" val="28.9"/>
  <p:tag name="ANNOTATION_TOP_5" val="383"/>
  <p:tag name="ANNOTATION_LEFT_5" val="51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8.9"/>
  <p:tag name="ANNOTATION_END_6" val="30.5"/>
  <p:tag name="ANNOTATION_TOP_6" val="415"/>
  <p:tag name="ANNOTATION_LEFT_6" val="51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5"/>
  <p:tag name="ANNOTATION_END_7" val="32.2"/>
  <p:tag name="ANNOTATION_TOP_7" val="446"/>
  <p:tag name="ANNOTATION_LEFT_7" val="52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2.2"/>
  <p:tag name="ANNOTATION_END_8" val="33.6"/>
  <p:tag name="ANNOTATION_TOP_8" val="471"/>
  <p:tag name="ANNOTATION_LEFT_8" val="5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3.6"/>
  <p:tag name="ANNOTATION_END_9" val="35.2"/>
  <p:tag name="ANNOTATION_TOP_9" val="507"/>
  <p:tag name="ANNOTATION_LEFT_9" val="52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5.2"/>
  <p:tag name="ANNOTATION_TOP_10" val="542"/>
  <p:tag name="ANNOTATION_LEFT_10" val="51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6339f724-5b27-40c9-b688-30ee228d642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TIMELINE" val="18.10"/>
  <p:tag name="ARTICULATE_USED_LAYOUT" val="7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dfb616262f4332a7c48f3f15f02ed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ad84671de7415fbd2a9814fb186c5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24"/>
  <p:tag name="ARTICULATE_AUDIO_RECORDED" val="1"/>
  <p:tag name="ELAPSEDTIME" val="168.3"/>
  <p:tag name="ANNOTATION_TYPE_1" val="0"/>
  <p:tag name="ANNOTATION_START_1" val="1.7"/>
  <p:tag name="ANNOTATION_END_1" val="10.2"/>
  <p:tag name="ANNOTATION_TOP_1" val="62"/>
  <p:tag name="ANNOTATION_LEFT_1" val="267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2"/>
  <p:tag name="ANNOTATION_END_2" val="22.8"/>
  <p:tag name="ANNOTATION_TOP_2" val="162"/>
  <p:tag name="ANNOTATION_LEFT_2" val="271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8"/>
  <p:tag name="ANNOTATION_END_3" val="24.7"/>
  <p:tag name="ANNOTATION_TOP_3" val="220"/>
  <p:tag name="ANNOTATION_LEFT_3" val="94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7"/>
  <p:tag name="ANNOTATION_END_4" val="28.0"/>
  <p:tag name="ANNOTATION_TOP_4" val="223"/>
  <p:tag name="ANNOTATION_LEFT_4" val="354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0"/>
  <p:tag name="ANNOTATION_END_5" val="32.4"/>
  <p:tag name="ANNOTATION_TOP_5" val="228"/>
  <p:tag name="ANNOTATION_LEFT_5" val="55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4"/>
  <p:tag name="ANNOTATION_END_6" val="36.4"/>
  <p:tag name="ANNOTATION_TOP_6" val="196"/>
  <p:tag name="ANNOTATION_LEFT_6" val="520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2"/>
  <p:tag name="ANNOTATION_START_7" val="36.4"/>
  <p:tag name="ANNOTATION_END_7" val="36.4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36.4"/>
  <p:tag name="ANNOTATION_END_8" val="39.7"/>
  <p:tag name="ANNOTATION_TOP_8" val="198"/>
  <p:tag name="ANNOTATION_LEFT_8" val="543"/>
  <p:tag name="ANNOTATION_WIDTH_8" val="196"/>
  <p:tag name="ANNOTATION_HEIGHT_8" val="53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39.7"/>
  <p:tag name="ANNOTATION_END_9" val="39.7"/>
  <p:tag name="ANNOTATION_TOP_9" val="-22"/>
  <p:tag name="ANNOTATION_LEFT_9" val="-22"/>
  <p:tag name="ANNOTATION_WIDTH_9" val="1004"/>
  <p:tag name="ANNOTATION_HEIGHT_9" val="764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39.7"/>
  <p:tag name="ANNOTATION_END_10" val="42.0"/>
  <p:tag name="ANNOTATION_TOP_10" val="203"/>
  <p:tag name="ANNOTATION_LEFT_10" val="344"/>
  <p:tag name="ANNOTATION_WIDTH_10" val="196"/>
  <p:tag name="ANNOTATION_HEIGHT_10" val="52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42.0"/>
  <p:tag name="ANNOTATION_END_11" val="55.6"/>
  <p:tag name="ANNOTATION_TOP_11" val="-22"/>
  <p:tag name="ANNOTATION_LEFT_11" val="-22"/>
  <p:tag name="ANNOTATION_WIDTH_11" val="1004"/>
  <p:tag name="ANNOTATION_HEIGHT_11" val="764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55.6"/>
  <p:tag name="ANNOTATION_END_12" val="57.9"/>
  <p:tag name="ANNOTATION_TOP_12" val="261"/>
  <p:tag name="ANNOTATION_LEFT_12" val="331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7.9"/>
  <p:tag name="ANNOTATION_END_13" val="58.4"/>
  <p:tag name="ANNOTATION_TOP_13" val="267"/>
  <p:tag name="ANNOTATION_LEFT_13" val="596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8.4"/>
  <p:tag name="ANNOTATION_END_14" val="59.0"/>
  <p:tag name="ANNOTATION_TOP_14" val="264"/>
  <p:tag name="ANNOTATION_LEFT_14" val="746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9.0"/>
  <p:tag name="ANNOTATION_END_15" val="59.8"/>
  <p:tag name="ANNOTATION_TOP_15" val="246"/>
  <p:tag name="ANNOTATION_LEFT_15" val="825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9.8"/>
  <p:tag name="ANNOTATION_END_16" val="76.1"/>
  <p:tag name="ANNOTATION_TOP_16" val="291"/>
  <p:tag name="ANNOTATION_LEFT_16" val="98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6.1"/>
  <p:tag name="ANNOTATION_END_17" val="82.6"/>
  <p:tag name="ANNOTATION_TOP_17" val="399"/>
  <p:tag name="ANNOTATION_LEFT_17" val="100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2.6"/>
  <p:tag name="ANNOTATION_END_18" val="84.1"/>
  <p:tag name="ANNOTATION_TOP_18" val="402"/>
  <p:tag name="ANNOTATION_LEFT_18" val="324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4.1"/>
  <p:tag name="ANNOTATION_END_19" val="86.0"/>
  <p:tag name="ANNOTATION_TOP_19" val="391"/>
  <p:tag name="ANNOTATION_LEFT_19" val="495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6.0"/>
  <p:tag name="ANNOTATION_END_20" val="91.9"/>
  <p:tag name="ANNOTATION_TOP_20" val="435"/>
  <p:tag name="ANNOTATION_LEFT_20" val="97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1.9"/>
  <p:tag name="ANNOTATION_END_21" val="93.7"/>
  <p:tag name="ANNOTATION_TOP_21" val="429"/>
  <p:tag name="ANNOTATION_LEFT_21" val="312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3.7"/>
  <p:tag name="ANNOTATION_END_22" val="99.8"/>
  <p:tag name="ANNOTATION_TOP_22" val="434"/>
  <p:tag name="ANNOTATION_LEFT_22" val="393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9.8"/>
  <p:tag name="ANNOTATION_END_23" val="114.8"/>
  <p:tag name="ANNOTATION_TOP_23" val="471"/>
  <p:tag name="ANNOTATION_LEFT_23" val="176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4.8"/>
  <p:tag name="ANNOTATION_END_24" val="117.0"/>
  <p:tag name="ANNOTATION_TOP_24" val="431"/>
  <p:tag name="ANNOTATION_LEFT_24" val="99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7.0"/>
  <p:tag name="ANNOTATION_END_25" val="123.6"/>
  <p:tag name="ANNOTATION_TOP_25" val="532"/>
  <p:tag name="ANNOTATION_LEFT_25" val="101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3.6"/>
  <p:tag name="ANNOTATION_END_26" val="125.2"/>
  <p:tag name="ANNOTATION_TOP_26" val="533"/>
  <p:tag name="ANNOTATION_LEFT_26" val="552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5.2"/>
  <p:tag name="ANNOTATION_END_27" val="126.4"/>
  <p:tag name="ANNOTATION_TOP_27" val="589"/>
  <p:tag name="ANNOTATION_LEFT_27" val="96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6.4"/>
  <p:tag name="ANNOTATION_END_28" val="127.0"/>
  <p:tag name="ANNOTATION_TOP_28" val="559"/>
  <p:tag name="ANNOTATION_LEFT_28" val="300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7.0"/>
  <p:tag name="ANNOTATION_END_29" val="133.7"/>
  <p:tag name="ANNOTATION_TOP_29" val="567"/>
  <p:tag name="ANNOTATION_LEFT_29" val="456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3.7"/>
  <p:tag name="ANNOTATION_END_30" val="136.0"/>
  <p:tag name="ANNOTATION_TOP_30" val="562"/>
  <p:tag name="ANNOTATION_LEFT_30" val="732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6.0"/>
  <p:tag name="ANNOTATION_TOP_31" val="596"/>
  <p:tag name="ANNOTATION_LEFT_31" val="164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30847b2c1e4c6cb69d94014fe554e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880308cc5a4c9d9c53e6e6f98fac5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25"/>
  <p:tag name="ARTICULATE_AUDIO_RECORDED" val="1"/>
  <p:tag name="ELAPSEDTIME" val="141.8"/>
  <p:tag name="ANNOTATION_TYPE_1" val="0"/>
  <p:tag name="ANNOTATION_START_1" val="4.3"/>
  <p:tag name="ANNOTATION_END_1" val="7.5"/>
  <p:tag name="ANNOTATION_TOP_1" val="56"/>
  <p:tag name="ANNOTATION_LEFT_1" val="490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5"/>
  <p:tag name="ANNOTATION_END_2" val="9.2"/>
  <p:tag name="ANNOTATION_TOP_2" val="177"/>
  <p:tag name="ANNOTATION_LEFT_2" val="71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2"/>
  <p:tag name="ANNOTATION_END_3" val="14.1"/>
  <p:tag name="ANNOTATION_TOP_3" val="175"/>
  <p:tag name="ANNOTATION_LEFT_3" val="213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14.1"/>
  <p:tag name="ANNOTATION_END_4" val="17.0"/>
  <p:tag name="ANNOTATION_TOP_4" val="-22"/>
  <p:tag name="ANNOTATION_LEFT_4" val="-22"/>
  <p:tag name="ANNOTATION_WIDTH_4" val="1004"/>
  <p:tag name="ANNOTATION_HEIGHT_4" val="764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7.0"/>
  <p:tag name="ANNOTATION_END_5" val="17.0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7.0"/>
  <p:tag name="ANNOTATION_END_6" val="23.7"/>
  <p:tag name="ANNOTATION_TOP_6" val="152"/>
  <p:tag name="ANNOTATION_LEFT_6" val="210"/>
  <p:tag name="ANNOTATION_WIDTH_6" val="178"/>
  <p:tag name="ANNOTATION_HEIGHT_6" val="39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3.7"/>
  <p:tag name="ANNOTATION_END_7" val="26.8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0"/>
  <p:tag name="ANNOTATION_START_8" val="26.8"/>
  <p:tag name="ANNOTATION_END_8" val="32.6"/>
  <p:tag name="ANNOTATION_TOP_8" val="287"/>
  <p:tag name="ANNOTATION_LEFT_8" val="77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2.6"/>
  <p:tag name="ANNOTATION_END_9" val="60.8"/>
  <p:tag name="ANNOTATION_TOP_9" val="315"/>
  <p:tag name="ANNOTATION_LEFT_9" val="76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0.8"/>
  <p:tag name="ANNOTATION_END_10" val="80.5"/>
  <p:tag name="ANNOTATION_TOP_10" val="398"/>
  <p:tag name="ANNOTATION_LEFT_10" val="78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0.5"/>
  <p:tag name="ANNOTATION_END_11" val="92.5"/>
  <p:tag name="ANNOTATION_TOP_11" val="477"/>
  <p:tag name="ANNOTATION_LEFT_11" val="39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2.5"/>
  <p:tag name="ANNOTATION_END_12" val="103.1"/>
  <p:tag name="ANNOTATION_TOP_12" val="556"/>
  <p:tag name="ANNOTATION_LEFT_12" val="62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2"/>
  <p:tag name="ANNOTATION_START_13" val="103.1"/>
  <p:tag name="ANNOTATION_END_13" val="103.1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03.1"/>
  <p:tag name="ANNOTATION_END_14" val="108.8"/>
  <p:tag name="ANNOTATION_TOP_14" val="560"/>
  <p:tag name="ANNOTATION_LEFT_14" val="268"/>
  <p:tag name="ANNOTATION_WIDTH_14" val="112"/>
  <p:tag name="ANNOTATION_HEIGHT_14" val="39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08.8"/>
  <p:tag name="ANNOTATION_END_15" val="124.0"/>
  <p:tag name="ANNOTATION_TOP_15" val="-22"/>
  <p:tag name="ANNOTATION_LEFT_15" val="-22"/>
  <p:tag name="ANNOTATION_WIDTH_15" val="1004"/>
  <p:tag name="ANNOTATION_HEIGHT_15" val="764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255"/>
  <p:tag name="ANNOTATION_FILL_COLOR_15" val="855309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124.0"/>
  <p:tag name="ANNOTATION_END_16" val="124.0"/>
  <p:tag name="ANNOTATION_TOP_16" val="-22"/>
  <p:tag name="ANNOTATION_LEFT_16" val="-22"/>
  <p:tag name="ANNOTATION_WIDTH_16" val="1004"/>
  <p:tag name="ANNOTATION_HEIGHT_16" val="764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255"/>
  <p:tag name="ANNOTATION_FILL_COLOR_16" val="855309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124.0"/>
  <p:tag name="ANNOTATION_END_17" val="131.6"/>
  <p:tag name="ANNOTATION_TOP_17" val="148"/>
  <p:tag name="ANNOTATION_LEFT_17" val="211"/>
  <p:tag name="ANNOTATION_WIDTH_17" val="182"/>
  <p:tag name="ANNOTATION_HEIGHT_17" val="47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255"/>
  <p:tag name="ANNOTATION_FILL_COLOR_17" val="855309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31.6"/>
  <p:tag name="ANNOTATION_END_18" val="131.6"/>
  <p:tag name="ANNOTATION_TOP_18" val="-22"/>
  <p:tag name="ANNOTATION_LEFT_18" val="-22"/>
  <p:tag name="ANNOTATION_WIDTH_18" val="1004"/>
  <p:tag name="ANNOTATION_HEIGHT_18" val="764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31.6"/>
  <p:tag name="ANNOTATION_END_19" val="135.8"/>
  <p:tag name="ANNOTATION_TOP_19" val="261"/>
  <p:tag name="ANNOTATION_LEFT_19" val="64"/>
  <p:tag name="ANNOTATION_WIDTH_19" val="236"/>
  <p:tag name="ANNOTATION_HEIGHT_19" val="43"/>
  <p:tag name="ANNOTATION_ANIMATION_19" val="4"/>
  <p:tag name="ANNOTATION_ROTATION_19" val="0"/>
  <p:tag name="ANNOTATION_SUB_TYPE_19" val="11"/>
  <p:tag name="ANNOTATION_LOOP_COUNT_19" val="1"/>
  <p:tag name="ANNOTATION_BOX_RADIUS_19" val="5"/>
  <p:tag name="ANNOTATION_SCALE_19" val="0"/>
  <p:tag name="ANNOTATION_BORDER_ALPHA_19" val="100"/>
  <p:tag name="ANNOTATION_BORDER_COLOR_19" val="255"/>
  <p:tag name="ANNOTATION_FILL_COLOR_19" val="855309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35.8"/>
  <p:tag name="ANNOTATION_END_20" val="135.8"/>
  <p:tag name="ANNOTATION_TOP_20" val="-22"/>
  <p:tag name="ANNOTATION_LEFT_20" val="-22"/>
  <p:tag name="ANNOTATION_WIDTH_20" val="1004"/>
  <p:tag name="ANNOTATION_HEIGHT_20" val="764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255"/>
  <p:tag name="ANNOTATION_FILL_COLOR_20" val="855309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35.8"/>
  <p:tag name="ANNOTATION_TOP_21" val="454"/>
  <p:tag name="ANNOTATION_LEFT_21" val="74"/>
  <p:tag name="ANNOTATION_WIDTH_21" val="261"/>
  <p:tag name="ANNOTATION_HEIGHT_21" val="45"/>
  <p:tag name="ANNOTATION_ANIMATION_21" val="4"/>
  <p:tag name="ANNOTATION_ROTATION_21" val="0"/>
  <p:tag name="ANNOTATION_SUB_TYPE_21" val="11"/>
  <p:tag name="ANNOTATION_LOOP_COUNT_21" val="1"/>
  <p:tag name="ANNOTATION_BOX_RADIUS_21" val="5"/>
  <p:tag name="ANNOTATION_SCALE_21" val="0"/>
  <p:tag name="ANNOTATION_BORDER_ALPHA_21" val="100"/>
  <p:tag name="ANNOTATION_BORDER_COLOR_21" val="255"/>
  <p:tag name="ANNOTATION_FILL_COLOR_21" val="855309"/>
  <p:tag name="ANNOTATION_FILL_ALPHA_21" val="50"/>
  <p:tag name="ANNOTATION_BORDER_WIDTH_21" val="2"/>
  <p:tag name="ANNOTATION_SLIDE_WIDTH_21" val="960"/>
  <p:tag name="ANNOTATION_SLIDE_HEIGHT_21" val="720"/>
  <p:tag name="ANNOTATION_COUNT" val="21"/>
  <p:tag name="ARTICULATE_USED_LAYOUT" val="7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e99729aeb02468f9b649f6d0b4cb46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a3c259801c94970bf0b523264368f5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9"/>
  <p:tag name="ARTICULATE_USED_LAYOUT" val="7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1"/>
  <p:tag name="ORIGINAL_AUDIO_FILEPATH" val="C:\Ashraf\D\Ashraf 2\Lectures\Saudia\145-Zoo\Gamal-Lectures\New-Articulate\Lectures\Lecture-3 Viruses\s27.wav"/>
  <p:tag name="ELAPSEDTIME" val="0"/>
  <p:tag name="ARTICULATE_NAV_LEVEL" val="1"/>
  <p:tag name="ARTICULATE_SLIDE_PRESENTER_GUID" val="6339f724-5b27-40c9-b688-30ee228d642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6339f724-5b27-40c9-b688-30ee228d642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27"/>
  <p:tag name="ARTICULATE_AUDIO_RECORDED" val="1"/>
  <p:tag name="ELAPSEDTIME" val="76.7"/>
  <p:tag name="ANNOTATION_TYPE_1" val="0"/>
  <p:tag name="ANNOTATION_START_1" val="9.8"/>
  <p:tag name="ANNOTATION_END_1" val="18.6"/>
  <p:tag name="ANNOTATION_TOP_1" val="194"/>
  <p:tag name="ANNOTATION_LEFT_1" val="72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6"/>
  <p:tag name="ANNOTATION_END_2" val="27.6"/>
  <p:tag name="ANNOTATION_TOP_2" val="258"/>
  <p:tag name="ANNOTATION_LEFT_2" val="84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7.6"/>
  <p:tag name="ANNOTATION_END_3" val="33.4"/>
  <p:tag name="ANNOTATION_TOP_3" val="335"/>
  <p:tag name="ANNOTATION_LEFT_3" val="70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3.4"/>
  <p:tag name="ANNOTATION_END_4" val="44.7"/>
  <p:tag name="ANNOTATION_TOP_4" val="405"/>
  <p:tag name="ANNOTATION_LEFT_4" val="79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4.7"/>
  <p:tag name="ANNOTATION_END_5" val="46.0"/>
  <p:tag name="ANNOTATION_TOP_5" val="441"/>
  <p:tag name="ANNOTATION_LEFT_5" val="7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6.0"/>
  <p:tag name="ANNOTATION_END_6" val="48.4"/>
  <p:tag name="ANNOTATION_TOP_6" val="438"/>
  <p:tag name="ANNOTATION_LEFT_6" val="34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4"/>
  <p:tag name="ANNOTATION_END_7" val="62.0"/>
  <p:tag name="ANNOTATION_TOP_7" val="436"/>
  <p:tag name="ANNOTATION_LEFT_7" val="80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2.0"/>
  <p:tag name="ANNOTATION_END_8" val="65.1"/>
  <p:tag name="ANNOTATION_TOP_8" val="516"/>
  <p:tag name="ANNOTATION_LEFT_8" val="8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5.1"/>
  <p:tag name="ANNOTATION_END_9" val="66.9"/>
  <p:tag name="ANNOTATION_TOP_9" val="582"/>
  <p:tag name="ANNOTATION_LEFT_9" val="82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6.9"/>
  <p:tag name="ANNOTATION_END_10" val="69.5"/>
  <p:tag name="ANNOTATION_TOP_10" val="502"/>
  <p:tag name="ANNOTATION_LEFT_10" val="394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9.5"/>
  <p:tag name="ANNOTATION_TOP_11" val="501"/>
  <p:tag name="ANNOTATION_LEFT_11" val="656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COUNT" val="11"/>
  <p:tag name="ARTICULATE_USED_LAYOUT" val="2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21ceb27e8a4b80bdc02a0f8a9a3b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66ba70b59046e48d03bbf5b3d3654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AUDIO_RECORDED" val="1"/>
  <p:tag name="ELAPSEDTIME" val="66.7"/>
  <p:tag name="ANNOTATION_TYPE_1" val="0"/>
  <p:tag name="ANNOTATION_START_1" val="11.2"/>
  <p:tag name="ANNOTATION_END_1" val="26.2"/>
  <p:tag name="ANNOTATION_TOP_1" val="330"/>
  <p:tag name="ANNOTATION_LEFT_1" val="6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6.2"/>
  <p:tag name="ANNOTATION_END_2" val="38.4"/>
  <p:tag name="ANNOTATION_TOP_2" val="462"/>
  <p:tag name="ANNOTATION_LEFT_2" val="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4"/>
  <p:tag name="ANNOTATION_END_3" val="50.7"/>
  <p:tag name="ANNOTATION_TOP_3" val="539"/>
  <p:tag name="ANNOTATION_LEFT_3" val="5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0.7"/>
  <p:tag name="ANNOTATION_END_4" val="51.3"/>
  <p:tag name="ANNOTATION_TOP_4" val="501"/>
  <p:tag name="ANNOTATION_LEFT_4" val="6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1.3"/>
  <p:tag name="ANNOTATION_END_5" val="52.1"/>
  <p:tag name="ANNOTATION_TOP_5" val="449"/>
  <p:tag name="ANNOTATION_LEFT_5" val="7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2.1"/>
  <p:tag name="ANNOTATION_END_6" val="52.9"/>
  <p:tag name="ANNOTATION_TOP_6" val="413"/>
  <p:tag name="ANNOTATION_LEFT_6" val="76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9"/>
  <p:tag name="ANNOTATION_END_7" val="53.7"/>
  <p:tag name="ANNOTATION_TOP_7" val="460"/>
  <p:tag name="ANNOTATION_LEFT_7" val="7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7"/>
  <p:tag name="ANNOTATION_END_8" val="54.3"/>
  <p:tag name="ANNOTATION_TOP_8" val="493"/>
  <p:tag name="ANNOTATION_LEFT_8" val="67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4.3"/>
  <p:tag name="ANNOTATION_END_9" val="54.9"/>
  <p:tag name="ANNOTATION_TOP_9" val="525"/>
  <p:tag name="ANNOTATION_LEFT_9" val="63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4.9"/>
  <p:tag name="ANNOTATION_END_10" val="55.2"/>
  <p:tag name="ANNOTATION_TOP_10" val="448"/>
  <p:tag name="ANNOTATION_LEFT_10" val="67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5.2"/>
  <p:tag name="ANNOTATION_END_11" val="55.6"/>
  <p:tag name="ANNOTATION_TOP_11" val="451"/>
  <p:tag name="ANNOTATION_LEFT_11" val="68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5.6"/>
  <p:tag name="ANNOTATION_END_12" val="64.4"/>
  <p:tag name="ANNOTATION_TOP_12" val="415"/>
  <p:tag name="ANNOTATION_LEFT_12" val="69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4800</TotalTime>
  <Words>751</Words>
  <Application>Microsoft Office PowerPoint</Application>
  <PresentationFormat>On-screen Show (4:3)</PresentationFormat>
  <Paragraphs>129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ＭＳ Ｐゴシック</vt:lpstr>
      <vt:lpstr>ＭＳ Ｐゴシック</vt:lpstr>
      <vt:lpstr>AL-Hosam</vt:lpstr>
      <vt:lpstr>Al-Mothnna</vt:lpstr>
      <vt:lpstr>Arial</vt:lpstr>
      <vt:lpstr>Arial Black</vt:lpstr>
      <vt:lpstr>Calibri</vt:lpstr>
      <vt:lpstr>ChunkFive</vt:lpstr>
      <vt:lpstr>Copperplate Gothic Bold</vt:lpstr>
      <vt:lpstr>Impact</vt:lpstr>
      <vt:lpstr>Stencil Std</vt:lpstr>
      <vt:lpstr>Sultan Medium</vt:lpstr>
      <vt:lpstr>Teknik</vt:lpstr>
      <vt:lpstr>Times New Roman</vt:lpstr>
      <vt:lpstr>Wingdings</vt:lpstr>
      <vt:lpstr>Yousef  bkw Circle mhairy</vt:lpstr>
      <vt:lpstr>Network</vt:lpstr>
      <vt:lpstr>Default Design</vt:lpstr>
      <vt:lpstr>PowerPoint Presentation</vt:lpstr>
      <vt:lpstr>PowerPoint Presentation</vt:lpstr>
      <vt:lpstr>Objectives</vt:lpstr>
      <vt:lpstr>The Cell: Discovery of the Cell</vt:lpstr>
      <vt:lpstr>The Cell Theory</vt:lpstr>
      <vt:lpstr>PowerPoint Presentation</vt:lpstr>
      <vt:lpstr>Domains of life</vt:lpstr>
      <vt:lpstr>Prokaryotic and eukaryotic cells      differ in size and complexity</vt:lpstr>
      <vt:lpstr>PowerPoint Presentation</vt:lpstr>
      <vt:lpstr>PowerPoint Presentation</vt:lpstr>
      <vt:lpstr>PowerPoint Presentation</vt:lpstr>
      <vt:lpstr>A)- Prokaryotes:</vt:lpstr>
      <vt:lpstr>1. Domain: Archaea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 Ahm</dc:creator>
  <cp:lastModifiedBy>Ashraf Alii</cp:lastModifiedBy>
  <cp:revision>631</cp:revision>
  <dcterms:created xsi:type="dcterms:W3CDTF">2005-10-01T18:57:57Z</dcterms:created>
  <dcterms:modified xsi:type="dcterms:W3CDTF">2023-07-11T10:02:40Z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4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1729AEF1-3C68-4F68-B436-4C8CE0AB67C1</vt:lpwstr>
  </property>
  <property fmtid="{D5CDD505-2E9C-101B-9397-08002B2CF9AE}" pid="6" name="ArticulateProjectFull">
    <vt:lpwstr>D:\Ashraf\D\Faculty file\e-Larning\1433-1434\المحتوى الرقمي\109-Lectures\LMS-2\Lecture-4 The Cells\Lecture 4.ppta</vt:lpwstr>
  </property>
</Properties>
</file>