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  <p:sldMasterId id="2147483781" r:id="rId2"/>
    <p:sldMasterId id="2147483794" r:id="rId3"/>
    <p:sldMasterId id="2147483808" r:id="rId4"/>
    <p:sldMasterId id="2147483821" r:id="rId5"/>
    <p:sldMasterId id="2147483863" r:id="rId6"/>
  </p:sldMasterIdLst>
  <p:sldIdLst>
    <p:sldId id="293" r:id="rId7"/>
    <p:sldId id="316" r:id="rId8"/>
    <p:sldId id="317" r:id="rId9"/>
    <p:sldId id="295" r:id="rId10"/>
    <p:sldId id="289" r:id="rId11"/>
    <p:sldId id="303" r:id="rId12"/>
    <p:sldId id="304" r:id="rId13"/>
    <p:sldId id="308" r:id="rId14"/>
    <p:sldId id="318" r:id="rId15"/>
    <p:sldId id="302" r:id="rId16"/>
    <p:sldId id="267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>
        <p:scale>
          <a:sx n="78" d="100"/>
          <a:sy n="78" d="100"/>
        </p:scale>
        <p:origin x="-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98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87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1F84-D320-4B9D-AAEA-32EAED72126E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3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EDEC-1DCD-4C8F-A54E-1B9E112872DD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3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99E7-6E53-4FBE-9EE3-0296EFC12E8B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2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E375-EABD-44B7-9300-1F4CD385D9F1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2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401" y="1859807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1BEB-458A-4130-BF54-4642472991BD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8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D5A3-93BA-486D-8533-BBB33A27C41B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6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1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0233-8CD9-4A5E-85CA-3D4A08DD6FB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75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28C7-559A-4A17-BBB6-2E23423FDD9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56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6" y="5359449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7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9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3FB6-FBE4-4929-AED9-C99505C2EAE3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75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1E4-BE20-4B84-8B5B-D520B2A1F53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4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0690-3CDB-4D16-BB04-A8169F3E70C6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5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0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0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0524-3434-430B-B864-3E7A1AA7D5D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AED8DE7-2E95-442C-BE9F-B0ADCDB8A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7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9D8E-E429-442A-A2A8-8E7109E3E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2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EBBB54A-A164-402A-8A55-B2D16F012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0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D4EB-682B-4657-BF00-9D193726F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0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82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8" y="1859803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80D1-5842-49D4-97FC-C222A8AF01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9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CF1D-907D-46CC-AC33-E67C2D9DC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17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7C68-0932-4F43-9EFC-4F7D44D13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3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03D6-7E26-4769-9D69-F19E0A0AA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8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4" y="5359445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7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5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D2F0-ADB7-4D26-98AF-B7D59BE06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44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4F55-648F-4D12-AB96-E1B17E5E9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08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1C68-79B4-44DC-831A-471108AAB0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71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1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1" y="4300584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F286-B020-490F-8A7E-DD0DDAFA8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5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46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46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D959-C744-4F70-B54F-BBD986436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25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38B96B5-5CBF-44C5-930A-30C2D3E93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8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C9C6-650A-4915-AE13-C6ED56D5E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4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E557975-7639-4576-AD6C-7431D3C03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6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CFB5-744F-491C-8E18-E99C64F7A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69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6" y="185979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CA8E-C9B0-4E17-AA35-C87F1C756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45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49C5-BCC9-4C18-BEF6-C66575707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66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8D26-97EB-4F86-B79C-649D7EA64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2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771F-494C-49DB-815B-47C8B5382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78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61" y="535944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6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365B-FD32-4237-88BC-45C42501A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16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E586-4F68-4354-B870-FAB1CA8F3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52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F4ED-FC6F-4739-83B9-0156B5DA2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8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6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42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42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8F9E-EFA3-48F7-8997-02EF4EE0B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4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7DBB55C-366C-43B2-9738-E7B4F3DF1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4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35B0-62F5-4B2F-B3EF-02FE4B5E8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54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5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48446FD-B02E-487B-85DC-1DB789471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5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47D5-E539-4952-8EBC-99C34B758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7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6" y="1859785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4" y="2514601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514601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893A-9305-4434-8168-8A7813F4B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80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E2A-B2C6-44F2-875E-83E7BD258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77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0B11-E5B5-47E9-89D1-AEAD8EA93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70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5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F015-DD80-439B-AF9A-0FF5F6BFE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30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52" y="5359427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5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77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1DBD-E864-4867-A0F6-C331FE771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8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9E18-4B4A-4DDF-A3E3-682ACBF9B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59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A2A7-403A-404C-B0D8-B000A69BB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8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19" y="2362201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19" y="4300566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0676-24AA-404F-A452-EADF90E81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98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50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25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224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40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16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7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7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92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4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6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29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9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35" y="2362200"/>
            <a:ext cx="10257367" cy="17859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17635" y="4300591"/>
            <a:ext cx="10257367" cy="17859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F9CA-1BA1-41FA-9757-CDE86F0627D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8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117603" y="2362253"/>
            <a:ext cx="5027084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47885" y="2362253"/>
            <a:ext cx="5027083" cy="37242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0D65-7BC4-48A3-A50F-61B3F8496AEE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3/17/2024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3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9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4604177-FF7E-43EC-9683-365C39C80063}" type="slidenum">
              <a:rPr lang="en-GB">
                <a:solidFill>
                  <a:srgbClr val="04617B">
                    <a:shade val="90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3C40AF8-FA7A-43F3-8E8B-DE85A59E45B1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7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723DE9-2A1B-4514-8418-43F5E9F17DD9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4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77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7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6E383B-A461-4122-989B-26C83068BF77}" type="slidenum">
              <a:rPr lang="en-GB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title"/>
          </p:nvPr>
        </p:nvSpPr>
        <p:spPr>
          <a:xfrm>
            <a:off x="1582650" y="2955417"/>
            <a:ext cx="9026769" cy="541338"/>
          </a:xfrm>
          <a:solidFill>
            <a:schemeClr val="accent6">
              <a:lumMod val="20000"/>
              <a:lumOff val="80000"/>
            </a:schemeClr>
          </a:solidFill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Genetics Engineering </a:t>
            </a:r>
            <a:r>
              <a:rPr lang="en-GB" sz="4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(Zoo-455)</a:t>
            </a:r>
          </a:p>
        </p:txBody>
      </p:sp>
      <p:sp>
        <p:nvSpPr>
          <p:cNvPr id="5123" name="AutoShape 9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5124" name="AutoShape 11" descr="data:image/jpeg;base64,/9j/4AAQSkZJRgABAQAAAQABAAD/2wCEAAkGBxMTEhUTExQWFhUWGBoaGBgYGBgdHhwdGhwZGhwcHBkcHyggHhsmGyAcITEiJSkrLi4uHB8zODMsNygtLysBCgoKDg0OGxAQGywkICU0NCwsLCw0LDQ0LC80NCwsLCwsLCwsLC8sLCwsLCwsLCwsNDQsLCwsLCwsLCwsLCwsLP/AABEIAKgBLAMBIgACEQEDEQH/xAAcAAADAAMBAQEAAAAAAAAAAAAEBQYCAwcAAQj/xAA9EAACAQIEBAUCBAUDBAIDAQABAhEDIQAEEjEFQVFhBhMicYEykUKhsfAjUsHR4RRi8QcVM4JykhYkYxf/xAAaAQACAwEBAAAAAAAAAAAAAAACAwABBAUG/8QAMBEAAgICAgEDAgUEAQUAAAAAAQIAEQMhEjFBBCJRE/AyYXGhwYGRseHRBRQjQvH/2gAMAwEAAhEDEQA/AIrw1wKtmSKjqzk7CCf8AYv8t4Kga8xUSig5Egt9tsI+F8fzVPLpRVwoVQPSoB++BHrsWl2Zj1Yk4UA0kp8zxHL5Uf8A6tIFtvNqCT8Dl+WJTj3Fq1S71GPaYH2xvzVeQBhNxBpIGDCyTbwzNEsBNsXmSq+gYiKPDyAGGKXhNRtMYji4SyiGRFSDhlkcuUEYU5LMlbYdqSyzjNm1jMancGzeXkEjE5mMrV1enFjSpWxqq01XfDk/CJR7ky1KoaTsdqYGqe8i2E2XzXq6Yr6dRHerSOzpHzIAP54muE5YGooI/EJ9gb/lOCvdQJR8Wb/T5dRcVKo9XtvH9Ixu4HpdAaikrMAASWO+kdT+gwD4lqNXzbLstMST0AVdR7mbAczHXDrIZxKWWNZVEhW0AnYADSvy0E9b4Aa/UymOrk//ANR8xWCoKZFPUGUqg9QANl1i8XJgQMR/AqJU33m87zi447lPNNMtMM7C/RSon2gThLUyijOMx/8AGT5h76oMdpZgMVzAG/zMNVs6/SbuI1tVKD0xy3jtH1HHWXy6VaT1EOmXYJTAmwJG5NjYn2GInPcEZiG0koWgkfcgd4waZAYLKYj8DUAtYO49IP6Yu8/4roFwqL6hFxy6YXeJ+HLl3dKKGGjTpG0ja3MmcB+GPD2batTDZWpodl1MRA02JMn/AGnEJ5CxFZMRJnRchmarVsvVK6S7DWNpFoYjlYj740eIbll1iAy6ovsxsfiDg2ppQI+qNNVywkEgEgd5vthNmKlAsXVKrA/Vb6rGL8zNsULoR515jCo3/wCzSXf0ztzMxf5xtr5x6mYeiWAoJcx+KNwe2Ba3GaMq/lTpQAFmAmBzHSd/bExn8yFHlJToiW1yQSSYtB5cvknA5NiRSJZ+JeHotEJS0IHjWbAuRcAH+UdMC8Uy8ZOlSFRQQupl6s1wPYT9zhf4Y4g4bXUVX9Gn9qx+MOHzYYoyIBpsPQP/ALTN9+fTHPfK1y+GgP3i/wALVTlqVRzdixkiJMWAHb++Pj8Sq1QalZhAkrTVoMd+g774G43TLAqRvJPpgzPWbfliXzGWYGdRDHfoQLXHQd8OXKWFGGU8x74dr1mWq9IpTpg+tmZieexuftAx6rxbMIjVfNq+WDGsfTPaTJ+MK0zVQUvLUwDEmOnP9PtjXxGtVZBTaNKD0gCx5kz1w3mJVQrJ+IqtdmRirqFJZqiSIHTnJNh3OBBVuPMoIpI1LAMsL7XgjGNLIwFIAg7+qJ9xh3wvPgNVq1EuQFRNwBYAT0AGIGU7Mo2OoppVlQFqQfzZEM/4LbKOvfkBhNmc1UaoS7Eu5gk9J2H9cWlahSYl19BC6QqgkQYJJbrJ/LCuhwJXqKFM+mb2JM9MCM+/dIFHiS5Q1ah99/mAAOvIDB1UtTBp0oBkauYHdjzI+wwzyPAHVxph2WSQDN8BJwmr6wF1F2iIuT/zfDnzq7cb1CxrwF+Yqq55ihpqSwJNzz/mbsDa3bAqZWgB/Ed9X+xQQO0nng7OZQ03CrBPTqR+oH5420K70RoCKTuxP8x3+1hhoyAdRZQk+6MqFPGFamcE5QXnBGdgD3wUVA0oSJwpz9E79MOMrV641cTIKkDElwzgdTWmnDzJ0QDGJLwrmIqaTizqgg4tpBGWVy4OHNJIWMJ8nUOGLZiBfCnTkCIwGtwt64UThLns+G2OPZpi6GDhPleHOTFySbDETSgSE7mWRRjWYg30NE9iD/TBHDKRp5ioxEqG6fz+oflb5xY5HhyqFby1So6jWIsBFxB2B+84x4vUWkrOMuroBqYywawidMbBQL8r254pjskRByeJM8U4dUKFwR/FIdjHIABV9i2on/16Y3U62Xby1Dq9QFJSeTEaoAsek9sIeIZ3J1wxyxqUqyrOi5UgXIJmGBHfpgvJZFDTp1IFJ6erSwUG0abkHrJ35DCqJIhlhUK4plnpUyzAx6yJMn1AyOluwxhnssKdCkIl3ZCzdEVQf1n9jDdMyxVVraKqGxIAH95vGPcY4YK1JQrhtJUgwBEHmIMCLRgiNQVzcYq4bQNNhTZgulC3qFgdGx5X1Hc4Z5WrladGDCsx1FSQVPQDe3YXwHxDhDub6zUWwJ2iNlnl2tuPgU+E6jkMzAcv063j9J7SSCfIhh7m7inilEYvSCq1g4uZAEAASYIk3gc98JT4kq1bEm0gXMC1toB/P32w/o+G8rTPrJaNzA/Sfi284OXJUBHlU1tzN+5sP77zgi6qNmGEZupK5WlWmRT23Ijn7AGfnDXL+FqjJqkSfm0nmfnb88VGSkEA01C8io2w8pUIEzP7nFo6N0YLIV7nL83wtEBGoA8gBvG0RvG1vyvhWaKEyFYnqwgR1sbRjpHEeEJrB3nreL8pwLmOFIBb0zv1I6SMZs2SiRG4wncm+B5ZQNgVn1DmPYdMX/DcpSK7AjrhJT4avIT0E7W+/PDnKEofj7YzIVuzLyj4MLzPCaTggKATiL8QeGtN9E9xuP74vaeYU9serqGWDh5CEailcgzjFXhxTcSPtH254FOX1ERYdTt7Y6fn+HLeVB7/AL+cTGe4NDa02m45YQdTT2NSfy2QRoDEgHYjaf7YIyvBFb064vcHbvfDarlFKiAFYCYk9P1jBPDsvqMCCYMj7Xk4EMRKMR5vhdSkdIEhtzytjHL8Oru5cCY5jqeX+cNs5l2LaRMgSBPf6e++PvDM41JTYiTfsRscHq4A3J4UmVnATadQg7z97e2BaObqUX1CQ0MNiYkXgHFnm6pP8WmB5g6izdZHUYAoZilWYion0g239JmR2g3HseuGKL8yXUg6zvrLEyZsSOnfl1wPVqzFuQ5z+eLn/sNNK2l11UjMMd4P4T0I5HsMasz4Dk6kfUpAIO1toPfDVSCX3U05rhRIZkQrp+oRb4OFNS4IO4xTeFvEWuk1GpdokHr2wLm6AqBiU0stj/fEXMwJVh1MisQeJkqZ5AmN8bkTUMUSotCgVYXqdRyxqyvDEKSDhqZg9kQf+4AvUkKT+VXB5HHR0cVaQYYheP8ADoBI3wb4P43H8Nj2w7sRuPIG6lrkCRvgbjmcAEAwcMacRIxJeIMg0lpN8IZmB9sY91qbaXGyqRucHcH4o1RlQqRLAE9JONfgfgJqOA49O59uf9vnFfxPPUcopGXpp5kW6wbCWaNInvywOPBkY2TEEsNkw7iCipVOk6YH1arEbRHvF+3eMTvF83WR9NN29J+q5ubx125Rtzwk4Kc4rK1TRVRtRs41iTqY9Dc7CDyBtgzifFKOoB1rImzMKcqBaZhy3wYI+MOZa7ijXKF8MprSBBWmFE+Y5Kg9bndpnngXj/iBaiClTpTT5Mebd1AtPcXntjbxHOUqqucu3mN6ZUlgy6diQTb33P6j5emmeTVpXL1lYytwjW5/B3H54modxvwCqAtNWWGViTPMQbHkd9o9ueKKhmqKDSoE7yY5n/kcoxzHi2cq0WCER5ZBBIBMcwTzEbfnhjw3OVHeVvqiQIMzzB+ehFuUYkleZ0nzwQb8trYTZ+mzW0+kb2/sd4/Zwpy/FCJp2Dq0GenYweo6cvliOJtpCgwzD1HmJtt1xCR1CDkeIkzlOoGjUdIksVJuOUzft0tgfJ8eqIdDAkT9Qg2mB7XkfGGPEiCqoWLE3gH6rEi4+SD1i3RBxDhukhHhDF21AnYEEm5G46b4xZAVN+JuxuripX5TxCjCAADeB1j988HDjCEagT7iPsO2OUrmChqK7ljquZPLZhNxad+o74Jy/GSqgKSDqIMAbnpy/wCe2FFGG1MvudJbPGTeZEyTt2FtvzscDf8AcFP1AD+v7/fXEfQ49tqgi3O3K33j9xBmVz6OCpMNNjMbQJnrt3/MYzuGOzGBQBKbI1JM3v32/f8AbDBczfSb9CPtz/ZxHpnGpsJ+I35/n+9tj0zfmCRB5ra23QidueBDMoi8iC47r5i0iOcY+0uMTA58x7de+EVHiFoYzJ2IBO3XY++F+YqhW1KxiSYvH3335flilZroyfT1K6txAbHbnb9cLq9Qb9eU/bCnMV9aSrXjt8iP6YBTiZFibxHOPzuMHsy0sShTKBl9Pc8vtgbJDyqgY2B+/Q4GpZ0g6hHY9e1v0wXWztOrAJ0tzI2I6HocUDejDdT2I+amjiRGqN/64W8Q4dJOmP3HPC1OImm2hgYtpb78+fL74b0s1JQm8iCRPS0YPlRiKIiJqZDEXAb9eXwdsC5Th3l5mk52b0mZ6d8PuKrETcTcbG5xjn1DUjYyt1PcXj2wwZaguTx1A6+SqoxBmFaQR742PnDTOnS552PXFNlKi1KaObgqP2cBZo09R2/PDlykRJe+5xjw/moZW2gjHWc5laZoLmuYUT36g44Nw3NFWjHQf++VRlaeXawN+8EyBh+ZPcN/lFMuxKbxXllq0UdFxI5VXE6cUWUzBrUlp6tLr9J5HscJa/GXR2pVKQ1DcrgMbsg411FtyRTQEVZriJmGXErm3anV1rtjrH/blrUlOixFzzxLZ/wjUqE6YVOrYcM69nUH02VMh9ooxj4e45rQAnbFFQyprKHUArJEmNIggXuD1Px3xK8K4FSy6lmcsRIG8auQAG5w+y3F6dOkKLnSdepiBH1EkRAudMWtcYfhAf3DqbGNCo5yqOtUsD6IA1r5cGSqxpP0gnoJgQZxPeIazlmqB2JYEA25hjpYESZG3SOuxOe4sKsUqXLTuCNRnpfaD9/kps1msrQctUYsxklEPpBsIkHeIO/TGgAIsCaMjmVpqNUF3jyfWRJkW0rcXsWPMR77eH1XqqYZldQViT8yTF5B6ERbc4nOJ11d2NBtC7kLMHp059B/TBvh1KmuxLOTtEzAtvN74VfPuA6eYz4owqAa001ksugwwDbHUIIn/Hp2AozVdKKqrPUKMXLm8qbACbgwCZPtyOGXEFJiQTWXuxMCxEQF2ABBjflvgLLRq1q5V51bQFiViD1mbAxHUXxsxxmpaLyE3UOI+Y48xQQVGm0AxPQ9bWvhZwfizUalRf5pCzf4A6j5MdcMsxWSqii3mC8LYEk7gcvawnbCxssfqpjVyI3mL7bgkT89MM+oPEJV+Yw4LWLubnvcC0SsEwBIHX9Yw2zeeX/UAU9TAAXYczPQAj43mPeRaoyLqU2NnHUdxHI/rPLG/h1ZkAqelobSwJ36SDf59sTRllY9/wC8GrXAFPSElS5JN7ED3jVt1ON9aqCS1TUxi25+ZmfnrhDwOq2twbDzGMSdySbH2tPKRityGTkgs8wZjpE2E7LsPjAPuT8MlfES+XOqDqSdu9iDz/xhQ9dCVCliFA1nuRaB/KBb4nnhp4u4qgzP0h9AAAmFm+/X/OJzOLWrSyxTJgwhgGNhI/5OFKtdzSHJEb0hEDUAH+kzNt/jn98GrUFOoJexHLn0v++eJ3IUlcahMr9akwQZ64a5cI4EatSk2a/Tf5k4jrCVrlVlq1OoILGDG94PSP3vjIcSFOqoBJBEdI+/Pp8DCPJOUYCBBueUW+xwTnc0qVUPUHbuP12xjfFupoDR1nqgKg02uYMe/wCz+eMsvmlZdJaTPIg35WNgP78twPw1ShZGgqTA52k35e+NdfLlWMWhiV2BMyTf+Wf+MKAuDVTCjmlQkcp6i5k3tzi+MMyFa+07z22+++MMzUm9xp3gfsY1uh0hhvG1/wBicGR5ljuY08yR9JtPMm8gX72wQufuCJF7D+WOsbjAyMGhTHufttjRrKPO+4PPr0IxfEGS47GeAaGHpN/aenQ4pshUBSQZiIjce4nEJVr+ZZQfp3j9nHuGcYeiZ73/ALYHhYgtudSqURUVQeXL/PXGrL5JlnUJA5HocLeH8fRyIIkiSD7csPkzwaF3nfkQML6sNEOpqA+HyYqUZhka3sf8Y25rhVQsSrGO2PnEF8mslUGxhWPXocUVGtIBHPvhuIBuz1Mzjc/NOUy1RYanRLN1OKTLcNzVZV8xVUjmcSGU8d1qZ0Kqj3GCk8U16zQ1QqO1sbymQtYA/WM4p3Oj5LhSoAHqeroMCeKMzRpVA+5O+FHA1vq1FiRzOF+freZW8neCd+uFnDkZve2vyisyhqB6jrPeMzTX+Ekgi2MeE16+YpnMZgxSkhEFg0bsx307juQekE3inh9aWT2lwPzOMuMUjSXylQFaagBZA1DSDNrwX1k87Hrh3pceNrPdfMXi4gHgPyhHDXZmDSFpCxYgfIsLm24sBGGOYo0gjVRTUknSnpEsxsCft+WEmUp5ryRXbQaVOLCxkyIEzBiCZH9y/wCCq6hqld5CfQrbBoGlTynrH3x1BkWtQ+JEUcSpeQFoUyPNdZq1CT/DHPfYRHviD8TZOl6Y1ifpZiJb/cFgnTOxJE8hh7xXiyvmH13DMC//AMFAMdwzwI798T9TOs9Vq1cSAQY5W+imO/tyntjn/UZ2sxhFdQfgyMWidLLzXlG9ztaRty+cUWV41mUGjKjWYH4ZCxJmSTDb37YR8MzBpqSILu1hvck2gyIvz7dcdC4Pwry6QRpNRzqcwSZJmJ+Iw3mKlESdylOuG/iPqM+qeR+dueNHimi3pq002UeYL8vpI6EQfyPMYquMUSqk3CaTLLuCLD1cvxTt/dNleL+hlIZbG+kC5I9xce8zjFkzFltR1JjWm3JulnW0D1A9yATE3/r3vgzLs5IAbSGAuAT6gAPVzBwRQ4KS2oFQKmw/DvAB/lYzY/BGHfD/AA+QLsAGEgEC55zfSBsJHuDhX1gDqaSg8RIaDXJ9VvVG5nmOo6x1POcD6BTZTJZG+sGxBtb7Xm2xnF/l+HbEQQdusHUAVj6pjnvHLAHHuCHy5ADINyB6hPM82Xn+XXDEzAmolhUkeH5lUepP0yGva0CwFj1+SO8OeJ8Z8qkWB9bG17y35EWie3c4R5mi1F0OqdQgaSeR9E9d55bD5XPVNWoI+lAOc/cgXsIkKRIuL4YdC5YXkYOZAL1FLSfU0/3vOPUK9IetXqU45BW/tHTDjMUZU6bxyjnt1O3uducX15DghqkAsxEST6WE2stiZuPuImQMLXICLMcw4xa9QBtat/E/ESpUtzgzYnocGUcxLSp0ltj0YcjzuMUieD0tIdtt9Q9p0ie1pvblOGOV4DRBvQBi/qn5liRYcz+uJ9UESgkjsxmNSh4g/iA5MLH2x7MZmSJP4R05W/pjog4Jlbk0qcSC230nYkSd+Q7XOMsx4cybeg0UEGLNsTsdxLf7VBxWq6hxFknL01YbiOfQASRzmDjKozTsYIsO8DnHzGHtDwxQQ6abVKZgwslovf0NLT84DzXAqyamUhgIBZR3O4Inn8YzPjKmx1GhgZL1Mzp2F/79euM6FY6Ssbm2/aYA2v8AfAXGkdSSAIG1sBPXfR5nMQIwwY+QuAWoxxVDC4BP/PXpj7Vpl117fv8Af3wMuaZgGHzsf3GMsrmKiEq2zDffrgeJkuYU6hG9+p/P7/2wPmWOq0X3BB5c/tN8YVsw+oAC87n3gX98bSpAkgaoPfn/AHwQFG5RNiZ08+VjTIuIjtiw4RxzzQIP8RYk/wCOuIVMyYOocr++N+SzoVgyHbliPjDSrnVqebFak67GAfnqMbMnxNwgHSxmf7Yj8txMKwdW3EsCf3bDdq6tDFh6hI9sZOJUxGVROFVsuGvzwtq1mRvbDfK1Aw7415rK69xcY74MWZReGeKmBJxuzNfTmBUW5LAwO+EGWylRBI2x0/wV4T1JSzNXudJ/I/bCM7hVLRGdqSU/F6fm5cL+JlsOc+2+PuW4YDGZc6i3qOmIuLbi3+fnB/8AofNenUDMppksgAsbRftyEd8EcRpur6yzhFmVVT6rXliY0+wwv0KlUv53A9OOKWfMQcRctpRSo1Ow0uN++0TGlo3674lOPeI6zNUohSlNCAoM/ggSRteBhr4hy/8AqilTLkqmokrB1q5uCALx0O/tjZxPLpRILquoiWEST7zy7WxoZx+ETRd7nPKx9WoyZiYBvG142vgLO5hqjAjlYQsAcrAc8NcxlqlZ6nlGKakQCDAmdpGCeE+HWZvpZj1iB3O3Tt0wksqbJjgpM28B4eSEdrLTI2BME3nuYva4AGKx8/qqHenT2DEhdQ2JO7fbtjMGnR8lDLuSCKSAMzEi7EQSBIF+nTGzMZWoSNS08vP46rJrHKVRJabDnywk+ptaUd+YwYa22oBn6hqajTuiABT6oA2ljux7XvtgCrw52MFW1cvSAd+TOR33E2xVUskqLOtqkWmSuq3X6o93jtgLLanq+VRRUZv9okKd2LDe3IGDA64yWwGpPbehNfAuDl1OoFVJ25xz2AEzF474oK2VCIGMCLXKgSIjtM2nfoMNMmgT0Ag6AoJmeXMkyDF/nvhb/qqQpNmKswmpl1SANBIXRNixuZvuR2wzFhPbSc62JjVeEYhHaFZiSNKnTpEkudbSZ+L9JDfPaGKM6sqvoYzMvY6FOoszAXI0z6gLQcDZnhtfPqtSvVOXy9RQRSSSzCSRq5QYVoM4U8V8EU1h8pWqJWUkhnYwSAdV+RY77+2NTYkVPdqZmfkaE2cZ4SKy1KSgA3Kc9LCbW5co74j+AU0+gkhpYH3ZguoAepogkqen2dcF4uzTRq+irRgESx9MWOpulrARzJMiVfG6EZklD9cVo+m5WJ1ARM/rhTElSp8R2E0Y14lw8BPSfQR6dUAQJAgNUnYSZA5e+GXhLLgICd4kmJE2O4e19U9L7FsT2Tr1KOlj6kj1kBlOqDdhE/iMxbDevxRdXn04ZTZpZgV6evUWAJK7iPzxktvw/v8AxHuJbplliwM3H/jEyLxE7xy/CNsaKuUA9QnYG1JYjbp9IN/fCrI8bmL1fcOW2nWfsCYP/qMN8vnC0iMwYtZ22I9PP2uPV1jDFyVBCFZ5qWwioI//AJU7TfUe52B2vzxqejUsJYQLaqa+mOdvxn/17dzyhIBK1Zj8VVlGobX2HwSp54xeoi7FR+KWrKI/CbXvHI29sR81CORZ8ohYidItbU0CZu2oepv9vblg+gpG28WEARG3pGw/9vjC/M51KYB1IzLqH/mELYkQWBvESYm/MYXUuLvVQmmvptGpGYSeYCDQ4JtJII+MMT1CnUnAw3jPDKVUN5ihTf1gpOw3E3G3fHMOM8Iei1Wk0HoR+oxZcV466fi/+1Qqd9iANNiIv1wt4nXFWmDEMhgj0WUmJ9NvqmI5TYQZIuOwJGx6kbwXMidD7/oR+5w1rhrMNxG32/fzhVxXh8etLX/z+uD+G53zEgj1KbienLEyC/eIlW8Gb61KxIW45T3O+PlFImLmTOMxmdTADdj+SwT+dsbi28c/a0b/ABhQsdyy0X+QZJ68o98CIgEiIwyzObBMYVcRzyrYRJ/ttGNCAmCWEOR1tBvH9YwZT4y6gLOwxMZNigNRjc7D8re2Ba+ZM77++GnACYovFf8Ao3pnqORGGVCszQIk8sLBWZbA26YbcK4iyOKgA1DrjSwuLnQOF8Po0qQr5mFj8B3PSR/TFD4R8WLms0qgaUCsAncRBI9ptjla8RNWoWrsT06D2GG3h9lp5qlURoAcTflthC4gpszGVCvud4qVinqhQI67N0A2xI0OPV6deuazApUqDyRqB9ABJlR9IHcDG/iGbaiAy+ubkG4OIrinFV1FxQYu4I0knT0+fyxMmQNQUzULAMOzNQ0q1WvS0lKh1HSQJMmZuPmeo64l/EfEMxVqA1BpWBJ025x69oPzjbW4myuCTSo07HSyqTsCReWN/wBBhBmONA1NGXRq7sb6pCk8vSLnFKzeISY/mVnC8wFGpiNKi7FmCibjciw/Ywzy+efMIPJqCjSgh67TJUfyqeU7Mb9MTtPhmiK/En1ERoyyQBPIFR9I9749xXiBzJALimiCFoiQJP4bD77nGM4Q7X4/b/f+Ju+oMQ13HOb46EBoZMFRMVK7H1ud41ntNumMKXHUp04pg1JUg67ajzYv9RXkBYb4TZYVW0kkxfYR/mPffc43UcjLENaxIEz21aun9sOXGAbMzPkLTfW4yur1MzagAEU9NgB0nrjpnhfIeVQavVhWKktz0qt9IjmtwT1tFsRfgPgC1KxqkBhTaFEWJGxJ95PsBi04jmfV/pVYlEp6qmwEEwqdfUQ25mFOGDGCeriWYzHj6Rk3J9LuEBkn0hyqkAC0KpIvzvgDx9mVTJVUQ72KiDpUWi3KP82nCXPcV8ysaIDGmn/k1tqDX0qo6KxkmZMKb3wu8XZtUybBAF0lSSoIGnV6h7abR2OHqvkDqUT4lnmOIKVRgZGhWgi4hViw58wMTeZ4oBqksNwoIIImQSL+32OEfhjjAq5VAWYvT/hkmNNrA7SZEffG/NVjAOokTYTJaOc8h22wn1bj6XCN9Knv3FvHaxTM0aw06mJpObbX7zaCZ54mvE/ESuYUggwgkGYuWtfsYwyqqDXphTIpk1apvYn6RJi8XixjpiX4jRNWqXZT6iTa9hYbW/zgPTIKF/H/AMhZTTmpXcG8R0a1M0qxCsRYtNyLC4uAN47YHyWa8l2RirKSYIuLx6hpg8pEbwLYQZbwq7ki4+NUdZIsI/rjYPD1RAYqkREAc/aCcX9DECQD34l/VJqxKrLtBlYWDy5c4kQYiJ1C977YY5XOOAIDMecO/MaogTBAvvf3GI7KV8zQsyFl6xy5727fOGlDjqfjMSDOodYm7TuZMjthGXA36xqZRKWnm2/lBNj6ixv/ADAekjUI7QfcYGzvG2X0qqE8lCggdgCJ+LYU5rxChWNYv/UybC3/ABNsMfAOXGYzgYCVpKWM9TYb9zPx7YznFxUu40I/6pOgZVcC8Mu0VM0xJNxTFgIiIA3YHlhlxfMKoOhVWQBqgCI3Mv2uszNzikrkBORBAiBOqdgeRuZnniO4uDU1rDc1PoDEljcEgkAhRYnabwDcAD5kRrMi61Qu5N7sSO/qMAzb6pFzEOvTGjPPUp02KCGjTpEQNgZAEfSF5kzg3OOurV6oMEMRIhiYkbaYiQP93QYKyNOoGHl0vMgQZaY6AcotE849sabrcHI1CSFSrm29Plg89z2N/wAsaozVOf4cE72PPtjpvCOHIr1KxeQ/WIAE2FsMGqUZBOi49M3kTy54o+sF0FmcJ+c4tT4jmlYs6CQNyCIHbGOa4zmRFgoIx2HiNOnA0BTqBg6dQtuDf9xhY3BstUklVJG5ACmf7/4w9PU4zsrAKEeZySrxetFo9xOBaXEmDaiNR63xe/8A4nrYtTMqDdo5dxzwNxnw8tOAUgQfVyJgmBjYuTHdCKN+ZK1eNE2Km2AK+eZjOKlOC5eok6oIie02E8onCzP8D0OVMH5wYK9SpqqrgrJrAx88vG2IGLkhOUFMkh7d8F8J4azV1p0mnUYB6YUquCuC8VOWq6x3HtNpHfAH5g/TUuCx15naG4UvlxVzFTSoAJ1qL84hZP3xFccy9F2KZVcxmH2jU7R7gGB84+Vc0+YRCCdH4mnn7D9TffGXFuOOtJcvlyaSRPotPUkjcnCHdC1KKnWyZcONfZ7v8CLv/wASKrqzdWjllm6CGqHtpXn7kYzoZyll4GRp6dVjWqGXO8hRsD7Ce+E1CGMPLcyZ/UY+tXWTqAWLLA5f0EYLgT+I3Oe2Zm/KGU0YsDLhmYkgmWMXuR9IHPngpEFy9zftvcmwEDt+uEB42lIELETz/U98LM5x92Npg/mepnfDQsVuWXmlfVtJEMxjfaLyBfp/TB2X8nd3Y0gJqOCoBA2VEm/vfnjntPP1Z1fi2BZhY9hjWTmKuwlR+EEx98UVWTc6nR8Za28rLr5FFBchkGlDEsQ1mckQDPwdsaKnGRfXly2skqGqN9K/TcNcm7HULFzsMRHD84cshZ8m7ExAa6Rz3kyeo2vgDO8fFVmYpptA+r0i0xBk3Ewf6DEq+pdASyXxD5PmU6noqVKgZm1ekqVVVAvHpgi+B85ximyupbUrAqQpsNUi52XfcxviQbikTGqG3F78udxbvj1HirzIEkWvpBG/Qd5xYJC0JXHcLyGarZN3anDqwixkEbzO4IgwY5fOD/8Av9WpZaOlp+pnlRveOZmcKhmKrHYC28f2jGJytepE6iDuNvy54WyBttUMEjqMFrqEKIxLEg1aljqM3uftbDnw6ApJChtRO9jYTcH8M88LOHcK1ak2AI/iG0e82/T88PaGWenqdQpCMZbWstaAJAt1hhFueE5StcRLG9yx4PRCLUsKYYAiFQqBzsAD2M9ueGNDIJBWiVd7Sek89pDcv+MDeGKQSiVdlAO8tYf/AC5A8sHZnMlFqNTRkH4iNjEgkG/ODuOvXHIDkuQP9GLyJXcxznAKLgSkHchdpv8AVsDf2wj4j4KSqIdApAJ9MXA6bAxYH3w+TNtUbTJYG53BPqMCLxEc4m+D14uqJocSFkEnaJi+5/LBHLkQgDuDhycDR2JxbiXhYU3IUyOV+nK/P2x0H/pdwrycv5jC9Qlr/wAq2Av3JPyMKOMZe71aahtZOkD1BB/8rX3tjoGWQUaaKJUU00gwsg6YBE2M+/yOb/Vu7ouM+e/6f7nQwhTbCY5zOD1bEqNREk3iQBIHbpF7c8THGnVVemoWQADBqFi9Qi5m5YKARM/G4e5/MKhB1ErS9RkidXxvJMWHW+I/i2dd2BckH6mIAADt6U9xEnnv8C8S639/f/Ed9/f38xXnWJ+kbn0wPkQuwkCRzMsMfeEFkqAqaYKh2AYC+nTYHcRAHxjCs5Gx2+k3tG0dogg9R3wFloaoAXAiYBmJtefffGlVB1MvqTSyw465eqghNME6VJ3IvNoPMgi22PLwlGoqS5CUiXIAkj2Ii2354AGY8saWCzq+pTEiCBcRck9t743Z1mpBmotKshBETPWPY/rOFnGQAqmv5nPTIQ25nwvxFRCPSeV1TFQbnvHI4DqVkVQrLUmRuSNUSJAibTO/TE3VcNcn6duW29jacVfBK6sg1nUoEKzm87rBjae/LDWwjH7ljw/LRnuI59KSU1pBizi5DfiFyCJ364Q5nPlni5UTqVj06G/UwcPM1whmVmZlJYQSSIHztPfnbCjJZelTZofXabESIJmCPgW64ZjVVF+ZG3F+Spi+uifLJ3Jg9j3wxy1TLBbCq8/i0z23+MDeJUUKoUAaz9UyY6Ede+AKNJwNK1FQLaC495F9r4cAGFyiSOozz+ToPWZGinJ9NQbEHacKOM+Ha1E2h15Fb4FWlWzC0vJV3YCGCgnbnbF34T8D5pyHqVDSTmv1H2j6R+eByZlxC2MZomc3VThrw7wrmsyf4dJo/mYEKPk7/E47vkPC+VonUtIM4/GwBP3i3wMGowtphlM84ixNx+WMGT/qg/8AQf1MsKB2ZybI/wDT3NU0YCsbj6QLT7nCap4P4ijhalSjTDSAWO/wCcdqzYdqcowW++kmw6at/fCSvwqv56VZ1rsYJFj/ALZIjY23xnx+vdrLESO4GgJzCp4HratBzINUgmFQxsDc9Nr4wq/9Pq2pB5pdXBJYWC/Ix1TjNCqCFpBDKgHVPpm+w5/OAaiKXCD1ikAG+tm1MbC1ojriD1+U9GL5Le5z7/8Az9aZOpgxEEXAMdTJwqq8IR29JHoFyASBHMkkfkMdL8R8ArVSNBWxknZ9rDVzvttGMfDfAvISp5ylYBLOSDO+wE7D7zg09YQnMtZ+IXIXVSFynhtA1PX6hUMyskBbgmNye0Yv+D8LpUwKRRvLFyh33gOpUXnodoONmbp0vIWtQlyCIKADT/NYggdPnAVXxDVouaYosxgHUx3JgCwsL9+WFvky59D+0shQLlFm+HZerSd3oCVXYiTI5CDe0bYjavhTJGztpmArU2DAkjUFYGT2tikyPGKdSq9Bg5ZFGpVIYamBmDYG0yOWE3E+KZdWFKqtRUp1BqBQED06QC/L1EXBO3LBelORbXf38RbWOpK8Q8IozIEWdSj1EiCZZSV7iLje/LGdHwwVOhVVnBAJUSAGm8ixNu/LFbSr0XpslMUUEekAIwJDGFECymbk9MYcHzi0aeYYMUKnVBHpM2tJFxfn98aXyOAQD1Lx+oRn4mSeY4SUUldBcH1KSbRbkehEjvjXl6whfUqwPUCQSpDXI/mtus7RiszeWbMLTq6komp9QCyxUMpR4H4v6HCWvk6FFncrW9CtYqLPMLty2N5+oYvG/Ib2Y59dRhSSmafneYrJqaTpgxDD5A3CnCXiObpliE1QwUksCuoiTIAtfa4541F5YWIkqQonSe+knltG3e2NuXy38Qu5IKuDPpIUbx3IHIbwcEuPiSTF8rj/ACNUOqXZWZQOsqxAMGbwb9jM4o84qJYfR5ZVxPpsJFv5oFrc8R/DsqwZCKhWnqbSyg3Jgwu1m6G0g/J2drAqyaidqkSTuAAS5i8/hHIHGV8VuKOvv/EInUIq5pvMMrAUjQJGraF0hYJkk/THI4ZEhy71nEN6fLAJa8QJicIcrXCLrckktChTAi15jfYT0ws4pmn16yxUt6lC3jeDawMHflHLDziv9fmZ6sysORDV8ulOdAJ1a4sEho0gWuY9vzpOJHQC3p9AmIJufpHtMR8xiL/6fa2NaqxZmX0iYAuRMAfG9v6Hcb4izxT0kebWZfqiQkc9x772GMw3lKnda/n+f2nRwLSXA+KVLLTgwF8yqSv4Rsp+JN/tyxP+Y7NrIlmJfuJ9Ki4uBc2/5z4hxA1KlYJqhtFJbchuI5gAe+B6FfmLQdUTa8KgtcXA5xY41VxE0A2ZlnCoMQQBz7C32kCJiPnCJcz5b1hfba2xN/m+DeN58HSsS35mIHq7mN+eENVSzkkwCbxbtjRgTVmYvVN7qHiWHDcwq5ctFgwEMNUzAJJ6ibYzoZh61N9IemFWXAWVgemQDsZ6d8K8pm1WnuB6vUHkggbenYdbdsHcMpOJbzUpgqYRbkjlJAj5JnF8aszntUAp5YP6iTqHJSBMzG/TpfGynwqqfQqs0TqhhFhMYPy2WeJJVgVJBCwO62P9rja+NC8eqamVWCJpMWuLWPfDOZN8YwX5mzMcDqU6Ot9VzuZi/L/OF2eyrFqcBQSpI0kXM9R8fbBuQ4tUAisGqJFgWNgb279OmB8y6uw0UoAMhpv252Pc4FeQO4UAzFEoxNc6mGyibe84V5+pSZpQVAI5/P5Yp+Oorqmkl20kEnYARueoJxI16MMRt7bffnhuNrFyrn6Q4N4do0KemkgVR0m/cncnvhnR0qFEEdLfrgSrmtIBiWMCBc/cbDGmlRd9NYAo4MFWJgjYdh12x5Wjk9zH9/MhyV1GvmCf1/5wlzFJqetqLKxY3RusxOobQOxxp454iXL1kptswvAmDMAE9MbEztMIaeoBjuBcrq2G35YoY2Rb8GQvZmtKWYqqi1ha+rTF723uB+d8NKVHQDIgWgbRa8DrhYtSrTg1CTZvQouQvTbcfnODuH5k1V8xqZX0grqHSbRgcg6XVfl1+8mO6s/vFnF6rMyrRZQ6kahGo9eRnnhklNQJJGo9LT172woNPRWDoqqz3ZHaCJJAJYGBJiBEk+xwyrVtB1kpsZYgmIvYAH0iBgmSqUQV7JMWeJq9RaTCkw1WkQfQDbVaLjueeJbN5/L0fLIqu7avWA0BibAtzJPMLyHthk/F61RXmoqILlgDJHSJnbTePxYmKOW/1DKaNFKdRSQ2on1Esv0qdh+mOhhw8VIfx8fzGI4PUpMjrp1aVNChp1SxcBGCKbnntb8x84x8T8PqVdOjZTG59QbSVkm+qYPOw+MbafDGqEa6lVCqsoja31ARYyOfK5xso5cPQh6zi+oXAfbSvq32A98KDhXD3uPKe2pHcLzVSlXNIMfMsViBMG8ytxHbljGnxWrqd3Wq+uAdQ9Ejedyf64O8N1UNZqVVJMFfOWZABMlt7x+mHHD6QCeSWNKiHHlNciopEhZ2DQf7bY3nIA+1+P7fl/xEEaideHirqqLrgEgilCoLyN7iJ+cG1smujy9SOGZgV+oAKCIBsVbXEkn4wlnW7ayykGykgKTtGkWN4BN8V1DglHVqZWBZSRp0yGK20yI2va04bk12Zlb2m+p7K0PMZKNI6lpaZcT6DH0FSButrk9Yvg3iXCqLVyaret1XSqkgwpjUevq5nAFemcuumnTVTLCdfrJMCNQ7NItj7nga6q1JkqPSCatcyCCZKnnJHK1hjAysH5BqB+/8zUmYMPmfeM8GZWVqckurUwGYEBY/sD7nCNchTOWZigaoWgMs6bkAFoMC3PFN/qaSU6a1UcFTKzq/D6VuSYMGee+ITiOdcGogYqmogJyB2N723+Yw3AzuOPx5+YwkDcP4hxIPZAxCrDLuAVsHVgJ74Bp5wkEqRBOxWQCbW/fMY00ZQB0qXk7DY7E7bRgulmUqsvnt6gWLHYRyiO18auIUUBqUPd3MajaWD1GPUemOtwNj/nBuTYlS1NS9RiAEi0HcyD9XxyMYns1nTJGrUGJuxBIEysnfn1x0fwLwzy6X+qq2GmEvEgger+g7e+E+qyjFj5H+ksYuZoR34S4Y9GiS6gO51ETJkxpUsBJ9+8YD8QcEoyrqwpshe4ErLAk7mBJPv2wyy/Ew6swuFYjcAWUQJJuZ5fpgTiNEsBJ2BJsTdhAGxOx2DXk44+L1DBiSO/v/AF/abkx8CBOW5ui1NUltUlmj073ECCR+Y62wN5LIxWDC7kKRsI5jmOX+7eRih4hkTTIpkE6aZJgx9VgAYiZI9MfcicKOJqEqaIE6So9IFgNyP5p59htjqJk5mOK8RYko1dnOs26DsNh9sM+GrqpgiJn1f0sRhNNhB5+3TDHhzhWnra3Pf/NsdZhrU45JNmNWyqmSYYEQCbXvc2uRcjGlMyY0ahpHqvY7R97i3fH2lmGdpsvO1rGx/v8AfGed4PV8y6oSQGGkgErNyAffCwR0YIuE0KhrMqgQqgqB8Ez/AJwqNFw5BXlzG43kdsM8mNAFxqki0QRMb8rjl/XA+e4xUHoAUcgRcge/9cRO6EuEUyKSy5BLQY3i/wBsfKnEEUsUGktAFpA3nCla7NZzbnPXuZwK4JBHKYn7/r0wfD5gxpTzbAMqfSFM89yJM8tsL6NMVBqLHeNxgui/lo1EEFXX1NEabSfywEeJhPTRRNI5uLk8zvib3QhACfoStK1F0geXz7dI+cEZjiAVTcbmTc7WsN9+ePY9jy7GrEUDUUZfh9KqwDMakjVDi0hp+IuIx84nmKlMhqSoyhr+m8RvP5Y9j2JiyHrx8Sm8xfkPGXmVgugkkR9P0g9Yk3w3y2XKhyjESZAabRvE2Hvj2PYb6xRjbivULHvuLeI5I1D5VJwWks1p3EagdyQNp6YFr5ykKnkVfMGtdAvFon8P0qLT1Jx7HsH6ccyEPUZQHumrOVcolKm1qZIsdIkoCJnfthVUWlWSoUDB1hqRkAs5LQxEWEW09hj7j2H40pOdm42hVRfS43VamlWdZYlKlOdIkbC31c5XawO2BcjwwZh18qoVYS3lVD6ghAvIJ9OwA3vj2PY1MoxqxXVRd8mowVcuyGpRV5pqb3gdDbmcb8q+gUroy0yGZSbwTFu4t7CMex7GgLyG5kDHlKJvEa1KnkpTD02aKZQgP6QJJsSATa198FZ5m8sGs7LVSD6TfT+FWWLGLmd4Ptj7j2MeRAjBF+/EPOLXcnc1xXzX1RrdzINpMEC3QWGHmTzRbWKWjL7aiTqMzeJP64+Y9hmfGoWL9OnE6MV5vxSzlwZ1sulQCTeTDEGQLXt2xNZiq7W1lhqv6tza5PPrj2PYciKvU0zflnLTtAHOPkz+9xgetKlreoLBtO97x2x7HsENExqjUVUNRqKrGQWQGT1IW3xbHU/F3ivykXLqsFbWa1wdKjrePYA49j2Mvq0D5kDdUf4m304/8bH8xDPC+YigKZDl01Mw5s5vfoLg9MMPOCyAwbmw5liYCkRYTa8Y9j2Obixq7kH7+/4EbkNRRxLNgF9RuAQ1pkgam5+wEggTz2xAeIa4ZnqJYQ0GZuTp3iO/aRz39j2OhgxhWBH5QXY8TJzL0wLML7+3L74Ny1hMkmbbWHM9ZjH3HsdVpzYb5AEEw1rRM3/r/fG3iNNidVwCAok7Acrd8ex7Ge9iAWgFDME21TBgfn8/GC2rGm2giGiCed97/wBsex7GgjdQpor0m0mBa1/fYdtsCoGUzNzcf09sex7EU3BmuuzC6mZXt1OE5FQ/Ss9dt98ex7BCWs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6753" y="3819280"/>
            <a:ext cx="5088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Restriction enzymes &amp; DNA </a:t>
            </a:r>
            <a:r>
              <a:rPr lang="en-US" altLang="en-US" sz="24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ligase</a:t>
            </a:r>
          </a:p>
          <a:p>
            <a:pPr algn="ctr"/>
            <a:r>
              <a:rPr lang="x-none" sz="2400" smtClean="0">
                <a:latin typeface="Palatino Linotype" panose="02040502050505030304" pitchFamily="18" charset="0"/>
              </a:rPr>
              <a:t>Lecture-</a:t>
            </a:r>
            <a:r>
              <a:rPr lang="en-US" sz="2400" dirty="0" smtClean="0">
                <a:latin typeface="Palatino Linotype" panose="02040502050505030304" pitchFamily="18" charset="0"/>
              </a:rPr>
              <a:t>3</a:t>
            </a:r>
            <a:endParaRPr lang="x-none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0048" y="481584"/>
            <a:ext cx="6858000" cy="5943600"/>
            <a:chOff x="3133344" y="1200912"/>
            <a:chExt cx="6181344" cy="5233988"/>
          </a:xfrm>
        </p:grpSpPr>
        <p:pic>
          <p:nvPicPr>
            <p:cNvPr id="3" name="Picture 3" descr="D:\KLUG\CHAP18\FIGURES\FG18_0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6" r="10892"/>
            <a:stretch/>
          </p:blipFill>
          <p:spPr bwMode="auto">
            <a:xfrm>
              <a:off x="3133344" y="1200912"/>
              <a:ext cx="6181344" cy="523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956366" y="5087112"/>
              <a:ext cx="12954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  <p:extLst>
      <p:ext uri="{BB962C8B-B14F-4D97-AF65-F5344CB8AC3E}">
        <p14:creationId xmlns:p14="http://schemas.microsoft.com/office/powerpoint/2010/main" val="32184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a46119_ta04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5290" r="3275" b="4369"/>
          <a:stretch/>
        </p:blipFill>
        <p:spPr>
          <a:xfrm>
            <a:off x="2292096" y="682752"/>
            <a:ext cx="758376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2751" y="4841686"/>
            <a:ext cx="4021015" cy="855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Palatino Linotype" panose="02040502050505030304" pitchFamily="18" charset="0"/>
              </a:rPr>
              <a:t>Questions?</a:t>
            </a:r>
            <a:endParaRPr lang="en-US" sz="4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4" descr="File:Circle-question-blu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87" y="16051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378329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Restriction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enzymes: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9701" y="956720"/>
            <a:ext cx="10750551" cy="354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Restriction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enzymes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were discovered in </a:t>
            </a:r>
            <a:r>
              <a:rPr lang="en-US" alt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bacteria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in 1978. </a:t>
            </a: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Restriction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enzymes are called </a:t>
            </a:r>
            <a:r>
              <a:rPr lang="en-US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restriction </a:t>
            </a:r>
            <a:r>
              <a:rPr lang="en-US" alt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endonucleases,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because it cuts inside of the DNA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sequences (</a:t>
            </a:r>
            <a:r>
              <a:rPr lang="en-US" alt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in the middle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),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but </a:t>
            </a:r>
            <a:r>
              <a:rPr lang="en-US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exonucleases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 always cut at the end of DNA sequences</a:t>
            </a: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They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help the bacteria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to </a:t>
            </a:r>
            <a:r>
              <a:rPr lang="en-US" alt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destroy </a:t>
            </a:r>
            <a:r>
              <a:rPr lang="en-US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viral </a:t>
            </a:r>
            <a:r>
              <a:rPr lang="en-US" altLang="en-US" sz="1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DNA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(</a:t>
            </a:r>
            <a:r>
              <a:rPr lang="en-US" altLang="ar-SA" sz="1800" dirty="0" smtClean="0">
                <a:latin typeface="Palatino Linotype" panose="02040502050505030304" pitchFamily="18" charset="0"/>
              </a:rPr>
              <a:t>bacteriophages)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as a defense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mechanism. </a:t>
            </a: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They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recognize and bind to specific sequences of DNA, typically 4 to 8 base pairs in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length, called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 </a:t>
            </a:r>
            <a:r>
              <a:rPr lang="en-US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restriction sites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. </a:t>
            </a: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They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cut between specific bases (letters) of the  double stranded DNA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molecule</a:t>
            </a:r>
          </a:p>
          <a:p>
            <a:pPr marL="356616" indent="-356616" algn="just" defTabSz="9144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As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an example of how a restriction enzyme recognizes and cuts at a DNA sequence, let's consider EcoRI, a common restriction enzyme used in labs. EcoRI cuts at the following site:</a:t>
            </a:r>
          </a:p>
        </p:txBody>
      </p:sp>
      <p:pic>
        <p:nvPicPr>
          <p:cNvPr id="4" name="Picture 2" descr="https://ka-perseus-images.s3.amazonaws.com/2bdb4b1ed420b268190cb6b07acb0dd0e5c3e2e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r="27753"/>
          <a:stretch/>
        </p:blipFill>
        <p:spPr bwMode="auto">
          <a:xfrm>
            <a:off x="4352544" y="4469643"/>
            <a:ext cx="347819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ka-perseus-images.s3.amazonaws.com/39deb855b5cac0c47c92a40426487f5d341d903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25" y="5291639"/>
            <a:ext cx="742717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3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378329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Restriction enzymes - purposes: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9701" y="1139600"/>
            <a:ext cx="10750551" cy="212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Researchers rely on restriction enzymes to assist with many processes in laboratories around the world:</a:t>
            </a:r>
          </a:p>
          <a:p>
            <a:pPr marL="640080" indent="-40005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romanUcPeriod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Making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recombinant DNA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 (For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research, medicine and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agriculture)</a:t>
            </a:r>
            <a:endParaRPr lang="en-US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640080" indent="-400050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romanUcPeriod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DNA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profile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analysis (For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disease diagnosis,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family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relationship testing, and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forensics)</a:t>
            </a:r>
            <a:endParaRPr lang="en-US" altLang="en-US" sz="1800" dirty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44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9701" y="1054256"/>
            <a:ext cx="10750551" cy="254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Restriction enzymes are DNA-cutting enzymes. </a:t>
            </a:r>
            <a:endParaRPr lang="en-US" alt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Each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enzyme recognizes one or a few target sequences and cuts DNA at or near those sequences.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Many restriction enzymes make </a:t>
            </a: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sticky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" or "</a:t>
            </a: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cohesive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" </a:t>
            </a: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ends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cuts, producing ends with single-stranded DNA overhangs. 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Some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produce </a:t>
            </a: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blunt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ends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with straight cuts through both DNA strands</a:t>
            </a: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. </a:t>
            </a:r>
          </a:p>
          <a:p>
            <a:pPr marL="356616" indent="-356616" algn="just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If 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  <a:cs typeface="Arial" pitchFamily="34" charset="0"/>
              </a:rPr>
              <a:t>two DNA molecules have matching ends, they can be joined by the enzyme DNA ligase. </a:t>
            </a:r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378329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Restriction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enzyme site:</a:t>
            </a:r>
            <a:endParaRPr lang="en-US" altLang="en-US" sz="2800" b="1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" name="Picture 11" descr="Type of DNA ends generated by restriction enzymes. Representative... |  Download Scientific Diagram">
            <a:extLst>
              <a:ext uri="{FF2B5EF4-FFF2-40B4-BE49-F238E27FC236}">
                <a16:creationId xmlns="" xmlns:a16="http://schemas.microsoft.com/office/drawing/2014/main" id="{689D0E1D-DA56-6F95-77E4-D7617B257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25569"/>
          <a:stretch/>
        </p:blipFill>
        <p:spPr bwMode="auto">
          <a:xfrm>
            <a:off x="4377866" y="3904883"/>
            <a:ext cx="670341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695CAC-5870-401C-9B76-98F5B7A17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0" t="6341" r="3949"/>
          <a:stretch/>
        </p:blipFill>
        <p:spPr>
          <a:xfrm>
            <a:off x="1109844" y="3889634"/>
            <a:ext cx="307205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5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2" y="2124988"/>
            <a:ext cx="651075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54" y="2112595"/>
            <a:ext cx="4583197" cy="219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2755" y="4376928"/>
            <a:ext cx="4736637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>
                <a:latin typeface="Palatino Linotype" panose="02040502050505030304" pitchFamily="18" charset="0"/>
              </a:rPr>
              <a:t>When you cut two separate molecules of DNA with the same restriction enzyme, the fragments will have matching sticky ends.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AU" dirty="0">
                <a:latin typeface="Palatino Linotype" panose="02040502050505030304" pitchFamily="18" charset="0"/>
              </a:rPr>
              <a:t>This is how recombinant DNA is created. </a:t>
            </a: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256032" y="378329"/>
            <a:ext cx="11814048" cy="515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Making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recombinant </a:t>
            </a:r>
            <a:r>
              <a:rPr lang="en-US" altLang="en-US" sz="2800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DNA using a restriction enzyme with sticky </a:t>
            </a:r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ends:</a:t>
            </a:r>
            <a:endParaRPr lang="en-US" altLang="en-US" sz="2800" b="1" dirty="0" smtClean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 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8" t="2666" r="10503" b="85778"/>
          <a:stretch/>
        </p:blipFill>
        <p:spPr bwMode="auto">
          <a:xfrm>
            <a:off x="4315968" y="353568"/>
            <a:ext cx="3547872" cy="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" name="Group 104"/>
          <p:cNvGrpSpPr>
            <a:grpSpLocks/>
          </p:cNvGrpSpPr>
          <p:nvPr/>
        </p:nvGrpSpPr>
        <p:grpSpPr bwMode="auto">
          <a:xfrm>
            <a:off x="715201" y="1565275"/>
            <a:ext cx="7434263" cy="2411413"/>
            <a:chOff x="343" y="986"/>
            <a:chExt cx="4683" cy="1519"/>
          </a:xfrm>
        </p:grpSpPr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1006" y="1783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3'CTTAAG5'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05" name="Rectangle 24"/>
            <p:cNvSpPr>
              <a:spLocks noChangeArrowheads="1"/>
            </p:cNvSpPr>
            <p:nvPr/>
          </p:nvSpPr>
          <p:spPr bwMode="auto">
            <a:xfrm>
              <a:off x="2736" y="1809"/>
              <a:ext cx="10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3'CTTAA5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   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3'G5'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06" name="Rectangle 25"/>
            <p:cNvSpPr>
              <a:spLocks noChangeArrowheads="1"/>
            </p:cNvSpPr>
            <p:nvPr/>
          </p:nvSpPr>
          <p:spPr bwMode="auto">
            <a:xfrm>
              <a:off x="997" y="2205"/>
              <a:ext cx="7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5'GGATCC3'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07" name="Rectangle 26"/>
            <p:cNvSpPr>
              <a:spLocks noChangeArrowheads="1"/>
            </p:cNvSpPr>
            <p:nvPr/>
          </p:nvSpPr>
          <p:spPr bwMode="auto">
            <a:xfrm>
              <a:off x="988" y="2330"/>
              <a:ext cx="7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3'CCTAGG5'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08" name="Rectangle 27"/>
            <p:cNvSpPr>
              <a:spLocks noChangeArrowheads="1"/>
            </p:cNvSpPr>
            <p:nvPr/>
          </p:nvSpPr>
          <p:spPr bwMode="auto">
            <a:xfrm>
              <a:off x="2736" y="2222"/>
              <a:ext cx="10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5'G3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   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5'GATCC3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09" name="Rectangle 28"/>
            <p:cNvSpPr>
              <a:spLocks noChangeArrowheads="1"/>
            </p:cNvSpPr>
            <p:nvPr/>
          </p:nvSpPr>
          <p:spPr bwMode="auto">
            <a:xfrm>
              <a:off x="2736" y="2338"/>
              <a:ext cx="10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3'CCTAG5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    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3'G5'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18" name="Rectangle 53"/>
            <p:cNvSpPr>
              <a:spLocks noChangeArrowheads="1"/>
            </p:cNvSpPr>
            <p:nvPr/>
          </p:nvSpPr>
          <p:spPr bwMode="auto">
            <a:xfrm>
              <a:off x="386" y="1712"/>
              <a:ext cx="2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Eco 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19" name="Rectangle 54"/>
            <p:cNvSpPr>
              <a:spLocks noChangeArrowheads="1"/>
            </p:cNvSpPr>
            <p:nvPr/>
          </p:nvSpPr>
          <p:spPr bwMode="auto">
            <a:xfrm>
              <a:off x="592" y="1718"/>
              <a:ext cx="1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RI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20" name="Rectangle 55"/>
            <p:cNvSpPr>
              <a:spLocks noChangeArrowheads="1"/>
            </p:cNvSpPr>
            <p:nvPr/>
          </p:nvSpPr>
          <p:spPr bwMode="auto">
            <a:xfrm>
              <a:off x="343" y="2259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Bam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21" name="Rectangle 56"/>
            <p:cNvSpPr>
              <a:spLocks noChangeArrowheads="1"/>
            </p:cNvSpPr>
            <p:nvPr/>
          </p:nvSpPr>
          <p:spPr bwMode="auto">
            <a:xfrm>
              <a:off x="576" y="2259"/>
              <a:ext cx="1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 HI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247" y="1725"/>
              <a:ext cx="127" cy="90"/>
            </a:xfrm>
            <a:custGeom>
              <a:avLst/>
              <a:gdLst>
                <a:gd name="T0" fmla="*/ 127 w 127"/>
                <a:gd name="T1" fmla="*/ 45 h 90"/>
                <a:gd name="T2" fmla="*/ 127 w 127"/>
                <a:gd name="T3" fmla="*/ 45 h 90"/>
                <a:gd name="T4" fmla="*/ 0 w 127"/>
                <a:gd name="T5" fmla="*/ 90 h 90"/>
                <a:gd name="T6" fmla="*/ 0 w 127"/>
                <a:gd name="T7" fmla="*/ 90 h 90"/>
                <a:gd name="T8" fmla="*/ 45 w 127"/>
                <a:gd name="T9" fmla="*/ 45 h 90"/>
                <a:gd name="T10" fmla="*/ 45 w 127"/>
                <a:gd name="T11" fmla="*/ 45 h 90"/>
                <a:gd name="T12" fmla="*/ 0 w 127"/>
                <a:gd name="T13" fmla="*/ 0 h 90"/>
                <a:gd name="T14" fmla="*/ 0 w 127"/>
                <a:gd name="T15" fmla="*/ 0 h 90"/>
                <a:gd name="T16" fmla="*/ 127 w 127"/>
                <a:gd name="T17" fmla="*/ 45 h 90"/>
                <a:gd name="T18" fmla="*/ 127 w 127"/>
                <a:gd name="T19" fmla="*/ 45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90">
                  <a:moveTo>
                    <a:pt x="127" y="45"/>
                  </a:moveTo>
                  <a:lnTo>
                    <a:pt x="127" y="45"/>
                  </a:lnTo>
                  <a:lnTo>
                    <a:pt x="0" y="90"/>
                  </a:lnTo>
                  <a:lnTo>
                    <a:pt x="45" y="45"/>
                  </a:lnTo>
                  <a:lnTo>
                    <a:pt x="0" y="0"/>
                  </a:lnTo>
                  <a:lnTo>
                    <a:pt x="127" y="45"/>
                  </a:lnTo>
                  <a:close/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23" name="Line 62"/>
            <p:cNvSpPr>
              <a:spLocks noChangeShapeType="1"/>
            </p:cNvSpPr>
            <p:nvPr/>
          </p:nvSpPr>
          <p:spPr bwMode="auto">
            <a:xfrm>
              <a:off x="2069" y="1769"/>
              <a:ext cx="215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247" y="2291"/>
              <a:ext cx="127" cy="90"/>
            </a:xfrm>
            <a:custGeom>
              <a:avLst/>
              <a:gdLst>
                <a:gd name="T0" fmla="*/ 127 w 127"/>
                <a:gd name="T1" fmla="*/ 45 h 90"/>
                <a:gd name="T2" fmla="*/ 127 w 127"/>
                <a:gd name="T3" fmla="*/ 45 h 90"/>
                <a:gd name="T4" fmla="*/ 0 w 127"/>
                <a:gd name="T5" fmla="*/ 90 h 90"/>
                <a:gd name="T6" fmla="*/ 0 w 127"/>
                <a:gd name="T7" fmla="*/ 90 h 90"/>
                <a:gd name="T8" fmla="*/ 45 w 127"/>
                <a:gd name="T9" fmla="*/ 45 h 90"/>
                <a:gd name="T10" fmla="*/ 45 w 127"/>
                <a:gd name="T11" fmla="*/ 45 h 90"/>
                <a:gd name="T12" fmla="*/ 0 w 127"/>
                <a:gd name="T13" fmla="*/ 0 h 90"/>
                <a:gd name="T14" fmla="*/ 0 w 127"/>
                <a:gd name="T15" fmla="*/ 0 h 90"/>
                <a:gd name="T16" fmla="*/ 127 w 127"/>
                <a:gd name="T17" fmla="*/ 45 h 90"/>
                <a:gd name="T18" fmla="*/ 127 w 127"/>
                <a:gd name="T19" fmla="*/ 45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90">
                  <a:moveTo>
                    <a:pt x="127" y="45"/>
                  </a:moveTo>
                  <a:lnTo>
                    <a:pt x="127" y="45"/>
                  </a:lnTo>
                  <a:lnTo>
                    <a:pt x="0" y="90"/>
                  </a:lnTo>
                  <a:lnTo>
                    <a:pt x="45" y="45"/>
                  </a:lnTo>
                  <a:lnTo>
                    <a:pt x="0" y="0"/>
                  </a:lnTo>
                  <a:lnTo>
                    <a:pt x="127" y="45"/>
                  </a:lnTo>
                  <a:close/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25" name="Line 64"/>
            <p:cNvSpPr>
              <a:spLocks noChangeShapeType="1"/>
            </p:cNvSpPr>
            <p:nvPr/>
          </p:nvSpPr>
          <p:spPr bwMode="auto">
            <a:xfrm>
              <a:off x="2069" y="2335"/>
              <a:ext cx="215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34" name="Rectangle 85"/>
            <p:cNvSpPr>
              <a:spLocks noChangeArrowheads="1"/>
            </p:cNvSpPr>
            <p:nvPr/>
          </p:nvSpPr>
          <p:spPr bwMode="auto">
            <a:xfrm>
              <a:off x="1006" y="1667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5'GAATTC3'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35" name="Rectangle 86"/>
            <p:cNvSpPr>
              <a:spLocks noChangeArrowheads="1"/>
            </p:cNvSpPr>
            <p:nvPr/>
          </p:nvSpPr>
          <p:spPr bwMode="auto">
            <a:xfrm>
              <a:off x="2736" y="1667"/>
              <a:ext cx="10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5'G3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   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5'AATTC3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36" name="Rectangle 87"/>
            <p:cNvSpPr>
              <a:spLocks noChangeArrowheads="1"/>
            </p:cNvSpPr>
            <p:nvPr/>
          </p:nvSpPr>
          <p:spPr bwMode="auto">
            <a:xfrm>
              <a:off x="361" y="1138"/>
              <a:ext cx="24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Hin</a:t>
              </a:r>
              <a:r>
                <a:rPr kumimoji="0" lang="en-US" altLang="ar-SA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 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37" name="Rectangle 88"/>
            <p:cNvSpPr>
              <a:spLocks noChangeArrowheads="1"/>
            </p:cNvSpPr>
            <p:nvPr/>
          </p:nvSpPr>
          <p:spPr bwMode="auto">
            <a:xfrm>
              <a:off x="576" y="1138"/>
              <a:ext cx="2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dIII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40" name="Rectangle 91"/>
            <p:cNvSpPr>
              <a:spLocks noChangeArrowheads="1"/>
            </p:cNvSpPr>
            <p:nvPr/>
          </p:nvSpPr>
          <p:spPr bwMode="auto">
            <a:xfrm>
              <a:off x="995" y="1076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5'AAGCTT3'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41" name="Rectangle 92"/>
            <p:cNvSpPr>
              <a:spLocks noChangeArrowheads="1"/>
            </p:cNvSpPr>
            <p:nvPr/>
          </p:nvSpPr>
          <p:spPr bwMode="auto">
            <a:xfrm>
              <a:off x="995" y="1209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3'TTCGAA5'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48" name="Rectangle 99"/>
            <p:cNvSpPr>
              <a:spLocks noChangeArrowheads="1"/>
            </p:cNvSpPr>
            <p:nvPr/>
          </p:nvSpPr>
          <p:spPr bwMode="auto">
            <a:xfrm>
              <a:off x="2723" y="1076"/>
              <a:ext cx="10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5'A3'   </a:t>
              </a:r>
              <a:r>
                <a:rPr kumimoji="0" lang="en-US" altLang="ar-SA" sz="1600" b="1" i="0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5'AGCTT3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49" name="Rectangle 100"/>
            <p:cNvSpPr>
              <a:spLocks noChangeArrowheads="1"/>
            </p:cNvSpPr>
            <p:nvPr/>
          </p:nvSpPr>
          <p:spPr bwMode="auto">
            <a:xfrm>
              <a:off x="2732" y="1218"/>
              <a:ext cx="1047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3'TTCGA5'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   </a:t>
              </a:r>
              <a:r>
                <a:rPr kumimoji="0" lang="en-US" altLang="ar-SA" sz="1600" b="1" i="0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3'A5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>
              <a:off x="2069" y="1195"/>
              <a:ext cx="215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1" name="Freeform 102"/>
            <p:cNvSpPr>
              <a:spLocks/>
            </p:cNvSpPr>
            <p:nvPr/>
          </p:nvSpPr>
          <p:spPr bwMode="auto">
            <a:xfrm>
              <a:off x="2258" y="1153"/>
              <a:ext cx="125" cy="88"/>
            </a:xfrm>
            <a:custGeom>
              <a:avLst/>
              <a:gdLst>
                <a:gd name="T0" fmla="*/ 125 w 125"/>
                <a:gd name="T1" fmla="*/ 45 h 88"/>
                <a:gd name="T2" fmla="*/ 125 w 125"/>
                <a:gd name="T3" fmla="*/ 45 h 88"/>
                <a:gd name="T4" fmla="*/ 0 w 125"/>
                <a:gd name="T5" fmla="*/ 88 h 88"/>
                <a:gd name="T6" fmla="*/ 0 w 125"/>
                <a:gd name="T7" fmla="*/ 88 h 88"/>
                <a:gd name="T8" fmla="*/ 43 w 125"/>
                <a:gd name="T9" fmla="*/ 45 h 88"/>
                <a:gd name="T10" fmla="*/ 43 w 125"/>
                <a:gd name="T11" fmla="*/ 45 h 88"/>
                <a:gd name="T12" fmla="*/ 0 w 125"/>
                <a:gd name="T13" fmla="*/ 0 h 88"/>
                <a:gd name="T14" fmla="*/ 0 w 125"/>
                <a:gd name="T15" fmla="*/ 0 h 88"/>
                <a:gd name="T16" fmla="*/ 125 w 125"/>
                <a:gd name="T17" fmla="*/ 45 h 88"/>
                <a:gd name="T18" fmla="*/ 125 w 125"/>
                <a:gd name="T19" fmla="*/ 45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88">
                  <a:moveTo>
                    <a:pt x="125" y="45"/>
                  </a:moveTo>
                  <a:lnTo>
                    <a:pt x="125" y="45"/>
                  </a:lnTo>
                  <a:lnTo>
                    <a:pt x="0" y="88"/>
                  </a:lnTo>
                  <a:lnTo>
                    <a:pt x="43" y="45"/>
                  </a:lnTo>
                  <a:lnTo>
                    <a:pt x="0" y="0"/>
                  </a:lnTo>
                  <a:lnTo>
                    <a:pt x="125" y="45"/>
                  </a:lnTo>
                  <a:close/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2" name="Text Box 5"/>
            <p:cNvSpPr txBox="1">
              <a:spLocks noChangeArrowheads="1"/>
            </p:cNvSpPr>
            <p:nvPr/>
          </p:nvSpPr>
          <p:spPr bwMode="auto">
            <a:xfrm>
              <a:off x="4203" y="1093"/>
              <a:ext cx="8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Sticky end</a:t>
              </a:r>
              <a:endParaRPr kumimoji="0" lang="en-US" altLang="ar-S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4203" y="1669"/>
              <a:ext cx="8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ar-SA" sz="1800" b="1" kern="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Sticky end</a:t>
              </a:r>
              <a:endParaRPr lang="en-US" altLang="ar-SA" sz="1800" kern="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54" name="Text Box 7"/>
            <p:cNvSpPr txBox="1">
              <a:spLocks noChangeArrowheads="1"/>
            </p:cNvSpPr>
            <p:nvPr/>
          </p:nvSpPr>
          <p:spPr bwMode="auto">
            <a:xfrm>
              <a:off x="4203" y="2208"/>
              <a:ext cx="8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ar-SA" sz="1800" b="1" kern="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Sticky end</a:t>
              </a:r>
              <a:endParaRPr lang="en-US" altLang="ar-SA" sz="1800" kern="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55" name="Line 11"/>
            <p:cNvSpPr>
              <a:spLocks noChangeShapeType="1"/>
            </p:cNvSpPr>
            <p:nvPr/>
          </p:nvSpPr>
          <p:spPr bwMode="auto">
            <a:xfrm>
              <a:off x="1203" y="986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6" name="Line 12"/>
            <p:cNvSpPr>
              <a:spLocks noChangeShapeType="1"/>
            </p:cNvSpPr>
            <p:nvPr/>
          </p:nvSpPr>
          <p:spPr bwMode="auto">
            <a:xfrm>
              <a:off x="1224" y="1590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1224" y="2114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8" name="Line 16"/>
            <p:cNvSpPr>
              <a:spLocks noChangeShapeType="1"/>
            </p:cNvSpPr>
            <p:nvPr/>
          </p:nvSpPr>
          <p:spPr bwMode="auto">
            <a:xfrm flipV="1">
              <a:off x="1564" y="1292"/>
              <a:ext cx="0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59" name="Line 17"/>
            <p:cNvSpPr>
              <a:spLocks noChangeShapeType="1"/>
            </p:cNvSpPr>
            <p:nvPr/>
          </p:nvSpPr>
          <p:spPr bwMode="auto">
            <a:xfrm flipV="1">
              <a:off x="1569" y="1859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160" name="Line 18"/>
            <p:cNvSpPr>
              <a:spLocks noChangeShapeType="1"/>
            </p:cNvSpPr>
            <p:nvPr/>
          </p:nvSpPr>
          <p:spPr bwMode="auto">
            <a:xfrm flipV="1">
              <a:off x="1570" y="2393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02" name="Group 105"/>
          <p:cNvGrpSpPr>
            <a:grpSpLocks/>
          </p:cNvGrpSpPr>
          <p:nvPr/>
        </p:nvGrpSpPr>
        <p:grpSpPr bwMode="auto">
          <a:xfrm>
            <a:off x="753301" y="4244975"/>
            <a:ext cx="7394575" cy="628650"/>
            <a:chOff x="367" y="2674"/>
            <a:chExt cx="4658" cy="396"/>
          </a:xfrm>
        </p:grpSpPr>
        <p:sp>
          <p:nvSpPr>
            <p:cNvPr id="203" name="Rectangle 29"/>
            <p:cNvSpPr>
              <a:spLocks noChangeArrowheads="1"/>
            </p:cNvSpPr>
            <p:nvPr/>
          </p:nvSpPr>
          <p:spPr bwMode="auto">
            <a:xfrm>
              <a:off x="997" y="2751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5'GATATC3'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04" name="Rectangle 30"/>
            <p:cNvSpPr>
              <a:spLocks noChangeArrowheads="1"/>
            </p:cNvSpPr>
            <p:nvPr/>
          </p:nvSpPr>
          <p:spPr bwMode="auto">
            <a:xfrm>
              <a:off x="997" y="2876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3'CTATAG5'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05" name="Rectangle 31"/>
            <p:cNvSpPr>
              <a:spLocks noChangeArrowheads="1"/>
            </p:cNvSpPr>
            <p:nvPr/>
          </p:nvSpPr>
          <p:spPr bwMode="auto">
            <a:xfrm>
              <a:off x="2745" y="2760"/>
              <a:ext cx="10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5'GAT3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  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5'ATC3'  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06" name="Rectangle 32"/>
            <p:cNvSpPr>
              <a:spLocks noChangeArrowheads="1"/>
            </p:cNvSpPr>
            <p:nvPr/>
          </p:nvSpPr>
          <p:spPr bwMode="auto">
            <a:xfrm>
              <a:off x="2745" y="2876"/>
              <a:ext cx="10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3'CTA5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  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3'TAG5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367" y="2822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Eco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73" y="2822"/>
              <a:ext cx="1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RV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13" name="Freeform 65"/>
            <p:cNvSpPr>
              <a:spLocks/>
            </p:cNvSpPr>
            <p:nvPr/>
          </p:nvSpPr>
          <p:spPr bwMode="auto">
            <a:xfrm>
              <a:off x="2247" y="2811"/>
              <a:ext cx="127" cy="90"/>
            </a:xfrm>
            <a:custGeom>
              <a:avLst/>
              <a:gdLst>
                <a:gd name="T0" fmla="*/ 127 w 127"/>
                <a:gd name="T1" fmla="*/ 45 h 90"/>
                <a:gd name="T2" fmla="*/ 127 w 127"/>
                <a:gd name="T3" fmla="*/ 45 h 90"/>
                <a:gd name="T4" fmla="*/ 0 w 127"/>
                <a:gd name="T5" fmla="*/ 90 h 90"/>
                <a:gd name="T6" fmla="*/ 0 w 127"/>
                <a:gd name="T7" fmla="*/ 90 h 90"/>
                <a:gd name="T8" fmla="*/ 45 w 127"/>
                <a:gd name="T9" fmla="*/ 45 h 90"/>
                <a:gd name="T10" fmla="*/ 45 w 127"/>
                <a:gd name="T11" fmla="*/ 45 h 90"/>
                <a:gd name="T12" fmla="*/ 0 w 127"/>
                <a:gd name="T13" fmla="*/ 0 h 90"/>
                <a:gd name="T14" fmla="*/ 0 w 127"/>
                <a:gd name="T15" fmla="*/ 0 h 90"/>
                <a:gd name="T16" fmla="*/ 127 w 127"/>
                <a:gd name="T17" fmla="*/ 45 h 90"/>
                <a:gd name="T18" fmla="*/ 127 w 127"/>
                <a:gd name="T19" fmla="*/ 45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90">
                  <a:moveTo>
                    <a:pt x="127" y="45"/>
                  </a:moveTo>
                  <a:lnTo>
                    <a:pt x="127" y="45"/>
                  </a:lnTo>
                  <a:lnTo>
                    <a:pt x="0" y="90"/>
                  </a:lnTo>
                  <a:lnTo>
                    <a:pt x="45" y="45"/>
                  </a:lnTo>
                  <a:lnTo>
                    <a:pt x="0" y="0"/>
                  </a:lnTo>
                  <a:lnTo>
                    <a:pt x="127" y="45"/>
                  </a:lnTo>
                  <a:close/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14" name="Line 66"/>
            <p:cNvSpPr>
              <a:spLocks noChangeShapeType="1"/>
            </p:cNvSpPr>
            <p:nvPr/>
          </p:nvSpPr>
          <p:spPr bwMode="auto">
            <a:xfrm>
              <a:off x="2069" y="2856"/>
              <a:ext cx="215" cy="1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19" name="Text Box 9"/>
            <p:cNvSpPr txBox="1">
              <a:spLocks noChangeArrowheads="1"/>
            </p:cNvSpPr>
            <p:nvPr/>
          </p:nvSpPr>
          <p:spPr bwMode="auto">
            <a:xfrm>
              <a:off x="4251" y="2745"/>
              <a:ext cx="7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Blunt end</a:t>
              </a:r>
            </a:p>
          </p:txBody>
        </p:sp>
        <p:sp>
          <p:nvSpPr>
            <p:cNvPr id="220" name="Line 14"/>
            <p:cNvSpPr>
              <a:spLocks noChangeShapeType="1"/>
            </p:cNvSpPr>
            <p:nvPr/>
          </p:nvSpPr>
          <p:spPr bwMode="auto">
            <a:xfrm>
              <a:off x="1406" y="2674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21" name="Line 19"/>
            <p:cNvSpPr>
              <a:spLocks noChangeShapeType="1"/>
            </p:cNvSpPr>
            <p:nvPr/>
          </p:nvSpPr>
          <p:spPr bwMode="auto">
            <a:xfrm flipV="1">
              <a:off x="1372" y="2958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22" name="Group 107"/>
          <p:cNvGrpSpPr>
            <a:grpSpLocks/>
          </p:cNvGrpSpPr>
          <p:nvPr/>
        </p:nvGrpSpPr>
        <p:grpSpPr bwMode="auto">
          <a:xfrm>
            <a:off x="769176" y="5076825"/>
            <a:ext cx="7392988" cy="663575"/>
            <a:chOff x="377" y="3198"/>
            <a:chExt cx="4657" cy="418"/>
          </a:xfrm>
        </p:grpSpPr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997" y="3425"/>
              <a:ext cx="77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3'GACGTC5'</a:t>
              </a:r>
              <a:endParaRPr kumimoji="0" lang="en-US" alt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24" name="Rectangle 36"/>
            <p:cNvSpPr>
              <a:spLocks noChangeArrowheads="1"/>
            </p:cNvSpPr>
            <p:nvPr/>
          </p:nvSpPr>
          <p:spPr bwMode="auto">
            <a:xfrm>
              <a:off x="2736" y="3425"/>
              <a:ext cx="10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3'G5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   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3'ACGTC5</a:t>
              </a:r>
              <a:r>
                <a:rPr kumimoji="0" lang="en-US" altLang="ar-S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rPr>
                <a:t>'</a:t>
              </a:r>
              <a:endPara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sp>
          <p:nvSpPr>
            <p:cNvPr id="225" name="Line 15"/>
            <p:cNvSpPr>
              <a:spLocks noChangeShapeType="1"/>
            </p:cNvSpPr>
            <p:nvPr/>
          </p:nvSpPr>
          <p:spPr bwMode="auto">
            <a:xfrm>
              <a:off x="1564" y="3198"/>
              <a:ext cx="0" cy="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</a:endParaRPr>
            </a:p>
          </p:txBody>
        </p:sp>
        <p:grpSp>
          <p:nvGrpSpPr>
            <p:cNvPr id="226" name="Group 106"/>
            <p:cNvGrpSpPr>
              <a:grpSpLocks/>
            </p:cNvGrpSpPr>
            <p:nvPr/>
          </p:nvGrpSpPr>
          <p:grpSpPr bwMode="auto">
            <a:xfrm>
              <a:off x="377" y="3281"/>
              <a:ext cx="4657" cy="335"/>
              <a:chOff x="377" y="3281"/>
              <a:chExt cx="4657" cy="335"/>
            </a:xfrm>
          </p:grpSpPr>
          <p:sp>
            <p:nvSpPr>
              <p:cNvPr id="227" name="Rectangle 33"/>
              <p:cNvSpPr>
                <a:spLocks noChangeArrowheads="1"/>
              </p:cNvSpPr>
              <p:nvPr/>
            </p:nvSpPr>
            <p:spPr bwMode="auto">
              <a:xfrm>
                <a:off x="997" y="3281"/>
                <a:ext cx="77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5'CTGCAG3'</a:t>
                </a:r>
                <a:endParaRPr kumimoji="0" lang="en-US" altLang="ar-SA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8" name="Rectangle 35"/>
              <p:cNvSpPr>
                <a:spLocks noChangeArrowheads="1"/>
              </p:cNvSpPr>
              <p:nvPr/>
            </p:nvSpPr>
            <p:spPr bwMode="auto">
              <a:xfrm>
                <a:off x="2736" y="3281"/>
                <a:ext cx="106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5'CTGCA3'</a:t>
                </a:r>
                <a:r>
                  <a:rPr kumimoji="0" lang="en-US" altLang="ar-SA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   </a:t>
                </a:r>
                <a:r>
                  <a:rPr kumimoji="0" lang="en-US" altLang="ar-SA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5'G3'</a:t>
                </a:r>
                <a:endParaRPr kumimoji="0" lang="en-US" altLang="ar-SA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33" name="Rectangle 59"/>
              <p:cNvSpPr>
                <a:spLocks noChangeArrowheads="1"/>
              </p:cNvSpPr>
              <p:nvPr/>
            </p:nvSpPr>
            <p:spPr bwMode="auto">
              <a:xfrm>
                <a:off x="377" y="3343"/>
                <a:ext cx="19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1600" b="1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Pst</a:t>
                </a:r>
                <a:endParaRPr kumimoji="0" lang="en-US" altLang="ar-SA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34" name="Rectangle 60"/>
              <p:cNvSpPr>
                <a:spLocks noChangeArrowheads="1"/>
              </p:cNvSpPr>
              <p:nvPr/>
            </p:nvSpPr>
            <p:spPr bwMode="auto">
              <a:xfrm>
                <a:off x="556" y="3343"/>
                <a:ext cx="8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16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 I</a:t>
                </a:r>
                <a:endParaRPr kumimoji="0" lang="en-US" altLang="ar-SA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35" name="Freeform 67"/>
              <p:cNvSpPr>
                <a:spLocks/>
              </p:cNvSpPr>
              <p:nvPr/>
            </p:nvSpPr>
            <p:spPr bwMode="auto">
              <a:xfrm>
                <a:off x="2247" y="3357"/>
                <a:ext cx="127" cy="91"/>
              </a:xfrm>
              <a:custGeom>
                <a:avLst/>
                <a:gdLst>
                  <a:gd name="T0" fmla="*/ 127 w 127"/>
                  <a:gd name="T1" fmla="*/ 46 h 91"/>
                  <a:gd name="T2" fmla="*/ 127 w 127"/>
                  <a:gd name="T3" fmla="*/ 46 h 91"/>
                  <a:gd name="T4" fmla="*/ 0 w 127"/>
                  <a:gd name="T5" fmla="*/ 91 h 91"/>
                  <a:gd name="T6" fmla="*/ 0 w 127"/>
                  <a:gd name="T7" fmla="*/ 91 h 91"/>
                  <a:gd name="T8" fmla="*/ 45 w 127"/>
                  <a:gd name="T9" fmla="*/ 46 h 91"/>
                  <a:gd name="T10" fmla="*/ 45 w 127"/>
                  <a:gd name="T11" fmla="*/ 46 h 91"/>
                  <a:gd name="T12" fmla="*/ 0 w 127"/>
                  <a:gd name="T13" fmla="*/ 0 h 91"/>
                  <a:gd name="T14" fmla="*/ 0 w 127"/>
                  <a:gd name="T15" fmla="*/ 0 h 91"/>
                  <a:gd name="T16" fmla="*/ 127 w 127"/>
                  <a:gd name="T17" fmla="*/ 46 h 91"/>
                  <a:gd name="T18" fmla="*/ 127 w 127"/>
                  <a:gd name="T19" fmla="*/ 46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91">
                    <a:moveTo>
                      <a:pt x="127" y="46"/>
                    </a:moveTo>
                    <a:lnTo>
                      <a:pt x="127" y="46"/>
                    </a:lnTo>
                    <a:lnTo>
                      <a:pt x="0" y="91"/>
                    </a:lnTo>
                    <a:lnTo>
                      <a:pt x="45" y="46"/>
                    </a:lnTo>
                    <a:lnTo>
                      <a:pt x="0" y="0"/>
                    </a:lnTo>
                    <a:lnTo>
                      <a:pt x="127" y="46"/>
                    </a:lnTo>
                    <a:close/>
                  </a:path>
                </a:pathLst>
              </a:custGeom>
              <a:noFill/>
              <a:ln w="142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36" name="Line 68"/>
              <p:cNvSpPr>
                <a:spLocks noChangeShapeType="1"/>
              </p:cNvSpPr>
              <p:nvPr/>
            </p:nvSpPr>
            <p:spPr bwMode="auto">
              <a:xfrm>
                <a:off x="2069" y="3402"/>
                <a:ext cx="215" cy="1"/>
              </a:xfrm>
              <a:prstGeom prst="line">
                <a:avLst/>
              </a:prstGeom>
              <a:noFill/>
              <a:ln w="1428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41" name="Text Box 8"/>
              <p:cNvSpPr txBox="1">
                <a:spLocks noChangeArrowheads="1"/>
              </p:cNvSpPr>
              <p:nvPr/>
            </p:nvSpPr>
            <p:spPr bwMode="auto">
              <a:xfrm>
                <a:off x="4211" y="3291"/>
                <a:ext cx="82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ar-SA" sz="1800" b="1" kern="0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Sticky end</a:t>
                </a:r>
                <a:endParaRPr lang="en-US" altLang="ar-SA" sz="1800" kern="0" dirty="0">
                  <a:solidFill>
                    <a:srgbClr val="FF0000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42" name="Line 20"/>
              <p:cNvSpPr>
                <a:spLocks noChangeShapeType="1"/>
              </p:cNvSpPr>
              <p:nvPr/>
            </p:nvSpPr>
            <p:spPr bwMode="auto">
              <a:xfrm flipV="1">
                <a:off x="1207" y="3504"/>
                <a:ext cx="0" cy="1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243" name="Content Placeholder 2"/>
          <p:cNvSpPr>
            <a:spLocks noGrp="1"/>
          </p:cNvSpPr>
          <p:nvPr>
            <p:ph idx="1"/>
          </p:nvPr>
        </p:nvSpPr>
        <p:spPr>
          <a:xfrm>
            <a:off x="8379668" y="1382438"/>
            <a:ext cx="3361228" cy="50305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AU" sz="7200" dirty="0">
                <a:latin typeface="Palatino Linotype" panose="02040502050505030304" pitchFamily="18" charset="0"/>
              </a:rPr>
              <a:t> </a:t>
            </a:r>
            <a:r>
              <a:rPr lang="en-AU" sz="7200" i="1" dirty="0" err="1">
                <a:latin typeface="Palatino Linotype" panose="02040502050505030304" pitchFamily="18" charset="0"/>
              </a:rPr>
              <a:t>Hin</a:t>
            </a:r>
            <a:r>
              <a:rPr lang="en-AU" sz="7200" dirty="0" err="1">
                <a:latin typeface="Palatino Linotype" panose="02040502050505030304" pitchFamily="18" charset="0"/>
              </a:rPr>
              <a:t>dIII</a:t>
            </a:r>
            <a:r>
              <a:rPr lang="en-AU" sz="7200" dirty="0">
                <a:latin typeface="Palatino Linotype" panose="02040502050505030304" pitchFamily="18" charset="0"/>
              </a:rPr>
              <a:t> was discovered in </a:t>
            </a:r>
            <a:r>
              <a:rPr lang="en-AU" sz="7200" b="1" i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H</a:t>
            </a:r>
            <a:r>
              <a:rPr lang="en-AU" sz="7200" i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aemophilus</a:t>
            </a:r>
            <a:r>
              <a:rPr lang="en-AU" sz="7200" b="1" i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AU" sz="7200" b="1" i="1" u="sng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</a:t>
            </a:r>
            <a:r>
              <a:rPr lang="en-AU" sz="7200" i="1" u="sng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fluenzae</a:t>
            </a:r>
            <a:r>
              <a:rPr lang="en-AU" sz="7200" i="1" u="sng" dirty="0" smtClean="0">
                <a:latin typeface="Palatino Linotype" panose="02040502050505030304" pitchFamily="18" charset="0"/>
              </a:rPr>
              <a:t>, </a:t>
            </a:r>
            <a:r>
              <a:rPr lang="en-AU" sz="72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d</a:t>
            </a:r>
            <a:r>
              <a:rPr lang="en-AU" sz="7200" dirty="0" smtClean="0">
                <a:latin typeface="Palatino Linotype" panose="02040502050505030304" pitchFamily="18" charset="0"/>
              </a:rPr>
              <a:t> </a:t>
            </a:r>
            <a:r>
              <a:rPr lang="en-AU" sz="7200" dirty="0">
                <a:latin typeface="Palatino Linotype" panose="02040502050505030304" pitchFamily="18" charset="0"/>
              </a:rPr>
              <a:t>(strain </a:t>
            </a:r>
            <a:r>
              <a:rPr lang="en-AU" sz="7200" dirty="0" smtClean="0">
                <a:latin typeface="Palatino Linotype" panose="02040502050505030304" pitchFamily="18" charset="0"/>
              </a:rPr>
              <a:t>designation), </a:t>
            </a:r>
            <a:r>
              <a:rPr lang="en-AU" sz="72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III</a:t>
            </a:r>
            <a:r>
              <a:rPr lang="en-AU" sz="7200" dirty="0" smtClean="0">
                <a:latin typeface="Palatino Linotype" panose="02040502050505030304" pitchFamily="18" charset="0"/>
              </a:rPr>
              <a:t> (</a:t>
            </a:r>
            <a:r>
              <a:rPr lang="en-US" sz="7200" dirty="0" smtClean="0">
                <a:latin typeface="Palatino Linotype" panose="02040502050505030304" pitchFamily="18" charset="0"/>
              </a:rPr>
              <a:t>3rd </a:t>
            </a:r>
            <a:r>
              <a:rPr lang="en-US" sz="7200" dirty="0">
                <a:latin typeface="Palatino Linotype" panose="02040502050505030304" pitchFamily="18" charset="0"/>
              </a:rPr>
              <a:t>restriction enzyme isolated from </a:t>
            </a:r>
            <a:r>
              <a:rPr lang="en-US" sz="7200" i="1" dirty="0" smtClean="0">
                <a:latin typeface="Palatino Linotype" panose="02040502050505030304" pitchFamily="18" charset="0"/>
              </a:rPr>
              <a:t>H</a:t>
            </a:r>
            <a:r>
              <a:rPr lang="en-US" sz="7200" i="1" dirty="0">
                <a:latin typeface="Palatino Linotype" panose="02040502050505030304" pitchFamily="18" charset="0"/>
              </a:rPr>
              <a:t>. </a:t>
            </a:r>
            <a:r>
              <a:rPr lang="en-US" sz="7200" i="1" dirty="0" err="1" smtClean="0">
                <a:latin typeface="Palatino Linotype" panose="02040502050505030304" pitchFamily="18" charset="0"/>
              </a:rPr>
              <a:t>influenzae</a:t>
            </a:r>
            <a:r>
              <a:rPr lang="en-US" sz="7200" i="1" dirty="0" smtClean="0">
                <a:latin typeface="Palatino Linotype" panose="02040502050505030304" pitchFamily="18" charset="0"/>
              </a:rPr>
              <a:t>)</a:t>
            </a:r>
            <a:endParaRPr lang="en-AU" sz="7200" i="1" dirty="0">
              <a:latin typeface="Palatino Linotype" panose="0204050205050503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AU" sz="7200" i="1" dirty="0">
                <a:latin typeface="Palatino Linotype" panose="02040502050505030304" pitchFamily="18" charset="0"/>
              </a:rPr>
              <a:t> </a:t>
            </a:r>
            <a:r>
              <a:rPr lang="en-AU" sz="7200" i="1" dirty="0" smtClean="0">
                <a:latin typeface="Palatino Linotype" panose="02040502050505030304" pitchFamily="18" charset="0"/>
              </a:rPr>
              <a:t>Eco</a:t>
            </a:r>
            <a:r>
              <a:rPr lang="en-AU" sz="7200" dirty="0" smtClean="0">
                <a:latin typeface="Palatino Linotype" panose="02040502050505030304" pitchFamily="18" charset="0"/>
              </a:rPr>
              <a:t>RI</a:t>
            </a:r>
            <a:r>
              <a:rPr lang="en-AU" sz="7200" i="1" dirty="0" smtClean="0">
                <a:latin typeface="Palatino Linotype" panose="02040502050505030304" pitchFamily="18" charset="0"/>
              </a:rPr>
              <a:t> </a:t>
            </a:r>
            <a:r>
              <a:rPr lang="en-AU" sz="7200" i="1" dirty="0">
                <a:latin typeface="Palatino Linotype" panose="02040502050505030304" pitchFamily="18" charset="0"/>
              </a:rPr>
              <a:t>was discovered in </a:t>
            </a:r>
            <a:r>
              <a:rPr lang="en-AU" sz="7200" b="1" i="1" u="sng" dirty="0">
                <a:latin typeface="Palatino Linotype" panose="02040502050505030304" pitchFamily="18" charset="0"/>
              </a:rPr>
              <a:t>Escherichia </a:t>
            </a:r>
            <a:r>
              <a:rPr lang="en-AU" sz="7200" b="1" i="1" u="sng" dirty="0" smtClean="0">
                <a:latin typeface="Palatino Linotype" panose="02040502050505030304" pitchFamily="18" charset="0"/>
              </a:rPr>
              <a:t>co</a:t>
            </a:r>
            <a:r>
              <a:rPr lang="en-AU" sz="7200" i="1" dirty="0" smtClean="0">
                <a:latin typeface="Palatino Linotype" panose="02040502050505030304" pitchFamily="18" charset="0"/>
              </a:rPr>
              <a:t>li</a:t>
            </a:r>
            <a:r>
              <a:rPr lang="en-AU" sz="7200" i="1" dirty="0" smtClean="0">
                <a:latin typeface="Palatino Linotype" panose="02040502050505030304" pitchFamily="18" charset="0"/>
              </a:rPr>
              <a:t>, </a:t>
            </a:r>
            <a:r>
              <a:rPr lang="en-AU" sz="7200" dirty="0" smtClean="0">
                <a:latin typeface="Palatino Linotype" panose="02040502050505030304" pitchFamily="18" charset="0"/>
              </a:rPr>
              <a:t>strain R</a:t>
            </a:r>
            <a:r>
              <a:rPr lang="en-AU" sz="7200" b="1" dirty="0" smtClean="0">
                <a:latin typeface="Palatino Linotype" panose="02040502050505030304" pitchFamily="18" charset="0"/>
              </a:rPr>
              <a:t> </a:t>
            </a:r>
            <a:endParaRPr lang="en-AU" sz="7200" dirty="0" smtClean="0">
              <a:latin typeface="Palatino Linotype" panose="0204050205050503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AU" sz="7200" i="1" dirty="0" err="1" smtClean="0">
                <a:latin typeface="Palatino Linotype" panose="02040502050505030304" pitchFamily="18" charset="0"/>
              </a:rPr>
              <a:t>Bam</a:t>
            </a:r>
            <a:r>
              <a:rPr lang="en-AU" sz="7200" dirty="0" err="1" smtClean="0">
                <a:latin typeface="Palatino Linotype" panose="02040502050505030304" pitchFamily="18" charset="0"/>
              </a:rPr>
              <a:t>HI</a:t>
            </a:r>
            <a:r>
              <a:rPr lang="en-AU" sz="7200" dirty="0" smtClean="0">
                <a:latin typeface="Palatino Linotype" panose="02040502050505030304" pitchFamily="18" charset="0"/>
              </a:rPr>
              <a:t> was </a:t>
            </a:r>
            <a:r>
              <a:rPr lang="en-AU" sz="7200" dirty="0">
                <a:latin typeface="Palatino Linotype" panose="02040502050505030304" pitchFamily="18" charset="0"/>
              </a:rPr>
              <a:t>discovered in </a:t>
            </a:r>
            <a:r>
              <a:rPr lang="en-AU" sz="7200" b="1" i="1" dirty="0">
                <a:latin typeface="Palatino Linotype" panose="02040502050505030304" pitchFamily="18" charset="0"/>
              </a:rPr>
              <a:t>B</a:t>
            </a:r>
            <a:r>
              <a:rPr lang="en-AU" sz="7200" i="1" dirty="0">
                <a:latin typeface="Palatino Linotype" panose="02040502050505030304" pitchFamily="18" charset="0"/>
              </a:rPr>
              <a:t>acillus </a:t>
            </a:r>
            <a:r>
              <a:rPr lang="en-AU" sz="7200" b="1" i="1" dirty="0" err="1">
                <a:latin typeface="Palatino Linotype" panose="02040502050505030304" pitchFamily="18" charset="0"/>
              </a:rPr>
              <a:t>am</a:t>
            </a:r>
            <a:r>
              <a:rPr lang="en-AU" sz="7200" i="1" dirty="0" err="1">
                <a:latin typeface="Palatino Linotype" panose="02040502050505030304" pitchFamily="18" charset="0"/>
              </a:rPr>
              <a:t>yloliquefaciens</a:t>
            </a:r>
            <a:endParaRPr lang="en-AU" sz="7200" i="1" dirty="0" smtClean="0">
              <a:latin typeface="Palatino Linotype" panose="0204050205050503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AU" sz="7200" i="1" dirty="0" err="1">
                <a:latin typeface="Palatino Linotype" panose="02040502050505030304" pitchFamily="18" charset="0"/>
              </a:rPr>
              <a:t>EcoRV</a:t>
            </a:r>
            <a:r>
              <a:rPr lang="en-AU" sz="7200" i="1" dirty="0">
                <a:latin typeface="Palatino Linotype" panose="02040502050505030304" pitchFamily="18" charset="0"/>
              </a:rPr>
              <a:t> was discovered in </a:t>
            </a:r>
            <a:r>
              <a:rPr lang="en-AU" sz="7200" b="1" i="1" u="sng" dirty="0">
                <a:latin typeface="Palatino Linotype" panose="02040502050505030304" pitchFamily="18" charset="0"/>
              </a:rPr>
              <a:t>Escherichia </a:t>
            </a:r>
            <a:r>
              <a:rPr lang="en-AU" sz="7200" b="1" i="1" u="sng" dirty="0" smtClean="0">
                <a:latin typeface="Palatino Linotype" panose="02040502050505030304" pitchFamily="18" charset="0"/>
              </a:rPr>
              <a:t>co</a:t>
            </a:r>
            <a:r>
              <a:rPr lang="en-AU" sz="7200" i="1" dirty="0" smtClean="0">
                <a:latin typeface="Palatino Linotype" panose="02040502050505030304" pitchFamily="18" charset="0"/>
              </a:rPr>
              <a:t>li</a:t>
            </a:r>
            <a:endParaRPr lang="en-AU" sz="7200" i="1" dirty="0">
              <a:latin typeface="Palatino Linotype" panose="0204050205050503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AU" sz="7200" i="1" dirty="0" err="1" smtClean="0">
                <a:latin typeface="Palatino Linotype" panose="02040502050505030304" pitchFamily="18" charset="0"/>
              </a:rPr>
              <a:t>Pst</a:t>
            </a:r>
            <a:r>
              <a:rPr lang="en-AU" sz="7200" dirty="0" err="1" smtClean="0">
                <a:latin typeface="Palatino Linotype" panose="02040502050505030304" pitchFamily="18" charset="0"/>
              </a:rPr>
              <a:t>I</a:t>
            </a:r>
            <a:r>
              <a:rPr lang="en-AU" sz="7200" dirty="0" smtClean="0">
                <a:latin typeface="Palatino Linotype" panose="02040502050505030304" pitchFamily="18" charset="0"/>
              </a:rPr>
              <a:t> </a:t>
            </a:r>
            <a:r>
              <a:rPr lang="en-AU" sz="7200" dirty="0">
                <a:latin typeface="Palatino Linotype" panose="02040502050505030304" pitchFamily="18" charset="0"/>
              </a:rPr>
              <a:t>was discovered in </a:t>
            </a:r>
            <a:r>
              <a:rPr lang="en-AU" sz="7200" b="1" i="1" dirty="0" smtClean="0">
                <a:latin typeface="Palatino Linotype" panose="02040502050505030304" pitchFamily="18" charset="0"/>
              </a:rPr>
              <a:t>P</a:t>
            </a:r>
            <a:r>
              <a:rPr lang="en-AU" sz="7200" i="1" dirty="0" smtClean="0">
                <a:latin typeface="Palatino Linotype" panose="02040502050505030304" pitchFamily="18" charset="0"/>
              </a:rPr>
              <a:t>rovidencia </a:t>
            </a:r>
            <a:r>
              <a:rPr lang="en-AU" sz="7200" b="1" i="1" dirty="0" err="1">
                <a:latin typeface="Palatino Linotype" panose="02040502050505030304" pitchFamily="18" charset="0"/>
              </a:rPr>
              <a:t>st</a:t>
            </a:r>
            <a:r>
              <a:rPr lang="en-AU" sz="7200" i="1" dirty="0" err="1">
                <a:latin typeface="Palatino Linotype" panose="02040502050505030304" pitchFamily="18" charset="0"/>
              </a:rPr>
              <a:t>uartii</a:t>
            </a:r>
            <a:endParaRPr lang="en-AU" sz="72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a46119_04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/>
          <a:stretch/>
        </p:blipFill>
        <p:spPr bwMode="auto">
          <a:xfrm>
            <a:off x="6434394" y="329183"/>
            <a:ext cx="4238639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5488" y="1309223"/>
            <a:ext cx="5742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Methylation of the bacterial DNA </a:t>
            </a:r>
            <a:r>
              <a:rPr lang="en-US" b="1" dirty="0">
                <a:latin typeface="Palatino Linotype" panose="02040502050505030304" pitchFamily="18" charset="0"/>
              </a:rPr>
              <a:t>prevents</a:t>
            </a:r>
            <a:r>
              <a:rPr lang="en-US" dirty="0">
                <a:latin typeface="Palatino Linotype" panose="02040502050505030304" pitchFamily="18" charset="0"/>
              </a:rPr>
              <a:t> the restriction enzyme from </a:t>
            </a:r>
            <a:r>
              <a:rPr lang="en-US" b="1" dirty="0">
                <a:latin typeface="Palatino Linotype" panose="02040502050505030304" pitchFamily="18" charset="0"/>
              </a:rPr>
              <a:t>cutting</a:t>
            </a:r>
            <a:r>
              <a:rPr lang="en-US" dirty="0">
                <a:latin typeface="Palatino Linotype" panose="02040502050505030304" pitchFamily="18" charset="0"/>
              </a:rPr>
              <a:t> the host genome, as the enzyme can only recognize and cleave </a:t>
            </a:r>
            <a:r>
              <a:rPr lang="en-US" b="1" dirty="0">
                <a:latin typeface="Palatino Linotype" panose="02040502050505030304" pitchFamily="18" charset="0"/>
              </a:rPr>
              <a:t>unmethylated DNA</a:t>
            </a:r>
            <a:r>
              <a:rPr lang="en-US" dirty="0" smtClean="0">
                <a:latin typeface="Palatino Linotype" panose="0204050205050503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This protective mechanism allows the bacteria to differentiate between its own DNA (</a:t>
            </a:r>
            <a:r>
              <a:rPr lang="en-US" b="1" dirty="0" smtClean="0">
                <a:latin typeface="Palatino Linotype" panose="02040502050505030304" pitchFamily="18" charset="0"/>
              </a:rPr>
              <a:t>methylated</a:t>
            </a:r>
            <a:r>
              <a:rPr lang="en-US" dirty="0" smtClean="0">
                <a:latin typeface="Palatino Linotype" panose="02040502050505030304" pitchFamily="18" charset="0"/>
              </a:rPr>
              <a:t>) </a:t>
            </a:r>
            <a:r>
              <a:rPr lang="en-US" dirty="0">
                <a:latin typeface="Palatino Linotype" panose="02040502050505030304" pitchFamily="18" charset="0"/>
              </a:rPr>
              <a:t>and foreign DNA (</a:t>
            </a:r>
            <a:r>
              <a:rPr lang="en-US" b="1" dirty="0" smtClean="0">
                <a:latin typeface="Palatino Linotype" panose="02040502050505030304" pitchFamily="18" charset="0"/>
              </a:rPr>
              <a:t>unmethylated</a:t>
            </a:r>
            <a:r>
              <a:rPr lang="en-US" dirty="0" smtClean="0">
                <a:latin typeface="Palatino Linotype" panose="02040502050505030304" pitchFamily="18" charset="0"/>
              </a:rPr>
              <a:t>).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Palatino Linotype" panose="02040502050505030304" pitchFamily="18" charset="0"/>
              </a:rPr>
              <a:t>As </a:t>
            </a:r>
            <a:r>
              <a:rPr lang="en-US" dirty="0">
                <a:latin typeface="Palatino Linotype" panose="02040502050505030304" pitchFamily="18" charset="0"/>
              </a:rPr>
              <a:t>a result, the restriction enzyme selectively targets and cleaves foreign DNA without harming the bacterial genome</a:t>
            </a:r>
            <a:r>
              <a:rPr lang="en-US" dirty="0" smtClean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323" y="3599640"/>
            <a:ext cx="5762172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Number of fragments: 3  </a:t>
            </a:r>
            <a:endParaRPr lang="en-AU" sz="2000" dirty="0" smtClean="0"/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Size </a:t>
            </a:r>
            <a:r>
              <a:rPr lang="en-AU" sz="2000" dirty="0"/>
              <a:t>of each fragment</a:t>
            </a:r>
            <a:r>
              <a:rPr lang="en-AU" sz="2000"/>
              <a:t>: </a:t>
            </a:r>
            <a:r>
              <a:rPr lang="en-AU" sz="2000" smtClean="0"/>
              <a:t>12 bp</a:t>
            </a:r>
            <a:r>
              <a:rPr lang="en-AU" sz="2000"/>
              <a:t>, </a:t>
            </a:r>
            <a:r>
              <a:rPr lang="en-AU" sz="2000" smtClean="0"/>
              <a:t>9 bp</a:t>
            </a:r>
            <a:r>
              <a:rPr lang="en-AU" sz="2000"/>
              <a:t>, </a:t>
            </a:r>
            <a:r>
              <a:rPr lang="en-AU" sz="2000" smtClean="0"/>
              <a:t>4 bp</a:t>
            </a:r>
            <a:endParaRPr lang="en-AU" sz="2000" dirty="0"/>
          </a:p>
          <a:p>
            <a:endParaRPr lang="en-AU" sz="2000" dirty="0"/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50559"/>
              </p:ext>
            </p:extLst>
          </p:nvPr>
        </p:nvGraphicFramePr>
        <p:xfrm>
          <a:off x="1345323" y="2100123"/>
          <a:ext cx="8364734" cy="1197283"/>
        </p:xfrm>
        <a:graphic>
          <a:graphicData uri="http://schemas.openxmlformats.org/drawingml/2006/table">
            <a:tbl>
              <a:tblPr firstRow="1" firstCol="1" bandRow="1"/>
              <a:tblGrid>
                <a:gridCol w="8364734">
                  <a:extLst>
                    <a:ext uri="{9D8B030D-6E8A-4147-A177-3AD203B41FA5}">
                      <a16:colId xmlns:a16="http://schemas.microsoft.com/office/drawing/2014/main" xmlns="" val="2069140613"/>
                    </a:ext>
                  </a:extLst>
                </a:gridCol>
              </a:tblGrid>
              <a:tr h="33772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Example sequence. Cut with </a:t>
                      </a:r>
                      <a:r>
                        <a:rPr lang="en-AU" sz="1600" dirty="0" err="1">
                          <a:effectLst/>
                        </a:rPr>
                        <a:t>EcoRI</a:t>
                      </a:r>
                      <a:r>
                        <a:rPr lang="en-AU" sz="1600" dirty="0">
                          <a:effectLst/>
                        </a:rPr>
                        <a:t>.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004298"/>
                  </a:ext>
                </a:extLst>
              </a:tr>
              <a:tr h="42978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T C </a:t>
                      </a:r>
                      <a:r>
                        <a:rPr lang="en-AU" sz="2400" dirty="0" err="1">
                          <a:effectLst/>
                        </a:rPr>
                        <a:t>C</a:t>
                      </a:r>
                      <a:r>
                        <a:rPr lang="en-AU" sz="2400" dirty="0">
                          <a:effectLst/>
                        </a:rPr>
                        <a:t> A G C T G </a:t>
                      </a:r>
                      <a:r>
                        <a:rPr lang="en-AU" sz="2400" dirty="0" err="1">
                          <a:effectLst/>
                        </a:rPr>
                        <a:t>G</a:t>
                      </a:r>
                      <a:r>
                        <a:rPr lang="en-AU" sz="2400" dirty="0">
                          <a:effectLst/>
                        </a:rPr>
                        <a:t> A C G A </a:t>
                      </a:r>
                      <a:r>
                        <a:rPr lang="en-AU" sz="2400" dirty="0" err="1">
                          <a:effectLst/>
                        </a:rPr>
                        <a:t>A</a:t>
                      </a:r>
                      <a:r>
                        <a:rPr lang="en-AU" sz="2400" dirty="0">
                          <a:effectLst/>
                        </a:rPr>
                        <a:t> T </a:t>
                      </a:r>
                      <a:r>
                        <a:rPr lang="en-AU" sz="2400" dirty="0" err="1">
                          <a:effectLst/>
                        </a:rPr>
                        <a:t>T</a:t>
                      </a:r>
                      <a:r>
                        <a:rPr lang="en-AU" sz="2400" dirty="0">
                          <a:effectLst/>
                        </a:rPr>
                        <a:t> C T </a:t>
                      </a:r>
                      <a:r>
                        <a:rPr lang="en-AU" sz="2400" dirty="0" err="1">
                          <a:effectLst/>
                        </a:rPr>
                        <a:t>T</a:t>
                      </a:r>
                      <a:r>
                        <a:rPr lang="en-AU" sz="2400" dirty="0">
                          <a:effectLst/>
                        </a:rPr>
                        <a:t> C A G A T G A </a:t>
                      </a:r>
                      <a:r>
                        <a:rPr lang="en-AU" sz="2400" dirty="0" err="1">
                          <a:effectLst/>
                        </a:rPr>
                        <a:t>A</a:t>
                      </a:r>
                      <a:r>
                        <a:rPr lang="en-AU" sz="2400" dirty="0">
                          <a:effectLst/>
                        </a:rPr>
                        <a:t> T </a:t>
                      </a:r>
                      <a:r>
                        <a:rPr lang="en-AU" sz="2400" dirty="0" err="1">
                          <a:effectLst/>
                        </a:rPr>
                        <a:t>T</a:t>
                      </a:r>
                      <a:r>
                        <a:rPr lang="en-AU" sz="2400" dirty="0">
                          <a:effectLst/>
                        </a:rPr>
                        <a:t> C A </a:t>
                      </a:r>
                      <a:r>
                        <a:rPr lang="en-AU" sz="2400" dirty="0" err="1">
                          <a:effectLst/>
                        </a:rPr>
                        <a:t>A</a:t>
                      </a:r>
                      <a:r>
                        <a:rPr lang="en-AU" sz="2400" dirty="0">
                          <a:effectLst/>
                        </a:rPr>
                        <a:t> </a:t>
                      </a:r>
                      <a:r>
                        <a:rPr lang="en-AU" sz="2400" dirty="0" err="1">
                          <a:effectLst/>
                        </a:rPr>
                        <a:t>A</a:t>
                      </a:r>
                      <a:r>
                        <a:rPr lang="en-AU" sz="2400" dirty="0">
                          <a:effectLst/>
                        </a:rPr>
                        <a:t>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730762"/>
                  </a:ext>
                </a:extLst>
              </a:tr>
              <a:tr h="42978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A G </a:t>
                      </a:r>
                      <a:r>
                        <a:rPr lang="en-AU" sz="2400" dirty="0" err="1">
                          <a:effectLst/>
                        </a:rPr>
                        <a:t>G</a:t>
                      </a:r>
                      <a:r>
                        <a:rPr lang="en-AU" sz="2400" dirty="0">
                          <a:effectLst/>
                        </a:rPr>
                        <a:t> T C G A C </a:t>
                      </a:r>
                      <a:r>
                        <a:rPr lang="en-AU" sz="2400" dirty="0" err="1">
                          <a:effectLst/>
                        </a:rPr>
                        <a:t>C</a:t>
                      </a:r>
                      <a:r>
                        <a:rPr lang="en-AU" sz="2400" dirty="0">
                          <a:effectLst/>
                        </a:rPr>
                        <a:t> T G C T </a:t>
                      </a:r>
                      <a:r>
                        <a:rPr lang="en-AU" sz="2400" dirty="0" err="1">
                          <a:effectLst/>
                        </a:rPr>
                        <a:t>T</a:t>
                      </a:r>
                      <a:r>
                        <a:rPr lang="en-AU" sz="2400" dirty="0">
                          <a:effectLst/>
                        </a:rPr>
                        <a:t> A </a:t>
                      </a:r>
                      <a:r>
                        <a:rPr lang="en-AU" sz="2400" dirty="0" err="1">
                          <a:effectLst/>
                        </a:rPr>
                        <a:t>A</a:t>
                      </a:r>
                      <a:r>
                        <a:rPr lang="en-AU" sz="2400" dirty="0">
                          <a:effectLst/>
                        </a:rPr>
                        <a:t> G A </a:t>
                      </a:r>
                      <a:r>
                        <a:rPr lang="en-AU" sz="2400" dirty="0" err="1">
                          <a:effectLst/>
                        </a:rPr>
                        <a:t>A</a:t>
                      </a:r>
                      <a:r>
                        <a:rPr lang="en-AU" sz="2400" dirty="0">
                          <a:effectLst/>
                        </a:rPr>
                        <a:t> G T C T A C T </a:t>
                      </a:r>
                      <a:r>
                        <a:rPr lang="en-AU" sz="2400" dirty="0" err="1">
                          <a:effectLst/>
                        </a:rPr>
                        <a:t>T</a:t>
                      </a:r>
                      <a:r>
                        <a:rPr lang="en-AU" sz="2400" dirty="0">
                          <a:effectLst/>
                        </a:rPr>
                        <a:t> A </a:t>
                      </a:r>
                      <a:r>
                        <a:rPr lang="en-AU" sz="2400" dirty="0" err="1">
                          <a:effectLst/>
                        </a:rPr>
                        <a:t>A</a:t>
                      </a:r>
                      <a:r>
                        <a:rPr lang="en-AU" sz="2400" dirty="0">
                          <a:effectLst/>
                        </a:rPr>
                        <a:t> G T </a:t>
                      </a:r>
                      <a:r>
                        <a:rPr lang="en-AU" sz="2400" dirty="0" err="1">
                          <a:effectLst/>
                        </a:rPr>
                        <a:t>T</a:t>
                      </a:r>
                      <a:r>
                        <a:rPr lang="en-AU" sz="2400" dirty="0">
                          <a:effectLst/>
                        </a:rPr>
                        <a:t> </a:t>
                      </a:r>
                      <a:r>
                        <a:rPr lang="en-AU" sz="2400" dirty="0" err="1">
                          <a:effectLst/>
                        </a:rPr>
                        <a:t>T</a:t>
                      </a:r>
                      <a:r>
                        <a:rPr lang="en-AU" sz="2400" dirty="0">
                          <a:effectLst/>
                        </a:rPr>
                        <a:t> 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5357584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309413" y="2578719"/>
            <a:ext cx="915730" cy="541852"/>
            <a:chOff x="0" y="0"/>
            <a:chExt cx="554983" cy="43303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216707"/>
              <a:ext cx="554983" cy="0"/>
            </a:xfrm>
            <a:prstGeom prst="line">
              <a:avLst/>
            </a:prstGeom>
            <a:noFill/>
            <a:ln w="57150" cap="flat" cmpd="sng" algn="ctr">
              <a:solidFill>
                <a:srgbClr val="1CADE4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0" y="0"/>
              <a:ext cx="5286" cy="221993"/>
            </a:xfrm>
            <a:prstGeom prst="line">
              <a:avLst/>
            </a:prstGeom>
            <a:noFill/>
            <a:ln w="57150" cap="flat" cmpd="sng" algn="ctr">
              <a:solidFill>
                <a:srgbClr val="1CADE4"/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549697" y="211422"/>
              <a:ext cx="5080" cy="221615"/>
            </a:xfrm>
            <a:prstGeom prst="line">
              <a:avLst/>
            </a:prstGeom>
            <a:noFill/>
            <a:ln w="57150" cap="flat" cmpd="sng" algn="ctr">
              <a:solidFill>
                <a:srgbClr val="1CADE4"/>
              </a:solidFill>
              <a:prstDash val="soli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7371259" y="2574054"/>
            <a:ext cx="959941" cy="431800"/>
            <a:chOff x="0" y="0"/>
            <a:chExt cx="554983" cy="43303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0" y="216707"/>
              <a:ext cx="554983" cy="0"/>
            </a:xfrm>
            <a:prstGeom prst="line">
              <a:avLst/>
            </a:prstGeom>
            <a:noFill/>
            <a:ln w="57150" cap="flat" cmpd="sng" algn="ctr">
              <a:solidFill>
                <a:srgbClr val="1CADE4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0" y="0"/>
              <a:ext cx="5286" cy="221993"/>
            </a:xfrm>
            <a:prstGeom prst="line">
              <a:avLst/>
            </a:prstGeom>
            <a:noFill/>
            <a:ln w="57150" cap="flat" cmpd="sng" algn="ctr">
              <a:solidFill>
                <a:srgbClr val="1CADE4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549697" y="211422"/>
              <a:ext cx="5080" cy="221615"/>
            </a:xfrm>
            <a:prstGeom prst="line">
              <a:avLst/>
            </a:prstGeom>
            <a:noFill/>
            <a:ln w="57150" cap="flat" cmpd="sng" algn="ctr">
              <a:solidFill>
                <a:srgbClr val="1CADE4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9667" y="378329"/>
            <a:ext cx="9601200" cy="515937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DNA ligase: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9701" y="883568"/>
            <a:ext cx="10750551" cy="223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DNA ligase is a DNA-joining enzyme. </a:t>
            </a:r>
            <a:endParaRPr lang="en-US" alt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Palatino Linotype" pitchFamily="18" charset="0"/>
              <a:cs typeface="Arial" pitchFamily="34" charset="0"/>
            </a:endParaRPr>
          </a:p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If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two pieces of DNA have matching ends, ligase can link them to form a </a:t>
            </a:r>
            <a:r>
              <a:rPr lang="en-US" alt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single molecule </a:t>
            </a: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of DNA.</a:t>
            </a:r>
          </a:p>
          <a:p>
            <a:pPr marL="356616" indent="-356616" algn="just" defTabSz="9144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alt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Palatino Linotype" pitchFamily="18" charset="0"/>
                <a:cs typeface="Arial" pitchFamily="34" charset="0"/>
              </a:rPr>
              <a:t>In DNA cloning, restriction enzymes and DNA ligase are used to insert genes and other pieces of DNA into plasmids.</a:t>
            </a:r>
          </a:p>
        </p:txBody>
      </p:sp>
      <p:pic>
        <p:nvPicPr>
          <p:cNvPr id="9" name="Picture 2" descr="https://ka-perseus-images.s3.amazonaws.com/90e028bc741c4da8d623219daa1c5e8f933019e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4987" r="3766" b="10140"/>
          <a:stretch/>
        </p:blipFill>
        <p:spPr bwMode="auto">
          <a:xfrm>
            <a:off x="1743452" y="3645408"/>
            <a:ext cx="86502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476</Words>
  <Application>Microsoft Office PowerPoint</Application>
  <PresentationFormat>Custom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Flow</vt:lpstr>
      <vt:lpstr>9_Flow</vt:lpstr>
      <vt:lpstr>2_Flow</vt:lpstr>
      <vt:lpstr>10_Flow</vt:lpstr>
      <vt:lpstr>1_Office Theme</vt:lpstr>
      <vt:lpstr>Genetics Engineering (Zoo-455)</vt:lpstr>
      <vt:lpstr>Restriction enzymes:</vt:lpstr>
      <vt:lpstr>Restriction enzymes - purposes:</vt:lpstr>
      <vt:lpstr>Restriction enzyme site:</vt:lpstr>
      <vt:lpstr>PowerPoint Presentation</vt:lpstr>
      <vt:lpstr>PowerPoint Presentation</vt:lpstr>
      <vt:lpstr>PowerPoint Presentation</vt:lpstr>
      <vt:lpstr>PowerPoint Presentation</vt:lpstr>
      <vt:lpstr>DNA ligase: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Abul Farah</dc:creator>
  <cp:lastModifiedBy>Dell</cp:lastModifiedBy>
  <cp:revision>270</cp:revision>
  <dcterms:created xsi:type="dcterms:W3CDTF">2018-08-30T08:39:54Z</dcterms:created>
  <dcterms:modified xsi:type="dcterms:W3CDTF">2024-03-17T14:45:31Z</dcterms:modified>
</cp:coreProperties>
</file>