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05" r:id="rId4"/>
    <p:sldId id="269" r:id="rId5"/>
    <p:sldId id="308" r:id="rId6"/>
    <p:sldId id="279" r:id="rId7"/>
    <p:sldId id="277" r:id="rId8"/>
    <p:sldId id="270" r:id="rId9"/>
    <p:sldId id="309" r:id="rId10"/>
    <p:sldId id="271" r:id="rId11"/>
    <p:sldId id="313" r:id="rId12"/>
    <p:sldId id="316" r:id="rId13"/>
    <p:sldId id="317" r:id="rId14"/>
    <p:sldId id="322" r:id="rId15"/>
    <p:sldId id="319" r:id="rId16"/>
    <p:sldId id="323" r:id="rId17"/>
    <p:sldId id="324" r:id="rId18"/>
    <p:sldId id="320" r:id="rId19"/>
    <p:sldId id="3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C7B8-7EF8-EA77-864E-4F475D6C1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B04DC-753D-F516-C330-6B29DC7A7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77314-C0A6-53F4-A024-7D1232E8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EA804-E7BF-066D-7AA7-CCA1E351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9B21A-CBBA-7183-6E84-E746D434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4ABE-F248-317D-0D7A-2DA11807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55D0B-A1EE-5CF7-6B63-43E7A3E4D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DCB49-38DC-63BB-497E-BF846839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3CD52-1FDF-718B-A5EC-F57E2981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8CA08-EE62-3A8E-37B0-B611FE7B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1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048FF3-844E-1B8D-F5CE-CD86C8A63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B7782-5938-85DB-62BA-28EFC959D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BFD45-3AE4-95A5-EB78-580C8F38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25D2-42C4-245A-2BA8-1FB8005C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EC665-9EDF-AD21-6E59-6618F15C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2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15D1-1F0B-66F1-F2AF-E0DA6D6F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C661D-88EB-C733-F8DC-F8A599FF3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DB3D-8C1B-C144-F3CD-766B6CE9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0026E-725E-E8CB-14B4-6599C22A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834C-C9D9-69E2-D2D1-E22374F3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81B2-2326-7C00-40C6-2650305E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64598-4625-3DF9-5513-40E174DBC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31B55-CB3C-E8A9-1FBA-2B74727D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908E-9809-4FA0-27D2-667D71E3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C94EF-0278-8525-7BF1-FEB3228C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F07B-1A85-927C-E109-4F027939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61B7A-49C0-C747-7FB6-4D6CCADB1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6FDF9-1619-358D-97FC-BE41A5B92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403BC-3B0F-7C6E-FEBD-82D3524A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0CC03-5CA7-24B5-D649-8BCD9D4D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886A3-EF80-6BF8-B635-7FB0D3AC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BA60-63DC-0163-04A9-17F96F49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1490-9BD8-DA2C-68D6-48134BDD9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5CD59-CD4D-370F-0176-F3B0D68A5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443F0-3950-873A-C2C3-31E0E961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E2062-0692-A17D-2EAA-86F8327A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8A6440-08B3-91FF-544F-2C80CD06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0CD10-0B7E-058C-27A0-28F82A60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8090C-4E35-CBDA-62FD-A2F9ADCE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0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ADFE-6A3F-26F7-51C1-E415A57F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0B3E0-F187-325E-E120-E5F1AAED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E8A10-2D43-5A1E-E619-48C47599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6B6EB-5835-1B67-456C-A27FBD49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C9E0E-9A53-81CB-8B62-ED024E81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8A538-7581-2354-1F75-59D6E53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CF1E3-4E60-ABEB-1C8E-E86A8220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71E2-D896-558A-86C4-15BB952D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6CCE-37A3-B997-DCE8-FC31B4BF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44034-7A25-7181-E687-704E33D4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25056-3E41-FF68-1544-BE3640AB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D23CF-6011-AA3D-22F6-8ED0F79C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2A3B1-59DA-4EAF-C2DE-C350EBD4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8637-8697-FA40-868B-C689F466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37D56-1BE6-ACAD-8776-C10E5567A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2EA9B-D340-8F5B-2089-7D3B05FEC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B4587-C19B-F906-378D-67DA34D0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B4046-0FF8-1E9E-B46F-523B18A1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C0020-10C3-2205-F375-E49A97CC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11638-0816-624A-31FE-E85E46FB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A9E3D-19E6-31D0-AC7C-199DDFA50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E21F8-F0A6-A690-C07B-0C921B1D0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0A6C-490F-4006-9EA8-67212962F2BF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485D5-0FB9-0031-2014-E057CAD35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A8ECE-7AE3-7CD6-2339-22BE229C7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D80C-89BB-43F4-B368-1382EA27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10" Type="http://schemas.openxmlformats.org/officeDocument/2006/relationships/image" Target="../media/image570.png"/><Relationship Id="rId4" Type="http://schemas.openxmlformats.org/officeDocument/2006/relationships/image" Target="../media/image7.png"/><Relationship Id="rId9" Type="http://schemas.openxmlformats.org/officeDocument/2006/relationships/image" Target="../media/image5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4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905B-2EE0-1301-E01B-73223A901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EE 202</a:t>
            </a:r>
            <a:br>
              <a:rPr lang="en-US" dirty="0"/>
            </a:br>
            <a:r>
              <a:rPr lang="en-US" sz="6000" i="1" dirty="0"/>
              <a:t>Electric Circuits</a:t>
            </a:r>
            <a:br>
              <a:rPr lang="en-US" sz="6000" i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01B15-640B-0157-AC26-83A87CF55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79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Lecture 28 August</a:t>
            </a:r>
          </a:p>
          <a:p>
            <a:r>
              <a:rPr lang="en-US" sz="3600" dirty="0"/>
              <a:t>First Semester 2023-2024</a:t>
            </a:r>
          </a:p>
          <a:p>
            <a:r>
              <a:rPr lang="en-US" sz="3600" dirty="0"/>
              <a:t>Dr. Anmar Arif</a:t>
            </a:r>
          </a:p>
        </p:txBody>
      </p:sp>
      <p:pic>
        <p:nvPicPr>
          <p:cNvPr id="1028" name="Picture 4" descr="US patent for King Saud University invention in information security | Arab  News">
            <a:extLst>
              <a:ext uri="{FF2B5EF4-FFF2-40B4-BE49-F238E27FC236}">
                <a16:creationId xmlns:a16="http://schemas.microsoft.com/office/drawing/2014/main" id="{DC4AA453-321B-B690-A5AC-8378357B2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1679" b="21092"/>
          <a:stretch/>
        </p:blipFill>
        <p:spPr bwMode="auto">
          <a:xfrm>
            <a:off x="0" y="0"/>
            <a:ext cx="3918585" cy="14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6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58650" y="2531880"/>
            <a:ext cx="2634048" cy="4068864"/>
            <a:chOff x="-1214627" y="2148425"/>
            <a:chExt cx="2788894" cy="44872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4861" t="31875" r="38907" b="59454"/>
            <a:stretch/>
          </p:blipFill>
          <p:spPr>
            <a:xfrm>
              <a:off x="-177435" y="2148425"/>
              <a:ext cx="1045130" cy="37222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8055" t="29375" r="22430" b="17084"/>
            <a:stretch/>
          </p:blipFill>
          <p:spPr>
            <a:xfrm>
              <a:off x="-1214627" y="3824732"/>
              <a:ext cx="2788894" cy="20105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38819" t="52187" r="32917" b="32188"/>
            <a:stretch/>
          </p:blipFill>
          <p:spPr>
            <a:xfrm>
              <a:off x="-774821" y="5977297"/>
              <a:ext cx="1786407" cy="6583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47106" t="46459" r="35318" b="41144"/>
            <a:stretch/>
          </p:blipFill>
          <p:spPr>
            <a:xfrm>
              <a:off x="-220748" y="2520647"/>
              <a:ext cx="1131757" cy="53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44861" t="66653" r="27301" b="18125"/>
            <a:stretch/>
          </p:blipFill>
          <p:spPr>
            <a:xfrm>
              <a:off x="-595059" y="3029233"/>
              <a:ext cx="1792461" cy="6534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186992" y="1261769"/>
            <a:ext cx="2793838" cy="1468446"/>
            <a:chOff x="6143127" y="1055065"/>
            <a:chExt cx="2793838" cy="1468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43127" y="1745462"/>
                  <a:ext cx="51047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𝑉𝑠</m:t>
                        </m:r>
                      </m:oMath>
                    </m:oMathPara>
                  </a14:m>
                  <a:endParaRPr lang="en-US" sz="1600" i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127" y="1745462"/>
                  <a:ext cx="510478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 flipH="1">
              <a:off x="6877932" y="2508014"/>
              <a:ext cx="16459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345041" y="1055065"/>
                  <a:ext cx="52032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41" y="1055065"/>
                  <a:ext cx="520322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8521439" y="1803741"/>
              <a:ext cx="3849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ea typeface="Cambria Math" panose="02040503050406030204" pitchFamily="18" charset="0"/>
                </a:rPr>
                <a:t>RL</a:t>
              </a:r>
              <a:endParaRPr lang="en-US" sz="1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" t="3257" r="48321" b="70138"/>
            <a:stretch/>
          </p:blipFill>
          <p:spPr>
            <a:xfrm>
              <a:off x="6589486" y="1313543"/>
              <a:ext cx="2039257" cy="120996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552023" y="1319300"/>
              <a:ext cx="384942" cy="164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D5B380-4F5A-7E9D-DFC3-2598ABD7F6D3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Power Transfer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D7EE7-70BB-7E04-168C-F2F401BE9EE9}"/>
              </a:ext>
            </a:extLst>
          </p:cNvPr>
          <p:cNvSpPr txBox="1"/>
          <p:nvPr/>
        </p:nvSpPr>
        <p:spPr>
          <a:xfrm>
            <a:off x="746654" y="1505504"/>
            <a:ext cx="77401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166B3"/>
                </a:solidFill>
                <a:effectLst/>
                <a:latin typeface="Times-BoldItalic"/>
              </a:rPr>
              <a:t>A load will receive maximum power from a network when its resistance is exactly equal to the </a:t>
            </a:r>
            <a:r>
              <a:rPr lang="en-US" sz="1800" b="1" i="1" dirty="0" err="1">
                <a:solidFill>
                  <a:srgbClr val="0166B3"/>
                </a:solidFill>
                <a:effectLst/>
                <a:latin typeface="Times-BoldItalic"/>
              </a:rPr>
              <a:t>Thévenin</a:t>
            </a:r>
            <a:r>
              <a:rPr lang="en-US" sz="1800" b="1" i="1" dirty="0">
                <a:solidFill>
                  <a:srgbClr val="0166B3"/>
                </a:solidFill>
                <a:effectLst/>
                <a:latin typeface="Times-BoldItalic"/>
              </a:rPr>
              <a:t> resistance of the network applied to the load.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7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D5B380-4F5A-7E9D-DFC3-2598ABD7F6D3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D0619E-0FB3-418A-B2B5-9F07C86C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719833"/>
            <a:ext cx="9877425" cy="824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2D3C43-FB26-D9C8-4D98-7ADB2302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06" y="3026625"/>
            <a:ext cx="4243387" cy="25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0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D5B380-4F5A-7E9D-DFC3-2598ABD7F6D3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2D3C43-FB26-D9C8-4D98-7ADB2302A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981" y="683475"/>
            <a:ext cx="3129149" cy="189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6941C5-6595-F136-4921-16A612E70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064" y="3062287"/>
            <a:ext cx="3254982" cy="1351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75E64F-179C-7D2D-64B2-636A378A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221" y="4600675"/>
            <a:ext cx="3087909" cy="16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D5B380-4F5A-7E9D-DFC3-2598ABD7F6D3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2D3C43-FB26-D9C8-4D98-7ADB2302A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018" y="445667"/>
            <a:ext cx="3129149" cy="189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6941C5-6595-F136-4921-16A612E70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018" y="2573329"/>
            <a:ext cx="3254982" cy="1351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75E64F-179C-7D2D-64B2-636A378A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427" y="4218539"/>
            <a:ext cx="3087909" cy="1615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EB7A7-D264-4B10-8D05-833972402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33" y="1557010"/>
            <a:ext cx="8541958" cy="41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1629-5E61-70E0-17DB-6A8F73BD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65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sources problems</a:t>
            </a:r>
          </a:p>
        </p:txBody>
      </p:sp>
    </p:spTree>
    <p:extLst>
      <p:ext uri="{BB962C8B-B14F-4D97-AF65-F5344CB8AC3E}">
        <p14:creationId xmlns:p14="http://schemas.microsoft.com/office/powerpoint/2010/main" val="373235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5DE6A-38DA-F85C-9DC1-FEBEB382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209675"/>
            <a:ext cx="5441574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5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C9D6E-1CE6-5B5C-1709-3531FF6BD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508"/>
          <a:stretch/>
        </p:blipFill>
        <p:spPr>
          <a:xfrm>
            <a:off x="342900" y="823913"/>
            <a:ext cx="5429250" cy="661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199A7-3FCC-E7AC-79C5-230E5EEF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68" y="1628775"/>
            <a:ext cx="2957513" cy="21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7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385D8-EFEC-FB33-C954-4AAFD76B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685800"/>
            <a:ext cx="5105135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29E71-99FA-BEB1-E037-69130CB4D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3429000"/>
            <a:ext cx="4689783" cy="3433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0566A-79A8-0158-C223-0C4CD6257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49" y="3276600"/>
            <a:ext cx="4124325" cy="6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1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DCB3B-DF58-3A1B-68C3-31F3CE4A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862012"/>
            <a:ext cx="4903036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EA9ED-A4D4-CD59-7EB0-DD1F35BB4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4837"/>
            <a:ext cx="54673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3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517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Announcements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F74FF-AF6A-BEE5-7768-C795FB2755CB}"/>
              </a:ext>
            </a:extLst>
          </p:cNvPr>
          <p:cNvSpPr txBox="1"/>
          <p:nvPr/>
        </p:nvSpPr>
        <p:spPr>
          <a:xfrm>
            <a:off x="914400" y="1977509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Midterm Exam 1: 16 Oct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Midterm Exam 2: 9 November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Quiz 1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Quiz 2 Wednesday</a:t>
            </a:r>
          </a:p>
          <a:p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63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492"/>
            <a:ext cx="10515600" cy="135175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Thevenin’s and Norton’s Theorems</a:t>
            </a:r>
          </a:p>
        </p:txBody>
      </p:sp>
    </p:spTree>
    <p:extLst>
      <p:ext uri="{BB962C8B-B14F-4D97-AF65-F5344CB8AC3E}">
        <p14:creationId xmlns:p14="http://schemas.microsoft.com/office/powerpoint/2010/main" val="345391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347" t="30209" r="27500" b="29792"/>
          <a:stretch/>
        </p:blipFill>
        <p:spPr>
          <a:xfrm>
            <a:off x="6423918" y="1504950"/>
            <a:ext cx="3640833" cy="156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450" y="1405524"/>
            <a:ext cx="424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(Ex.  5.4-2 page 183) Determine the </a:t>
            </a:r>
            <a:r>
              <a:rPr lang="en-US" sz="1600" dirty="0" err="1"/>
              <a:t>thevenin</a:t>
            </a:r>
            <a:r>
              <a:rPr lang="en-US" sz="1600" dirty="0"/>
              <a:t> &amp; Norton eq. </a:t>
            </a:r>
            <a:r>
              <a:rPr lang="en-US" sz="1600" dirty="0" err="1"/>
              <a:t>cct</a:t>
            </a:r>
            <a:r>
              <a:rPr lang="en-US" sz="1600" dirty="0"/>
              <a:t>. at terminal ab.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1313" y="2572489"/>
            <a:ext cx="3198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loop1 </a:t>
            </a:r>
            <a:endParaRPr lang="en-US" sz="1100" i="1" baseline="-25000" dirty="0"/>
          </a:p>
        </p:txBody>
      </p:sp>
      <p:sp>
        <p:nvSpPr>
          <p:cNvPr id="61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cxnSp>
        <p:nvCxnSpPr>
          <p:cNvPr id="29" name="Straight Arrow Connector 28"/>
          <p:cNvCxnSpPr>
            <a:stCxn id="35" idx="6"/>
          </p:cNvCxnSpPr>
          <p:nvPr/>
        </p:nvCxnSpPr>
        <p:spPr>
          <a:xfrm flipV="1">
            <a:off x="2278252" y="2232438"/>
            <a:ext cx="399733" cy="2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43321" y="2553243"/>
            <a:ext cx="143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Mesh analysis</a:t>
            </a:r>
            <a:endParaRPr lang="en-US" sz="1400" i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790388" y="2201694"/>
            <a:ext cx="13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Node analysis</a:t>
            </a:r>
            <a:endParaRPr lang="en-US" sz="1400" i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05534" y="2047839"/>
            <a:ext cx="1198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superposition</a:t>
            </a:r>
            <a:endParaRPr lang="en-US" sz="1400" i="1" baseline="-25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880165" y="2296798"/>
            <a:ext cx="438152" cy="372105"/>
            <a:chOff x="2081588" y="2073275"/>
            <a:chExt cx="438152" cy="372105"/>
          </a:xfrm>
        </p:grpSpPr>
        <p:sp>
          <p:nvSpPr>
            <p:cNvPr id="34" name="TextBox 33"/>
            <p:cNvSpPr txBox="1"/>
            <p:nvPr/>
          </p:nvSpPr>
          <p:spPr>
            <a:xfrm>
              <a:off x="2081588" y="2095925"/>
              <a:ext cx="43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th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107569" y="2073275"/>
              <a:ext cx="372105" cy="37210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stCxn id="35" idx="6"/>
          </p:cNvCxnSpPr>
          <p:nvPr/>
        </p:nvCxnSpPr>
        <p:spPr>
          <a:xfrm flipV="1">
            <a:off x="2278251" y="2397602"/>
            <a:ext cx="1648146" cy="8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6"/>
            <a:endCxn id="30" idx="1"/>
          </p:cNvCxnSpPr>
          <p:nvPr/>
        </p:nvCxnSpPr>
        <p:spPr>
          <a:xfrm>
            <a:off x="2278252" y="2482851"/>
            <a:ext cx="2465069" cy="22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775072" y="2557023"/>
            <a:ext cx="1376229" cy="290101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3A9F7E-2425-3209-56D7-9864F0BFD7FC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53925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347" t="30209" r="27500" b="29792"/>
          <a:stretch/>
        </p:blipFill>
        <p:spPr>
          <a:xfrm>
            <a:off x="6423918" y="1504950"/>
            <a:ext cx="3640833" cy="156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450" y="1405524"/>
            <a:ext cx="424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(Ex.  5.4-2 page 183) Determine the </a:t>
            </a:r>
            <a:r>
              <a:rPr lang="en-US" sz="1600" dirty="0" err="1"/>
              <a:t>thevenin</a:t>
            </a:r>
            <a:r>
              <a:rPr lang="en-US" sz="1600" dirty="0"/>
              <a:t> &amp; Norton eq. </a:t>
            </a:r>
            <a:r>
              <a:rPr lang="en-US" sz="1600" dirty="0" err="1"/>
              <a:t>cct</a:t>
            </a:r>
            <a:r>
              <a:rPr lang="en-US" sz="1600" dirty="0"/>
              <a:t>. at terminal ab.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1313" y="2572489"/>
            <a:ext cx="3198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loop1 </a:t>
            </a:r>
            <a:endParaRPr lang="en-US" sz="1100" i="1" baseline="-25000" dirty="0"/>
          </a:p>
        </p:txBody>
      </p:sp>
      <p:sp>
        <p:nvSpPr>
          <p:cNvPr id="61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cxnSp>
        <p:nvCxnSpPr>
          <p:cNvPr id="38" name="Straight Arrow Connector 37"/>
          <p:cNvCxnSpPr>
            <a:stCxn id="44" idx="6"/>
          </p:cNvCxnSpPr>
          <p:nvPr/>
        </p:nvCxnSpPr>
        <p:spPr>
          <a:xfrm flipV="1">
            <a:off x="2278252" y="2232438"/>
            <a:ext cx="399733" cy="2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43321" y="2553243"/>
            <a:ext cx="143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Mesh analysis</a:t>
            </a:r>
            <a:endParaRPr lang="en-US" sz="1400" i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3790388" y="2201694"/>
            <a:ext cx="13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Node analysis</a:t>
            </a:r>
            <a:endParaRPr lang="en-US" sz="1400" i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2605534" y="2047839"/>
            <a:ext cx="1198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superposition</a:t>
            </a:r>
            <a:endParaRPr lang="en-US" sz="1400" i="1" baseline="-25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880165" y="2296798"/>
            <a:ext cx="438152" cy="372105"/>
            <a:chOff x="2081588" y="2073275"/>
            <a:chExt cx="438152" cy="372105"/>
          </a:xfrm>
        </p:grpSpPr>
        <p:sp>
          <p:nvSpPr>
            <p:cNvPr id="43" name="TextBox 42"/>
            <p:cNvSpPr txBox="1"/>
            <p:nvPr/>
          </p:nvSpPr>
          <p:spPr>
            <a:xfrm>
              <a:off x="2081588" y="2095925"/>
              <a:ext cx="43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th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2107569" y="2073275"/>
              <a:ext cx="372105" cy="37210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>
            <a:stCxn id="44" idx="6"/>
          </p:cNvCxnSpPr>
          <p:nvPr/>
        </p:nvCxnSpPr>
        <p:spPr>
          <a:xfrm flipV="1">
            <a:off x="2278251" y="2397602"/>
            <a:ext cx="1648146" cy="8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6"/>
            <a:endCxn id="39" idx="1"/>
          </p:cNvCxnSpPr>
          <p:nvPr/>
        </p:nvCxnSpPr>
        <p:spPr>
          <a:xfrm>
            <a:off x="2278252" y="2482851"/>
            <a:ext cx="2465069" cy="22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775072" y="2557023"/>
            <a:ext cx="1376229" cy="290101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880165" y="3149473"/>
            <a:ext cx="123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KVL at loop1: </a:t>
            </a:r>
            <a:endParaRPr lang="en-US" sz="14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967996" y="3075843"/>
                <a:ext cx="358155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10 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4.5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+12−40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=0  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96" y="3075843"/>
                <a:ext cx="3581558" cy="404726"/>
              </a:xfrm>
              <a:prstGeom prst="rect">
                <a:avLst/>
              </a:prstGeom>
              <a:blipFill>
                <a:blip r:embed="rId3"/>
                <a:stretch>
                  <a:fillRect l="-681" t="-1515" r="-68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71886" y="3463927"/>
                <a:ext cx="1784270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. 40=9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86" y="3463927"/>
                <a:ext cx="1784270" cy="404726"/>
              </a:xfrm>
              <a:prstGeom prst="rect">
                <a:avLst/>
              </a:prstGeom>
              <a:blipFill>
                <a:blip r:embed="rId4"/>
                <a:stretch>
                  <a:fillRect l="-683" r="-68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906147" y="2806091"/>
            <a:ext cx="224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 the open circuit part: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9B9501-8C43-BB46-BA31-A3B7412E9694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9421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347" t="30209" r="27500" b="29792"/>
          <a:stretch/>
        </p:blipFill>
        <p:spPr>
          <a:xfrm>
            <a:off x="6423918" y="1504950"/>
            <a:ext cx="3640833" cy="156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450" y="1405524"/>
            <a:ext cx="424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(Ex.  5.4-2 page 183) Determine the </a:t>
            </a:r>
            <a:r>
              <a:rPr lang="en-US" sz="1600" dirty="0" err="1"/>
              <a:t>thevenin</a:t>
            </a:r>
            <a:r>
              <a:rPr lang="en-US" sz="1600" dirty="0"/>
              <a:t> &amp; Norton eq. </a:t>
            </a:r>
            <a:r>
              <a:rPr lang="en-US" sz="1600" dirty="0" err="1"/>
              <a:t>cct</a:t>
            </a:r>
            <a:r>
              <a:rPr lang="en-US" sz="1600" dirty="0"/>
              <a:t>. at terminal ab.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1313" y="2572489"/>
            <a:ext cx="3198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loop1 </a:t>
            </a:r>
            <a:endParaRPr lang="en-US" sz="1100" i="1" baseline="-25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0347" t="30209" r="27500" b="29792"/>
          <a:stretch/>
        </p:blipFill>
        <p:spPr>
          <a:xfrm>
            <a:off x="7248599" y="3541429"/>
            <a:ext cx="2816152" cy="12082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477250" y="3560862"/>
            <a:ext cx="349250" cy="401538"/>
          </a:xfrm>
          <a:prstGeom prst="rect">
            <a:avLst/>
          </a:prstGeom>
          <a:solidFill>
            <a:srgbClr val="E9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8458200" y="3843867"/>
            <a:ext cx="495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48599" y="4027389"/>
            <a:ext cx="730251" cy="401538"/>
          </a:xfrm>
          <a:prstGeom prst="rect">
            <a:avLst/>
          </a:prstGeom>
          <a:solidFill>
            <a:srgbClr val="D8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8244333" y="3733198"/>
            <a:ext cx="947060" cy="9142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458200" y="3729029"/>
            <a:ext cx="542282" cy="9006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cxnSp>
        <p:nvCxnSpPr>
          <p:cNvPr id="54" name="Straight Arrow Connector 53"/>
          <p:cNvCxnSpPr>
            <a:stCxn id="64" idx="6"/>
          </p:cNvCxnSpPr>
          <p:nvPr/>
        </p:nvCxnSpPr>
        <p:spPr>
          <a:xfrm flipV="1">
            <a:off x="2278252" y="2232438"/>
            <a:ext cx="399733" cy="2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43321" y="2553243"/>
            <a:ext cx="143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Mesh analysis</a:t>
            </a:r>
            <a:endParaRPr lang="en-US" sz="1400" i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90388" y="2201694"/>
            <a:ext cx="13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Node analysis</a:t>
            </a:r>
            <a:endParaRPr lang="en-US" sz="1400" i="1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2605534" y="2047839"/>
            <a:ext cx="1198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superposition</a:t>
            </a:r>
            <a:endParaRPr lang="en-US" sz="1400" i="1" baseline="-25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880165" y="2296798"/>
            <a:ext cx="438152" cy="372105"/>
            <a:chOff x="2081588" y="2073275"/>
            <a:chExt cx="438152" cy="372105"/>
          </a:xfrm>
        </p:grpSpPr>
        <p:sp>
          <p:nvSpPr>
            <p:cNvPr id="62" name="TextBox 61"/>
            <p:cNvSpPr txBox="1"/>
            <p:nvPr/>
          </p:nvSpPr>
          <p:spPr>
            <a:xfrm>
              <a:off x="2081588" y="2095925"/>
              <a:ext cx="43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th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2107569" y="2073275"/>
              <a:ext cx="372105" cy="37210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/>
          <p:cNvCxnSpPr>
            <a:stCxn id="64" idx="6"/>
          </p:cNvCxnSpPr>
          <p:nvPr/>
        </p:nvCxnSpPr>
        <p:spPr>
          <a:xfrm flipV="1">
            <a:off x="2278251" y="2397602"/>
            <a:ext cx="1648146" cy="8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6"/>
            <a:endCxn id="55" idx="1"/>
          </p:cNvCxnSpPr>
          <p:nvPr/>
        </p:nvCxnSpPr>
        <p:spPr>
          <a:xfrm>
            <a:off x="2278252" y="2482851"/>
            <a:ext cx="2465069" cy="22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775072" y="2557023"/>
            <a:ext cx="1376229" cy="290101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880165" y="3149473"/>
            <a:ext cx="123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KVL at loop1: </a:t>
            </a:r>
            <a:endParaRPr lang="en-US" sz="14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967996" y="3075843"/>
                <a:ext cx="358155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10 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4.5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+12−40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=0  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96" y="3075843"/>
                <a:ext cx="3581558" cy="404726"/>
              </a:xfrm>
              <a:prstGeom prst="rect">
                <a:avLst/>
              </a:prstGeom>
              <a:blipFill>
                <a:blip r:embed="rId3"/>
                <a:stretch>
                  <a:fillRect l="-681" t="-1515" r="-68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971886" y="3463927"/>
                <a:ext cx="1784270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. 40=9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86" y="3463927"/>
                <a:ext cx="1784270" cy="404726"/>
              </a:xfrm>
              <a:prstGeom prst="rect">
                <a:avLst/>
              </a:prstGeom>
              <a:blipFill>
                <a:blip r:embed="rId4"/>
                <a:stretch>
                  <a:fillRect l="-683" r="-68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1906147" y="2806091"/>
            <a:ext cx="224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 the open circuit part: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C958EC-7761-A496-A43B-342F089CAC97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211448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347" t="30209" r="27500" b="29792"/>
          <a:stretch/>
        </p:blipFill>
        <p:spPr>
          <a:xfrm>
            <a:off x="6423918" y="1504950"/>
            <a:ext cx="3640833" cy="156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450" y="1405524"/>
            <a:ext cx="424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(Ex.  5.4-2 page 183) Determine the </a:t>
            </a:r>
            <a:r>
              <a:rPr lang="en-US" sz="1600" dirty="0" err="1"/>
              <a:t>thevenin</a:t>
            </a:r>
            <a:r>
              <a:rPr lang="en-US" sz="1600" dirty="0"/>
              <a:t> &amp; Norton eq. </a:t>
            </a:r>
            <a:r>
              <a:rPr lang="en-US" sz="1600" dirty="0" err="1"/>
              <a:t>cct</a:t>
            </a:r>
            <a:r>
              <a:rPr lang="en-US" sz="1600" dirty="0"/>
              <a:t>. at terminal ab.</a:t>
            </a:r>
          </a:p>
        </p:txBody>
      </p:sp>
      <p:cxnSp>
        <p:nvCxnSpPr>
          <p:cNvPr id="7" name="Straight Arrow Connector 6"/>
          <p:cNvCxnSpPr>
            <a:stCxn id="27" idx="6"/>
          </p:cNvCxnSpPr>
          <p:nvPr/>
        </p:nvCxnSpPr>
        <p:spPr>
          <a:xfrm flipV="1">
            <a:off x="2278252" y="2232438"/>
            <a:ext cx="399733" cy="2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43321" y="2553243"/>
            <a:ext cx="1439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Mesh analysis</a:t>
            </a:r>
            <a:endParaRPr lang="en-US" sz="1400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90388" y="2201694"/>
            <a:ext cx="13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Node analysis</a:t>
            </a:r>
            <a:endParaRPr lang="en-US" sz="1400" i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605534" y="2047839"/>
            <a:ext cx="1198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superposition</a:t>
            </a:r>
            <a:endParaRPr lang="en-US" sz="1400" i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731313" y="2572489"/>
            <a:ext cx="3198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loop1 </a:t>
            </a:r>
            <a:endParaRPr lang="en-US" sz="1100" i="1" baseline="-25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0347" t="30209" r="27500" b="29792"/>
          <a:stretch/>
        </p:blipFill>
        <p:spPr>
          <a:xfrm>
            <a:off x="7248599" y="3541429"/>
            <a:ext cx="2816152" cy="12082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477250" y="3560862"/>
            <a:ext cx="349250" cy="401538"/>
          </a:xfrm>
          <a:prstGeom prst="rect">
            <a:avLst/>
          </a:prstGeom>
          <a:solidFill>
            <a:srgbClr val="E9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8458200" y="3843867"/>
            <a:ext cx="495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48599" y="4027389"/>
            <a:ext cx="730251" cy="401538"/>
          </a:xfrm>
          <a:prstGeom prst="rect">
            <a:avLst/>
          </a:prstGeom>
          <a:solidFill>
            <a:srgbClr val="D8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880165" y="2296798"/>
            <a:ext cx="438152" cy="372105"/>
            <a:chOff x="2081588" y="2073275"/>
            <a:chExt cx="438152" cy="372105"/>
          </a:xfrm>
        </p:grpSpPr>
        <p:sp>
          <p:nvSpPr>
            <p:cNvPr id="12" name="TextBox 11"/>
            <p:cNvSpPr txBox="1"/>
            <p:nvPr/>
          </p:nvSpPr>
          <p:spPr>
            <a:xfrm>
              <a:off x="2081588" y="2095925"/>
              <a:ext cx="43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th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107569" y="2073275"/>
              <a:ext cx="372105" cy="37210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0347" t="30209" r="27500" b="29792"/>
          <a:stretch/>
        </p:blipFill>
        <p:spPr>
          <a:xfrm>
            <a:off x="7248598" y="4830479"/>
            <a:ext cx="2816152" cy="120827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9994900" y="5137150"/>
            <a:ext cx="0" cy="730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083800" y="5245100"/>
            <a:ext cx="0" cy="4953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102851" y="5434614"/>
                <a:ext cx="254492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851" y="5434614"/>
                <a:ext cx="254492" cy="230832"/>
              </a:xfrm>
              <a:prstGeom prst="rect">
                <a:avLst/>
              </a:prstGeom>
              <a:blipFill>
                <a:blip r:embed="rId3"/>
                <a:stretch>
                  <a:fillRect l="-16667" r="-238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20345" y="4904510"/>
                <a:ext cx="1569725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=85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345" y="4904510"/>
                <a:ext cx="1569725" cy="439672"/>
              </a:xfrm>
              <a:prstGeom prst="rect">
                <a:avLst/>
              </a:prstGeom>
              <a:blipFill>
                <a:blip r:embed="rId4"/>
                <a:stretch>
                  <a:fillRect l="-1556" t="-1389" r="-233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71887" y="4231114"/>
                <a:ext cx="4889287" cy="224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𝑝𝑎𝑟𝑎𝑙𝑙𝑒𝑙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40 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=5 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→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87" y="4231114"/>
                <a:ext cx="4889287" cy="224870"/>
              </a:xfrm>
              <a:prstGeom prst="rect">
                <a:avLst/>
              </a:prstGeom>
              <a:blipFill>
                <a:blip r:embed="rId5"/>
                <a:stretch>
                  <a:fillRect l="-37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891756" y="4555978"/>
            <a:ext cx="12362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KVL at loop1: </a:t>
            </a:r>
            <a:endParaRPr lang="en-US" sz="13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21551" y="4559024"/>
                <a:ext cx="3515898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10 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4.5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−9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+12−40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51" y="4559024"/>
                <a:ext cx="3515898" cy="243143"/>
              </a:xfrm>
              <a:prstGeom prst="rect">
                <a:avLst/>
              </a:prstGeom>
              <a:blipFill>
                <a:blip r:embed="rId6"/>
                <a:stretch>
                  <a:fillRect l="-69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76012" y="4969066"/>
                <a:ext cx="3393173" cy="224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0.1412 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 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=1.129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012" y="4969066"/>
                <a:ext cx="3393173" cy="224870"/>
              </a:xfrm>
              <a:prstGeom prst="rect">
                <a:avLst/>
              </a:prstGeom>
              <a:blipFill>
                <a:blip r:embed="rId7"/>
                <a:stretch>
                  <a:fillRect l="-54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8244333" y="3733198"/>
            <a:ext cx="947060" cy="9142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458200" y="3729029"/>
            <a:ext cx="542282" cy="9006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7" idx="6"/>
          </p:cNvCxnSpPr>
          <p:nvPr/>
        </p:nvCxnSpPr>
        <p:spPr>
          <a:xfrm flipV="1">
            <a:off x="2278251" y="2397602"/>
            <a:ext cx="1648146" cy="8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6"/>
            <a:endCxn id="13" idx="1"/>
          </p:cNvCxnSpPr>
          <p:nvPr/>
        </p:nvCxnSpPr>
        <p:spPr>
          <a:xfrm>
            <a:off x="2278252" y="2482851"/>
            <a:ext cx="2465069" cy="22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775072" y="2557023"/>
            <a:ext cx="1376229" cy="290101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437" y="5429732"/>
            <a:ext cx="3596867" cy="1331166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1880165" y="3149473"/>
            <a:ext cx="123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KVL at loop1: </a:t>
            </a:r>
            <a:endParaRPr lang="en-US" sz="14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2967996" y="3075843"/>
                <a:ext cx="3581558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10 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4.5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+12−40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=0  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96" y="3075843"/>
                <a:ext cx="3581558" cy="404726"/>
              </a:xfrm>
              <a:prstGeom prst="rect">
                <a:avLst/>
              </a:prstGeom>
              <a:blipFill>
                <a:blip r:embed="rId9"/>
                <a:stretch>
                  <a:fillRect l="-681" t="-1515" r="-68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971886" y="3463927"/>
                <a:ext cx="1784270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. 40=9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86" y="3463927"/>
                <a:ext cx="1784270" cy="404726"/>
              </a:xfrm>
              <a:prstGeom prst="rect">
                <a:avLst/>
              </a:prstGeom>
              <a:blipFill>
                <a:blip r:embed="rId10"/>
                <a:stretch>
                  <a:fillRect l="-683" r="-68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1906147" y="2806091"/>
            <a:ext cx="224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 the open circuit part: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891757" y="3929133"/>
            <a:ext cx="224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 the short circuit part: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14794D-39FC-0A6B-C033-703EFDF8EC68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75274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43778" y="1454728"/>
            <a:ext cx="4543405" cy="1669472"/>
            <a:chOff x="4316577" y="1454728"/>
            <a:chExt cx="4543405" cy="16694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7424" t="35682" r="17424" b="39432"/>
            <a:stretch/>
          </p:blipFill>
          <p:spPr>
            <a:xfrm>
              <a:off x="4316577" y="1454728"/>
              <a:ext cx="4543405" cy="166947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16577" y="2150125"/>
              <a:ext cx="4240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3497" t="40456" r="48426" b="55902"/>
            <a:stretch/>
          </p:blipFill>
          <p:spPr>
            <a:xfrm rot="5400000">
              <a:off x="6304040" y="2212630"/>
              <a:ext cx="812800" cy="2443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3497" t="40456" r="48426" b="55902"/>
            <a:stretch/>
          </p:blipFill>
          <p:spPr>
            <a:xfrm rot="5400000">
              <a:off x="7911534" y="2212631"/>
              <a:ext cx="812800" cy="244321"/>
            </a:xfrm>
            <a:prstGeom prst="rect">
              <a:avLst/>
            </a:prstGeom>
          </p:spPr>
        </p:pic>
      </p:grpSp>
      <p:sp>
        <p:nvSpPr>
          <p:cNvPr id="63" name="TextBox 62"/>
          <p:cNvSpPr txBox="1"/>
          <p:nvPr/>
        </p:nvSpPr>
        <p:spPr>
          <a:xfrm>
            <a:off x="8517240" y="2165513"/>
            <a:ext cx="3897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400" dirty="0"/>
              <a:t>L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0131085" y="2180903"/>
            <a:ext cx="4045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400" dirty="0"/>
              <a:t>L</a:t>
            </a:r>
            <a:endParaRPr lang="en-US" sz="1600" dirty="0"/>
          </a:p>
        </p:txBody>
      </p:sp>
      <p:sp>
        <p:nvSpPr>
          <p:cNvPr id="57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5726CE-2EBA-B5DD-6CC8-8816C44601EF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7407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43778" y="1454728"/>
            <a:ext cx="4543405" cy="1669472"/>
            <a:chOff x="4316577" y="1454728"/>
            <a:chExt cx="4543405" cy="16694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7424" t="35682" r="17424" b="39432"/>
            <a:stretch/>
          </p:blipFill>
          <p:spPr>
            <a:xfrm>
              <a:off x="4316577" y="1454728"/>
              <a:ext cx="4543405" cy="166947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16577" y="2150125"/>
              <a:ext cx="4240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43497" t="40456" r="48426" b="55902"/>
            <a:stretch/>
          </p:blipFill>
          <p:spPr>
            <a:xfrm rot="5400000">
              <a:off x="6304040" y="2212630"/>
              <a:ext cx="812800" cy="2443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3497" t="40456" r="48426" b="55902"/>
            <a:stretch/>
          </p:blipFill>
          <p:spPr>
            <a:xfrm rot="5400000">
              <a:off x="7911534" y="2212631"/>
              <a:ext cx="812800" cy="24432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018378" y="3035878"/>
            <a:ext cx="2496973" cy="1669472"/>
            <a:chOff x="4316577" y="1454728"/>
            <a:chExt cx="2496973" cy="16694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37424" t="35682" r="37761" b="39432"/>
            <a:stretch/>
          </p:blipFill>
          <p:spPr>
            <a:xfrm>
              <a:off x="4316577" y="1454728"/>
              <a:ext cx="2496973" cy="166947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16577" y="2150125"/>
              <a:ext cx="4240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98223" y="2003682"/>
              <a:ext cx="4693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i="1" dirty="0" err="1"/>
                <a:t>i</a:t>
              </a:r>
              <a:r>
                <a:rPr lang="en-US" sz="1400" i="1" dirty="0"/>
                <a:t>=0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67950" y="1516613"/>
                <a:ext cx="3021789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  →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50" y="1516613"/>
                <a:ext cx="3021789" cy="459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20940" y="3181517"/>
                <a:ext cx="200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40" y="3181517"/>
                <a:ext cx="200375" cy="246221"/>
              </a:xfrm>
              <a:prstGeom prst="rect">
                <a:avLst/>
              </a:prstGeom>
              <a:blipFill>
                <a:blip r:embed="rId4"/>
                <a:stretch>
                  <a:fillRect l="-21875" r="-2187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30390" y="3212712"/>
                <a:ext cx="200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390" y="3212712"/>
                <a:ext cx="200375" cy="246221"/>
              </a:xfrm>
              <a:prstGeom prst="rect">
                <a:avLst/>
              </a:prstGeom>
              <a:blipFill>
                <a:blip r:embed="rId5"/>
                <a:stretch>
                  <a:fillRect l="-6061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34155" y="3183347"/>
                <a:ext cx="200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155" y="3183347"/>
                <a:ext cx="200375" cy="246221"/>
              </a:xfrm>
              <a:prstGeom prst="rect">
                <a:avLst/>
              </a:prstGeom>
              <a:blipFill>
                <a:blip r:embed="rId6"/>
                <a:stretch>
                  <a:fillRect l="-3030"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75355" y="3195492"/>
                <a:ext cx="200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355" y="3195492"/>
                <a:ext cx="200375" cy="246221"/>
              </a:xfrm>
              <a:prstGeom prst="rect">
                <a:avLst/>
              </a:prstGeom>
              <a:blipFill>
                <a:blip r:embed="rId7"/>
                <a:stretch>
                  <a:fillRect l="-21212" r="-1818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7775730" y="3663950"/>
            <a:ext cx="35842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33327" y="1623978"/>
            <a:ext cx="123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KVL at loop1: </a:t>
            </a:r>
            <a:endParaRPr lang="en-US" sz="1400" i="1" baseline="-25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35953" y="4542339"/>
            <a:ext cx="2496973" cy="1669472"/>
            <a:chOff x="4316577" y="1454728"/>
            <a:chExt cx="2496973" cy="166947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37424" t="35682" r="37761" b="39432"/>
            <a:stretch/>
          </p:blipFill>
          <p:spPr>
            <a:xfrm>
              <a:off x="4316577" y="1454728"/>
              <a:ext cx="2496973" cy="166947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316577" y="2150125"/>
              <a:ext cx="4240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/>
                <a:t>E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8437640" y="5007232"/>
            <a:ext cx="0" cy="8229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544116" y="5174272"/>
            <a:ext cx="0" cy="3851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37641" y="5184453"/>
            <a:ext cx="46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err="1"/>
              <a:t>Isc</a:t>
            </a:r>
            <a:endParaRPr lang="en-US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20800" y="2768779"/>
                <a:ext cx="18234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800" y="2768779"/>
                <a:ext cx="1823448" cy="246221"/>
              </a:xfrm>
              <a:prstGeom prst="rect">
                <a:avLst/>
              </a:prstGeom>
              <a:blipFill>
                <a:blip r:embed="rId8"/>
                <a:stretch>
                  <a:fillRect l="-2007" r="-2007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828013" y="2752893"/>
            <a:ext cx="1236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KVL at loop2: </a:t>
            </a:r>
            <a:endParaRPr lang="en-US" sz="1400" i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729600" y="4324621"/>
            <a:ext cx="591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loop1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65028" y="5855593"/>
            <a:ext cx="591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loop2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08205" y="4719086"/>
                <a:ext cx="200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205" y="4719086"/>
                <a:ext cx="200375" cy="246221"/>
              </a:xfrm>
              <a:prstGeom prst="rect">
                <a:avLst/>
              </a:prstGeom>
              <a:blipFill>
                <a:blip r:embed="rId9"/>
                <a:stretch>
                  <a:fillRect l="-18182" r="-2121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17655" y="4750281"/>
                <a:ext cx="200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655" y="4750281"/>
                <a:ext cx="200375" cy="246221"/>
              </a:xfrm>
              <a:prstGeom prst="rect">
                <a:avLst/>
              </a:prstGeom>
              <a:blipFill>
                <a:blip r:embed="rId10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121420" y="4720916"/>
                <a:ext cx="200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20" y="4720916"/>
                <a:ext cx="200375" cy="246221"/>
              </a:xfrm>
              <a:prstGeom prst="rect">
                <a:avLst/>
              </a:prstGeom>
              <a:blipFill>
                <a:blip r:embed="rId11"/>
                <a:stretch>
                  <a:fillRect l="-3030"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62620" y="4733061"/>
                <a:ext cx="2003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20" y="4733061"/>
                <a:ext cx="200375" cy="246221"/>
              </a:xfrm>
              <a:prstGeom prst="rect">
                <a:avLst/>
              </a:prstGeom>
              <a:blipFill>
                <a:blip r:embed="rId12"/>
                <a:stretch>
                  <a:fillRect l="-21875" r="-21875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789310" y="3183760"/>
                <a:ext cx="4369338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  →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10" y="3183760"/>
                <a:ext cx="4369338" cy="5549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883727" y="2051926"/>
                <a:ext cx="3051220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727" y="2051926"/>
                <a:ext cx="3051220" cy="553228"/>
              </a:xfrm>
              <a:prstGeom prst="rect">
                <a:avLst/>
              </a:prstGeom>
              <a:blipFill>
                <a:blip r:embed="rId14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51369" y="3891458"/>
                <a:ext cx="1965473" cy="472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l-GR" sz="15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369" y="3891458"/>
                <a:ext cx="1965473" cy="472630"/>
              </a:xfrm>
              <a:prstGeom prst="rect">
                <a:avLst/>
              </a:prstGeom>
              <a:blipFill>
                <a:blip r:embed="rId15"/>
                <a:stretch>
                  <a:fillRect l="-1858" r="-185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828014" y="4625613"/>
            <a:ext cx="740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Note:         NOT always equals 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46124" y="4668664"/>
                <a:ext cx="3011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124" y="4668664"/>
                <a:ext cx="301108" cy="246221"/>
              </a:xfrm>
              <a:prstGeom prst="rect">
                <a:avLst/>
              </a:prstGeom>
              <a:blipFill>
                <a:blip r:embed="rId16"/>
                <a:stretch>
                  <a:fillRect l="-14000" r="-4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10498" y="4651838"/>
                <a:ext cx="3011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498" y="4651838"/>
                <a:ext cx="301108" cy="246221"/>
              </a:xfrm>
              <a:prstGeom prst="rect">
                <a:avLst/>
              </a:prstGeom>
              <a:blipFill>
                <a:blip r:embed="rId17"/>
                <a:stretch>
                  <a:fillRect l="-14000" r="-40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2967949" y="5047441"/>
            <a:ext cx="1641356" cy="1669472"/>
            <a:chOff x="7218626" y="1454728"/>
            <a:chExt cx="1641356" cy="166947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l="66264" t="35682" r="17424" b="39432"/>
            <a:stretch/>
          </p:blipFill>
          <p:spPr>
            <a:xfrm>
              <a:off x="7218626" y="1454728"/>
              <a:ext cx="1641356" cy="166947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/>
            <a:srcRect l="43497" t="40456" r="48426" b="55902"/>
            <a:stretch/>
          </p:blipFill>
          <p:spPr>
            <a:xfrm rot="5400000">
              <a:off x="7911534" y="2212631"/>
              <a:ext cx="812800" cy="244321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3111473" y="5097263"/>
            <a:ext cx="6552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3</a:t>
            </a:r>
            <a:r>
              <a:rPr lang="el-GR" sz="1400" dirty="0"/>
              <a:t>Ω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4195089" y="5773615"/>
            <a:ext cx="6552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400" dirty="0"/>
              <a:t>L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51264" y="5716270"/>
                <a:ext cx="336631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64" y="5716270"/>
                <a:ext cx="336631" cy="4594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8517240" y="2165513"/>
            <a:ext cx="3897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400" dirty="0"/>
              <a:t>L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0131085" y="2180903"/>
            <a:ext cx="4045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400" dirty="0"/>
              <a:t>L</a:t>
            </a:r>
            <a:endParaRPr lang="en-US" sz="1600" dirty="0"/>
          </a:p>
        </p:txBody>
      </p:sp>
      <p:sp>
        <p:nvSpPr>
          <p:cNvPr id="57" name="Slide Number Placeholder 5"/>
          <p:cNvSpPr txBox="1">
            <a:spLocks/>
          </p:cNvSpPr>
          <p:nvPr/>
        </p:nvSpPr>
        <p:spPr>
          <a:xfrm>
            <a:off x="10135327" y="6423794"/>
            <a:ext cx="422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B34458-1FEB-964C-5312-81A8283528FF}"/>
              </a:ext>
            </a:extLst>
          </p:cNvPr>
          <p:cNvSpPr txBox="1">
            <a:spLocks/>
          </p:cNvSpPr>
          <p:nvPr/>
        </p:nvSpPr>
        <p:spPr>
          <a:xfrm>
            <a:off x="695325" y="368075"/>
            <a:ext cx="10515600" cy="135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227567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42874</TotalTime>
  <Words>450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Times-BoldItalic</vt:lpstr>
      <vt:lpstr>Wingdings</vt:lpstr>
      <vt:lpstr>Office Theme</vt:lpstr>
      <vt:lpstr>EE 202 Electric Circuits </vt:lpstr>
      <vt:lpstr>Announcements</vt:lpstr>
      <vt:lpstr>Thevenin’s and Norton’s Theorems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Dependent sources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202 Electric Circuits</dc:title>
  <dc:creator>ANMAR IBRAHIM A ARIF</dc:creator>
  <cp:lastModifiedBy>ANMAR IBRAHIM A ARIF</cp:lastModifiedBy>
  <cp:revision>8</cp:revision>
  <dcterms:created xsi:type="dcterms:W3CDTF">2023-07-22T19:53:52Z</dcterms:created>
  <dcterms:modified xsi:type="dcterms:W3CDTF">2023-08-27T06:11:16Z</dcterms:modified>
</cp:coreProperties>
</file>