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300" r:id="rId4"/>
    <p:sldId id="301" r:id="rId5"/>
    <p:sldId id="302" r:id="rId6"/>
    <p:sldId id="304" r:id="rId7"/>
    <p:sldId id="305" r:id="rId8"/>
    <p:sldId id="306" r:id="rId9"/>
    <p:sldId id="307" r:id="rId10"/>
    <p:sldId id="308" r:id="rId11"/>
    <p:sldId id="309" r:id="rId12"/>
    <p:sldId id="316" r:id="rId13"/>
    <p:sldId id="310" r:id="rId14"/>
    <p:sldId id="311" r:id="rId15"/>
    <p:sldId id="312" r:id="rId16"/>
    <p:sldId id="314" r:id="rId17"/>
    <p:sldId id="313" r:id="rId18"/>
    <p:sldId id="317" r:id="rId19"/>
    <p:sldId id="319" r:id="rId20"/>
    <p:sldId id="320" r:id="rId21"/>
    <p:sldId id="323" r:id="rId22"/>
    <p:sldId id="324" r:id="rId23"/>
    <p:sldId id="325" r:id="rId24"/>
    <p:sldId id="326" r:id="rId25"/>
    <p:sldId id="31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D3FB-40D3-4A12-A149-DC53987A3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A3B9F-367D-421A-9395-86B1A966F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721D-FB1C-4325-8268-E89D364F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7E3CF-28DF-4B21-9163-6614699E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2DB39-6910-47FA-9110-D55CC90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6559-582D-4C08-9083-CAEA2AF4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B2B44-9B0C-4278-8C41-BE32A264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B2EA-C0B8-4490-84AF-1F8387E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8BE0-9BEC-4B48-8654-FFFDE330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4CBAB-EAB4-4FE6-A24A-2F255747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B2CA5-9D1C-4FCF-834C-BA2B5EB8F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8B34E-AA7D-41E1-B558-73C159C7A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F89D8-2B0C-4C03-9682-FEED8703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C89E8-119C-4850-83DF-A5AFC49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9DCFB-9EFD-40D2-93B5-BBD0E21E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3EE3-0231-4CEE-AC9A-00BFEBD85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38C90-4511-470E-9B94-67EE5B541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1336-E8ED-49B5-B62A-1CED317D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7A15-0B6B-4B6E-96DC-56DD75A76B2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859C-3D6C-4590-A86E-52E23796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57A6F-EA68-4B01-8EEA-49B41E8B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0763-0725-477B-8841-E6CCD5AC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B0B3-D382-49DC-9839-B53D77B54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6D7EB-C137-4A78-9FEE-18A196BD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129-E51F-4D27-B796-957AF77E212D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3FDD0-8596-4A7D-862B-94988212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A844-FE45-455E-A955-0B25CE51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5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54C1-66EF-4803-9966-4F89033F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AC68-F8C0-4AF1-ACB4-3FAFE354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E1393-2224-42AA-8057-937C4BCC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C49F-73AC-40EA-A217-66B269F66C89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B851-D57D-44D6-A849-FD485FCC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CFB3-3865-45B7-AE55-6CBC8EFE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2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C0CB-3561-4872-9187-15BFAB0B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0789-4F29-462C-85AA-45DF14227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A33BE-44B3-48FA-A7EA-F99A16A29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4EFDD-653B-44F8-B649-78D090B2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68C7-8024-48D6-BD4C-421EF45311EB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BB7BC-D0A6-4486-93D2-A4778A17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40F3B-A517-41AE-9E6D-D52738FB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7F21-0580-4822-B6C9-1A42A7AA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0CC74-AB57-4D39-A87E-2F75A0825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78FBC-49CA-465A-BBBF-4DF5876FB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A231B-FD4C-4E6C-BE9F-8B01430DD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84726-C403-45CD-A930-1298F84BC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4F268-0164-4CEA-B688-93711F78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7EA9-5411-44CA-B194-6FD6C4D97533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17583-B1FA-4C98-9A93-01BA6A56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1CD42-FC92-4EDE-980E-9EF07E70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8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227E-0AAD-4EE7-9338-1655B4D6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93CA7-E744-46D4-8BFE-7B737C79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E07E-8170-42B2-B438-66985B8456D4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7AC2E-B09B-4CE0-BE8A-39657109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A7DD3-9694-4B67-A901-9CB2F67F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5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BF66F-2C56-4CA5-8882-B502D86B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44A-1FF0-438A-88F6-5FF6A9B7CF82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92E33-0266-4F4F-9101-17B54F8C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84C1D-08A2-4A2C-8490-B7948FDC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7018-B0BA-4A14-A8F2-A6322BE4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8A88-8647-475E-BE55-C7E7B594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A6652-04EC-418B-8E29-2F4BBAEAA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A1372-9566-4D64-B8E8-63755D96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E7D7-B895-4454-8AB8-DC310A7A6DDC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C3556-D716-400E-8BF9-FC400D6C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A7C0-B2B7-4EDE-A303-421229E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3FB-0A18-4481-A1D4-7A5F15CB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C2D0-B703-4F6B-9C79-5C53F0483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AEA8-EF12-450E-ABA3-1B94D742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CB258-AAC4-4CE5-A75E-CA2641E8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2C73-BBEE-4936-AF77-06143D9A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7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AAA6-8E5F-428E-8D5A-047C988C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CC1A2-DFE4-44CB-A728-29020651A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DAF8B-DDA5-4B2F-891D-75400B316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4C65E-4787-4F3F-AB72-EDEC8992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11D5-4F61-44F4-A19F-3BA7EF840487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1F4F-6910-4B0D-9C16-EA94A7D9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CC6AA-2550-4CDA-97DF-56718F8C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0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58C8-1BC9-4939-B9B1-220A57CF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1432B-E7BE-416E-94E3-73765CD4B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3672E-CC3E-4F08-9442-B5C5BC2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0749-BE9E-4126-89F3-F8E8C532EAE1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33EB-EDB1-4DFD-9770-A12D10F1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667A9-D487-42CF-A8F1-31E08219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8487F-8949-4626-BB7B-1E0F82458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076D4-5CD4-4B46-999F-31030B92B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BBCEB-EBBA-4F96-B78F-5846034F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93BA-4C47-4BA5-A553-2E1EDC401D3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6B514-AF49-4F20-AFFD-F78504B6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AE67-BB60-43D9-B79B-783599C9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E098-5795-4E2B-95E7-59738086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83349-3C8E-4D8E-9195-2C138E0C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2380-8523-465D-A90B-D1F1B70D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7CA96-67B0-49E3-864B-CF5AC018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2A60-3982-42F2-B964-48F31EF0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BB71-F8AD-44F1-B03F-6573CAD6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0DD1C-B719-470C-94D3-E7FAC739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06C2F-8891-4FC3-B01E-0D84A9736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C9A3-BBA3-4402-B173-98099B27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98E97-34EC-486A-A1BC-8642768F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C8BBE-57D4-4717-8E85-FFF9C9BC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8F01-4FBD-44E0-9041-E8C7F0BA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824F7-E594-4627-9DED-174ED376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66AC8-C545-406E-8384-BF89AC61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BE163-325E-442F-BA42-B89951A54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22A57-2C13-46A2-9445-293B29CF6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A152F-E117-4A86-B080-889EED72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16214-0428-4C45-91E5-9E1E4E4C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AEFEC-4A8D-487B-AF17-90DD12C8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3B43-A748-46EF-B57C-25D33034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8D395-70F5-4AEF-9483-91C487AA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80F99-7969-4A5B-81B9-EAACE59D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31B8D-60FD-4207-BA31-0F6F6E7A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3311B-B1E8-41EA-8086-0B9559D0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E9352-AEE2-4C0D-BC58-81B612AD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86E06-9354-4D33-B16F-7310B8E6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F8F3-4ADA-4EDF-B6A8-EC175126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371B-367C-4530-B2F3-6DED4541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04DEE-C00C-444A-835F-FF6547811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0660-4821-4190-AAF7-7B829E80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99FF4-7226-498A-995E-D69E8175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1D92-E44C-42AF-8327-C6362B9A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BE25-6612-4B2B-9B28-04694712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38791-427F-4D8C-8443-D2750E018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D3E13-A2D1-4EEC-98DF-435E27D3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F3B79-3B34-4CBB-ACBF-98630552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10978-DF5E-44CA-8785-68367885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B09B6-D100-4789-B6BC-2F25BBA6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0EB1B-8B88-44D8-B009-B8964CF1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5A4D-EDC8-4C15-A9C6-DF21AAB28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9F99-B4EF-4322-A438-0FF9276AC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BC34-68BE-40BD-9EAA-8BFDAE99BF24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0455E-4C13-42D7-A4B0-2FD91BBBD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53AC-DDD0-45D3-B204-4EAE559D1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9A727-1487-43F0-8F9F-88FAFFE0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D943-6ECE-4047-B61E-B964ECCB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DA4C-4828-46D7-ABB0-4F6A64CB4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39F8-3EDE-40C9-9198-C3A014B3B120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EF24-51C3-4EDF-8337-2D41B9488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2C11-3BFB-4F3A-900C-E5A43C22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C36F-F03D-4194-A97B-E9785C59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900"/>
            <a:ext cx="10515600" cy="143033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 201</a:t>
            </a:r>
            <a:b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6: Parallel Circuit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4612A-4B7C-4A81-9826-F66609B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Divider Rule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EC64C-AB2D-4B0F-BF2E-18B6248A3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53" y="1614872"/>
            <a:ext cx="3963987" cy="3554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87F69-AFDE-4C7F-855C-F88C9399B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2470"/>
            <a:ext cx="2260488" cy="1055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65414-737D-44B3-916A-5B79F156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5" y="3734430"/>
            <a:ext cx="3174365" cy="1233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61D5AA-1668-4D21-BC66-7B2C194B7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480" y="2222470"/>
            <a:ext cx="2565050" cy="27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0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2D439-4601-4395-9F81-7C5F4272B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0439"/>
            <a:ext cx="10205085" cy="50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2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Voltage Sources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D466B7-7E2B-4988-B023-6CF64D0A0A72}"/>
              </a:ext>
            </a:extLst>
          </p:cNvPr>
          <p:cNvSpPr/>
          <p:nvPr/>
        </p:nvSpPr>
        <p:spPr>
          <a:xfrm>
            <a:off x="838199" y="1685836"/>
            <a:ext cx="10515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Voltage source are placed in parallel only if they have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same voltage rating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Primary reason to increase the current rating, increase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If two batteries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different terminal voltages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were placed in parallel, both would be left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ineffective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damaged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2C76E-D28B-4132-9C61-0C2E5719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49" y="3529591"/>
            <a:ext cx="6943725" cy="32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circuit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67804-EAF0-44C3-92A7-710B55D8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609384"/>
            <a:ext cx="4943476" cy="2612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CE251-7D96-41BE-8AA4-60F69953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49" y="1824104"/>
            <a:ext cx="7275865" cy="595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3A368-1A8D-4781-842E-7AD62FEB1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4413362"/>
            <a:ext cx="6591300" cy="20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7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circuit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85304-301F-4BF7-8FE7-3D29CAD0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3493"/>
            <a:ext cx="7822247" cy="1072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3B8D0-42A0-4C9C-BD46-5E8E762C9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860" y="3729342"/>
            <a:ext cx="3736340" cy="2556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565E0-D46F-4267-ACF8-0369632AB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959" y="3118624"/>
            <a:ext cx="5218431" cy="31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2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E44D6-4F0B-4A58-967C-806B1F42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3757"/>
            <a:ext cx="6616593" cy="4613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404D247-8497-44FD-BCB1-0B57D9771739}"/>
                  </a:ext>
                </a:extLst>
              </p:cNvPr>
              <p:cNvSpPr/>
              <p:nvPr/>
            </p:nvSpPr>
            <p:spPr>
              <a:xfrm>
                <a:off x="7640003" y="2538157"/>
                <a:ext cx="4400552" cy="2092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</m:t>
                    </m:r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4.7</m:t>
                        </m:r>
                      </m:num>
                      <m:den>
                        <m: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4.7+2.2</m:t>
                        </m:r>
                      </m:den>
                    </m:f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=6.13 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 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 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404D247-8497-44FD-BCB1-0B57D977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3" y="2538157"/>
                <a:ext cx="4400552" cy="2092304"/>
              </a:xfrm>
              <a:prstGeom prst="rect">
                <a:avLst/>
              </a:prstGeom>
              <a:blipFill>
                <a:blip r:embed="rId3"/>
                <a:stretch>
                  <a:fillRect l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4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AD0D6-32D1-48D0-9BA0-3327FA94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73" y="2729865"/>
            <a:ext cx="7570027" cy="2709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8D732E-8522-4FE0-A862-F1F99A40CB9B}"/>
                  </a:ext>
                </a:extLst>
              </p:cNvPr>
              <p:cNvSpPr txBox="1"/>
              <p:nvPr/>
            </p:nvSpPr>
            <p:spPr>
              <a:xfrm>
                <a:off x="1057275" y="1581150"/>
                <a:ext cx="723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all resistors equal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8D732E-8522-4FE0-A862-F1F99A40C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1581150"/>
                <a:ext cx="7239000" cy="461665"/>
              </a:xfrm>
              <a:prstGeom prst="rect">
                <a:avLst/>
              </a:prstGeom>
              <a:blipFill>
                <a:blip r:embed="rId3"/>
                <a:stretch>
                  <a:fillRect l="-12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82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AD0D6-32D1-48D0-9BA0-3327FA94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73" y="2729865"/>
            <a:ext cx="7570027" cy="2709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8D732E-8522-4FE0-A862-F1F99A40CB9B}"/>
                  </a:ext>
                </a:extLst>
              </p:cNvPr>
              <p:cNvSpPr txBox="1"/>
              <p:nvPr/>
            </p:nvSpPr>
            <p:spPr>
              <a:xfrm>
                <a:off x="1057275" y="1581150"/>
                <a:ext cx="723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all resistors equal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8D732E-8522-4FE0-A862-F1F99A40C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1581150"/>
                <a:ext cx="7239000" cy="461665"/>
              </a:xfrm>
              <a:prstGeom prst="rect">
                <a:avLst/>
              </a:prstGeom>
              <a:blipFill>
                <a:blip r:embed="rId3"/>
                <a:stretch>
                  <a:fillRect l="-12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8B4B4A6-53FE-B435-5C73-8DA9D6B94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5850422"/>
            <a:ext cx="5738812" cy="5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0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2 – CH5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39F8C-617E-DC50-26D7-012DF6B12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4512"/>
            <a:ext cx="6724650" cy="626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98AE7-D834-FEE5-933F-D80FCD81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859110"/>
            <a:ext cx="47815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8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22 – CH5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F5BE4-D7F0-64E9-DC01-176573E54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709737"/>
            <a:ext cx="7324725" cy="714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B32422-3BD1-E222-8C37-2AF4B20E1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2832610"/>
            <a:ext cx="3611379" cy="32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4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Circuit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1F54F8-9E93-4488-A6A8-219D5F3FC367}"/>
              </a:ext>
            </a:extLst>
          </p:cNvPr>
          <p:cNvSpPr/>
          <p:nvPr/>
        </p:nvSpPr>
        <p:spPr>
          <a:xfrm>
            <a:off x="838200" y="1859340"/>
            <a:ext cx="4400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elements, branches, or networks are in parallel if they have two points/nodes/terminal in common.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27C39-146E-437E-8CD8-3A198D6B4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6" y="1423812"/>
            <a:ext cx="7000874" cy="2440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1CCC0-0784-4275-AE4B-3A2D20F1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4683082"/>
            <a:ext cx="4021932" cy="1603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03F9A2-C6C4-4BA3-904B-50C22014F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10" y="4239401"/>
            <a:ext cx="2477165" cy="24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7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41 – CH5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B9A49-085B-AAFA-3B83-58464000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4" y="3429000"/>
            <a:ext cx="3057525" cy="2653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3ED92F-35EC-8F2D-EECD-8EB97752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66875"/>
            <a:ext cx="532252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32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27  – CH6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1DBC8-12E0-E915-EEE2-C51443FFC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19275"/>
            <a:ext cx="5514975" cy="798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972B2-36E3-A64E-AE08-63ACAEC5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3" y="3135531"/>
            <a:ext cx="3614738" cy="22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 28 – CH6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2E7F0-68B5-72AC-56F6-57F3E6F5C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9737"/>
            <a:ext cx="5572125" cy="540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5F61C-B27F-E953-9907-60D6F2C89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3" y="2885535"/>
            <a:ext cx="4190838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6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 38 – CH6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AFC06-DCCE-5B36-F804-A8878514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2755"/>
            <a:ext cx="4624388" cy="35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0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D732E-8522-4FE0-A862-F1F99A40CB9B}"/>
              </a:ext>
            </a:extLst>
          </p:cNvPr>
          <p:cNvSpPr txBox="1"/>
          <p:nvPr/>
        </p:nvSpPr>
        <p:spPr>
          <a:xfrm>
            <a:off x="962025" y="1613118"/>
            <a:ext cx="8724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LT Spice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 1: CH5 and CH6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Quiz Practice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1F54F8-9E93-4488-A6A8-219D5F3FC367}"/>
              </a:ext>
            </a:extLst>
          </p:cNvPr>
          <p:cNvSpPr/>
          <p:nvPr/>
        </p:nvSpPr>
        <p:spPr>
          <a:xfrm>
            <a:off x="838200" y="1502377"/>
            <a:ext cx="636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Conductance is the degree to which an object conducts electricity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7D0FE-BE55-4E85-965A-F3503B7D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0" y="1479297"/>
            <a:ext cx="3200400" cy="790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5DB70-B42F-4FEF-8D94-4C65297E4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417" y="2680816"/>
            <a:ext cx="8324308" cy="35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parallel resistance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1F7C4-EA77-4DC8-8376-40EAD7A7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1226"/>
            <a:ext cx="9460809" cy="53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8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parallel resistance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FD0E4-09D9-41CE-9A77-38E0FE8A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4" y="1336015"/>
            <a:ext cx="8473937" cy="50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5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85327-10A7-47FF-B3C5-E794D80C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2933"/>
            <a:ext cx="5745127" cy="1485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04D6E-0E14-4900-BB28-4F87AD0C7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950715"/>
            <a:ext cx="4629150" cy="2852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8CA8D-E521-4610-87F7-0B4545AB84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833"/>
          <a:stretch/>
        </p:blipFill>
        <p:spPr>
          <a:xfrm>
            <a:off x="1185864" y="3099695"/>
            <a:ext cx="4041141" cy="3540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838E4-7795-4C13-A46A-6E2C2F3DF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44"/>
          <a:stretch/>
        </p:blipFill>
        <p:spPr>
          <a:xfrm>
            <a:off x="6176962" y="4277846"/>
            <a:ext cx="4695825" cy="22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 Current Law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182E1-41B6-43C4-B309-207592A72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63807"/>
            <a:ext cx="5314551" cy="2918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5525C-13E0-428D-8426-0EA4A84F6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66" y="4169728"/>
            <a:ext cx="4083868" cy="2688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FF4A08-0109-4416-8D06-986018890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040" y="1707198"/>
            <a:ext cx="3076257" cy="22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02F92-DB70-4046-BDC8-C6EB7EC4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786" y="1545931"/>
            <a:ext cx="4389755" cy="2890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00DCC2-00E9-4E22-8469-77363040C7D8}"/>
                  </a:ext>
                </a:extLst>
              </p:cNvPr>
              <p:cNvSpPr/>
              <p:nvPr/>
            </p:nvSpPr>
            <p:spPr>
              <a:xfrm>
                <a:off x="982663" y="2206508"/>
                <a:ext cx="440055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=12−10=2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=12−8=4 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4−2=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  <m:r>
                      <a:rPr lang="en-US" sz="24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=10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00DCC2-00E9-4E22-8469-77363040C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63" y="2206508"/>
                <a:ext cx="4400552" cy="1569660"/>
              </a:xfrm>
              <a:prstGeom prst="rect">
                <a:avLst/>
              </a:prstGeom>
              <a:blipFill>
                <a:blip r:embed="rId3"/>
                <a:stretch>
                  <a:fillRect l="-1801" t="-1556" b="-7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8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Divider Rule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04101-D8CA-4FE0-B613-980ACFEB1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553"/>
          <a:stretch/>
        </p:blipFill>
        <p:spPr>
          <a:xfrm>
            <a:off x="838201" y="1642419"/>
            <a:ext cx="8671560" cy="1212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A702B-5770-46C7-8D01-50764271C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94"/>
          <a:stretch/>
        </p:blipFill>
        <p:spPr>
          <a:xfrm>
            <a:off x="5974080" y="3429686"/>
            <a:ext cx="5811520" cy="2926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4603B5-DA27-496D-BA00-E48ACEC3A10D}"/>
                  </a:ext>
                </a:extLst>
              </p:cNvPr>
              <p:cNvSpPr/>
              <p:nvPr/>
            </p:nvSpPr>
            <p:spPr>
              <a:xfrm>
                <a:off x="838200" y="3429000"/>
                <a:ext cx="4400552" cy="1413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4603B5-DA27-496D-BA00-E48ACEC3A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4400552" cy="1413849"/>
              </a:xfrm>
              <a:prstGeom prst="rect">
                <a:avLst/>
              </a:prstGeom>
              <a:blipFill>
                <a:blip r:embed="rId4"/>
                <a:stretch>
                  <a:fillRect l="-1942" t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A067200-0D59-4B66-87F9-84CD077DF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425" y="5151638"/>
            <a:ext cx="1443037" cy="9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258</Words>
  <Application>Microsoft Office PowerPoint</Application>
  <PresentationFormat>Widescreen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EE 201 CH 6: Parallel Circuit </vt:lpstr>
      <vt:lpstr>Parallel Circuit</vt:lpstr>
      <vt:lpstr>Conductance</vt:lpstr>
      <vt:lpstr>Adding parallel resistance</vt:lpstr>
      <vt:lpstr>Adding parallel resistance</vt:lpstr>
      <vt:lpstr>Example</vt:lpstr>
      <vt:lpstr>Kirchhoff’s Current Law</vt:lpstr>
      <vt:lpstr>Example</vt:lpstr>
      <vt:lpstr>Current Divider Rule</vt:lpstr>
      <vt:lpstr>Current Divider Rule</vt:lpstr>
      <vt:lpstr>Example</vt:lpstr>
      <vt:lpstr>Parallel Voltage Sources</vt:lpstr>
      <vt:lpstr>Open circuit</vt:lpstr>
      <vt:lpstr>Short circuit</vt:lpstr>
      <vt:lpstr>Example</vt:lpstr>
      <vt:lpstr>Exercise</vt:lpstr>
      <vt:lpstr>Exercise</vt:lpstr>
      <vt:lpstr>Problem 2 – CH5</vt:lpstr>
      <vt:lpstr>Problem 22 – CH5</vt:lpstr>
      <vt:lpstr>Problem 41 – CH5</vt:lpstr>
      <vt:lpstr>Problem 27  – CH6</vt:lpstr>
      <vt:lpstr>Problem  28 – CH6</vt:lpstr>
      <vt:lpstr>Problem  38 – CH6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Anmar Arif</dc:creator>
  <cp:lastModifiedBy>ANMAR IBRAHIM A ARIF</cp:lastModifiedBy>
  <cp:revision>12</cp:revision>
  <dcterms:created xsi:type="dcterms:W3CDTF">2019-09-09T14:53:58Z</dcterms:created>
  <dcterms:modified xsi:type="dcterms:W3CDTF">2023-08-26T17:05:10Z</dcterms:modified>
</cp:coreProperties>
</file>