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98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88" r:id="rId12"/>
    <p:sldId id="385" r:id="rId13"/>
    <p:sldId id="280" r:id="rId14"/>
    <p:sldId id="387" r:id="rId15"/>
    <p:sldId id="281" r:id="rId16"/>
    <p:sldId id="389" r:id="rId17"/>
    <p:sldId id="382" r:id="rId18"/>
    <p:sldId id="393" r:id="rId19"/>
    <p:sldId id="39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88" d="100"/>
          <a:sy n="88" d="100"/>
        </p:scale>
        <p:origin x="113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1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7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325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28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89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489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97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48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34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457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60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23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322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839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420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772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382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895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450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63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39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563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060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892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82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52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0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245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631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646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202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7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73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39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67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03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91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271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783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935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658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708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944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45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105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103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07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351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33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122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508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486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645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983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768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59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939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490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47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3" r:id="rId2"/>
    <p:sldLayoutId id="2147483699" r:id="rId3"/>
    <p:sldLayoutId id="2147483688" r:id="rId4"/>
    <p:sldLayoutId id="2147483659" r:id="rId5"/>
    <p:sldLayoutId id="2147483722" r:id="rId6"/>
    <p:sldLayoutId id="2147483709" r:id="rId7"/>
    <p:sldLayoutId id="2147483702" r:id="rId8"/>
    <p:sldLayoutId id="2147483698" r:id="rId9"/>
    <p:sldLayoutId id="2147483691" r:id="rId10"/>
    <p:sldLayoutId id="2147483687" r:id="rId11"/>
    <p:sldLayoutId id="2147483686" r:id="rId12"/>
    <p:sldLayoutId id="2147483685" r:id="rId13"/>
    <p:sldLayoutId id="2147483684" r:id="rId14"/>
    <p:sldLayoutId id="2147483677" r:id="rId15"/>
    <p:sldLayoutId id="2147483670" r:id="rId16"/>
    <p:sldLayoutId id="2147483669" r:id="rId17"/>
    <p:sldLayoutId id="2147483660" r:id="rId18"/>
    <p:sldLayoutId id="2147483661" r:id="rId19"/>
    <p:sldLayoutId id="2147483662" r:id="rId20"/>
    <p:sldLayoutId id="2147483663" r:id="rId21"/>
    <p:sldLayoutId id="2147483721" r:id="rId22"/>
    <p:sldLayoutId id="2147483719" r:id="rId23"/>
    <p:sldLayoutId id="2147483717" r:id="rId24"/>
    <p:sldLayoutId id="2147483714" r:id="rId25"/>
    <p:sldLayoutId id="2147483706" r:id="rId26"/>
    <p:sldLayoutId id="2147483705" r:id="rId27"/>
    <p:sldLayoutId id="2147483704" r:id="rId28"/>
    <p:sldLayoutId id="2147483701" r:id="rId29"/>
    <p:sldLayoutId id="2147483697" r:id="rId30"/>
    <p:sldLayoutId id="2147483696" r:id="rId31"/>
    <p:sldLayoutId id="2147483683" r:id="rId32"/>
    <p:sldLayoutId id="2147483674" r:id="rId33"/>
    <p:sldLayoutId id="2147483671" r:id="rId34"/>
    <p:sldLayoutId id="2147483664" r:id="rId35"/>
    <p:sldLayoutId id="2147483720" r:id="rId36"/>
    <p:sldLayoutId id="2147483718" r:id="rId37"/>
    <p:sldLayoutId id="2147483716" r:id="rId38"/>
    <p:sldLayoutId id="2147483715" r:id="rId39"/>
    <p:sldLayoutId id="2147483713" r:id="rId40"/>
    <p:sldLayoutId id="2147483712" r:id="rId41"/>
    <p:sldLayoutId id="2147483711" r:id="rId42"/>
    <p:sldLayoutId id="2147483710" r:id="rId43"/>
    <p:sldLayoutId id="2147483708" r:id="rId44"/>
    <p:sldLayoutId id="2147483707" r:id="rId45"/>
    <p:sldLayoutId id="2147483703" r:id="rId46"/>
    <p:sldLayoutId id="2147483700" r:id="rId47"/>
    <p:sldLayoutId id="2147483695" r:id="rId48"/>
    <p:sldLayoutId id="2147483694" r:id="rId49"/>
    <p:sldLayoutId id="2147483693" r:id="rId50"/>
    <p:sldLayoutId id="2147483692" r:id="rId51"/>
    <p:sldLayoutId id="2147483690" r:id="rId52"/>
    <p:sldLayoutId id="2147483689" r:id="rId53"/>
    <p:sldLayoutId id="2147483682" r:id="rId54"/>
    <p:sldLayoutId id="2147483681" r:id="rId55"/>
    <p:sldLayoutId id="2147483680" r:id="rId56"/>
    <p:sldLayoutId id="2147483679" r:id="rId57"/>
    <p:sldLayoutId id="2147483678" r:id="rId58"/>
    <p:sldLayoutId id="2147483676" r:id="rId59"/>
    <p:sldLayoutId id="2147483675" r:id="rId60"/>
    <p:sldLayoutId id="2147483673" r:id="rId61"/>
    <p:sldLayoutId id="2147483672" r:id="rId62"/>
    <p:sldLayoutId id="2147483665" r:id="rId63"/>
    <p:sldLayoutId id="2147483666" r:id="rId64"/>
    <p:sldLayoutId id="2147483667" r:id="rId65"/>
    <p:sldLayoutId id="2147483668" r:id="rId66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8.xml"/><Relationship Id="rId7" Type="http://schemas.openxmlformats.org/officeDocument/2006/relationships/image" Target="../media/image1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5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2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35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0.xml"/><Relationship Id="rId7" Type="http://schemas.openxmlformats.org/officeDocument/2006/relationships/image" Target="../media/image1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5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56.xml"/><Relationship Id="rId7" Type="http://schemas.microsoft.com/office/2007/relationships/hdphoto" Target="../media/hdphoto2.wdp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9.xml"/><Relationship Id="rId7" Type="http://schemas.openxmlformats.org/officeDocument/2006/relationships/image" Target="../media/image1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35.xml"/><Relationship Id="rId5" Type="http://schemas.openxmlformats.org/officeDocument/2006/relationships/tags" Target="../tags/tag64.xml"/><Relationship Id="rId10" Type="http://schemas.microsoft.com/office/2007/relationships/hdphoto" Target="../media/hdphoto2.wdp"/><Relationship Id="rId4" Type="http://schemas.openxmlformats.org/officeDocument/2006/relationships/tags" Target="../tags/tag63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5.xml"/><Relationship Id="rId4" Type="http://schemas.openxmlformats.org/officeDocument/2006/relationships/tags" Target="../tags/tag15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3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2.wdp"/><Relationship Id="rId2" Type="http://schemas.openxmlformats.org/officeDocument/2006/relationships/tags" Target="../tags/tag17.xml"/><Relationship Id="rId16" Type="http://schemas.openxmlformats.org/officeDocument/2006/relationships/image" Target="../media/image12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3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311275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311275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46697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235075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747963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493963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782763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479675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0544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3112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819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382861" y="4800600"/>
            <a:ext cx="6130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16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07370" y="183189"/>
            <a:ext cx="596135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Fats: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molecule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21640" y="5410200"/>
            <a:ext cx="86868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Thus, the fat molecule is constructed from two kinds of smaller molecules: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glycerol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and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fatty acids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</a:t>
            </a:r>
            <a:r>
              <a:rPr lang="en-US" altLang="en-US" sz="1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so, it is not a true polymer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altLang="en-US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46108" y="6005029"/>
            <a:ext cx="838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WarnockPro-Regular"/>
                <a:cs typeface="+mj-cs"/>
              </a:rPr>
              <a:t>Hence, lipids </a:t>
            </a:r>
            <a:r>
              <a:rPr lang="en-US" b="1" dirty="0">
                <a:latin typeface="WarnockPro-Regular"/>
                <a:cs typeface="+mj-cs"/>
              </a:rPr>
              <a:t>are the one class of large biological molecules </a:t>
            </a:r>
            <a:r>
              <a:rPr lang="en-US" b="1" dirty="0" smtClean="0">
                <a:latin typeface="WarnockPro-Regular"/>
                <a:cs typeface="+mj-cs"/>
              </a:rPr>
              <a:t>that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does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not include true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polymers</a:t>
            </a:r>
            <a:r>
              <a:rPr lang="en-US" b="1" dirty="0">
                <a:solidFill>
                  <a:srgbClr val="0000FF"/>
                </a:solidFill>
                <a:latin typeface="WarnockPro-Regular"/>
                <a:cs typeface="+mj-cs"/>
              </a:rPr>
              <a:t>.</a:t>
            </a:r>
            <a:endParaRPr lang="en-US" b="1" dirty="0">
              <a:solidFill>
                <a:srgbClr val="0000FF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67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13116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liquid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more double bonds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carbons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 components are saturated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(i.e. there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 double bonds between 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single C-C bonds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fatty acids.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solid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3806"/>
            <a:ext cx="7771107" cy="49076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45D83-FA29-4E90-BBF5-BC2EAF598E9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1295400"/>
            <a:ext cx="8089712" cy="53773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28800" y="1676400"/>
            <a:ext cx="5257800" cy="2438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897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573" y="5127248"/>
            <a:ext cx="502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e.g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Cholesterol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are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ome of them are forming hormones (</a:t>
            </a:r>
            <a:r>
              <a:rPr lang="en-GB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6019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waterproofing (protection).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85800" y="2665917"/>
            <a:ext cx="46482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fatty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its attachments form a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regions</a:t>
            </a:r>
            <a:r>
              <a:rPr lang="en-US" altLang="en-US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36" y="4267200"/>
            <a:ext cx="523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Thus: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Amphipathic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molecules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have both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regions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6513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6513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154608" y="3603417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50323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50292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140976" y="2372380"/>
            <a:ext cx="2247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268685"/>
            <a:ext cx="2209800" cy="128451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15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846427" y="3549973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4781801" y="39169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248400" y="3532393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sp>
        <p:nvSpPr>
          <p:cNvPr id="13326" name="Text Box 3"/>
          <p:cNvSpPr txBox="1">
            <a:spLocks noChangeArrowheads="1"/>
          </p:cNvSpPr>
          <p:nvPr/>
        </p:nvSpPr>
        <p:spPr bwMode="auto">
          <a:xfrm>
            <a:off x="2884488" y="1694289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2808288" y="2124502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1905000" y="2895599"/>
            <a:ext cx="48006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1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5334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3"/>
          <p:cNvSpPr>
            <a:spLocks noChangeShapeType="1"/>
          </p:cNvSpPr>
          <p:nvPr/>
        </p:nvSpPr>
        <p:spPr bwMode="auto">
          <a:xfrm>
            <a:off x="3875088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6701406" y="2891406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38ADC-FF62-49EE-A1C0-6B55CD3EBA54}"/>
              </a:ext>
            </a:extLst>
          </p:cNvPr>
          <p:cNvSpPr/>
          <p:nvPr/>
        </p:nvSpPr>
        <p:spPr>
          <a:xfrm>
            <a:off x="1333504" y="35052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1973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2222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1973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354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60688" y="397517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</a:t>
            </a: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243328" y="212450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13716000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6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5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24876" y="1066800"/>
            <a:ext cx="9064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3" y="1527577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eptide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Bond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 molecule.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amino acids (constructed from 20 amino acids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dirty="0"/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Amino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bond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INKNOELEADERBOARD" val="1049046871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6640</TotalTime>
  <Words>1148</Words>
  <Application>Microsoft Office PowerPoint</Application>
  <PresentationFormat>On-screen Show (4:3)</PresentationFormat>
  <Paragraphs>239</Paragraphs>
  <Slides>19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AL-Hosam</vt:lpstr>
      <vt:lpstr>Arial</vt:lpstr>
      <vt:lpstr>Arial Black</vt:lpstr>
      <vt:lpstr>Calibri</vt:lpstr>
      <vt:lpstr>ChunkFive</vt:lpstr>
      <vt:lpstr>Comic Sans MS</vt:lpstr>
      <vt:lpstr>Impact</vt:lpstr>
      <vt:lpstr>Stencil Std</vt:lpstr>
      <vt:lpstr>Sultan Medium</vt:lpstr>
      <vt:lpstr>Teknik</vt:lpstr>
      <vt:lpstr>Times New Roman</vt:lpstr>
      <vt:lpstr>WarnockPro-Regular</vt:lpstr>
      <vt:lpstr>Wingdings</vt:lpstr>
      <vt:lpstr>Yousef  bkw Circle mhairy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PowerPoint Presentation</vt:lpstr>
      <vt:lpstr>2- Phospholipids:  are the major components of cell membranes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771</cp:revision>
  <dcterms:created xsi:type="dcterms:W3CDTF">2005-10-11T05:28:58Z</dcterms:created>
  <dcterms:modified xsi:type="dcterms:W3CDTF">2023-09-25T05:33:11Z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