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754" r:id="rId2"/>
    <p:sldMasterId id="2147483768" r:id="rId3"/>
    <p:sldMasterId id="2147483781" r:id="rId4"/>
    <p:sldMasterId id="2147483794" r:id="rId5"/>
    <p:sldMasterId id="2147483808" r:id="rId6"/>
    <p:sldMasterId id="2147483821" r:id="rId7"/>
    <p:sldMasterId id="2147483835" r:id="rId8"/>
    <p:sldMasterId id="2147483849" r:id="rId9"/>
  </p:sldMasterIdLst>
  <p:sldIdLst>
    <p:sldId id="293" r:id="rId10"/>
    <p:sldId id="295" r:id="rId11"/>
    <p:sldId id="297" r:id="rId12"/>
    <p:sldId id="298" r:id="rId13"/>
    <p:sldId id="289" r:id="rId14"/>
    <p:sldId id="308" r:id="rId15"/>
    <p:sldId id="303" r:id="rId16"/>
    <p:sldId id="302" r:id="rId17"/>
    <p:sldId id="304" r:id="rId18"/>
    <p:sldId id="267" r:id="rId19"/>
    <p:sldId id="307" r:id="rId20"/>
    <p:sldId id="301" r:id="rId21"/>
    <p:sldId id="299" r:id="rId22"/>
    <p:sldId id="291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05" r:id="rId32"/>
    <p:sldId id="264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78" d="100"/>
          <a:sy n="78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11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11" y="4300554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E941-60C9-4337-BD4A-23FBFC4D2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924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16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16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9ADE-5528-4CD3-AA97-C8ABA70E6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071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122D2D8-B049-4A15-9A8A-066E40296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62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79E7-B059-4FF8-8F12-9F307BA57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857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C579C62-7CFC-46BD-B61A-80384093A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555E-81D5-440C-A157-1ED5C0CBC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97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2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6012-1990-467C-A130-98AF888AF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55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81A6-8A7A-486F-B507-CF5977B61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64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DA46-FF5B-401F-ABC7-14E27A217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850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D5A4-2ED2-4749-A074-A4CBB923B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4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72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8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1862-6A82-442C-9353-A4E13604E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38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3450-B9D3-42CB-A5B4-5EC122208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281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E693-3A2A-4327-9AF5-A8639DD3B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19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2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02" y="4300540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E941-60C9-4337-BD4A-23FBFC4D2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41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2" y="2362202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4" y="2362202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9ADE-5528-4CD3-AA97-C8ABA70E6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6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98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8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CE4595F-15D1-4EC5-8EE6-B8381B109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8B87-F264-41EB-B755-9DEE367EE3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1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6FDFCED-A25A-4B6C-923A-0062AE52B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3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AA50-ED9F-49D0-A7B2-6B699A4F9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4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404" y="185981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81C6-BA80-4F38-ACD5-84F394EEC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36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1E7-5221-4A31-A96A-9BC1D4B59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45F5-50BF-47DB-B4EA-5DD3688B2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5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8C0F-A313-4C61-80FB-17BBC5663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5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9" y="535945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40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45E-286A-4CA2-9846-FF6314799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7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3F55-8EA8-4F9A-A4AF-55427303A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5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FFD7-3A88-4C66-932B-9B8B8CBB5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6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6" y="4300592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9B04-884D-4230-89C3-1F3A45340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4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4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E1DD-937D-46A9-ABBB-8A5AAA9CB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72AB085-2B2F-4E1D-803B-F5E84B115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2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62A2-7723-461E-9DDC-9E0FC5983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01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63074C7-C38F-493C-905D-24625C7B3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9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B3B3-3DD7-4841-BF7F-74EB34FD2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1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404" y="185981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DDD3-6FCB-4D3A-AA10-3E6A1B0A5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6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CFE2-8FAA-4D6F-B808-C7CCF5ACB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73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C2A9-BE82-465D-BC1D-EC6A575D3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4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3CCA-D30B-4EB8-B7C2-962DB4AEE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0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9" y="535945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40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B1E2-4938-4789-B22C-7DE83EDAC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5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D987-DF58-462B-A3E6-82525BCCD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6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7789-0759-4FF4-8B09-FA6F220B0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87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6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6" y="4300592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0A8-F20E-4808-AFD4-3AC9F7647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3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1F84-D320-4B9D-AAEA-32EAED72126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3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EDEC-1DCD-4C8F-A54E-1B9E112872DD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3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99E7-6E53-4FBE-9EE3-0296EFC12E8B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E375-EABD-44B7-9300-1F4CD385D9F1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2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401" y="185980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BEB-458A-4130-BF54-4642472991BD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8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D5A3-93BA-486D-8533-BBB33A27C41B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60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0233-8CD9-4A5E-85CA-3D4A08DD6FB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5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28C7-559A-4A17-BBB6-2E23423FDD9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56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6" y="5359449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9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3FB6-FBE4-4929-AED9-C99505C2EAE3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5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1E4-BE20-4B84-8B5B-D520B2A1F53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5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0690-3CDB-4D16-BB04-A8169F3E70C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5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6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0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0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0524-3434-430B-B864-3E7A1AA7D5D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AED8DE7-2E95-442C-BE9F-B0ADCDB8A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9D8E-E429-442A-A2A8-8E7109E3E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2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EBBB54A-A164-402A-8A55-B2D16F012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D4EB-682B-4657-BF00-9D193726F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08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8" y="1859803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80D1-5842-49D4-97FC-C222A8AF0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9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CF1D-907D-46CC-AC33-E67C2D9DC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7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7C68-0932-4F43-9EFC-4F7D44D13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9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03D6-7E26-4769-9D69-F19E0A0AA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8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4" y="5359445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5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D2F0-ADB7-4D26-98AF-B7D59BE06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4F55-648F-4D12-AB96-E1B17E5E9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08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1C68-79B4-44DC-831A-471108AAB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71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1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1" y="4300584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F286-B020-490F-8A7E-DD0DDAFA8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6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6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D959-C744-4F70-B54F-BBD986436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25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38B96B5-5CBF-44C5-930A-30C2D3E93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C9C6-650A-4915-AE13-C6ED56D5E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E557975-7639-4576-AD6C-7431D3C03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6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CFB5-744F-491C-8E18-E99C64F7A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69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79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CA8E-C9B0-4E17-AA35-C87F1C756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5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49C5-BCC9-4C18-BEF6-C66575707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6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2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D26-97EB-4F86-B79C-649D7EA64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26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771F-494C-49DB-815B-47C8B5382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8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1" y="535944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6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365B-FD32-4237-88BC-45C42501A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161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E586-4F68-4354-B870-FAB1CA8F3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52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F4ED-FC6F-4739-83B9-0156B5DA2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82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2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2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8F9E-EFA3-48F7-8997-02EF4EE0B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4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7DBB55C-366C-43B2-9738-E7B4F3DF1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35B0-62F5-4B2F-B3EF-02FE4B5E8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54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8446FD-B02E-487B-85DC-1DB789471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47D5-E539-4952-8EBC-99C34B758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5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1859785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93A-9305-4434-8168-8A7813F4B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80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E2A-B2C6-44F2-875E-83E7BD258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77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B11-E5B5-47E9-89D1-AEAD8EA9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70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F015-DD80-439B-AF9A-0FF5F6BFE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30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52" y="5359427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5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7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1DBD-E864-4867-A0F6-C331FE771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19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9E18-4B4A-4DDF-A3E3-682ACBF9B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59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A2A7-403A-404C-B0D8-B000A69BB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8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19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19" y="4300566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0676-24AA-404F-A452-EADF90E81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980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28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28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E61C-E209-478B-8917-FB7700971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03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122D2D8-B049-4A15-9A8A-066E40296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3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2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79E7-B059-4FF8-8F12-9F307BA57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1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C579C62-7CFC-46BD-B61A-80384093A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5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555E-81D5-440C-A157-1ED5C0CBC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993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8" y="1859773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6012-1990-467C-A130-98AF888AF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26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81A6-8A7A-486F-B507-CF5977B61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41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DA46-FF5B-401F-ABC7-14E27A217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6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D5A4-2ED2-4749-A074-A4CBB923B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45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44" y="5359415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4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5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1862-6A82-442C-9353-A4E13604E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04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3450-B9D3-42CB-A5B4-5EC122208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89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E693-3A2A-4327-9AF5-A8639DD3B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3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40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40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6DF40A-F82C-47B9-82F4-BBA5B00E9042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78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40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40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F3F69A-9019-4D0C-922A-3D43DFF3F155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9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604177-FF7E-43EC-9683-365C39C80063}" type="slidenum">
              <a:rPr lang="en-GB">
                <a:solidFill>
                  <a:srgbClr val="04617B">
                    <a:shade val="9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C40AF8-FA7A-43F3-8E8B-DE85A59E45B1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7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723DE9-2A1B-4514-8418-43F5E9F17DD9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4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6E383B-A461-4122-989B-26C83068BF77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36F48E-123F-4C75-B9D9-EC96A9C3002E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0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36F48E-123F-4C75-B9D9-EC96A9C3002E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6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c3.neb.com/NEBcutte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org/sms/rev_comp.html" TargetMode="External"/><Relationship Id="rId2" Type="http://schemas.openxmlformats.org/officeDocument/2006/relationships/hyperlink" Target="http://biotools.nubic.northwestern.edu/OligoCalc.html" TargetMode="Externa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1582650" y="3248025"/>
            <a:ext cx="9026769" cy="541338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Genetics Engineering </a:t>
            </a:r>
            <a:r>
              <a:rPr lang="en-GB" sz="4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(Zoo-455)</a:t>
            </a:r>
          </a:p>
        </p:txBody>
      </p:sp>
      <p:sp>
        <p:nvSpPr>
          <p:cNvPr id="5123" name="AutoShape 9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5124" name="AutoShape 11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1169" y="411188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smtClean="0">
                <a:latin typeface="Palatino Linotype" panose="02040502050505030304" pitchFamily="18" charset="0"/>
              </a:rPr>
              <a:t>Lecture-</a:t>
            </a:r>
            <a:r>
              <a:rPr lang="en-US" sz="2400" dirty="0" smtClean="0">
                <a:latin typeface="Palatino Linotype" panose="02040502050505030304" pitchFamily="18" charset="0"/>
              </a:rPr>
              <a:t>2</a:t>
            </a:r>
            <a:endParaRPr lang="x-none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739309" y="390297"/>
            <a:ext cx="10635827" cy="792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Palatino Linotype" pitchFamily="18" charset="0"/>
              </a:rPr>
              <a:t>What is the tool that can predict restriction enzyme sites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for the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itchFamily="18" charset="0"/>
              </a:rPr>
              <a:t>DNA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cloning?</a:t>
            </a:r>
            <a:endParaRPr lang="en-US" altLang="en-US" sz="2800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701" y="1200560"/>
            <a:ext cx="1075055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Use the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NEBcutter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-- A restriction analysis tool (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  <a:hlinkClick r:id="rId2"/>
              </a:rPr>
              <a:t>https://nc3.neb.com/NEBcutter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  <a:hlinkClick r:id="rId2"/>
              </a:rPr>
              <a:t>/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) to predict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restriction enzyme sites for the DNA cloning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</a:t>
            </a: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Enter a DNA sequence, or select from other options, to identify cut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sites.</a:t>
            </a:r>
            <a:endParaRPr lang="en-US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Press submit.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Choose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a restriction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enzyme that has a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Zero cutter</a:t>
            </a:r>
            <a:endParaRPr lang="en-US" sz="2000" dirty="0">
              <a:solidFill>
                <a:srgbClr val="FF0000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Add restriction enzyme sites to the 5' end of the forward and reverse primers before the CDS sequence. </a:t>
            </a: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Add </a:t>
            </a: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bases </a:t>
            </a: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a couple of bases (</a:t>
            </a:r>
            <a:r>
              <a:rPr lang="en-GB" sz="2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HG Mincho Light J"/>
              </a:rPr>
              <a:t>GTG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) </a:t>
            </a:r>
            <a:r>
              <a:rPr lang="en-GB" sz="2000" dirty="0">
                <a:latin typeface="Palatino Linotype" panose="02040502050505030304" pitchFamily="18" charset="0"/>
                <a:ea typeface="Malgun Gothic"/>
              </a:rPr>
              <a:t>to the 5' end of the primers to preserve restriction site during PCR. </a:t>
            </a: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2"/>
          <p:cNvGrpSpPr>
            <a:grpSpLocks/>
          </p:cNvGrpSpPr>
          <p:nvPr/>
        </p:nvGrpSpPr>
        <p:grpSpPr bwMode="auto">
          <a:xfrm>
            <a:off x="527052" y="1812925"/>
            <a:ext cx="11167533" cy="3302000"/>
            <a:chOff x="395536" y="1812776"/>
            <a:chExt cx="8375879" cy="3302225"/>
          </a:xfrm>
        </p:grpSpPr>
        <p:pic>
          <p:nvPicPr>
            <p:cNvPr id="57347" name="Picture 2" descr="You are currently viewing What is a keyboard? Examples of keyboard (layout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88" b="12193"/>
            <a:stretch>
              <a:fillRect/>
            </a:stretch>
          </p:blipFill>
          <p:spPr bwMode="auto">
            <a:xfrm>
              <a:off x="395536" y="1812776"/>
              <a:ext cx="8375879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859099" y="4749851"/>
              <a:ext cx="0" cy="36515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164212" y="3705205"/>
              <a:ext cx="0" cy="2286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340276" y="4251342"/>
              <a:ext cx="0" cy="2286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376943" y="4251342"/>
              <a:ext cx="0" cy="2286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864165" y="4257693"/>
              <a:ext cx="0" cy="2286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600481" y="3705205"/>
              <a:ext cx="0" cy="22861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lg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3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4920" y="1052767"/>
            <a:ext cx="10369549" cy="506412"/>
          </a:xfrm>
        </p:spPr>
        <p:txBody>
          <a:bodyPr/>
          <a:lstStyle/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Practice exercises on primer design for cloning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303" y="1829756"/>
            <a:ext cx="10945284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latin typeface="Palatino Linotype" panose="02040502050505030304" pitchFamily="18" charset="0"/>
                <a:cs typeface="Arial" charset="0"/>
              </a:rPr>
              <a:t>Question 1:</a:t>
            </a:r>
            <a:r>
              <a:rPr lang="en-US" sz="2000" b="1" u="sng" dirty="0">
                <a:solidFill>
                  <a:srgbClr val="0000FF"/>
                </a:solidFill>
                <a:latin typeface="Palatino Linotype" panose="02040502050505030304" pitchFamily="18" charset="0"/>
                <a:cs typeface="Arial" charset="0"/>
              </a:rPr>
              <a:t> </a:t>
            </a: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Design your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  <a:cs typeface="Arial" charset="0"/>
              </a:rPr>
              <a:t>cloning primers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for the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CDS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of the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human </a:t>
            </a:r>
            <a:r>
              <a:rPr lang="en-US" sz="2000" i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ACTB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gene,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after following the given criteria:</a:t>
            </a: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length of each primer is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between 18-22 bp</a:t>
            </a: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charset="0"/>
            </a:endParaRP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each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primer must contain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50-60%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GC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content</a:t>
            </a: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Tm of both primers is nearly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charset="0"/>
              </a:rPr>
              <a:t>identical</a:t>
            </a: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zero cutter of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a restriction enzyme </a:t>
            </a: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add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restriction enzyme sites to the 5' end of the forward and reverse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primers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  <a:cs typeface="Arial" charset="0"/>
            </a:endParaRPr>
          </a:p>
          <a:p>
            <a:pPr marL="694350" indent="-5143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add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bases a couple of bases (GTG) to the 5' end of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cs typeface="Arial" charset="0"/>
              </a:rPr>
              <a:t>primers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  <a:cs typeface="Arial" charset="0"/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2857500" y="404813"/>
            <a:ext cx="86381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altLang="en-US" sz="2000" b="1" smtClean="0">
                <a:solidFill>
                  <a:srgbClr val="000000"/>
                </a:solidFill>
                <a:latin typeface="Simplified Arabic" pitchFamily="18" charset="-78"/>
                <a:ea typeface="Monotype Koufi"/>
                <a:cs typeface="Simplified Arabic" pitchFamily="18" charset="-78"/>
              </a:rPr>
              <a:t>نشاط فردي: </a:t>
            </a:r>
            <a:r>
              <a:rPr lang="ar-SA" altLang="en-US" sz="2000" smtClean="0">
                <a:solidFill>
                  <a:srgbClr val="000000"/>
                </a:solidFill>
                <a:latin typeface="Simplified Arabic" pitchFamily="18" charset="-78"/>
                <a:ea typeface="Monotype Koufi"/>
                <a:cs typeface="Simplified Arabic" pitchFamily="18" charset="-78"/>
              </a:rPr>
              <a:t>(ساعة)</a:t>
            </a:r>
          </a:p>
        </p:txBody>
      </p:sp>
    </p:spTree>
    <p:extLst>
      <p:ext uri="{BB962C8B-B14F-4D97-AF65-F5344CB8AC3E}">
        <p14:creationId xmlns:p14="http://schemas.microsoft.com/office/powerpoint/2010/main" val="19676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7533" y="414655"/>
            <a:ext cx="9408584" cy="5159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Procedure of primer design for DNA cloning: 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43892" y="1195276"/>
            <a:ext cx="107531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AutoNum type="arabicParenR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Switch the computer on and click on the internet explore icon.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AutoNum type="arabicParenR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Go to http://www.google.com, then type National Center for Biotechnology Information (NCBI).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AutoNum type="arabicParenR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On the NCBI page, click on Gene from the Popular Recourses menu.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AutoNum type="arabicParenR" startAt="4"/>
            </a:pPr>
            <a:r>
              <a:rPr lang="en-US" altLang="en-US" sz="20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Enter the gene name, which is looking for and type of human organism (</a:t>
            </a:r>
            <a:r>
              <a:rPr lang="en-US" altLang="en-US" sz="2000" i="1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Homo sapiens)</a:t>
            </a:r>
            <a:r>
              <a:rPr lang="en-US" altLang="en-US" sz="20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. Then, click on search.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AutoNum type="arabicParenR" startAt="4"/>
            </a:pPr>
            <a:r>
              <a:rPr lang="en-US" altLang="en-US" sz="20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Click on the correct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gene, then click on the CDS code, which is in front of consensus CDS.</a:t>
            </a:r>
          </a:p>
          <a:p>
            <a:pPr marL="457200" indent="-457200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arenR" startAt="6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Copy </a:t>
            </a:r>
            <a:r>
              <a:rPr lang="en-US" altLang="en-US" sz="20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the CDS sequence of the gene and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paste it </a:t>
            </a:r>
            <a:r>
              <a:rPr lang="en-US" altLang="en-US" sz="2000" dirty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on a new file of word document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.</a:t>
            </a:r>
            <a:endParaRPr lang="en-US" altLang="en-US" sz="2000" dirty="0">
              <a:solidFill>
                <a:prstClr val="black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0" y="1871454"/>
            <a:ext cx="6632448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Nucleotide Sequence</a:t>
            </a:r>
            <a:r>
              <a:rPr kumimoji="0" lang="en-US" altLang="ar-S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for CDS</a:t>
            </a:r>
            <a:r>
              <a:rPr kumimoji="0" lang="en-US" altLang="ar-SA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of ACTB gene (</a:t>
            </a:r>
            <a:r>
              <a:rPr kumimoji="0" lang="ar-SA" altLang="ar-S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1128 nt(</a:t>
            </a: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ATG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GATGATGATATCGCCGCGCTCGTCGTCGACAACGGCTCCGGCATGTGCAAGGCCGGCTTCGCGGGCGACGATGCCCCCCGGGCCGTCTTCCCCTCCATCGTGGGGCGCCCCAGGCACCAG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89CC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GGCGTGATGGTGGGCATGGGTCAGAAGGATTCCTATGTGGGCGACGAGGCCCAGAGCAAGAGAGGCATCCTCACCCTGAAGTACCCCATCGAGCACGGCATCGTCACCAACTGGGACGACATGGAGAAAATCTGGCACCACACCTTCTACAATGAGCTGCGTGTGGCTCCCGAGGAGCACCCCGTGCTGCTGACCGAGGCCCCCCTGAACCCCAAGGCCAACCGCGAGAAGATGACCCAG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ATCATGTTTGAGACCTTCAACACCCCAGCCATGTACGTTGCTATCCAGGCTGTGCTATCCCTGTACGCCTCTGGCCGTACCACTGGCATCGTGATGGACTCCGGTGACGGGGTCACCCACACTGTGCCCATCTACGAGGGGTATGCCCTCCCCCATGCCATCCTGCGTCTGGACCTGGCTGGCCGGGACCTGACTGACTACCTCATGAAGATCCTCACCGAGCGCGGCTACAGCTTCACCACCACGGCCGAGCGGGAAATCGTGCGTGACATTAAGGAGAAGCTGTGCTACGTCGCCCTGGACTTCGAGCAAGAGATGGCCACGGCTGCTTCCAGCT</a:t>
            </a:r>
            <a:b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</a:b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CCTCCCTGGAGAAGAGCTACGAGCTGCCTGACGGCCAGGTCATCACCATTGGCAATGAGCGGTTCCGCTGCCCTGAGGCACTCTTCCAGCCTTCCTTCCTGG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89CC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GCATGGAGTCCTGTGGCATCCACGAAACTACCTTCAACTCCATCATGAAGTGTGACGTGGACATCCGCAAAGACCTGTACGCCAACACAGTGCTGTCTGGCGGCACCACCATGTACCCTGGCATTGCCGACAGGATGCAGAAGGAGATCACTGCCCTGGCACCCAGCACAATGAAGATCAAG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ATCATTGCTCCTCCTGAGCGCAAGTACTCCGTGTGGATCGGCGGCTCCATCCTGGCCTCGCTGTCCACCTTCCAGCAGATGTGGATCAGCAAGCAGGAGTATGACGAGTCCGGCCCCTCCATCGTCCACCGCAAATGCTTC</a:t>
            </a:r>
            <a:r>
              <a:rPr kumimoji="0" lang="ar-SA" altLang="ar-S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TAG</a:t>
            </a:r>
            <a:r>
              <a:rPr kumimoji="0" lang="ar-SA" alt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5118" r="14896" b="7126"/>
          <a:stretch>
            <a:fillRect/>
          </a:stretch>
        </p:blipFill>
        <p:spPr bwMode="auto">
          <a:xfrm>
            <a:off x="817033" y="1079517"/>
            <a:ext cx="10560051" cy="4652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13152" r="7605" b="5234"/>
          <a:stretch>
            <a:fillRect/>
          </a:stretch>
        </p:blipFill>
        <p:spPr bwMode="auto">
          <a:xfrm>
            <a:off x="817033" y="1393828"/>
            <a:ext cx="10560051" cy="4195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3155" r="7664" b="13071"/>
          <a:stretch>
            <a:fillRect/>
          </a:stretch>
        </p:blipFill>
        <p:spPr bwMode="auto">
          <a:xfrm>
            <a:off x="817033" y="1865313"/>
            <a:ext cx="10560051" cy="3795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6776" r="2289" b="7483"/>
          <a:stretch>
            <a:fillRect/>
          </a:stretch>
        </p:blipFill>
        <p:spPr bwMode="auto">
          <a:xfrm>
            <a:off x="817033" y="1746257"/>
            <a:ext cx="10560051" cy="3482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817033" y="1412875"/>
            <a:ext cx="10560051" cy="4103688"/>
            <a:chOff x="395536" y="1413224"/>
            <a:chExt cx="8339975" cy="4104000"/>
          </a:xfrm>
        </p:grpSpPr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" t="17131" r="28191" b="23671"/>
            <a:stretch>
              <a:fillRect/>
            </a:stretch>
          </p:blipFill>
          <p:spPr bwMode="auto">
            <a:xfrm>
              <a:off x="395536" y="1413224"/>
              <a:ext cx="8339975" cy="410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Action Button: Custom 3">
              <a:hlinkClick r:id="" action="ppaction://noaction" highlightClick="1"/>
            </p:cNvPr>
            <p:cNvSpPr/>
            <p:nvPr/>
          </p:nvSpPr>
          <p:spPr bwMode="auto">
            <a:xfrm>
              <a:off x="1039130" y="4129644"/>
              <a:ext cx="2016037" cy="215916"/>
            </a:xfrm>
            <a:prstGeom prst="actionButtonBlank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117019" y="4250303"/>
              <a:ext cx="1008019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5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427097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Can we mix genes from one creature to another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1423049" y="1165647"/>
            <a:ext cx="6220395" cy="51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alatino Linotype" panose="02040502050505030304" pitchFamily="18" charset="0"/>
              </a:rPr>
              <a:t>Mixing genes for medicine…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0177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Palatino Linotype" panose="02040502050505030304" pitchFamily="18" charset="0"/>
              </a:rPr>
              <a:t>Allowing organisms to produce new proteins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>
                <a:latin typeface="Palatino Linotype" panose="02040502050505030304" pitchFamily="18" charset="0"/>
              </a:rPr>
              <a:t>bacteria producing </a:t>
            </a:r>
            <a:r>
              <a:rPr lang="en-US" altLang="en-US" sz="20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human insulin</a:t>
            </a:r>
            <a:endParaRPr lang="en-US" altLang="en-US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en-US" sz="2000" dirty="0">
                <a:latin typeface="Palatino Linotype" panose="02040502050505030304" pitchFamily="18" charset="0"/>
              </a:rPr>
              <a:t>bacteria producing </a:t>
            </a:r>
            <a:r>
              <a:rPr lang="en-US" altLang="en-US" sz="20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human growth horm</a:t>
            </a:r>
            <a:r>
              <a:rPr lang="en-US" altLang="en-US" sz="2000" u="sng" dirty="0">
                <a:solidFill>
                  <a:srgbClr val="CC0000"/>
                </a:solidFill>
                <a:latin typeface="Palatino Linotype" panose="02040502050505030304" pitchFamily="18" charset="0"/>
              </a:rPr>
              <a:t>one</a:t>
            </a:r>
            <a:endParaRPr lang="en-US" altLang="en-US" sz="2000" u="sng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r="4928" b="8680"/>
          <a:stretch/>
        </p:blipFill>
        <p:spPr bwMode="auto">
          <a:xfrm>
            <a:off x="2098474" y="3532317"/>
            <a:ext cx="3697193" cy="2743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51" y="3547459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85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13560" r="51405" b="14175"/>
          <a:stretch>
            <a:fillRect/>
          </a:stretch>
        </p:blipFill>
        <p:spPr bwMode="auto">
          <a:xfrm>
            <a:off x="2429933" y="528638"/>
            <a:ext cx="7315200" cy="5853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4522" r="22714" b="6500"/>
          <a:stretch>
            <a:fillRect/>
          </a:stretch>
        </p:blipFill>
        <p:spPr bwMode="auto">
          <a:xfrm>
            <a:off x="1007533" y="620716"/>
            <a:ext cx="1005432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842433" y="585788"/>
            <a:ext cx="10560051" cy="5759450"/>
            <a:chOff x="612775" y="585788"/>
            <a:chExt cx="7920038" cy="5759450"/>
          </a:xfrm>
        </p:grpSpPr>
        <p:pic>
          <p:nvPicPr>
            <p:cNvPr id="440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5" r="65154" b="65768"/>
            <a:stretch>
              <a:fillRect/>
            </a:stretch>
          </p:blipFill>
          <p:spPr bwMode="auto">
            <a:xfrm>
              <a:off x="1692275" y="4365625"/>
              <a:ext cx="5770563" cy="19796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4036" name="Group 2"/>
            <p:cNvGrpSpPr>
              <a:grpSpLocks/>
            </p:cNvGrpSpPr>
            <p:nvPr/>
          </p:nvGrpSpPr>
          <p:grpSpPr bwMode="auto">
            <a:xfrm>
              <a:off x="612775" y="585788"/>
              <a:ext cx="7920038" cy="5658882"/>
              <a:chOff x="612775" y="585788"/>
              <a:chExt cx="7920038" cy="5658882"/>
            </a:xfrm>
          </p:grpSpPr>
          <p:pic>
            <p:nvPicPr>
              <p:cNvPr id="44037" name="Picture 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" t="14333" r="62555" b="28127"/>
              <a:stretch>
                <a:fillRect/>
              </a:stretch>
            </p:blipFill>
            <p:spPr bwMode="auto">
              <a:xfrm>
                <a:off x="612775" y="585788"/>
                <a:ext cx="3814763" cy="341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38" name="Picture 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" t="13493" r="62888" b="28993"/>
              <a:stretch>
                <a:fillRect/>
              </a:stretch>
            </p:blipFill>
            <p:spPr bwMode="auto">
              <a:xfrm>
                <a:off x="4716463" y="595313"/>
                <a:ext cx="3816350" cy="341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65163" y="3617913"/>
                <a:ext cx="179387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1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87900" y="3652838"/>
                <a:ext cx="179388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2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35150" y="5875338"/>
                <a:ext cx="180975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548640"/>
            <a:ext cx="9144000" cy="5669280"/>
            <a:chOff x="707136" y="975360"/>
            <a:chExt cx="8834040" cy="53279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5" t="13332" r="5547" b="8000"/>
            <a:stretch/>
          </p:blipFill>
          <p:spPr bwMode="auto">
            <a:xfrm>
              <a:off x="707137" y="975360"/>
              <a:ext cx="8834039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t="65833" r="17469" b="20500"/>
            <a:stretch/>
          </p:blipFill>
          <p:spPr bwMode="auto">
            <a:xfrm>
              <a:off x="707136" y="5388864"/>
              <a:ext cx="8834039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45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13167" r="4421" b="6250"/>
          <a:stretch/>
        </p:blipFill>
        <p:spPr bwMode="auto">
          <a:xfrm>
            <a:off x="624843" y="682752"/>
            <a:ext cx="10845618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2751" y="4841686"/>
            <a:ext cx="4021015" cy="855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Questions?</a:t>
            </a:r>
            <a:endParaRPr lang="en-US" sz="4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4" descr="File:Circle-question-blu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87" y="16051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7059" y="549017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How do we do mix genes?</a:t>
            </a:r>
            <a:endParaRPr lang="en-US" altLang="en-US" sz="2800" b="1" dirty="0" smtClean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324" y="1319501"/>
            <a:ext cx="551875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Palatino Linotype" panose="02040502050505030304" pitchFamily="18" charset="0"/>
              </a:rPr>
              <a:t>Genetic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engineering:</a:t>
            </a:r>
            <a:endParaRPr lang="en-US" altLang="en-US" sz="2000" dirty="0">
              <a:latin typeface="Palatino Linotype" panose="02040502050505030304" pitchFamily="18" charset="0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Find the gene (NCBI database)</a:t>
            </a:r>
            <a:endParaRPr lang="en-US" altLang="en-US" sz="2000" dirty="0">
              <a:latin typeface="Palatino Linotype" panose="02040502050505030304" pitchFamily="18" charset="0"/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u="sng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Cut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 the DNA </a:t>
            </a:r>
            <a:r>
              <a:rPr lang="en-US" altLang="en-US" sz="2000" dirty="0">
                <a:latin typeface="Palatino Linotype" panose="02040502050505030304" pitchFamily="18" charset="0"/>
              </a:rPr>
              <a:t>in both organisms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u="sng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Paste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altLang="en-US" sz="2000" dirty="0">
                <a:latin typeface="Palatino Linotype" panose="02040502050505030304" pitchFamily="18" charset="0"/>
              </a:rPr>
              <a:t>gene from one creature into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other </a:t>
            </a:r>
            <a:r>
              <a:rPr lang="en-US" altLang="en-US" sz="2000" dirty="0">
                <a:latin typeface="Palatino Linotype" panose="02040502050505030304" pitchFamily="18" charset="0"/>
              </a:rPr>
              <a:t>creature’s DNA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u="sng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Insert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altLang="en-US" sz="2000" dirty="0">
                <a:latin typeface="Palatino Linotype" panose="02040502050505030304" pitchFamily="18" charset="0"/>
              </a:rPr>
              <a:t>new chromosome into organism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Organism </a:t>
            </a:r>
            <a:r>
              <a:rPr lang="en-US" altLang="en-US" sz="2000" u="sng" dirty="0">
                <a:solidFill>
                  <a:srgbClr val="CC0000"/>
                </a:solidFill>
                <a:latin typeface="Palatino Linotype" panose="02040502050505030304" pitchFamily="18" charset="0"/>
              </a:rPr>
              <a:t>copies</a:t>
            </a:r>
            <a:r>
              <a:rPr lang="en-US" altLang="en-US" sz="2000" dirty="0">
                <a:latin typeface="Palatino Linotype" panose="02040502050505030304" pitchFamily="18" charset="0"/>
              </a:rPr>
              <a:t> new gene as if it were its own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Organism </a:t>
            </a:r>
            <a:r>
              <a:rPr lang="en-US" altLang="en-US" sz="2000" u="sng" dirty="0">
                <a:solidFill>
                  <a:srgbClr val="CC0000"/>
                </a:solidFill>
                <a:latin typeface="Palatino Linotype" panose="02040502050505030304" pitchFamily="18" charset="0"/>
              </a:rPr>
              <a:t>reads</a:t>
            </a:r>
            <a:r>
              <a:rPr lang="en-US" altLang="en-US" sz="2000" dirty="0">
                <a:latin typeface="Palatino Linotype" panose="02040502050505030304" pitchFamily="18" charset="0"/>
              </a:rPr>
              <a:t> gene as if it were its own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000" u="sng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Organism </a:t>
            </a:r>
            <a:r>
              <a:rPr lang="en-US" altLang="en-US" sz="2000" u="sng" dirty="0">
                <a:solidFill>
                  <a:srgbClr val="CC0000"/>
                </a:solidFill>
                <a:latin typeface="Palatino Linotype" panose="02040502050505030304" pitchFamily="18" charset="0"/>
              </a:rPr>
              <a:t>produces NEW protein</a:t>
            </a:r>
            <a:r>
              <a:rPr lang="en-US" altLang="en-US" sz="2000" dirty="0">
                <a:solidFill>
                  <a:srgbClr val="CC0000"/>
                </a:solidFill>
                <a:latin typeface="Palatino Linotype" panose="02040502050505030304" pitchFamily="18" charset="0"/>
              </a:rPr>
              <a:t>: </a:t>
            </a:r>
            <a:br>
              <a:rPr lang="en-US" altLang="en-US" sz="2000" dirty="0">
                <a:solidFill>
                  <a:srgbClr val="CC0000"/>
                </a:solidFill>
                <a:latin typeface="Palatino Linotype" panose="02040502050505030304" pitchFamily="18" charset="0"/>
              </a:rPr>
            </a:br>
            <a:r>
              <a:rPr lang="en-US" altLang="en-US" sz="2000" dirty="0">
                <a:solidFill>
                  <a:srgbClr val="CC0000"/>
                </a:solidFill>
                <a:latin typeface="Palatino Linotype" panose="02040502050505030304" pitchFamily="18" charset="0"/>
              </a:rPr>
              <a:t>Remember: we all use the same genetic code!</a:t>
            </a:r>
          </a:p>
        </p:txBody>
      </p:sp>
      <p:pic>
        <p:nvPicPr>
          <p:cNvPr id="2050" name="Picture 2" descr="enetic Engineering | CK-12 Found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834" r="1666" b="3175"/>
          <a:stretch/>
        </p:blipFill>
        <p:spPr bwMode="auto">
          <a:xfrm>
            <a:off x="5937507" y="987552"/>
            <a:ext cx="58738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549017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Cutting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DNA: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3726" y="1612083"/>
            <a:ext cx="956603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Enzymes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that cut DNA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000" u="sng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Restriction enzymes:</a:t>
            </a:r>
            <a:endParaRPr lang="en-US" altLang="en-US" sz="2000" u="sng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9144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Used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by bacteria to cut up DNA of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attacking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viruses</a:t>
            </a:r>
          </a:p>
          <a:p>
            <a:pPr marL="9144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EcoRI, </a:t>
            </a:r>
            <a:r>
              <a:rPr lang="en-US" altLang="en-US" sz="2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HindIII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, </a:t>
            </a:r>
            <a:r>
              <a:rPr lang="en-US" altLang="en-US" sz="2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BamHI</a:t>
            </a:r>
            <a:endParaRPr lang="en-US" alt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9144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Cut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DNA at specific sites</a:t>
            </a:r>
          </a:p>
          <a:p>
            <a:pPr marL="9144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Enzymes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look for specific base sequences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4656761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6604"/>
                </a:solidFill>
                <a:latin typeface="Palatino Linotype" panose="02040502050505030304" pitchFamily="18" charset="0"/>
              </a:rPr>
              <a:t>GTAAC</a:t>
            </a:r>
            <a:r>
              <a:rPr lang="en-US" altLang="en-US" sz="2400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G</a:t>
            </a:r>
            <a:r>
              <a:rPr lang="en-US" sz="2400" baseline="30000" dirty="0"/>
              <a:t>▼</a:t>
            </a:r>
            <a:r>
              <a:rPr lang="en-US" altLang="en-US" sz="2400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AATTC</a:t>
            </a:r>
            <a:r>
              <a:rPr lang="en-US" altLang="en-US" sz="2400" dirty="0" smtClean="0">
                <a:solidFill>
                  <a:srgbClr val="006604"/>
                </a:solidFill>
                <a:latin typeface="Palatino Linotype" panose="02040502050505030304" pitchFamily="18" charset="0"/>
              </a:rPr>
              <a:t>ACGCTT</a:t>
            </a:r>
            <a:endParaRPr lang="en-US" altLang="en-US" sz="2400" dirty="0">
              <a:latin typeface="Palatino Linotype" panose="020405020505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altLang="en-US" sz="2400" dirty="0" smtClean="0">
                <a:solidFill>
                  <a:srgbClr val="006604"/>
                </a:solidFill>
                <a:latin typeface="Palatino Linotype" panose="02040502050505030304" pitchFamily="18" charset="0"/>
              </a:rPr>
              <a:t>CATTG</a:t>
            </a:r>
            <a:r>
              <a:rPr lang="en-US" altLang="en-US" sz="2400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CTTAA</a:t>
            </a:r>
            <a:r>
              <a:rPr lang="en-US" sz="2400" baseline="-25000" dirty="0"/>
              <a:t>▲</a:t>
            </a:r>
            <a:r>
              <a:rPr lang="en-US" altLang="en-US" sz="2400" dirty="0" smtClean="0">
                <a:solidFill>
                  <a:srgbClr val="CC0000"/>
                </a:solidFill>
                <a:latin typeface="Palatino Linotype" panose="02040502050505030304" pitchFamily="18" charset="0"/>
              </a:rPr>
              <a:t>G</a:t>
            </a:r>
            <a:r>
              <a:rPr lang="en-US" altLang="en-US" sz="2400" dirty="0" smtClean="0">
                <a:solidFill>
                  <a:srgbClr val="006604"/>
                </a:solidFill>
                <a:latin typeface="Palatino Linotype" panose="02040502050505030304" pitchFamily="18" charset="0"/>
              </a:rPr>
              <a:t>TGCGAA</a:t>
            </a:r>
            <a:endParaRPr lang="en-US" altLang="en-US" sz="2400" dirty="0">
              <a:solidFill>
                <a:srgbClr val="006604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5C22F0-BBDC-2448-AF0E-F99327C559B9}"/>
              </a:ext>
            </a:extLst>
          </p:cNvPr>
          <p:cNvSpPr/>
          <p:nvPr/>
        </p:nvSpPr>
        <p:spPr>
          <a:xfrm>
            <a:off x="1113055" y="417602"/>
            <a:ext cx="982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How do you cut the gene of interest by restriction enzyme?</a:t>
            </a:r>
            <a:endParaRPr lang="x-none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726" y="1612120"/>
            <a:ext cx="95660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Primers design for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cloning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PCR Amplification using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Phusion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High Fidelity PCR Master Mix</a:t>
            </a:r>
            <a:endParaRPr lang="en-US" altLang="en-US" sz="2000" dirty="0" smtClean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Loading of PCR product onto agarose gel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electrophoresis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DNA </a:t>
            </a: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isolation from agarose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gel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Digestion of PCR inserts by restriction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endonucleases</a:t>
            </a:r>
            <a:endParaRPr lang="en-US" altLang="en-US" sz="20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817033" y="1332807"/>
            <a:ext cx="1056005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It is a short oligonucleotide sequences, which complement to the target sequence and bind to the single-stranded DNA.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It has a restriction enzyme site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to the 5' end of the forward and reverse primers </a:t>
            </a:r>
            <a:endParaRPr lang="en-US" altLang="en-US" sz="2000" dirty="0" smtClean="0">
              <a:solidFill>
                <a:prstClr val="black"/>
              </a:solidFill>
              <a:latin typeface="Palatino Linotype" pitchFamily="18" charset="0"/>
              <a:cs typeface="Arial" pitchFamily="34" charset="0"/>
            </a:endParaRP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Taq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DNA polymerases start replication at the 3’-end of the primer, and copies the opposite strand. </a:t>
            </a: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2285" y="536575"/>
            <a:ext cx="10752667" cy="5159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What is a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Primer for cloning? </a:t>
            </a:r>
            <a:endParaRPr lang="en-US" altLang="en-US" sz="2800" b="1" dirty="0" smtClean="0">
              <a:solidFill>
                <a:srgbClr val="0000FF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3"/>
          <a:stretch>
            <a:fillRect/>
          </a:stretch>
        </p:blipFill>
        <p:spPr bwMode="auto">
          <a:xfrm>
            <a:off x="969657" y="1723909"/>
            <a:ext cx="10117967" cy="36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8" y="380353"/>
            <a:ext cx="11040533" cy="503237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Palatino Linotype" pitchFamily="18" charset="0"/>
              </a:rPr>
              <a:t>Primer Design Guide for cloning:</a:t>
            </a:r>
            <a:endParaRPr lang="en-US" altLang="en-US" sz="2800" dirty="0" smtClean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19701" y="1188346"/>
            <a:ext cx="107505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Design two primers: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forward primer and reverse primer from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5'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 end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3'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end.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The length of typical primers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: from 18 to 24 nucleotides.</a:t>
            </a: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20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GC content: </a:t>
            </a:r>
            <a:r>
              <a:rPr lang="en-US" altLang="en-US" sz="2000" dirty="0" smtClean="0">
                <a:solidFill>
                  <a:prstClr val="black"/>
                </a:solidFill>
                <a:latin typeface="Palatino Linotype" pitchFamily="18" charset="0"/>
                <a:cs typeface="Arial" pitchFamily="34" charset="0"/>
              </a:rPr>
              <a:t>design primers that contain between 40% and 60% GC.</a:t>
            </a:r>
          </a:p>
          <a:p>
            <a:pPr marL="360000" indent="-360000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Melting Temperatures (Tm):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pitchFamily="34" charset="0"/>
              </a:rPr>
              <a:t>the primers should be selected from 55°C to 60°C 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360000" indent="-360000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Annealing Temperatures (Ta)= 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pitchFamily="34" charset="0"/>
              </a:rPr>
              <a:t>Tm -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Arial" pitchFamily="34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Palatino Linotype" panose="02040502050505030304" pitchFamily="18" charset="0"/>
                <a:cs typeface="Arial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360000" indent="-360000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Arial" pitchFamily="34" charset="0"/>
              </a:rPr>
              <a:t>The two primers should be to have similar melting temperatures. </a:t>
            </a:r>
          </a:p>
        </p:txBody>
      </p:sp>
    </p:spTree>
    <p:extLst>
      <p:ext uri="{BB962C8B-B14F-4D97-AF65-F5344CB8AC3E}">
        <p14:creationId xmlns:p14="http://schemas.microsoft.com/office/powerpoint/2010/main" val="32184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9701" y="395871"/>
            <a:ext cx="107505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The forward and reverse primers </a:t>
            </a: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design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in a 5'---3' orientation and </a:t>
            </a: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contain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a start codon (</a:t>
            </a:r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  <a:ea typeface="HG Mincho Light J"/>
              </a:rPr>
              <a:t>ATG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) in the 5' primer and a stop codon (</a:t>
            </a:r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  <a:ea typeface="HG Mincho Light J"/>
              </a:rPr>
              <a:t>TTA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) in the 3' primer. </a:t>
            </a:r>
            <a:endParaRPr lang="en-GB" sz="2000" dirty="0" smtClean="0">
              <a:solidFill>
                <a:srgbClr val="000000"/>
              </a:solidFill>
              <a:latin typeface="Palatino Linotype" panose="02040502050505030304" pitchFamily="18" charset="0"/>
              <a:ea typeface="HG Mincho Light J"/>
            </a:endParaRP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Use the following program to calculate the Tm for each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primer </a:t>
            </a:r>
            <a:r>
              <a:rPr lang="en-GB" sz="2000" dirty="0">
                <a:solidFill>
                  <a:srgbClr val="0000FF"/>
                </a:solidFill>
                <a:latin typeface="Palatino Linotype" panose="02040502050505030304" pitchFamily="18" charset="0"/>
                <a:ea typeface="HG Mincho Light J"/>
                <a:hlinkClick r:id="rId2"/>
              </a:rPr>
              <a:t>http://</a:t>
            </a:r>
            <a:r>
              <a:rPr lang="en-GB" sz="2000" dirty="0" smtClean="0">
                <a:solidFill>
                  <a:srgbClr val="0000FF"/>
                </a:solidFill>
                <a:latin typeface="Palatino Linotype" panose="02040502050505030304" pitchFamily="18" charset="0"/>
                <a:ea typeface="HG Mincho Light J"/>
                <a:hlinkClick r:id="rId2"/>
              </a:rPr>
              <a:t>biotools.nubic.northwestern.edu/OligoCalc.html</a:t>
            </a:r>
            <a:endParaRPr lang="en-GB" sz="2000" dirty="0" smtClean="0">
              <a:solidFill>
                <a:srgbClr val="0000FF"/>
              </a:solidFill>
              <a:latin typeface="Palatino Linotype" panose="02040502050505030304" pitchFamily="18" charset="0"/>
              <a:ea typeface="HG Mincho Light J"/>
            </a:endParaRPr>
          </a:p>
          <a:p>
            <a:pPr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GB" sz="2000" dirty="0" smtClean="0">
                <a:latin typeface="Palatino Linotype" panose="02040502050505030304" pitchFamily="18" charset="0"/>
                <a:ea typeface="HG Mincho Light J"/>
              </a:rPr>
              <a:t>Use</a:t>
            </a:r>
            <a:r>
              <a:rPr lang="en-GB" sz="2000" dirty="0" smtClean="0">
                <a:solidFill>
                  <a:srgbClr val="0000FF"/>
                </a:solidFill>
                <a:latin typeface="Palatino Linotype" panose="02040502050505030304" pitchFamily="18" charset="0"/>
                <a:ea typeface="HG Mincho Light J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the following program </a:t>
            </a:r>
            <a:r>
              <a:rPr lang="en-GB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“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Reverse Complement” to convert </a:t>
            </a: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a DNA sequence into its reverse 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  <a:hlinkClick r:id="rId3"/>
              </a:rPr>
              <a:t>https</a:t>
            </a: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  <a:hlinkClick r:id="rId3"/>
              </a:rPr>
              <a:t>://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  <a:hlinkClick r:id="rId3"/>
              </a:rPr>
              <a:t>www.bioinformatics.org/sms/rev_comp.html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HG Mincho Light J"/>
              </a:rPr>
              <a:t>)</a:t>
            </a:r>
            <a:endParaRPr lang="en-GB" sz="2000" dirty="0" smtClean="0">
              <a:solidFill>
                <a:srgbClr val="0000FF"/>
              </a:solidFill>
              <a:latin typeface="Palatino Linotype" panose="02040502050505030304" pitchFamily="18" charset="0"/>
              <a:ea typeface="HG Mincho Light J"/>
            </a:endParaRPr>
          </a:p>
        </p:txBody>
      </p:sp>
    </p:spTree>
    <p:extLst>
      <p:ext uri="{BB962C8B-B14F-4D97-AF65-F5344CB8AC3E}">
        <p14:creationId xmlns:p14="http://schemas.microsoft.com/office/powerpoint/2010/main" val="979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745</Words>
  <Application>Microsoft Office PowerPoint</Application>
  <PresentationFormat>Custom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Office Theme</vt:lpstr>
      <vt:lpstr>1_Flow</vt:lpstr>
      <vt:lpstr>8_Flow</vt:lpstr>
      <vt:lpstr>Flow</vt:lpstr>
      <vt:lpstr>9_Flow</vt:lpstr>
      <vt:lpstr>2_Flow</vt:lpstr>
      <vt:lpstr>10_Flow</vt:lpstr>
      <vt:lpstr>11_Flow</vt:lpstr>
      <vt:lpstr>12_Flow</vt:lpstr>
      <vt:lpstr>Genetics Engineering (Zoo-455)</vt:lpstr>
      <vt:lpstr>Can we mix genes from one creature to another?</vt:lpstr>
      <vt:lpstr>How do we do mix genes?</vt:lpstr>
      <vt:lpstr>Cutting DNA:</vt:lpstr>
      <vt:lpstr>PowerPoint Presentation</vt:lpstr>
      <vt:lpstr>What is a Primer for cloning? </vt:lpstr>
      <vt:lpstr>PowerPoint Presentation</vt:lpstr>
      <vt:lpstr>Primer Design Guide for cloning:</vt:lpstr>
      <vt:lpstr>PowerPoint Presentation</vt:lpstr>
      <vt:lpstr>PowerPoint Presentation</vt:lpstr>
      <vt:lpstr>PowerPoint Presentation</vt:lpstr>
      <vt:lpstr>Practice exercises on primer design for cloning</vt:lpstr>
      <vt:lpstr>Procedure of primer design for DNA cloning: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Abul Farah</dc:creator>
  <cp:lastModifiedBy>Dell</cp:lastModifiedBy>
  <cp:revision>185</cp:revision>
  <dcterms:created xsi:type="dcterms:W3CDTF">2018-08-30T08:39:54Z</dcterms:created>
  <dcterms:modified xsi:type="dcterms:W3CDTF">2024-02-05T07:08:55Z</dcterms:modified>
</cp:coreProperties>
</file>