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8" r:id="rId6"/>
    <p:sldId id="278" r:id="rId7"/>
    <p:sldId id="295" r:id="rId8"/>
    <p:sldId id="280" r:id="rId9"/>
    <p:sldId id="296" r:id="rId10"/>
    <p:sldId id="282" r:id="rId11"/>
    <p:sldId id="298" r:id="rId12"/>
    <p:sldId id="285" r:id="rId13"/>
    <p:sldId id="297" r:id="rId14"/>
    <p:sldId id="284" r:id="rId15"/>
    <p:sldId id="286" r:id="rId16"/>
    <p:sldId id="299" r:id="rId17"/>
    <p:sldId id="300" r:id="rId18"/>
    <p:sldId id="301" r:id="rId19"/>
    <p:sldId id="293" r:id="rId20"/>
    <p:sldId id="294" r:id="rId21"/>
    <p:sldId id="303" r:id="rId22"/>
    <p:sldId id="305" r:id="rId23"/>
    <p:sldId id="306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C7B8-7EF8-EA77-864E-4F475D6C1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B04DC-753D-F516-C330-6B29DC7A7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77314-C0A6-53F4-A024-7D1232E8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EA804-E7BF-066D-7AA7-CCA1E351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9B21A-CBBA-7183-6E84-E746D434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4ABE-F248-317D-0D7A-2DA11807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55D0B-A1EE-5CF7-6B63-43E7A3E4D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CB49-38DC-63BB-497E-BF846839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3CD52-1FDF-718B-A5EC-F57E2981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CA08-EE62-3A8E-37B0-B611FE7B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48FF3-844E-1B8D-F5CE-CD86C8A63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B7782-5938-85DB-62BA-28EFC959D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FD45-3AE4-95A5-EB78-580C8F38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25D2-42C4-245A-2BA8-1FB8005C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C665-9EDF-AD21-6E59-6618F15C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798" y="6418695"/>
            <a:ext cx="563417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06271C-4D53-4F5E-B6B7-6547DF680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15D1-1F0B-66F1-F2AF-E0DA6D6F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661D-88EB-C733-F8DC-F8A599FF3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DB3D-8C1B-C144-F3CD-766B6CE9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0026E-725E-E8CB-14B4-6599C22A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834C-C9D9-69E2-D2D1-E22374F3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81B2-2326-7C00-40C6-2650305E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64598-4625-3DF9-5513-40E174DB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31B55-CB3C-E8A9-1FBA-2B74727D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908E-9809-4FA0-27D2-667D71E3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C94EF-0278-8525-7BF1-FEB3228C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F07B-1A85-927C-E109-4F027939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1B7A-49C0-C747-7FB6-4D6CCADB1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6FDF9-1619-358D-97FC-BE41A5B92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403BC-3B0F-7C6E-FEBD-82D3524A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0CC03-5CA7-24B5-D649-8BCD9D4D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886A3-EF80-6BF8-B635-7FB0D3AC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BA60-63DC-0163-04A9-17F96F49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490-9BD8-DA2C-68D6-48134BDD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5CD59-CD4D-370F-0176-F3B0D68A5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443F0-3950-873A-C2C3-31E0E961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E2062-0692-A17D-2EAA-86F8327A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A6440-08B3-91FF-544F-2C80CD06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0CD10-0B7E-058C-27A0-28F82A60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8090C-4E35-CBDA-62FD-A2F9ADCE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ADFE-6A3F-26F7-51C1-E415A57F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0B3E0-F187-325E-E120-E5F1AAED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E8A10-2D43-5A1E-E619-48C47599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6B6EB-5835-1B67-456C-A27FBD49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C9E0E-9A53-81CB-8B62-ED024E81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8A538-7581-2354-1F75-59D6E53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F1E3-4E60-ABEB-1C8E-E86A8220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71E2-D896-558A-86C4-15BB952D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6CCE-37A3-B997-DCE8-FC31B4BF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44034-7A25-7181-E687-704E33D4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25056-3E41-FF68-1544-BE3640AB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D23CF-6011-AA3D-22F6-8ED0F79C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2A3B1-59DA-4EAF-C2DE-C350EBD4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8637-8697-FA40-868B-C689F466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37D56-1BE6-ACAD-8776-C10E5567A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2EA9B-D340-8F5B-2089-7D3B05FEC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B4587-C19B-F906-378D-67DA34D0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B4046-0FF8-1E9E-B46F-523B18A1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C0020-10C3-2205-F375-E49A97CC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11638-0816-624A-31FE-E85E46FB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A9E3D-19E6-31D0-AC7C-199DDFA50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21F8-F0A6-A690-C07B-0C921B1D0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85D5-0FB9-0031-2014-E057CAD3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8ECE-7AE3-7CD6-2339-22BE229C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1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0.png"/><Relationship Id="rId5" Type="http://schemas.openxmlformats.org/officeDocument/2006/relationships/image" Target="../media/image35.png"/><Relationship Id="rId10" Type="http://schemas.openxmlformats.org/officeDocument/2006/relationships/image" Target="../media/image410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41.png"/><Relationship Id="rId3" Type="http://schemas.openxmlformats.org/officeDocument/2006/relationships/image" Target="../media/image33.png"/><Relationship Id="rId12" Type="http://schemas.openxmlformats.org/officeDocument/2006/relationships/image" Target="../media/image110.png"/><Relationship Id="rId17" Type="http://schemas.openxmlformats.org/officeDocument/2006/relationships/image" Target="../media/image40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0.png"/><Relationship Id="rId5" Type="http://schemas.openxmlformats.org/officeDocument/2006/relationships/image" Target="../media/image37.png"/><Relationship Id="rId15" Type="http://schemas.openxmlformats.org/officeDocument/2006/relationships/image" Target="../media/image38.png"/><Relationship Id="rId10" Type="http://schemas.openxmlformats.org/officeDocument/2006/relationships/image" Target="../media/image80.png"/><Relationship Id="rId19" Type="http://schemas.openxmlformats.org/officeDocument/2006/relationships/image" Target="../media/image42.png"/><Relationship Id="rId4" Type="http://schemas.openxmlformats.org/officeDocument/2006/relationships/image" Target="../media/image36.png"/><Relationship Id="rId1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905B-2EE0-1301-E01B-73223A90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EE 202</a:t>
            </a:r>
            <a:br>
              <a:rPr lang="en-US" dirty="0"/>
            </a:br>
            <a:r>
              <a:rPr lang="en-US" sz="6000" i="1" dirty="0"/>
              <a:t>Electric Circuits</a:t>
            </a:r>
            <a:br>
              <a:rPr lang="en-US" sz="6000" i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01B15-640B-0157-AC26-83A87CF5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79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Lecture 23 August</a:t>
            </a:r>
          </a:p>
          <a:p>
            <a:r>
              <a:rPr lang="en-US" sz="3600" dirty="0"/>
              <a:t>First Semester 2023-2024</a:t>
            </a:r>
          </a:p>
          <a:p>
            <a:r>
              <a:rPr lang="en-US" sz="3600" dirty="0"/>
              <a:t>Dr. Anmar Arif</a:t>
            </a:r>
          </a:p>
        </p:txBody>
      </p:sp>
      <p:pic>
        <p:nvPicPr>
          <p:cNvPr id="1028" name="Picture 4" descr="US patent for King Saud University invention in information security | Arab  News">
            <a:extLst>
              <a:ext uri="{FF2B5EF4-FFF2-40B4-BE49-F238E27FC236}">
                <a16:creationId xmlns:a16="http://schemas.microsoft.com/office/drawing/2014/main" id="{DC4AA453-321B-B690-A5AC-8378357B2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1679" b="21092"/>
          <a:stretch/>
        </p:blipFill>
        <p:spPr bwMode="auto">
          <a:xfrm>
            <a:off x="0" y="0"/>
            <a:ext cx="3918585" cy="14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6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Voltage Analysis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CC33E-6927-592E-BDDB-EEE13422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2090737"/>
            <a:ext cx="4429125" cy="2676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349E16-53D5-8074-AD62-A1817913A83A}"/>
                  </a:ext>
                </a:extLst>
              </p:cNvPr>
              <p:cNvSpPr txBox="1"/>
              <p:nvPr/>
            </p:nvSpPr>
            <p:spPr>
              <a:xfrm>
                <a:off x="838200" y="1804751"/>
                <a:ext cx="6096000" cy="392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nodal voltages.</a:t>
                </a: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 to node a first:</a:t>
                </a:r>
              </a:p>
              <a:p>
                <a:pPr lvl="1"/>
                <a:r>
                  <a:rPr lang="en-GB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node b:</a:t>
                </a:r>
              </a:p>
              <a:p>
                <a:r>
                  <a:rPr lang="en-GB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=−100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0" dirty="0">
                    <a:cs typeface="Times New Roman" panose="02020603050405020304" pitchFamily="18" charset="0"/>
                  </a:rPr>
                  <a:t>	</a:t>
                </a:r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pply KCL at node a:</a:t>
                </a:r>
              </a:p>
              <a:p>
                <a:pPr lvl="1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349E16-53D5-8074-AD62-A1817913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04751"/>
                <a:ext cx="6096000" cy="3926331"/>
              </a:xfrm>
              <a:prstGeom prst="rect">
                <a:avLst/>
              </a:prstGeom>
              <a:blipFill>
                <a:blip r:embed="rId3"/>
                <a:stretch>
                  <a:fillRect l="-900" t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00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Current Analysis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FFAC9-1FE9-CA4C-1A5A-F156CAEF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06" y="2722245"/>
            <a:ext cx="55054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Current Analysis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FFAC9-1FE9-CA4C-1A5A-F156CAEF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2434590"/>
            <a:ext cx="5505450" cy="156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E15A79-B4E8-E958-5118-856A5505396B}"/>
                  </a:ext>
                </a:extLst>
              </p:cNvPr>
              <p:cNvSpPr txBox="1"/>
              <p:nvPr/>
            </p:nvSpPr>
            <p:spPr>
              <a:xfrm>
                <a:off x="391795" y="2434590"/>
                <a:ext cx="6096000" cy="2551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Apply KCL: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−(3/4)/4 = −3/16 </m:t>
                    </m:r>
                  </m:oMath>
                </a14:m>
                <a:r>
                  <a:rPr lang="en-US" dirty="0"/>
                  <a:t>A</a:t>
                </a:r>
              </a:p>
              <a:p>
                <a:endParaRPr lang="en-US" dirty="0"/>
              </a:p>
              <a:p>
                <a:r>
                  <a:rPr lang="en-US" dirty="0"/>
                  <a:t>Find the voltage on the 32 ohm resistor on the right: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32(5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96∗5/16 = 30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E15A79-B4E8-E958-5118-856A5505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5" y="2434590"/>
                <a:ext cx="6096000" cy="2551724"/>
              </a:xfrm>
              <a:prstGeom prst="rect">
                <a:avLst/>
              </a:prstGeom>
              <a:blipFill>
                <a:blip r:embed="rId3"/>
                <a:stretch>
                  <a:fillRect l="-800" t="-1432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54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Current Analysis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FFAC9-1FE9-CA4C-1A5A-F156CAEF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9" y="1685925"/>
            <a:ext cx="550545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8D0E6-0FF6-07AE-BFCB-16D7C51B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89" y="3429000"/>
            <a:ext cx="8121422" cy="32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Current Analysis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2286B-81A2-1875-5634-2D96A0D6D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1911485"/>
            <a:ext cx="5505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5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Current Analysis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2286B-81A2-1875-5634-2D96A0D6D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1911485"/>
            <a:ext cx="5505450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3AD64-5DE1-01F0-EC8F-8E6F3B15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195" y="3975371"/>
            <a:ext cx="7060565" cy="16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40FA7-0DC9-040F-B6AF-8751C85C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6980742" y="2081053"/>
            <a:ext cx="3590574" cy="1551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3CB34-CBD8-B70B-D38F-107E41531865}"/>
              </a:ext>
            </a:extLst>
          </p:cNvPr>
          <p:cNvSpPr txBox="1"/>
          <p:nvPr/>
        </p:nvSpPr>
        <p:spPr>
          <a:xfrm>
            <a:off x="838200" y="17117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using superposition theorem.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4C23D-7356-E138-679E-E200AF6150ED}"/>
              </a:ext>
            </a:extLst>
          </p:cNvPr>
          <p:cNvSpPr txBox="1"/>
          <p:nvPr/>
        </p:nvSpPr>
        <p:spPr>
          <a:xfrm>
            <a:off x="706637" y="2287824"/>
            <a:ext cx="5014894" cy="168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have to keep the dependent source, to keep the relationship between the dependent source and its controller variable.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new dependent source will be dependent on the new variable.</a:t>
            </a:r>
          </a:p>
        </p:txBody>
      </p:sp>
    </p:spTree>
    <p:extLst>
      <p:ext uri="{BB962C8B-B14F-4D97-AF65-F5344CB8AC3E}">
        <p14:creationId xmlns:p14="http://schemas.microsoft.com/office/powerpoint/2010/main" val="168293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CB34-CBD8-B70B-D38F-107E41531865}"/>
              </a:ext>
            </a:extLst>
          </p:cNvPr>
          <p:cNvSpPr txBox="1"/>
          <p:nvPr/>
        </p:nvSpPr>
        <p:spPr>
          <a:xfrm>
            <a:off x="838200" y="17117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using superposition theorem.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5FA42-59EE-26D2-14A6-B885A16E1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8553642" y="3607223"/>
            <a:ext cx="2800158" cy="121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263B1-E476-3790-1A3C-5FA0805B3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8553642" y="5124213"/>
            <a:ext cx="2800158" cy="12102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6B5CC8-0DC3-DF00-D64C-11D4F5C950AB}"/>
              </a:ext>
            </a:extLst>
          </p:cNvPr>
          <p:cNvGrpSpPr/>
          <p:nvPr/>
        </p:nvGrpSpPr>
        <p:grpSpPr>
          <a:xfrm>
            <a:off x="9574013" y="3994478"/>
            <a:ext cx="665480" cy="626091"/>
            <a:chOff x="6511801" y="4404150"/>
            <a:chExt cx="665480" cy="6260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BD73EC-0984-486D-2C34-5E138C3502B5}"/>
                </a:ext>
              </a:extLst>
            </p:cNvPr>
            <p:cNvSpPr/>
            <p:nvPr/>
          </p:nvSpPr>
          <p:spPr>
            <a:xfrm>
              <a:off x="6511801" y="4544060"/>
              <a:ext cx="665480" cy="355600"/>
            </a:xfrm>
            <a:prstGeom prst="rect">
              <a:avLst/>
            </a:prstGeom>
            <a:solidFill>
              <a:srgbClr val="E5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4B12C4-DA9C-34AE-5909-C6EF2B28CBFD}"/>
                </a:ext>
              </a:extLst>
            </p:cNvPr>
            <p:cNvCxnSpPr/>
            <p:nvPr/>
          </p:nvCxnSpPr>
          <p:spPr>
            <a:xfrm>
              <a:off x="6757375" y="4897585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5E55F1-C9B1-3F87-419E-950A343D48C7}"/>
                </a:ext>
              </a:extLst>
            </p:cNvPr>
            <p:cNvCxnSpPr/>
            <p:nvPr/>
          </p:nvCxnSpPr>
          <p:spPr>
            <a:xfrm>
              <a:off x="6754200" y="4404150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39C7FE-2CAB-1594-4B85-369AE7E8F516}"/>
              </a:ext>
            </a:extLst>
          </p:cNvPr>
          <p:cNvGrpSpPr/>
          <p:nvPr/>
        </p:nvGrpSpPr>
        <p:grpSpPr>
          <a:xfrm>
            <a:off x="8583239" y="5532107"/>
            <a:ext cx="665480" cy="573617"/>
            <a:chOff x="5543228" y="3076151"/>
            <a:chExt cx="665480" cy="5736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8419F2-741E-DEE9-1E99-5B2AAD2C7E87}"/>
                </a:ext>
              </a:extLst>
            </p:cNvPr>
            <p:cNvSpPr/>
            <p:nvPr/>
          </p:nvSpPr>
          <p:spPr>
            <a:xfrm>
              <a:off x="5543228" y="3185160"/>
              <a:ext cx="665480" cy="355600"/>
            </a:xfrm>
            <a:prstGeom prst="rect">
              <a:avLst/>
            </a:prstGeom>
            <a:solidFill>
              <a:srgbClr val="E5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31FF38-2E0C-8A19-B2E4-F6F83667DCA9}"/>
                </a:ext>
              </a:extLst>
            </p:cNvPr>
            <p:cNvCxnSpPr/>
            <p:nvPr/>
          </p:nvCxnSpPr>
          <p:spPr>
            <a:xfrm>
              <a:off x="5692623" y="3076151"/>
              <a:ext cx="0" cy="57361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A8B2B0C-6173-D578-1FD7-2EEA75C9F8D9}"/>
              </a:ext>
            </a:extLst>
          </p:cNvPr>
          <p:cNvSpPr/>
          <p:nvPr/>
        </p:nvSpPr>
        <p:spPr>
          <a:xfrm>
            <a:off x="10415512" y="3975428"/>
            <a:ext cx="1183862" cy="707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32379F-42EF-9C37-2681-ABA9C155DF23}"/>
              </a:ext>
            </a:extLst>
          </p:cNvPr>
          <p:cNvSpPr/>
          <p:nvPr/>
        </p:nvSpPr>
        <p:spPr>
          <a:xfrm>
            <a:off x="10427980" y="5465115"/>
            <a:ext cx="1183862" cy="707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AD1DB6-BBC1-E3B3-4403-ABC212C3485C}"/>
              </a:ext>
            </a:extLst>
          </p:cNvPr>
          <p:cNvCxnSpPr/>
          <p:nvPr/>
        </p:nvCxnSpPr>
        <p:spPr>
          <a:xfrm flipH="1" flipV="1">
            <a:off x="8301130" y="3534705"/>
            <a:ext cx="564217" cy="1587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9A98DF-AF69-09AF-BD16-A28FB99D3FD2}"/>
                  </a:ext>
                </a:extLst>
              </p:cNvPr>
              <p:cNvSpPr/>
              <p:nvPr/>
            </p:nvSpPr>
            <p:spPr>
              <a:xfrm>
                <a:off x="7923302" y="3206186"/>
                <a:ext cx="3880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9A98DF-AF69-09AF-BD16-A28FB99D3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302" y="3206186"/>
                <a:ext cx="3880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935D0F-7E1C-6E65-FCC7-2BE87B22318E}"/>
                  </a:ext>
                </a:extLst>
              </p:cNvPr>
              <p:cNvSpPr/>
              <p:nvPr/>
            </p:nvSpPr>
            <p:spPr>
              <a:xfrm>
                <a:off x="11412284" y="3534705"/>
                <a:ext cx="5018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935D0F-7E1C-6E65-FCC7-2BE87B22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284" y="3534705"/>
                <a:ext cx="5018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DCAF9BA-B20C-228B-D6D0-4E9D56AA5E34}"/>
              </a:ext>
            </a:extLst>
          </p:cNvPr>
          <p:cNvCxnSpPr/>
          <p:nvPr/>
        </p:nvCxnSpPr>
        <p:spPr>
          <a:xfrm flipH="1" flipV="1">
            <a:off x="8271533" y="5024362"/>
            <a:ext cx="564217" cy="1587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718F1F-D569-6ADC-AAC3-7A4ADFA3C2E0}"/>
                  </a:ext>
                </a:extLst>
              </p:cNvPr>
              <p:cNvSpPr/>
              <p:nvPr/>
            </p:nvSpPr>
            <p:spPr>
              <a:xfrm>
                <a:off x="7866037" y="4721447"/>
                <a:ext cx="3928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718F1F-D569-6ADC-AAC3-7A4ADFA3C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037" y="4721447"/>
                <a:ext cx="392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EB60C-DA1D-3A38-DAD7-C60BD51F12D2}"/>
                  </a:ext>
                </a:extLst>
              </p:cNvPr>
              <p:cNvSpPr/>
              <p:nvPr/>
            </p:nvSpPr>
            <p:spPr>
              <a:xfrm>
                <a:off x="11457360" y="5102528"/>
                <a:ext cx="506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EB60C-DA1D-3A38-DAD7-C60BD51F1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360" y="5102528"/>
                <a:ext cx="506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CBBB5C-5E50-304A-EF81-ADDC2C52A274}"/>
              </a:ext>
            </a:extLst>
          </p:cNvPr>
          <p:cNvCxnSpPr/>
          <p:nvPr/>
        </p:nvCxnSpPr>
        <p:spPr>
          <a:xfrm flipV="1">
            <a:off x="11171191" y="5465115"/>
            <a:ext cx="332004" cy="2609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211DE9-186C-6368-356B-4D24C0B97041}"/>
              </a:ext>
            </a:extLst>
          </p:cNvPr>
          <p:cNvCxnSpPr/>
          <p:nvPr/>
        </p:nvCxnSpPr>
        <p:spPr>
          <a:xfrm flipV="1">
            <a:off x="11150578" y="3912091"/>
            <a:ext cx="332004" cy="2609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EBEFA30-A30B-04E1-ABA8-0D9107E2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8521878" y="1867537"/>
            <a:ext cx="2891095" cy="12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CB34-CBD8-B70B-D38F-107E41531865}"/>
              </a:ext>
            </a:extLst>
          </p:cNvPr>
          <p:cNvSpPr txBox="1"/>
          <p:nvPr/>
        </p:nvSpPr>
        <p:spPr>
          <a:xfrm>
            <a:off x="838200" y="17117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using superposition theorem.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5FA42-59EE-26D2-14A6-B885A16E1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8553642" y="3607223"/>
            <a:ext cx="2800158" cy="121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263B1-E476-3790-1A3C-5FA0805B3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8553642" y="5124213"/>
            <a:ext cx="2800158" cy="12102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6B5CC8-0DC3-DF00-D64C-11D4F5C950AB}"/>
              </a:ext>
            </a:extLst>
          </p:cNvPr>
          <p:cNvGrpSpPr/>
          <p:nvPr/>
        </p:nvGrpSpPr>
        <p:grpSpPr>
          <a:xfrm>
            <a:off x="9574013" y="3994478"/>
            <a:ext cx="665480" cy="626091"/>
            <a:chOff x="6511801" y="4404150"/>
            <a:chExt cx="665480" cy="6260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BD73EC-0984-486D-2C34-5E138C3502B5}"/>
                </a:ext>
              </a:extLst>
            </p:cNvPr>
            <p:cNvSpPr/>
            <p:nvPr/>
          </p:nvSpPr>
          <p:spPr>
            <a:xfrm>
              <a:off x="6511801" y="4544060"/>
              <a:ext cx="665480" cy="355600"/>
            </a:xfrm>
            <a:prstGeom prst="rect">
              <a:avLst/>
            </a:prstGeom>
            <a:solidFill>
              <a:srgbClr val="E5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4B12C4-DA9C-34AE-5909-C6EF2B28CBFD}"/>
                </a:ext>
              </a:extLst>
            </p:cNvPr>
            <p:cNvCxnSpPr/>
            <p:nvPr/>
          </p:nvCxnSpPr>
          <p:spPr>
            <a:xfrm>
              <a:off x="6757375" y="4897585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5E55F1-C9B1-3F87-419E-950A343D48C7}"/>
                </a:ext>
              </a:extLst>
            </p:cNvPr>
            <p:cNvCxnSpPr/>
            <p:nvPr/>
          </p:nvCxnSpPr>
          <p:spPr>
            <a:xfrm>
              <a:off x="6754200" y="4404150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39C7FE-2CAB-1594-4B85-369AE7E8F516}"/>
              </a:ext>
            </a:extLst>
          </p:cNvPr>
          <p:cNvGrpSpPr/>
          <p:nvPr/>
        </p:nvGrpSpPr>
        <p:grpSpPr>
          <a:xfrm>
            <a:off x="8583239" y="5532107"/>
            <a:ext cx="665480" cy="573617"/>
            <a:chOff x="5543228" y="3076151"/>
            <a:chExt cx="665480" cy="5736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8419F2-741E-DEE9-1E99-5B2AAD2C7E87}"/>
                </a:ext>
              </a:extLst>
            </p:cNvPr>
            <p:cNvSpPr/>
            <p:nvPr/>
          </p:nvSpPr>
          <p:spPr>
            <a:xfrm>
              <a:off x="5543228" y="3185160"/>
              <a:ext cx="665480" cy="355600"/>
            </a:xfrm>
            <a:prstGeom prst="rect">
              <a:avLst/>
            </a:prstGeom>
            <a:solidFill>
              <a:srgbClr val="E5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31FF38-2E0C-8A19-B2E4-F6F83667DCA9}"/>
                </a:ext>
              </a:extLst>
            </p:cNvPr>
            <p:cNvCxnSpPr/>
            <p:nvPr/>
          </p:nvCxnSpPr>
          <p:spPr>
            <a:xfrm>
              <a:off x="5692623" y="3076151"/>
              <a:ext cx="0" cy="57361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A8B2B0C-6173-D578-1FD7-2EEA75C9F8D9}"/>
              </a:ext>
            </a:extLst>
          </p:cNvPr>
          <p:cNvSpPr/>
          <p:nvPr/>
        </p:nvSpPr>
        <p:spPr>
          <a:xfrm>
            <a:off x="10415512" y="3975428"/>
            <a:ext cx="1183862" cy="707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32379F-42EF-9C37-2681-ABA9C155DF23}"/>
              </a:ext>
            </a:extLst>
          </p:cNvPr>
          <p:cNvSpPr/>
          <p:nvPr/>
        </p:nvSpPr>
        <p:spPr>
          <a:xfrm>
            <a:off x="10427980" y="5465115"/>
            <a:ext cx="1183862" cy="707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AD1DB6-BBC1-E3B3-4403-ABC212C3485C}"/>
              </a:ext>
            </a:extLst>
          </p:cNvPr>
          <p:cNvCxnSpPr/>
          <p:nvPr/>
        </p:nvCxnSpPr>
        <p:spPr>
          <a:xfrm flipH="1" flipV="1">
            <a:off x="8301130" y="3534705"/>
            <a:ext cx="564217" cy="1587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9A98DF-AF69-09AF-BD16-A28FB99D3FD2}"/>
                  </a:ext>
                </a:extLst>
              </p:cNvPr>
              <p:cNvSpPr/>
              <p:nvPr/>
            </p:nvSpPr>
            <p:spPr>
              <a:xfrm>
                <a:off x="7923302" y="3206186"/>
                <a:ext cx="3880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9A98DF-AF69-09AF-BD16-A28FB99D3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302" y="3206186"/>
                <a:ext cx="3880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935D0F-7E1C-6E65-FCC7-2BE87B22318E}"/>
                  </a:ext>
                </a:extLst>
              </p:cNvPr>
              <p:cNvSpPr/>
              <p:nvPr/>
            </p:nvSpPr>
            <p:spPr>
              <a:xfrm>
                <a:off x="11412284" y="3534705"/>
                <a:ext cx="5018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935D0F-7E1C-6E65-FCC7-2BE87B22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284" y="3534705"/>
                <a:ext cx="5018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DCAF9BA-B20C-228B-D6D0-4E9D56AA5E34}"/>
              </a:ext>
            </a:extLst>
          </p:cNvPr>
          <p:cNvCxnSpPr/>
          <p:nvPr/>
        </p:nvCxnSpPr>
        <p:spPr>
          <a:xfrm flipH="1" flipV="1">
            <a:off x="8271533" y="5024362"/>
            <a:ext cx="564217" cy="1587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718F1F-D569-6ADC-AAC3-7A4ADFA3C2E0}"/>
                  </a:ext>
                </a:extLst>
              </p:cNvPr>
              <p:cNvSpPr/>
              <p:nvPr/>
            </p:nvSpPr>
            <p:spPr>
              <a:xfrm>
                <a:off x="7866037" y="4721447"/>
                <a:ext cx="3928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718F1F-D569-6ADC-AAC3-7A4ADFA3C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037" y="4721447"/>
                <a:ext cx="392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EB60C-DA1D-3A38-DAD7-C60BD51F12D2}"/>
                  </a:ext>
                </a:extLst>
              </p:cNvPr>
              <p:cNvSpPr/>
              <p:nvPr/>
            </p:nvSpPr>
            <p:spPr>
              <a:xfrm>
                <a:off x="11457360" y="5102528"/>
                <a:ext cx="506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EB60C-DA1D-3A38-DAD7-C60BD51F1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360" y="5102528"/>
                <a:ext cx="506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CBBB5C-5E50-304A-EF81-ADDC2C52A274}"/>
              </a:ext>
            </a:extLst>
          </p:cNvPr>
          <p:cNvCxnSpPr/>
          <p:nvPr/>
        </p:nvCxnSpPr>
        <p:spPr>
          <a:xfrm flipV="1">
            <a:off x="11171191" y="5465115"/>
            <a:ext cx="332004" cy="2609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211DE9-186C-6368-356B-4D24C0B97041}"/>
              </a:ext>
            </a:extLst>
          </p:cNvPr>
          <p:cNvCxnSpPr/>
          <p:nvPr/>
        </p:nvCxnSpPr>
        <p:spPr>
          <a:xfrm flipV="1">
            <a:off x="11150578" y="3912091"/>
            <a:ext cx="332004" cy="2609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EBEFA30-A30B-04E1-ABA8-0D9107E2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875" r="12000" b="34875"/>
          <a:stretch/>
        </p:blipFill>
        <p:spPr>
          <a:xfrm>
            <a:off x="8521878" y="1867537"/>
            <a:ext cx="2891095" cy="1249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96FDCB-7DC9-E25E-EBDD-97D9E511ECE9}"/>
                  </a:ext>
                </a:extLst>
              </p:cNvPr>
              <p:cNvSpPr/>
              <p:nvPr/>
            </p:nvSpPr>
            <p:spPr>
              <a:xfrm>
                <a:off x="1071781" y="3198167"/>
                <a:ext cx="43311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𝐾𝑉𝐿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:  24−3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  →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96FDCB-7DC9-E25E-EBDD-97D9E511E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81" y="3198167"/>
                <a:ext cx="43311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5D230B-2F08-DD7D-2E17-47A9464F2F40}"/>
                  </a:ext>
                </a:extLst>
              </p:cNvPr>
              <p:cNvSpPr/>
              <p:nvPr/>
            </p:nvSpPr>
            <p:spPr>
              <a:xfrm>
                <a:off x="984682" y="4302798"/>
                <a:ext cx="4691221" cy="781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𝐾𝑉𝐿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:  −3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+7)−3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  →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5D230B-2F08-DD7D-2E17-47A9464F2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82" y="4302798"/>
                <a:ext cx="4691221" cy="781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AB38AB-465B-2543-993A-B5443D058E03}"/>
                  </a:ext>
                </a:extLst>
              </p:cNvPr>
              <p:cNvSpPr txBox="1"/>
              <p:nvPr/>
            </p:nvSpPr>
            <p:spPr>
              <a:xfrm>
                <a:off x="1052998" y="4932614"/>
                <a:ext cx="4341404" cy="903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AB38AB-465B-2543-993A-B5443D05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98" y="4932614"/>
                <a:ext cx="4341404" cy="903452"/>
              </a:xfrm>
              <a:prstGeom prst="rect">
                <a:avLst/>
              </a:prstGeom>
              <a:blipFill>
                <a:blip r:embed="rId9"/>
                <a:stretch>
                  <a:fillRect l="-1264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3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F06A3-D7DB-0B20-031D-2BF22D53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520" y="1504950"/>
            <a:ext cx="4476750" cy="240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B9F80F-76D7-EC5B-D5C3-143C50F3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4086225"/>
            <a:ext cx="75533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7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FDD4-7361-4E37-A7A5-0AE54915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A4F99-E1BA-F2CB-DE03-F1212743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2592387"/>
            <a:ext cx="9655160" cy="18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8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9F80F-76D7-EC5B-D5C3-143C50F31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86"/>
          <a:stretch/>
        </p:blipFill>
        <p:spPr>
          <a:xfrm>
            <a:off x="7421109" y="1819093"/>
            <a:ext cx="3603943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E9D0E3-1A36-8CEF-530E-0E664BFFC8EA}"/>
                  </a:ext>
                </a:extLst>
              </p:cNvPr>
              <p:cNvSpPr/>
              <p:nvPr/>
            </p:nvSpPr>
            <p:spPr>
              <a:xfrm>
                <a:off x="941153" y="2179264"/>
                <a:ext cx="5071773" cy="1998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𝑖𝑟𝑐𝑢𝑖𝑡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1600" b="0" dirty="0"/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Apply KCL: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4+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 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→ 4+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=−4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E9D0E3-1A36-8CEF-530E-0E664BFFC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53" y="2179264"/>
                <a:ext cx="5071773" cy="1998239"/>
              </a:xfrm>
              <a:prstGeom prst="rect">
                <a:avLst/>
              </a:prstGeom>
              <a:blipFill>
                <a:blip r:embed="rId3"/>
                <a:stretch>
                  <a:fillRect l="-601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C649380-75EF-48A1-9133-C9D0B3C7B5ED}"/>
              </a:ext>
            </a:extLst>
          </p:cNvPr>
          <p:cNvSpPr/>
          <p:nvPr/>
        </p:nvSpPr>
        <p:spPr>
          <a:xfrm>
            <a:off x="7559040" y="2882537"/>
            <a:ext cx="296091" cy="278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9F80F-76D7-EC5B-D5C3-143C50F31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31"/>
          <a:stretch/>
        </p:blipFill>
        <p:spPr>
          <a:xfrm>
            <a:off x="7428411" y="1821996"/>
            <a:ext cx="3925389" cy="277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EA7E0-D5B0-3F6E-EB6C-0012FB71D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79"/>
          <a:stretch/>
        </p:blipFill>
        <p:spPr>
          <a:xfrm>
            <a:off x="1515484" y="2725557"/>
            <a:ext cx="4301649" cy="1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Thevenin’s and Norton’s Theorems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4F604-4328-80A4-14D5-9F245569CB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6881092" y="2415916"/>
            <a:ext cx="5006713" cy="20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271C-4D53-4F5E-B6B7-6547DF6807FB}" type="slidenum">
              <a:rPr lang="en-US" smtClean="0"/>
              <a:t>23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1930022" y="1645719"/>
            <a:ext cx="3894759" cy="15761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6316043" y="1349672"/>
            <a:ext cx="3894759" cy="157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776747" y="1795300"/>
            <a:ext cx="939065" cy="626091"/>
            <a:chOff x="7913810" y="3400850"/>
            <a:chExt cx="939065" cy="626091"/>
          </a:xfrm>
        </p:grpSpPr>
        <p:grpSp>
          <p:nvGrpSpPr>
            <p:cNvPr id="16" name="Group 15"/>
            <p:cNvGrpSpPr/>
            <p:nvPr/>
          </p:nvGrpSpPr>
          <p:grpSpPr>
            <a:xfrm>
              <a:off x="7913810" y="3408443"/>
              <a:ext cx="939065" cy="618498"/>
              <a:chOff x="7427060" y="1289891"/>
              <a:chExt cx="939065" cy="6184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427060" y="1289891"/>
                <a:ext cx="939065" cy="60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896225" y="1775733"/>
                <a:ext cx="0" cy="13265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8379800" y="3400850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128342" y="1749478"/>
            <a:ext cx="939065" cy="605584"/>
            <a:chOff x="7427060" y="1289891"/>
            <a:chExt cx="939065" cy="605584"/>
          </a:xfrm>
        </p:grpSpPr>
        <p:sp>
          <p:nvSpPr>
            <p:cNvPr id="23" name="Rectangle 22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896225" y="1314452"/>
              <a:ext cx="0" cy="573617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289127" y="1698648"/>
            <a:ext cx="939065" cy="605584"/>
            <a:chOff x="7427060" y="1289891"/>
            <a:chExt cx="939065" cy="605584"/>
          </a:xfrm>
        </p:grpSpPr>
        <p:sp>
          <p:nvSpPr>
            <p:cNvPr id="26" name="Rectangle 25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96225" y="1314452"/>
              <a:ext cx="0" cy="573617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62669" y="3341340"/>
                <a:ext cx="232069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=4    2=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69" y="3341340"/>
                <a:ext cx="2320699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4575199" y="3314502"/>
            <a:ext cx="3195148" cy="129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8522" y="2014780"/>
            <a:ext cx="658678" cy="73616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788576" y="3634162"/>
            <a:ext cx="939065" cy="605584"/>
            <a:chOff x="7427060" y="1289891"/>
            <a:chExt cx="939065" cy="605584"/>
          </a:xfrm>
        </p:grpSpPr>
        <p:sp>
          <p:nvSpPr>
            <p:cNvPr id="38" name="Rectangle 37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903974" y="1314452"/>
              <a:ext cx="0" cy="57361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08174" y="4043062"/>
                <a:ext cx="3022879" cy="1045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=−4+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.3−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74" y="4043062"/>
                <a:ext cx="3022879" cy="1045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0010" y="5581702"/>
                <a:ext cx="256518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10" y="5581702"/>
                <a:ext cx="2565189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7453277" y="3356095"/>
            <a:ext cx="3195148" cy="12930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23524" y="3446680"/>
            <a:ext cx="59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//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346715" y="3625486"/>
            <a:ext cx="939065" cy="605584"/>
            <a:chOff x="7427060" y="1289891"/>
            <a:chExt cx="939065" cy="605584"/>
          </a:xfrm>
        </p:grpSpPr>
        <p:sp>
          <p:nvSpPr>
            <p:cNvPr id="49" name="Rectangle 48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903974" y="1314452"/>
              <a:ext cx="0" cy="57361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850567" y="3815244"/>
            <a:ext cx="3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55186" y="3494093"/>
            <a:ext cx="3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48012" y="3861738"/>
            <a:ext cx="3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52631" y="3540587"/>
            <a:ext cx="3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064470" y="4779571"/>
            <a:ext cx="2930015" cy="1710835"/>
            <a:chOff x="3932858" y="4643469"/>
            <a:chExt cx="2930015" cy="17108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44" b="70138"/>
            <a:stretch/>
          </p:blipFill>
          <p:spPr>
            <a:xfrm>
              <a:off x="4073793" y="4996205"/>
              <a:ext cx="2540423" cy="13580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932858" y="5516442"/>
                  <a:ext cx="322278" cy="4970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858" y="5516442"/>
                  <a:ext cx="322278" cy="49705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7547"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 flipH="1">
              <a:off x="4580449" y="6338807"/>
              <a:ext cx="1645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245726" y="5122322"/>
              <a:ext cx="384942" cy="164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042030" y="4643469"/>
                  <a:ext cx="520322" cy="4948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030" y="4643469"/>
                  <a:ext cx="520322" cy="49487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42551" y="5612763"/>
                  <a:ext cx="52032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ea typeface="Cambria Math" panose="020405030504060302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551" y="5612763"/>
                  <a:ext cx="52032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529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689404" y="3591648"/>
            <a:ext cx="939065" cy="626091"/>
            <a:chOff x="7913810" y="3400850"/>
            <a:chExt cx="939065" cy="626091"/>
          </a:xfrm>
        </p:grpSpPr>
        <p:grpSp>
          <p:nvGrpSpPr>
            <p:cNvPr id="41" name="Group 40"/>
            <p:cNvGrpSpPr/>
            <p:nvPr/>
          </p:nvGrpSpPr>
          <p:grpSpPr>
            <a:xfrm>
              <a:off x="7913810" y="3408443"/>
              <a:ext cx="939065" cy="618498"/>
              <a:chOff x="7427060" y="1289891"/>
              <a:chExt cx="939065" cy="61849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427060" y="1289891"/>
                <a:ext cx="939065" cy="60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7896225" y="1775733"/>
                <a:ext cx="0" cy="13265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8379800" y="3400850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562329" y="3605177"/>
            <a:ext cx="939065" cy="626091"/>
            <a:chOff x="7913810" y="3400850"/>
            <a:chExt cx="939065" cy="626091"/>
          </a:xfrm>
        </p:grpSpPr>
        <p:grpSp>
          <p:nvGrpSpPr>
            <p:cNvPr id="62" name="Group 61"/>
            <p:cNvGrpSpPr/>
            <p:nvPr/>
          </p:nvGrpSpPr>
          <p:grpSpPr>
            <a:xfrm>
              <a:off x="7913810" y="3408443"/>
              <a:ext cx="939065" cy="618498"/>
              <a:chOff x="7427060" y="1289891"/>
              <a:chExt cx="939065" cy="61849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7427060" y="1289891"/>
                <a:ext cx="939065" cy="60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7896225" y="1775733"/>
                <a:ext cx="0" cy="13265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>
              <a:off x="8379800" y="3400850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5959772" y="3751007"/>
            <a:ext cx="736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13188" y="3749930"/>
            <a:ext cx="736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87407" y="3513863"/>
            <a:ext cx="31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85324" y="3840461"/>
            <a:ext cx="31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_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83012" y="3527718"/>
            <a:ext cx="31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+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680929" y="3854316"/>
            <a:ext cx="31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BF327-F52F-0616-5633-26AFBD54068C}"/>
              </a:ext>
            </a:extLst>
          </p:cNvPr>
          <p:cNvSpPr txBox="1">
            <a:spLocks/>
          </p:cNvSpPr>
          <p:nvPr/>
        </p:nvSpPr>
        <p:spPr>
          <a:xfrm>
            <a:off x="838200" y="153192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Thevenin’s and Norton’s Theorems</a:t>
            </a:r>
          </a:p>
        </p:txBody>
      </p:sp>
    </p:spTree>
    <p:extLst>
      <p:ext uri="{BB962C8B-B14F-4D97-AF65-F5344CB8AC3E}">
        <p14:creationId xmlns:p14="http://schemas.microsoft.com/office/powerpoint/2010/main" val="346004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271C-4D53-4F5E-B6B7-6547DF6807FB}" type="slidenum">
              <a:rPr lang="en-US" smtClean="0"/>
              <a:t>24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1930022" y="1645719"/>
            <a:ext cx="3894759" cy="15761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6316043" y="1349672"/>
            <a:ext cx="3894759" cy="157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776747" y="1795300"/>
            <a:ext cx="939065" cy="626091"/>
            <a:chOff x="7913810" y="3400850"/>
            <a:chExt cx="939065" cy="626091"/>
          </a:xfrm>
        </p:grpSpPr>
        <p:grpSp>
          <p:nvGrpSpPr>
            <p:cNvPr id="16" name="Group 15"/>
            <p:cNvGrpSpPr/>
            <p:nvPr/>
          </p:nvGrpSpPr>
          <p:grpSpPr>
            <a:xfrm>
              <a:off x="7913810" y="3408443"/>
              <a:ext cx="939065" cy="618498"/>
              <a:chOff x="7427060" y="1289891"/>
              <a:chExt cx="939065" cy="6184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427060" y="1289891"/>
                <a:ext cx="939065" cy="60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896225" y="1775733"/>
                <a:ext cx="0" cy="13265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8379800" y="3400850"/>
              <a:ext cx="0" cy="13265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128342" y="1749478"/>
            <a:ext cx="939065" cy="605584"/>
            <a:chOff x="7427060" y="1289891"/>
            <a:chExt cx="939065" cy="605584"/>
          </a:xfrm>
        </p:grpSpPr>
        <p:sp>
          <p:nvSpPr>
            <p:cNvPr id="23" name="Rectangle 22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896225" y="1314452"/>
              <a:ext cx="0" cy="573617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289127" y="1698648"/>
            <a:ext cx="939065" cy="605584"/>
            <a:chOff x="7427060" y="1289891"/>
            <a:chExt cx="939065" cy="605584"/>
          </a:xfrm>
        </p:grpSpPr>
        <p:sp>
          <p:nvSpPr>
            <p:cNvPr id="26" name="Rectangle 25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96225" y="1314452"/>
              <a:ext cx="0" cy="573617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62669" y="3341340"/>
                <a:ext cx="232069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=4    2=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69" y="3341340"/>
                <a:ext cx="2320699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4575199" y="3314502"/>
            <a:ext cx="3195148" cy="129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8522" y="2014780"/>
            <a:ext cx="658678" cy="73616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788576" y="3634162"/>
            <a:ext cx="939065" cy="605584"/>
            <a:chOff x="7427060" y="1289891"/>
            <a:chExt cx="939065" cy="605584"/>
          </a:xfrm>
        </p:grpSpPr>
        <p:sp>
          <p:nvSpPr>
            <p:cNvPr id="38" name="Rectangle 37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903974" y="1314452"/>
              <a:ext cx="0" cy="57361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08174" y="4043062"/>
                <a:ext cx="1638205" cy="1167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74" y="4043062"/>
                <a:ext cx="1638205" cy="1167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5410" y="5581702"/>
                <a:ext cx="23619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=3−1=2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410" y="5581702"/>
                <a:ext cx="2361929" cy="246221"/>
              </a:xfrm>
              <a:prstGeom prst="rect">
                <a:avLst/>
              </a:prstGeom>
              <a:blipFill>
                <a:blip r:embed="rId5"/>
                <a:stretch>
                  <a:fillRect l="-775" r="-103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>
          <a:xfrm>
            <a:off x="7453277" y="3356095"/>
            <a:ext cx="3195148" cy="12930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23524" y="3446680"/>
            <a:ext cx="59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//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346715" y="3625486"/>
            <a:ext cx="939065" cy="605584"/>
            <a:chOff x="7427060" y="1289891"/>
            <a:chExt cx="939065" cy="605584"/>
          </a:xfrm>
        </p:grpSpPr>
        <p:sp>
          <p:nvSpPr>
            <p:cNvPr id="49" name="Rectangle 48"/>
            <p:cNvSpPr/>
            <p:nvPr/>
          </p:nvSpPr>
          <p:spPr>
            <a:xfrm>
              <a:off x="7427060" y="1289891"/>
              <a:ext cx="939065" cy="60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903974" y="1314452"/>
              <a:ext cx="0" cy="57361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289827" y="4762398"/>
            <a:ext cx="3060771" cy="1710835"/>
            <a:chOff x="3802102" y="4643469"/>
            <a:chExt cx="3060771" cy="17108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44" b="70138"/>
            <a:stretch/>
          </p:blipFill>
          <p:spPr>
            <a:xfrm>
              <a:off x="4073793" y="4996205"/>
              <a:ext cx="2540423" cy="13580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802102" y="5489171"/>
                  <a:ext cx="510478" cy="5549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i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102" y="5489171"/>
                  <a:ext cx="510478" cy="5549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 flipH="1">
              <a:off x="4580449" y="6338807"/>
              <a:ext cx="1645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245726" y="5122322"/>
              <a:ext cx="384942" cy="164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042030" y="4643469"/>
                  <a:ext cx="520322" cy="4948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030" y="4643469"/>
                  <a:ext cx="520322" cy="49487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42551" y="5612763"/>
                  <a:ext cx="52032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ea typeface="Cambria Math" panose="020405030504060302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551" y="5612763"/>
                  <a:ext cx="52032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529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691697" y="3585605"/>
            <a:ext cx="939065" cy="605584"/>
            <a:chOff x="4167696" y="3585605"/>
            <a:chExt cx="939065" cy="605584"/>
          </a:xfrm>
        </p:grpSpPr>
        <p:grpSp>
          <p:nvGrpSpPr>
            <p:cNvPr id="60" name="Group 59"/>
            <p:cNvGrpSpPr/>
            <p:nvPr/>
          </p:nvGrpSpPr>
          <p:grpSpPr>
            <a:xfrm>
              <a:off x="4167696" y="3585605"/>
              <a:ext cx="939065" cy="605584"/>
              <a:chOff x="7427060" y="1289891"/>
              <a:chExt cx="939065" cy="60558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427060" y="1289891"/>
                <a:ext cx="939065" cy="60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7896225" y="1314452"/>
                <a:ext cx="0" cy="57361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Arrow Connector 2"/>
            <p:cNvCxnSpPr/>
            <p:nvPr/>
          </p:nvCxnSpPr>
          <p:spPr>
            <a:xfrm>
              <a:off x="4508500" y="3644030"/>
              <a:ext cx="0" cy="48844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255274" y="3773863"/>
                  <a:ext cx="2017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5274" y="3773863"/>
                  <a:ext cx="201787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212" r="-9091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8561383" y="3629216"/>
            <a:ext cx="939065" cy="605584"/>
            <a:chOff x="4167696" y="3585605"/>
            <a:chExt cx="939065" cy="605584"/>
          </a:xfrm>
        </p:grpSpPr>
        <p:grpSp>
          <p:nvGrpSpPr>
            <p:cNvPr id="78" name="Group 77"/>
            <p:cNvGrpSpPr/>
            <p:nvPr/>
          </p:nvGrpSpPr>
          <p:grpSpPr>
            <a:xfrm>
              <a:off x="4167696" y="3585605"/>
              <a:ext cx="939065" cy="605584"/>
              <a:chOff x="7427060" y="1289891"/>
              <a:chExt cx="939065" cy="60558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427060" y="1289891"/>
                <a:ext cx="939065" cy="60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7896225" y="1314452"/>
                <a:ext cx="0" cy="57361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/>
            <p:nvPr/>
          </p:nvCxnSpPr>
          <p:spPr>
            <a:xfrm>
              <a:off x="4508500" y="3644030"/>
              <a:ext cx="0" cy="48844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255274" y="3773863"/>
                  <a:ext cx="20653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5274" y="3773863"/>
                  <a:ext cx="206531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3529" r="-8824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Rectangle 90"/>
          <p:cNvSpPr/>
          <p:nvPr/>
        </p:nvSpPr>
        <p:spPr>
          <a:xfrm>
            <a:off x="4450188" y="5517145"/>
            <a:ext cx="540922" cy="59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064318" y="5674034"/>
                <a:ext cx="38825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318" y="5674034"/>
                <a:ext cx="38825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147619" y="5531941"/>
                <a:ext cx="455771" cy="494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619" y="5531941"/>
                <a:ext cx="455771" cy="49487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368328" y="5686773"/>
                <a:ext cx="4171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28" y="5686773"/>
                <a:ext cx="417132" cy="307777"/>
              </a:xfrm>
              <a:prstGeom prst="rect">
                <a:avLst/>
              </a:prstGeom>
              <a:blipFill>
                <a:blip r:embed="rId17"/>
                <a:stretch>
                  <a:fillRect l="-441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95" y="5115134"/>
            <a:ext cx="1986688" cy="1474289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6709642" y="5231624"/>
            <a:ext cx="969349" cy="206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762668" y="6038649"/>
                <a:ext cx="1517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68" y="6038649"/>
                <a:ext cx="1517018" cy="246221"/>
              </a:xfrm>
              <a:prstGeom prst="rect">
                <a:avLst/>
              </a:prstGeom>
              <a:blipFill>
                <a:blip r:embed="rId19"/>
                <a:stretch>
                  <a:fillRect l="-1205" r="-4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CE0052C-08A0-7D0F-928C-EEE31157E948}"/>
              </a:ext>
            </a:extLst>
          </p:cNvPr>
          <p:cNvSpPr txBox="1">
            <a:spLocks/>
          </p:cNvSpPr>
          <p:nvPr/>
        </p:nvSpPr>
        <p:spPr>
          <a:xfrm>
            <a:off x="838200" y="153192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Thevenin’s and Norton’s Theorems</a:t>
            </a:r>
          </a:p>
        </p:txBody>
      </p:sp>
    </p:spTree>
    <p:extLst>
      <p:ext uri="{BB962C8B-B14F-4D97-AF65-F5344CB8AC3E}">
        <p14:creationId xmlns:p14="http://schemas.microsoft.com/office/powerpoint/2010/main" val="55164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sources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29688C-0E1B-B66C-FC57-DE2B0E2B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84" y="2299064"/>
            <a:ext cx="1171836" cy="1629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9172D-89C2-83C4-CB83-A0E30998C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83" y="4810641"/>
            <a:ext cx="1422863" cy="1865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D7E5DA-3975-A649-A7D5-CE24E6093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23" y="4961343"/>
            <a:ext cx="1470587" cy="16277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2AD658-E880-B305-7231-B4ACC8F88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705" y="2300725"/>
            <a:ext cx="1553501" cy="1627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378109-7985-74E2-99F5-EF483619368A}"/>
              </a:ext>
            </a:extLst>
          </p:cNvPr>
          <p:cNvSpPr txBox="1"/>
          <p:nvPr/>
        </p:nvSpPr>
        <p:spPr>
          <a:xfrm>
            <a:off x="909320" y="17618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Current-Controlled Voltage Source (CCVS)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5A71D-8870-EF88-82D1-6FE5C078871B}"/>
              </a:ext>
            </a:extLst>
          </p:cNvPr>
          <p:cNvSpPr txBox="1"/>
          <p:nvPr/>
        </p:nvSpPr>
        <p:spPr>
          <a:xfrm>
            <a:off x="909320" y="4315012"/>
            <a:ext cx="5024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Voltage-Controlled Voltage Source (VCVS)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6C30A1-8784-7DD3-6466-5B935658358D}"/>
              </a:ext>
            </a:extLst>
          </p:cNvPr>
          <p:cNvSpPr txBox="1"/>
          <p:nvPr/>
        </p:nvSpPr>
        <p:spPr>
          <a:xfrm>
            <a:off x="6474810" y="17578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Current-Controlled Current Source (CCCS)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886DB-5491-C2FA-D274-49125540152A}"/>
              </a:ext>
            </a:extLst>
          </p:cNvPr>
          <p:cNvSpPr txBox="1"/>
          <p:nvPr/>
        </p:nvSpPr>
        <p:spPr>
          <a:xfrm>
            <a:off x="6474810" y="43150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-Controlled Current Source (</a:t>
            </a:r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CCS)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sources</a:t>
            </a:r>
          </a:p>
        </p:txBody>
      </p:sp>
      <p:pic>
        <p:nvPicPr>
          <p:cNvPr id="3" name="Picture 1" descr="fig_02_23.jpg">
            <a:extLst>
              <a:ext uri="{FF2B5EF4-FFF2-40B4-BE49-F238E27FC236}">
                <a16:creationId xmlns:a16="http://schemas.microsoft.com/office/drawing/2014/main" id="{7E00DA64-9410-DA0D-F17E-08AE40DA61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7"/>
          <a:stretch/>
        </p:blipFill>
        <p:spPr bwMode="auto">
          <a:xfrm>
            <a:off x="4493895" y="1504950"/>
            <a:ext cx="3204210" cy="502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4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663"/>
            <a:ext cx="10515600" cy="318611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voltage analysis with dependent sources (Section 4.4)</a:t>
            </a:r>
          </a:p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current analysis with depndent sources (Section 4.7)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(Section 5.3)</a:t>
            </a:r>
          </a:p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Thevenin’s Theorem (Section 5.4)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Norton’s Equivalent Circuit (Section 5.5)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power transfer (Section 5.6)</a:t>
            </a:r>
          </a:p>
        </p:txBody>
      </p:sp>
    </p:spTree>
    <p:extLst>
      <p:ext uri="{BB962C8B-B14F-4D97-AF65-F5344CB8AC3E}">
        <p14:creationId xmlns:p14="http://schemas.microsoft.com/office/powerpoint/2010/main" val="403523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Voltage Analysis (1)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9EAF2-598D-7E9C-6E83-3D24E02E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10" y="2085657"/>
            <a:ext cx="3557270" cy="2116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149A39-2B9A-A72C-A1CC-CD850A59EF60}"/>
              </a:ext>
            </a:extLst>
          </p:cNvPr>
          <p:cNvSpPr txBox="1"/>
          <p:nvPr/>
        </p:nvSpPr>
        <p:spPr>
          <a:xfrm>
            <a:off x="838200" y="18219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nodal voltages.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49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Voltage Analysis (1)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9EAF2-598D-7E9C-6E83-3D24E02E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10" y="2085657"/>
            <a:ext cx="3557270" cy="211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149A39-2B9A-A72C-A1CC-CD850A59EF60}"/>
                  </a:ext>
                </a:extLst>
              </p:cNvPr>
              <p:cNvSpPr txBox="1"/>
              <p:nvPr/>
            </p:nvSpPr>
            <p:spPr>
              <a:xfrm>
                <a:off x="838200" y="1821934"/>
                <a:ext cx="6096000" cy="524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nodal voltages.</a:t>
                </a: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 to node a first:</a:t>
                </a:r>
              </a:p>
              <a:p>
                <a:pPr lvl="1"/>
                <a:r>
                  <a:rPr lang="en-GB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node b:</a:t>
                </a:r>
              </a:p>
              <a:p>
                <a:r>
                  <a:rPr lang="en-GB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→8−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node c:</a:t>
                </a:r>
              </a:p>
              <a:p>
                <a:pPr lvl="1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=6+3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GB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GB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149A39-2B9A-A72C-A1CC-CD850A59E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1934"/>
                <a:ext cx="6096000" cy="5242141"/>
              </a:xfrm>
              <a:prstGeom prst="rect">
                <a:avLst/>
              </a:prstGeom>
              <a:blipFill>
                <a:blip r:embed="rId3"/>
                <a:stretch>
                  <a:fillRect l="-900" t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61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Voltage Analysis (1)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9EAF2-598D-7E9C-6E83-3D24E02E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10" y="2085657"/>
            <a:ext cx="3557270" cy="211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149A39-2B9A-A72C-A1CC-CD850A59EF60}"/>
                  </a:ext>
                </a:extLst>
              </p:cNvPr>
              <p:cNvSpPr txBox="1"/>
              <p:nvPr/>
            </p:nvSpPr>
            <p:spPr>
              <a:xfrm>
                <a:off x="838200" y="1821934"/>
                <a:ext cx="6096000" cy="2274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 method, take the outside loop: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en-GB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149A39-2B9A-A72C-A1CC-CD850A59E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1934"/>
                <a:ext cx="6096000" cy="2274725"/>
              </a:xfrm>
              <a:prstGeom prst="rect">
                <a:avLst/>
              </a:prstGeom>
              <a:blipFill>
                <a:blip r:embed="rId3"/>
                <a:stretch>
                  <a:fillRect l="-900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55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Voltage Analysis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149A39-2B9A-A72C-A1CC-CD850A59EF60}"/>
                  </a:ext>
                </a:extLst>
              </p:cNvPr>
              <p:cNvSpPr txBox="1"/>
              <p:nvPr/>
            </p:nvSpPr>
            <p:spPr>
              <a:xfrm>
                <a:off x="838200" y="1804751"/>
                <a:ext cx="6096000" cy="409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nodal voltages.</a:t>
                </a: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 to node a first:</a:t>
                </a:r>
              </a:p>
              <a:p>
                <a:pPr lvl="1"/>
                <a:r>
                  <a:rPr lang="en-GB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node b:</a:t>
                </a:r>
              </a:p>
              <a:p>
                <a:r>
                  <a:rPr lang="en-GB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0" dirty="0">
                    <a:cs typeface="Times New Roman" panose="02020603050405020304" pitchFamily="18" charset="0"/>
                  </a:rPr>
                  <a:t>	</a:t>
                </a:r>
                <a:endParaRPr lang="en-GB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3A source, apply KCL at node a:</a:t>
                </a:r>
              </a:p>
              <a:p>
                <a:pPr lvl="1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→3+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149A39-2B9A-A72C-A1CC-CD850A59E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04751"/>
                <a:ext cx="6096000" cy="4090672"/>
              </a:xfrm>
              <a:prstGeom prst="rect">
                <a:avLst/>
              </a:prstGeom>
              <a:blipFill>
                <a:blip r:embed="rId2"/>
                <a:stretch>
                  <a:fillRect l="-900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E3BD41-3610-2AF5-9CFF-1AB65365A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1804751"/>
            <a:ext cx="3571796" cy="21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41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42677</TotalTime>
  <Words>748</Words>
  <Application>Microsoft Office PowerPoint</Application>
  <PresentationFormat>Widescreen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EE 202 Electric Circuits </vt:lpstr>
      <vt:lpstr>My Schedule</vt:lpstr>
      <vt:lpstr>Dependent sources</vt:lpstr>
      <vt:lpstr>Dependent sources</vt:lpstr>
      <vt:lpstr>Lecture</vt:lpstr>
      <vt:lpstr>Node Voltage Analysis (1)</vt:lpstr>
      <vt:lpstr>Node Voltage Analysis (1)</vt:lpstr>
      <vt:lpstr>Node Voltage Analysis (1)</vt:lpstr>
      <vt:lpstr>Node Voltage Analysis (2)</vt:lpstr>
      <vt:lpstr>Node Voltage Analysis (3)</vt:lpstr>
      <vt:lpstr>Mesh Current Analysis (1)</vt:lpstr>
      <vt:lpstr>Mesh Current Analysis (1)</vt:lpstr>
      <vt:lpstr>Mesh Current Analysis (1)</vt:lpstr>
      <vt:lpstr>Mesh Current Analysis (2)</vt:lpstr>
      <vt:lpstr>Mesh Current Analysis (2)</vt:lpstr>
      <vt:lpstr>Superposition (1)</vt:lpstr>
      <vt:lpstr>Superposition (1)</vt:lpstr>
      <vt:lpstr>Superposition (1)</vt:lpstr>
      <vt:lpstr>Superposition (2)</vt:lpstr>
      <vt:lpstr>Superposition (2)</vt:lpstr>
      <vt:lpstr>Superposition (2)</vt:lpstr>
      <vt:lpstr>Thevenin’s and Norton’s Theorems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202 Electric Circuits</dc:title>
  <dc:creator>ANMAR IBRAHIM A ARIF</dc:creator>
  <cp:lastModifiedBy>ANMAR IBRAHIM A ARIF</cp:lastModifiedBy>
  <cp:revision>6</cp:revision>
  <dcterms:created xsi:type="dcterms:W3CDTF">2023-07-22T19:53:52Z</dcterms:created>
  <dcterms:modified xsi:type="dcterms:W3CDTF">2023-08-27T04:17:44Z</dcterms:modified>
</cp:coreProperties>
</file>