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5" r:id="rId2"/>
    <p:sldId id="273" r:id="rId3"/>
    <p:sldId id="281" r:id="rId4"/>
    <p:sldId id="279" r:id="rId5"/>
    <p:sldId id="280" r:id="rId6"/>
    <p:sldId id="282" r:id="rId7"/>
    <p:sldId id="283" r:id="rId8"/>
    <p:sldId id="284" r:id="rId9"/>
    <p:sldId id="287" r:id="rId10"/>
    <p:sldId id="285" r:id="rId11"/>
    <p:sldId id="286" r:id="rId12"/>
    <p:sldId id="288" r:id="rId13"/>
    <p:sldId id="290" r:id="rId14"/>
    <p:sldId id="289" r:id="rId15"/>
    <p:sldId id="276" r:id="rId16"/>
    <p:sldId id="291" r:id="rId17"/>
    <p:sldId id="292" r:id="rId18"/>
    <p:sldId id="277" r:id="rId19"/>
    <p:sldId id="293" r:id="rId20"/>
    <p:sldId id="294" r:id="rId21"/>
    <p:sldId id="295" r:id="rId22"/>
    <p:sldId id="296" r:id="rId23"/>
    <p:sldId id="297" r:id="rId24"/>
    <p:sldId id="300" r:id="rId25"/>
    <p:sldId id="298" r:id="rId26"/>
    <p:sldId id="302" r:id="rId27"/>
    <p:sldId id="299" r:id="rId28"/>
    <p:sldId id="303" r:id="rId29"/>
    <p:sldId id="304" r:id="rId30"/>
    <p:sldId id="30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FDC16-1B72-4022-A2ED-0B444217565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A1D73-7F90-47E4-A8F8-617D067D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3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3EE3-0231-4CEE-AC9A-00BFEBD85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38C90-4511-470E-9B94-67EE5B541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1336-E8ED-49B5-B62A-1CED317D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7A15-0B6B-4B6E-96DC-56DD75A76B2E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859C-3D6C-4590-A86E-52E23796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57A6F-EA68-4B01-8EEA-49B41E8B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2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58C8-1BC9-4939-B9B1-220A57CF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1432B-E7BE-416E-94E3-73765CD4B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3672E-CC3E-4F08-9442-B5C5BC29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0749-BE9E-4126-89F3-F8E8C532EAE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33EB-EDB1-4DFD-9770-A12D10F1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667A9-D487-42CF-A8F1-31E08219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9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8487F-8949-4626-BB7B-1E0F82458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076D4-5CD4-4B46-999F-31030B92B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BBCEB-EBBA-4F96-B78F-5846034F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93BA-4C47-4BA5-A553-2E1EDC401D3E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6B514-AF49-4F20-AFFD-F78504B6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5AE67-BB60-43D9-B79B-783599C9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3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0763-0725-477B-8841-E6CCD5AC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B0B3-D382-49DC-9839-B53D77B54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6D7EB-C137-4A78-9FEE-18A196BD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129-E51F-4D27-B796-957AF77E212D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3FDD0-8596-4A7D-862B-94988212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DA844-FE45-455E-A955-0B25CE51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54C1-66EF-4803-9966-4F89033F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AC68-F8C0-4AF1-ACB4-3FAFE3543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E1393-2224-42AA-8057-937C4BCC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C49F-73AC-40EA-A217-66B269F66C89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B851-D57D-44D6-A849-FD485FCC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CFB3-3865-45B7-AE55-6CBC8EFE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C0CB-3561-4872-9187-15BFAB0B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0789-4F29-462C-85AA-45DF14227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A33BE-44B3-48FA-A7EA-F99A16A29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4EFDD-653B-44F8-B649-78D090B2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68C7-8024-48D6-BD4C-421EF45311EB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BB7BC-D0A6-4486-93D2-A4778A17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40F3B-A517-41AE-9E6D-D52738FB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1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7F21-0580-4822-B6C9-1A42A7AA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0CC74-AB57-4D39-A87E-2F75A0825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78FBC-49CA-465A-BBBF-4DF5876FB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A231B-FD4C-4E6C-BE9F-8B01430DD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84726-C403-45CD-A930-1298F84BC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84F268-0164-4CEA-B688-93711F78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7EA9-5411-44CA-B194-6FD6C4D97533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17583-B1FA-4C98-9A93-01BA6A56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1CD42-FC92-4EDE-980E-9EF07E70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227E-0AAD-4EE7-9338-1655B4D6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93CA7-E744-46D4-8BFE-7B737C79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E07E-8170-42B2-B438-66985B8456D4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7AC2E-B09B-4CE0-BE8A-39657109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A7DD3-9694-4B67-A901-9CB2F67F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BF66F-2C56-4CA5-8882-B502D86B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44A-1FF0-438A-88F6-5FF6A9B7CF82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92E33-0266-4F4F-9101-17B54F8C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84C1D-08A2-4A2C-8490-B7948FDC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7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7018-B0BA-4A14-A8F2-A6322BE4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68A88-8647-475E-BE55-C7E7B594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A6652-04EC-418B-8E29-2F4BBAEAA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A1372-9566-4D64-B8E8-63755D96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E7D7-B895-4454-8AB8-DC310A7A6DDC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C3556-D716-400E-8BF9-FC400D6C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A7C0-B2B7-4EDE-A303-421229E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AAA6-8E5F-428E-8D5A-047C988C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CC1A2-DFE4-44CB-A728-29020651A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DAF8B-DDA5-4B2F-891D-75400B316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4C65E-4787-4F3F-AB72-EDEC8992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11D5-4F61-44F4-A19F-3BA7EF840487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C1F4F-6910-4B0D-9C16-EA94A7D9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CC6AA-2550-4CDA-97DF-56718F8C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9A727-1487-43F0-8F9F-88FAFFE0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1D943-6ECE-4047-B61E-B964ECCB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2DA4C-4828-46D7-ABB0-4F6A64CB4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39F8-3EDE-40C9-9198-C3A014B3B120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FEF24-51C3-4EDF-8337-2D41B9488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12C11-3BFB-4F3A-900C-E5A43C22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C36F-F03D-4194-A97B-E9785C59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900"/>
            <a:ext cx="10515600" cy="143033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 201</a:t>
            </a:r>
            <a:b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2 – Series Circuit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4612A-4B7C-4A81-9826-F66609B7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current and voltages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820400" cy="35941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the following:</a:t>
                </a:r>
              </a:p>
              <a:p>
                <a:pPr lvl="1"/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Resistance between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820400" cy="3594100"/>
              </a:xfrm>
              <a:blipFill>
                <a:blip r:embed="rId2"/>
                <a:stretch>
                  <a:fillRect l="-789" t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F588AEB-2D09-45E5-B54B-1FC917744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2" y="4251325"/>
            <a:ext cx="6524625" cy="206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1E9D19-4103-4DE6-A920-33B8B9B0BF4E}"/>
                  </a:ext>
                </a:extLst>
              </p:cNvPr>
              <p:cNvSpPr/>
              <p:nvPr/>
            </p:nvSpPr>
            <p:spPr>
              <a:xfrm>
                <a:off x="4439217" y="4336964"/>
                <a:ext cx="3913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1E9D19-4103-4DE6-A920-33B8B9B0B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17" y="4336964"/>
                <a:ext cx="39132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EDB39C0-8AFE-4689-85B1-9F7D6BF1FC53}"/>
              </a:ext>
            </a:extLst>
          </p:cNvPr>
          <p:cNvSpPr/>
          <p:nvPr/>
        </p:nvSpPr>
        <p:spPr>
          <a:xfrm>
            <a:off x="4572000" y="4662460"/>
            <a:ext cx="9525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0077F0-80A9-4594-9011-56CF308CD74A}"/>
              </a:ext>
            </a:extLst>
          </p:cNvPr>
          <p:cNvSpPr/>
          <p:nvPr/>
        </p:nvSpPr>
        <p:spPr>
          <a:xfrm>
            <a:off x="4587255" y="6102323"/>
            <a:ext cx="9525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D510EE7-3956-4916-B36B-8640A96BBFF9}"/>
                  </a:ext>
                </a:extLst>
              </p:cNvPr>
              <p:cNvSpPr/>
              <p:nvPr/>
            </p:nvSpPr>
            <p:spPr>
              <a:xfrm>
                <a:off x="4471587" y="6169009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D510EE7-3956-4916-B36B-8640A96BB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587" y="6169009"/>
                <a:ext cx="38587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D888FF-4299-4B41-8A2B-ECC296BAF514}"/>
              </a:ext>
            </a:extLst>
          </p:cNvPr>
          <p:cNvCxnSpPr/>
          <p:nvPr/>
        </p:nvCxnSpPr>
        <p:spPr>
          <a:xfrm flipH="1">
            <a:off x="6000750" y="4892675"/>
            <a:ext cx="7334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CF9926-8EAF-433E-B1FA-81C126803CE1}"/>
              </a:ext>
            </a:extLst>
          </p:cNvPr>
          <p:cNvCxnSpPr>
            <a:cxnSpLocks/>
          </p:cNvCxnSpPr>
          <p:nvPr/>
        </p:nvCxnSpPr>
        <p:spPr>
          <a:xfrm flipH="1">
            <a:off x="8496300" y="5114123"/>
            <a:ext cx="1" cy="612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AD85C72-C190-46CA-B337-141FC6F3234B}"/>
                  </a:ext>
                </a:extLst>
              </p:cNvPr>
              <p:cNvSpPr/>
              <p:nvPr/>
            </p:nvSpPr>
            <p:spPr>
              <a:xfrm>
                <a:off x="6203216" y="4856225"/>
                <a:ext cx="414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AD85C72-C190-46CA-B337-141FC6F32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216" y="4856225"/>
                <a:ext cx="4142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1D96F03-1B47-4352-9568-36CCEFEA104F}"/>
                  </a:ext>
                </a:extLst>
              </p:cNvPr>
              <p:cNvSpPr/>
              <p:nvPr/>
            </p:nvSpPr>
            <p:spPr>
              <a:xfrm>
                <a:off x="8082084" y="5211132"/>
                <a:ext cx="41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1D96F03-1B47-4352-9568-36CCEFEA1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084" y="5211132"/>
                <a:ext cx="4195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DF48D1F-9422-493D-AC7A-F344FCFC736E}"/>
                  </a:ext>
                </a:extLst>
              </p:cNvPr>
              <p:cNvSpPr/>
              <p:nvPr/>
            </p:nvSpPr>
            <p:spPr>
              <a:xfrm>
                <a:off x="6897467" y="4097186"/>
                <a:ext cx="11095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DF48D1F-9422-493D-AC7A-F344FCFC7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467" y="4097186"/>
                <a:ext cx="110953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30C2AA-B87F-44FE-B72A-96FDBC437AE9}"/>
                  </a:ext>
                </a:extLst>
              </p:cNvPr>
              <p:cNvSpPr/>
              <p:nvPr/>
            </p:nvSpPr>
            <p:spPr>
              <a:xfrm>
                <a:off x="4856927" y="4097186"/>
                <a:ext cx="11095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30C2AA-B87F-44FE-B72A-96FDBC437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927" y="4097186"/>
                <a:ext cx="110953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80D52F8-BEB6-4456-B805-12BAEA57132F}"/>
                  </a:ext>
                </a:extLst>
              </p:cNvPr>
              <p:cNvSpPr/>
              <p:nvPr/>
            </p:nvSpPr>
            <p:spPr>
              <a:xfrm>
                <a:off x="9586913" y="4892675"/>
                <a:ext cx="61010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80D52F8-BEB6-4456-B805-12BAEA571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913" y="4892675"/>
                <a:ext cx="610103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B68C8-10E6-433B-AB6D-AF5AF7E1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9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power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E1717F-313E-4B45-909A-6D1AD5ABF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035800"/>
            <a:ext cx="7200900" cy="313175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6F1C8-AE4C-414E-8235-997A1718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5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0" y="212725"/>
            <a:ext cx="10515600" cy="73977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power -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B4D6EA-0917-4C80-8C74-284FECA7F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991" y="857250"/>
            <a:ext cx="4892720" cy="312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A0245-DFF6-471A-8FC6-A2CDF3338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89" y="1477698"/>
            <a:ext cx="5510711" cy="1883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798BF6-76AC-4891-BAC6-BF9A9A141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4076700"/>
            <a:ext cx="4529137" cy="2377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90AFE4-9EF5-4C7A-AB3B-FE06DEC18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63" y="4283604"/>
            <a:ext cx="5233987" cy="224514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B3F525-6FC2-4FDE-A8FB-9269F8A2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0" y="405765"/>
            <a:ext cx="10515600" cy="73977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sources in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12DE73A-4224-4D42-972E-9EC74686D504}"/>
                  </a:ext>
                </a:extLst>
              </p:cNvPr>
              <p:cNvSpPr/>
              <p:nvPr/>
            </p:nvSpPr>
            <p:spPr>
              <a:xfrm>
                <a:off x="473120" y="1816469"/>
                <a:ext cx="1006153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sources can be connected to increase or decrease the voltage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 the voltage that have the same polarity and subtract from the other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Watch the current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current direction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out of positive terminal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positive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out of negative terminal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negative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same as the polarity of the larger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12DE73A-4224-4D42-972E-9EC74686D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20" y="1816469"/>
                <a:ext cx="10061530" cy="3046988"/>
              </a:xfrm>
              <a:prstGeom prst="rect">
                <a:avLst/>
              </a:prstGeom>
              <a:blipFill>
                <a:blip r:embed="rId2"/>
                <a:stretch>
                  <a:fillRect l="-848" t="-16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D44FE91-A9BF-424D-B9D2-6316B2BFF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5" t="22848" r="62379" b="25941"/>
          <a:stretch/>
        </p:blipFill>
        <p:spPr>
          <a:xfrm>
            <a:off x="8910245" y="3014411"/>
            <a:ext cx="700480" cy="623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C090BB-1570-4545-A131-B9858D76B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5" t="22848" r="62379" b="25941"/>
          <a:stretch/>
        </p:blipFill>
        <p:spPr>
          <a:xfrm rot="10800000">
            <a:off x="9610725" y="3051673"/>
            <a:ext cx="700480" cy="62345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A33D3A-EE5F-4E54-B3EA-F640AE7B31A3}"/>
              </a:ext>
            </a:extLst>
          </p:cNvPr>
          <p:cNvCxnSpPr/>
          <p:nvPr/>
        </p:nvCxnSpPr>
        <p:spPr>
          <a:xfrm>
            <a:off x="8899268" y="2996454"/>
            <a:ext cx="15410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D100793-666B-4AB5-ADBE-14610E3212F7}"/>
                  </a:ext>
                </a:extLst>
              </p:cNvPr>
              <p:cNvSpPr/>
              <p:nvPr/>
            </p:nvSpPr>
            <p:spPr>
              <a:xfrm>
                <a:off x="9017264" y="3655821"/>
                <a:ext cx="5648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D100793-666B-4AB5-ADBE-14610E321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264" y="3655821"/>
                <a:ext cx="564898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09A59D2-35FB-4E5E-9BAA-5D7B4DA02BB5}"/>
                  </a:ext>
                </a:extLst>
              </p:cNvPr>
              <p:cNvSpPr/>
              <p:nvPr/>
            </p:nvSpPr>
            <p:spPr>
              <a:xfrm>
                <a:off x="9787792" y="3655821"/>
                <a:ext cx="5720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09A59D2-35FB-4E5E-9BAA-5D7B4DA02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792" y="3655821"/>
                <a:ext cx="572015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D4B26520-9DD3-4189-9A08-68B486115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5" t="22848" r="62379" b="25941"/>
          <a:stretch/>
        </p:blipFill>
        <p:spPr>
          <a:xfrm>
            <a:off x="4366820" y="5624261"/>
            <a:ext cx="700480" cy="62345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17A6F8-EF7F-4205-85C2-6CFB52A786C0}"/>
              </a:ext>
            </a:extLst>
          </p:cNvPr>
          <p:cNvCxnSpPr>
            <a:cxnSpLocks/>
          </p:cNvCxnSpPr>
          <p:nvPr/>
        </p:nvCxnSpPr>
        <p:spPr>
          <a:xfrm>
            <a:off x="4355843" y="5596779"/>
            <a:ext cx="8162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62C339A-0B9F-4C27-988A-FE3B0C1D01DE}"/>
                  </a:ext>
                </a:extLst>
              </p:cNvPr>
              <p:cNvSpPr/>
              <p:nvPr/>
            </p:nvSpPr>
            <p:spPr>
              <a:xfrm>
                <a:off x="4473839" y="6256146"/>
                <a:ext cx="5977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62C339A-0B9F-4C27-988A-FE3B0C1D0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839" y="6256146"/>
                <a:ext cx="597792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DCD02-2940-406F-BE25-6AE952939532}"/>
                  </a:ext>
                </a:extLst>
              </p:cNvPr>
              <p:cNvSpPr/>
              <p:nvPr/>
            </p:nvSpPr>
            <p:spPr>
              <a:xfrm>
                <a:off x="3604259" y="5036264"/>
                <a:ext cx="2027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DCD02-2940-406F-BE25-6AE952939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259" y="5036264"/>
                <a:ext cx="2027286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766DF6FE-B302-4C1C-80CF-1FF30F7CB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5" t="22848" r="62379" b="25941"/>
          <a:stretch/>
        </p:blipFill>
        <p:spPr>
          <a:xfrm rot="10800000">
            <a:off x="6814745" y="5647822"/>
            <a:ext cx="700480" cy="62345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970A7FF-7FE4-4272-B32B-5E1D120A5C63}"/>
              </a:ext>
            </a:extLst>
          </p:cNvPr>
          <p:cNvCxnSpPr>
            <a:cxnSpLocks/>
          </p:cNvCxnSpPr>
          <p:nvPr/>
        </p:nvCxnSpPr>
        <p:spPr>
          <a:xfrm flipH="1">
            <a:off x="6821986" y="5578319"/>
            <a:ext cx="7515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4A02FD6-929B-4DB4-9DC7-6D150EC2A1D1}"/>
                  </a:ext>
                </a:extLst>
              </p:cNvPr>
              <p:cNvSpPr/>
              <p:nvPr/>
            </p:nvSpPr>
            <p:spPr>
              <a:xfrm>
                <a:off x="6917433" y="6226339"/>
                <a:ext cx="5977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4A02FD6-929B-4DB4-9DC7-6D150EC2A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433" y="6226339"/>
                <a:ext cx="597792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9F63932-49F7-4F06-AA14-D4645F76DA7E}"/>
                  </a:ext>
                </a:extLst>
              </p:cNvPr>
              <p:cNvSpPr/>
              <p:nvPr/>
            </p:nvSpPr>
            <p:spPr>
              <a:xfrm>
                <a:off x="6052184" y="5040775"/>
                <a:ext cx="2027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9F63932-49F7-4F06-AA14-D4645F76D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184" y="5040775"/>
                <a:ext cx="2027286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8D4E5-C1AD-498F-B84C-6B71A644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0" y="405765"/>
            <a:ext cx="10515600" cy="73977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sources in series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6888A-14FF-4A47-BC28-C4D6E2513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1" y="2066250"/>
            <a:ext cx="3384550" cy="1339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BA2B2-7DF7-44ED-963A-E1F3A70EC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" y="3594463"/>
            <a:ext cx="3690302" cy="1600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4E9AB-4034-4264-A296-4EBB614AD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562" y="2166598"/>
            <a:ext cx="2081258" cy="1138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D5F951-5793-48B1-BBC0-DB8F16C7D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936" y="3796236"/>
            <a:ext cx="2008884" cy="11810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596AC5-18DA-44A3-8DBF-4DA6C4F2E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181" y="2377335"/>
            <a:ext cx="5670837" cy="20094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77DE0A-1C61-4E84-80F6-6C4BBEF83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4631" y="4684863"/>
            <a:ext cx="2745286" cy="933676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C6A13C6-6A72-4AE7-91F3-A4A48D0F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5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17476"/>
            <a:ext cx="10515600" cy="111125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Kirchhoff’s voltage 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466F4-BA4E-4B95-A60C-ADAC611B5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433858"/>
            <a:ext cx="4334428" cy="4982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FBF6E8-3287-4865-8FFA-6969D8431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93" y="1228726"/>
            <a:ext cx="4249739" cy="482695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6E4C7-8BCE-403F-8BE0-ED0168D9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17476"/>
            <a:ext cx="10515600" cy="111125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E686B-15FD-45B0-B1C9-28584ED39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195261"/>
            <a:ext cx="4125912" cy="2651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698382-319A-46C8-A720-77201A6D89EC}"/>
                  </a:ext>
                </a:extLst>
              </p:cNvPr>
              <p:cNvSpPr/>
              <p:nvPr/>
            </p:nvSpPr>
            <p:spPr>
              <a:xfrm>
                <a:off x="714375" y="1396739"/>
                <a:ext cx="2251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698382-319A-46C8-A720-77201A6D8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1396739"/>
                <a:ext cx="2251001" cy="461665"/>
              </a:xfrm>
              <a:prstGeom prst="rect">
                <a:avLst/>
              </a:prstGeom>
              <a:blipFill>
                <a:blip r:embed="rId3"/>
                <a:stretch>
                  <a:fillRect l="-3523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7F2FD58-8391-4BBA-B9D0-C5CF28EDF1B6}"/>
                  </a:ext>
                </a:extLst>
              </p:cNvPr>
              <p:cNvSpPr/>
              <p:nvPr/>
            </p:nvSpPr>
            <p:spPr>
              <a:xfrm>
                <a:off x="6934200" y="1368164"/>
                <a:ext cx="22360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7F2FD58-8391-4BBA-B9D0-C5CF28EDF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368164"/>
                <a:ext cx="2236061" cy="461665"/>
              </a:xfrm>
              <a:prstGeom prst="rect">
                <a:avLst/>
              </a:prstGeom>
              <a:blipFill>
                <a:blip r:embed="rId4"/>
                <a:stretch>
                  <a:fillRect l="-3825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7BEF34C-F166-4F4B-9202-5FCE7FFD9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300" y="2074503"/>
            <a:ext cx="3995829" cy="26518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D07255-E3B6-4F2F-BDA8-C3BA3B8BD119}"/>
              </a:ext>
            </a:extLst>
          </p:cNvPr>
          <p:cNvCxnSpPr/>
          <p:nvPr/>
        </p:nvCxnSpPr>
        <p:spPr>
          <a:xfrm>
            <a:off x="5781675" y="971550"/>
            <a:ext cx="0" cy="5768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3227910-954E-4F87-B8DE-D6D8DC87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7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17476"/>
            <a:ext cx="10515600" cy="111125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698382-319A-46C8-A720-77201A6D89EC}"/>
                  </a:ext>
                </a:extLst>
              </p:cNvPr>
              <p:cNvSpPr/>
              <p:nvPr/>
            </p:nvSpPr>
            <p:spPr>
              <a:xfrm>
                <a:off x="714375" y="1396739"/>
                <a:ext cx="3159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698382-319A-46C8-A720-77201A6D8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1396739"/>
                <a:ext cx="3159070" cy="461665"/>
              </a:xfrm>
              <a:prstGeom prst="rect">
                <a:avLst/>
              </a:prstGeom>
              <a:blipFill>
                <a:blip r:embed="rId2"/>
                <a:stretch>
                  <a:fillRect l="-2510" t="-10526" r="-193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DAF3412-06E4-4D57-BBC8-B018D6D83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98" y="2309812"/>
            <a:ext cx="3398589" cy="383381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A5D32-AACA-4EA2-88E9-1655D3FC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divider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2353470"/>
                <a:ext cx="5534025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Find the voltage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2353470"/>
                <a:ext cx="5534025" cy="4351338"/>
              </a:xfrm>
              <a:blipFill>
                <a:blip r:embed="rId2"/>
                <a:stretch>
                  <a:fillRect l="-1432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E1BB21A-7D98-47DA-91EF-65877FD39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146" y="2476500"/>
            <a:ext cx="3414304" cy="3905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77A4EB-2683-4051-92F4-5E52246BD43E}"/>
              </a:ext>
            </a:extLst>
          </p:cNvPr>
          <p:cNvSpPr/>
          <p:nvPr/>
        </p:nvSpPr>
        <p:spPr>
          <a:xfrm>
            <a:off x="838198" y="1407999"/>
            <a:ext cx="9867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divided between resistors which are connected in 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direct proportion to their resistance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18C63-6ACB-45AF-8284-05565B4DA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5202351"/>
            <a:ext cx="4348162" cy="1077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48434E-0923-486D-ABC7-588B07672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450" y="2928938"/>
            <a:ext cx="609602" cy="262234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B40C7B-190C-419E-B1AB-5A9FC630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divider rule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CA75ED-1472-4D39-902B-0002EF7B5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" y="1297696"/>
            <a:ext cx="9384978" cy="2339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5CD1CA-43CE-44A2-B399-41D72EDE7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" y="3743570"/>
            <a:ext cx="3280596" cy="3114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7B7BE0-8751-4006-89AB-5A2E0DF3F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756" y="3926608"/>
            <a:ext cx="4947920" cy="2494858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C610298-05A8-4079-82E5-58022270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430"/>
            <a:ext cx="10515600" cy="5111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9B8-4F4B-4622-B8CA-55C48788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7363"/>
            <a:ext cx="10820400" cy="35941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introduction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 5 - Series circuit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resistance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in a series circuit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voltage sources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division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Notation and voltage difference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935DA091-FD5E-46F8-B204-70A6760E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8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Notations and grounding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7A4EB-2683-4051-92F4-5E52246BD43E}"/>
              </a:ext>
            </a:extLst>
          </p:cNvPr>
          <p:cNvSpPr/>
          <p:nvPr/>
        </p:nvSpPr>
        <p:spPr>
          <a:xfrm>
            <a:off x="838198" y="1407999"/>
            <a:ext cx="10382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and electronic systems are grounded for reference and safety purposes.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603A87-2082-4D43-8537-3D22C4B88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905" y="1407999"/>
            <a:ext cx="1550069" cy="1396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89FE6-0149-4A12-83C3-E74133EE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6" y="3429000"/>
            <a:ext cx="6155925" cy="2392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32A16D-1D99-48E8-B210-22583840A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262" y="3287420"/>
            <a:ext cx="5862836" cy="275778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5389210-3A22-4075-B2EC-48DD3146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Double-subscript 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E3828-17FF-42D7-8668-BF13BFFA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1490027"/>
            <a:ext cx="6489326" cy="2817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7E0324-49D7-4E5C-AF07-2121023C3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685" y="1927225"/>
            <a:ext cx="3181350" cy="9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6544AE-F53D-4B96-BC85-5C829E7B1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399" y="4804693"/>
            <a:ext cx="8618855" cy="112655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2BA642-8C66-41CE-9C1C-6786B768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4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Single-subscript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1F54F8-9E93-4488-A6A8-219D5F3FC367}"/>
                  </a:ext>
                </a:extLst>
              </p:cNvPr>
              <p:cNvSpPr/>
              <p:nvPr/>
            </p:nvSpPr>
            <p:spPr>
              <a:xfrm>
                <a:off x="838198" y="1407999"/>
                <a:ext cx="95554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voltage between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ground </a:t>
                </a:r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1F54F8-9E93-4488-A6A8-219D5F3FC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407999"/>
                <a:ext cx="9555482" cy="830997"/>
              </a:xfrm>
              <a:prstGeom prst="rect">
                <a:avLst/>
              </a:prstGeom>
              <a:blipFill>
                <a:blip r:embed="rId2"/>
                <a:stretch>
                  <a:fillRect l="-82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F77A484-2A57-4467-BA70-54BB89D8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32" y="2468881"/>
            <a:ext cx="5996274" cy="4266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9CD55-300D-4652-A5A8-E7E401C27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420" y="3341370"/>
            <a:ext cx="2969260" cy="447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FBA6AF-1333-4BA4-B216-54A907FA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221" y="3922395"/>
            <a:ext cx="5071744" cy="529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808A8B-3F3F-4696-9054-615CF238E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903" y="4747701"/>
            <a:ext cx="3949065" cy="644001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5F1EC-8E25-4399-A010-C67C61E59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575" y="2600325"/>
            <a:ext cx="3259631" cy="3552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FC73AB-5A57-40AE-9735-D3086A9CF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1563964"/>
            <a:ext cx="7067550" cy="36776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A4C6E-A744-42EA-94D4-072FA213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18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C73AB-5A57-40AE-9735-D3086A9C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563964"/>
            <a:ext cx="7067550" cy="36776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A4C6E-A744-42EA-94D4-072FA213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525EED-32D7-8BDD-E07D-F91A902D3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505" y="2665184"/>
            <a:ext cx="3259631" cy="3214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EF025-8713-B38A-4741-6276DC31D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547" y="3095625"/>
            <a:ext cx="4395553" cy="111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45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99A67-268F-41D1-B799-20C7C44A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D7BD4-78DF-C0F9-CEFE-3B110CDAF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38263"/>
            <a:ext cx="5114925" cy="1405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2BD6FC-AF98-6FF7-40F3-B63FEBFAC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3028950"/>
            <a:ext cx="4289144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39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99A67-268F-41D1-B799-20C7C44A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D7BD4-78DF-C0F9-CEFE-3B110CDAF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38263"/>
            <a:ext cx="5114925" cy="1405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2BD6FC-AF98-6FF7-40F3-B63FEBFAC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3028950"/>
            <a:ext cx="4289144" cy="2800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C5F4F9-6021-9327-96AC-02E61AC6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28950"/>
            <a:ext cx="5707042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78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99A67-268F-41D1-B799-20C7C44A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7599770-846E-4E7E-B365-A342E0305C36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5CFF0-5539-4FBF-8B18-F672DA02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2943704"/>
            <a:ext cx="6838949" cy="2574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94A38-7D51-4862-B86D-D9805779C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7000"/>
            <a:ext cx="7410450" cy="9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69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99A67-268F-41D1-B799-20C7C44A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7599770-846E-4E7E-B365-A342E0305C36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5CFF0-5539-4FBF-8B18-F672DA02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2943704"/>
            <a:ext cx="6838949" cy="2574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94A38-7D51-4862-B86D-D9805779C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7000"/>
            <a:ext cx="7410450" cy="921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A6CEFD-97DE-61A8-66BB-37AF2F8D1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712" y="5867400"/>
            <a:ext cx="461592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8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99A67-268F-41D1-B799-20C7C44A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7599770-846E-4E7E-B365-A342E0305C36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9D800-BCDF-6F19-A2BA-F20896A1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285" y="1845978"/>
            <a:ext cx="374366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9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9B8-4F4B-4622-B8CA-55C48788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388"/>
            <a:ext cx="10820400" cy="35941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circuit contains various circuit elements, connected by wires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connections form nodes and loops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points connected by wires (nodes) have the same voltage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in series have the same current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broken path (open circuit) has no current.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A998EC8-C2C9-4662-8EB2-90F685520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75" y="4110672"/>
            <a:ext cx="3269802" cy="21132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C33EE7-91B0-4516-B5EF-D31ED5ACE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893" y="4110672"/>
            <a:ext cx="3907334" cy="211328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D227B0D-89FB-4C7C-9F55-089A33CDAAC2}"/>
              </a:ext>
            </a:extLst>
          </p:cNvPr>
          <p:cNvSpPr/>
          <p:nvPr/>
        </p:nvSpPr>
        <p:spPr>
          <a:xfrm>
            <a:off x="2509520" y="6492875"/>
            <a:ext cx="7863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http://tuttle.merc.iastate.edu/ee201/topics/fundamentals/kirchoff.pdf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0EB4E7D-7F12-4736-A0FD-3E6F22008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643" y="4110672"/>
            <a:ext cx="4608124" cy="21132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1718D-F12C-4B99-843B-AB1DE8CD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04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99A67-268F-41D1-B799-20C7C44A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7599770-846E-4E7E-B365-A342E0305C36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9D800-BCDF-6F19-A2BA-F20896A1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285" y="1845978"/>
            <a:ext cx="3743665" cy="3381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65C8B-A9F1-6457-9A6A-22E25D265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6" y="2800350"/>
            <a:ext cx="3743666" cy="10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0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and Loops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227B0D-89FB-4C7C-9F55-089A33CDAAC2}"/>
              </a:ext>
            </a:extLst>
          </p:cNvPr>
          <p:cNvSpPr/>
          <p:nvPr/>
        </p:nvSpPr>
        <p:spPr>
          <a:xfrm>
            <a:off x="2509520" y="6492875"/>
            <a:ext cx="7863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http://tuttle.merc.iastate.edu/ee201/topics/fundamentals/kirchoff.pdf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C8715-1B51-4C20-BDD7-31C096861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520640"/>
            <a:ext cx="5889251" cy="2441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EBD8AC-7C63-4FBB-802A-2CF0870B8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39" y="2520640"/>
            <a:ext cx="5003347" cy="2441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CD34F6-2F59-4B2B-8554-93371D4DD206}"/>
                  </a:ext>
                </a:extLst>
              </p:cNvPr>
              <p:cNvSpPr/>
              <p:nvPr/>
            </p:nvSpPr>
            <p:spPr>
              <a:xfrm>
                <a:off x="466662" y="5273159"/>
                <a:ext cx="20381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CD34F6-2F59-4B2B-8554-93371D4DD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62" y="5273159"/>
                <a:ext cx="2038187" cy="400110"/>
              </a:xfrm>
              <a:prstGeom prst="rect">
                <a:avLst/>
              </a:prstGeom>
              <a:blipFill>
                <a:blip r:embed="rId4"/>
                <a:stretch>
                  <a:fillRect l="-3293" t="-7576" r="-179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E8665F-A036-4061-B2EF-FAE66822E7A9}"/>
                  </a:ext>
                </a:extLst>
              </p:cNvPr>
              <p:cNvSpPr/>
              <p:nvPr/>
            </p:nvSpPr>
            <p:spPr>
              <a:xfrm>
                <a:off x="2581212" y="5273159"/>
                <a:ext cx="10624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E8665F-A036-4061-B2EF-FAE66822E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12" y="5273159"/>
                <a:ext cx="1062407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E6924-81D0-4F9C-B250-AC66005F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Circuit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9B8-4F4B-4622-B8CA-55C48788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632"/>
            <a:ext cx="10820400" cy="35941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elements are in series if: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They have only one node (terminal) in common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The common point between them is not connected to another current carrying element.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 elements have the same current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4AF8E-3BDF-4884-BE9E-83DE2E62F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931" y="3804920"/>
            <a:ext cx="5045244" cy="2913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8F6FE-40AB-4E0C-8DB7-65D8C4EE7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37" y="3868578"/>
            <a:ext cx="3929063" cy="27860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95168-28C7-49F1-8200-F72475B9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resistance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75440-4717-4FBC-8029-12781E02A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353171" cy="1905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081E84-581D-4D2D-832A-39922627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79" y="1650369"/>
            <a:ext cx="4286885" cy="1946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4DDA81-D70D-4210-98DC-8FCAE98034AB}"/>
                  </a:ext>
                </a:extLst>
              </p:cNvPr>
              <p:cNvSpPr txBox="1"/>
              <p:nvPr/>
            </p:nvSpPr>
            <p:spPr>
              <a:xfrm>
                <a:off x="8158480" y="3693795"/>
                <a:ext cx="294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4DDA81-D70D-4210-98DC-8FCAE9803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480" y="3693795"/>
                <a:ext cx="29464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9FA7E48-2B23-41F3-A5B9-3FFDE91EE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85" y="4063127"/>
            <a:ext cx="6172199" cy="266194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4289DDF-9AA8-46D1-8FFE-DC7C89E0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resistance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F56F4-7652-454D-A09E-33EC299F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" y="2165252"/>
            <a:ext cx="10597152" cy="3097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29FC1-D46E-4F41-A45E-9A19E5DE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current and voltages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079B7B-EB6A-475B-984B-EBB586FCC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1331"/>
            <a:ext cx="6464536" cy="30192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A7AEC9-E9B8-4A52-A9BB-4CB4FED1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4" y="4891243"/>
            <a:ext cx="4429125" cy="795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B4E233-94AD-4F18-A3C6-04AA0C69D4A3}"/>
                  </a:ext>
                </a:extLst>
              </p:cNvPr>
              <p:cNvSpPr/>
              <p:nvPr/>
            </p:nvSpPr>
            <p:spPr>
              <a:xfrm>
                <a:off x="7698642" y="2739509"/>
                <a:ext cx="337893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×0.06=0.6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×0.06=1.8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×0.06=6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Notice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B4E233-94AD-4F18-A3C6-04AA0C69D4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42" y="2739509"/>
                <a:ext cx="3378933" cy="1754326"/>
              </a:xfrm>
              <a:prstGeom prst="rect">
                <a:avLst/>
              </a:prstGeom>
              <a:blipFill>
                <a:blip r:embed="rId4"/>
                <a:stretch>
                  <a:fillRect l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6E2BD99-7DA2-451E-BBB0-6B346F91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current and voltages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C3EA1-AE08-40F6-B275-3B460EC5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2324100"/>
            <a:ext cx="6546582" cy="3768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4BE36-E868-48ED-A6D5-C0BA09EFD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3" y="2505075"/>
            <a:ext cx="5139265" cy="2400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85E99-2260-4714-B00F-097B85E0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2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11056</TotalTime>
  <Words>495</Words>
  <Application>Microsoft Office PowerPoint</Application>
  <PresentationFormat>Widescreen</PresentationFormat>
  <Paragraphs>135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Office Theme</vt:lpstr>
      <vt:lpstr>EE 201 Lecture 2 – Series Circuit</vt:lpstr>
      <vt:lpstr>Content</vt:lpstr>
      <vt:lpstr>Circuit</vt:lpstr>
      <vt:lpstr>Nodes and Loops</vt:lpstr>
      <vt:lpstr>Series Circuit</vt:lpstr>
      <vt:lpstr>Total resistance</vt:lpstr>
      <vt:lpstr>Total resistance</vt:lpstr>
      <vt:lpstr>Calculate current and voltages</vt:lpstr>
      <vt:lpstr>Calculate current and voltages</vt:lpstr>
      <vt:lpstr>Calculate current and voltages</vt:lpstr>
      <vt:lpstr>Calculate the power</vt:lpstr>
      <vt:lpstr>Calculate the power - Example</vt:lpstr>
      <vt:lpstr>Power sources in series</vt:lpstr>
      <vt:lpstr>Power sources in series</vt:lpstr>
      <vt:lpstr>Kirchhoff’s voltage law</vt:lpstr>
      <vt:lpstr>Examples</vt:lpstr>
      <vt:lpstr>Examples</vt:lpstr>
      <vt:lpstr>Voltage divider rule</vt:lpstr>
      <vt:lpstr>Voltage divider rule</vt:lpstr>
      <vt:lpstr>Notations and grounding</vt:lpstr>
      <vt:lpstr>Double-subscript notation</vt:lpstr>
      <vt:lpstr>Single-subscript notation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201 Fundamentals of Electric Circuits</dc:title>
  <dc:creator>Anmar Arif</dc:creator>
  <cp:lastModifiedBy>ANMAR IBRAHIM A ARIF</cp:lastModifiedBy>
  <cp:revision>102</cp:revision>
  <dcterms:created xsi:type="dcterms:W3CDTF">2019-08-31T08:42:38Z</dcterms:created>
  <dcterms:modified xsi:type="dcterms:W3CDTF">2023-08-25T11:06:09Z</dcterms:modified>
</cp:coreProperties>
</file>