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61" r:id="rId4"/>
    <p:sldId id="260"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4660"/>
  </p:normalViewPr>
  <p:slideViewPr>
    <p:cSldViewPr snapToGrid="0">
      <p:cViewPr varScale="1">
        <p:scale>
          <a:sx n="111" d="100"/>
          <a:sy n="111" d="100"/>
        </p:scale>
        <p:origin x="21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40387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2918684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4964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2056023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0929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158938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2412238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1510490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88669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1BAA1A-FD0B-425F-90B8-F91888450BCE}" type="datetimeFigureOut">
              <a:rPr lang="en-US" smtClean="0"/>
              <a:t>3/23/2023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6104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1BAA1A-FD0B-425F-90B8-F91888450BCE}"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240900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1BAA1A-FD0B-425F-90B8-F91888450BCE}" type="datetimeFigureOut">
              <a:rPr lang="en-US" smtClean="0"/>
              <a:t>3/23/2023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294263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1BAA1A-FD0B-425F-90B8-F91888450BCE}" type="datetimeFigureOut">
              <a:rPr lang="en-US" smtClean="0"/>
              <a:t>3/23/2023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51263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1BAA1A-FD0B-425F-90B8-F91888450BCE}" type="datetimeFigureOut">
              <a:rPr lang="en-US" smtClean="0"/>
              <a:t>3/23/2023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425052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A1BAA1A-FD0B-425F-90B8-F91888450BCE}"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46669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1BAA1A-FD0B-425F-90B8-F91888450BCE}" type="datetimeFigureOut">
              <a:rPr lang="en-US" smtClean="0"/>
              <a:t>3/23/2023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1949A5-82B6-4634-B1D4-1D27ED7EF69B}" type="slidenum">
              <a:rPr lang="en-US" smtClean="0"/>
              <a:t>‹#›</a:t>
            </a:fld>
            <a:endParaRPr lang="en-US"/>
          </a:p>
        </p:txBody>
      </p:sp>
    </p:spTree>
    <p:extLst>
      <p:ext uri="{BB962C8B-B14F-4D97-AF65-F5344CB8AC3E}">
        <p14:creationId xmlns:p14="http://schemas.microsoft.com/office/powerpoint/2010/main" val="376693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1BAA1A-FD0B-425F-90B8-F91888450BCE}" type="datetimeFigureOut">
              <a:rPr lang="en-US" smtClean="0"/>
              <a:t>3/23/2023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1949A5-82B6-4634-B1D4-1D27ED7EF69B}" type="slidenum">
              <a:rPr lang="en-US" smtClean="0"/>
              <a:t>‹#›</a:t>
            </a:fld>
            <a:endParaRPr lang="en-US"/>
          </a:p>
        </p:txBody>
      </p:sp>
    </p:spTree>
    <p:extLst>
      <p:ext uri="{BB962C8B-B14F-4D97-AF65-F5344CB8AC3E}">
        <p14:creationId xmlns:p14="http://schemas.microsoft.com/office/powerpoint/2010/main" val="242980707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595812269"/>
              </p:ext>
            </p:extLst>
          </p:nvPr>
        </p:nvGraphicFramePr>
        <p:xfrm>
          <a:off x="899652" y="471948"/>
          <a:ext cx="10382865" cy="5641335"/>
        </p:xfrm>
        <a:graphic>
          <a:graphicData uri="http://schemas.openxmlformats.org/drawingml/2006/table">
            <a:tbl>
              <a:tblPr rtl="1" firstRow="1" firstCol="1" bandRow="1">
                <a:tableStyleId>{5C22544A-7EE6-4342-B048-85BDC9FD1C3A}</a:tableStyleId>
              </a:tblPr>
              <a:tblGrid>
                <a:gridCol w="1772206">
                  <a:extLst>
                    <a:ext uri="{9D8B030D-6E8A-4147-A177-3AD203B41FA5}">
                      <a16:colId xmlns:a16="http://schemas.microsoft.com/office/drawing/2014/main" val="474502602"/>
                    </a:ext>
                  </a:extLst>
                </a:gridCol>
                <a:gridCol w="3698965">
                  <a:extLst>
                    <a:ext uri="{9D8B030D-6E8A-4147-A177-3AD203B41FA5}">
                      <a16:colId xmlns:a16="http://schemas.microsoft.com/office/drawing/2014/main" val="332047475"/>
                    </a:ext>
                  </a:extLst>
                </a:gridCol>
                <a:gridCol w="172073">
                  <a:extLst>
                    <a:ext uri="{9D8B030D-6E8A-4147-A177-3AD203B41FA5}">
                      <a16:colId xmlns:a16="http://schemas.microsoft.com/office/drawing/2014/main" val="2456713912"/>
                    </a:ext>
                  </a:extLst>
                </a:gridCol>
                <a:gridCol w="2266775">
                  <a:extLst>
                    <a:ext uri="{9D8B030D-6E8A-4147-A177-3AD203B41FA5}">
                      <a16:colId xmlns:a16="http://schemas.microsoft.com/office/drawing/2014/main" val="3601970434"/>
                    </a:ext>
                  </a:extLst>
                </a:gridCol>
                <a:gridCol w="2472846">
                  <a:extLst>
                    <a:ext uri="{9D8B030D-6E8A-4147-A177-3AD203B41FA5}">
                      <a16:colId xmlns:a16="http://schemas.microsoft.com/office/drawing/2014/main" val="3196956408"/>
                    </a:ext>
                  </a:extLst>
                </a:gridCol>
              </a:tblGrid>
              <a:tr h="3114807">
                <a:tc>
                  <a:txBody>
                    <a:bodyPr/>
                    <a:lstStyle/>
                    <a:p>
                      <a:pPr marL="0" marR="0" algn="ctr" rtl="1">
                        <a:lnSpc>
                          <a:spcPct val="115000"/>
                        </a:lnSpc>
                        <a:spcBef>
                          <a:spcPts val="0"/>
                        </a:spcBef>
                        <a:spcAft>
                          <a:spcPts val="0"/>
                        </a:spcAft>
                      </a:pPr>
                      <a:r>
                        <a:rPr lang="en-US" sz="1100">
                          <a:effectLst/>
                        </a:rPr>
                        <a:t> </a:t>
                      </a:r>
                    </a:p>
                    <a:p>
                      <a:pPr marL="0" marR="0" algn="ctr" rtl="1">
                        <a:lnSpc>
                          <a:spcPct val="115000"/>
                        </a:lnSpc>
                        <a:spcBef>
                          <a:spcPts val="0"/>
                        </a:spcBef>
                        <a:spcAft>
                          <a:spcPts val="0"/>
                        </a:spcAft>
                      </a:pPr>
                      <a:r>
                        <a:rPr lang="ar-SA" sz="1100">
                          <a:effectLst/>
                        </a:rPr>
                        <a:t>جامعة الملك سعود</a:t>
                      </a:r>
                      <a:endParaRPr lang="en-US" sz="1100">
                        <a:effectLst/>
                      </a:endParaRPr>
                    </a:p>
                    <a:p>
                      <a:pPr marL="0" marR="0" algn="ctr" rtl="1">
                        <a:lnSpc>
                          <a:spcPct val="115000"/>
                        </a:lnSpc>
                        <a:spcBef>
                          <a:spcPts val="0"/>
                        </a:spcBef>
                        <a:spcAft>
                          <a:spcPts val="0"/>
                        </a:spcAft>
                      </a:pPr>
                      <a:r>
                        <a:rPr lang="ar-SA" sz="1100">
                          <a:effectLst/>
                        </a:rPr>
                        <a:t>كلية العلوم</a:t>
                      </a:r>
                      <a:endParaRPr lang="en-US" sz="1100">
                        <a:effectLst/>
                      </a:endParaRPr>
                    </a:p>
                    <a:p>
                      <a:pPr marL="0" marR="0" algn="ctr" rtl="1">
                        <a:lnSpc>
                          <a:spcPct val="115000"/>
                        </a:lnSpc>
                        <a:spcBef>
                          <a:spcPts val="0"/>
                        </a:spcBef>
                        <a:spcAft>
                          <a:spcPts val="0"/>
                        </a:spcAft>
                      </a:pPr>
                      <a:r>
                        <a:rPr lang="ar-SA" sz="1100">
                          <a:effectLst/>
                        </a:rPr>
                        <a:t>قسم علم الحيوان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marL="0" marR="0" algn="ctr" rtl="1">
                        <a:lnSpc>
                          <a:spcPct val="115000"/>
                        </a:lnSpc>
                        <a:spcBef>
                          <a:spcPts val="0"/>
                        </a:spcBef>
                        <a:spcAft>
                          <a:spcPts val="0"/>
                        </a:spcAft>
                      </a:pPr>
                      <a:r>
                        <a:rPr lang="ar-SA" sz="1100" dirty="0">
                          <a:effectLst/>
                        </a:rPr>
                        <a:t> </a:t>
                      </a:r>
                      <a:endParaRPr lang="en-US" sz="1100" dirty="0">
                        <a:effectLst/>
                      </a:endParaRPr>
                    </a:p>
                    <a:p>
                      <a:pPr marL="0" marR="0" algn="ctr" rtl="1">
                        <a:lnSpc>
                          <a:spcPct val="115000"/>
                        </a:lnSpc>
                        <a:spcBef>
                          <a:spcPts val="0"/>
                        </a:spcBef>
                        <a:spcAft>
                          <a:spcPts val="0"/>
                        </a:spcAft>
                      </a:pPr>
                      <a:r>
                        <a:rPr lang="ar-SA" sz="1100" dirty="0">
                          <a:effectLst/>
                        </a:rPr>
                        <a:t> </a:t>
                      </a:r>
                      <a:endParaRPr lang="en-US" sz="1100" dirty="0" smtClean="0">
                        <a:effectLst/>
                      </a:endParaRPr>
                    </a:p>
                    <a:p>
                      <a:pPr marL="0" marR="0" algn="ctr" rtl="1">
                        <a:lnSpc>
                          <a:spcPct val="115000"/>
                        </a:lnSpc>
                        <a:spcBef>
                          <a:spcPts val="0"/>
                        </a:spcBef>
                        <a:spcAft>
                          <a:spcPts val="0"/>
                        </a:spcAft>
                      </a:pPr>
                      <a:r>
                        <a:rPr lang="ar-SA" sz="1100" dirty="0">
                          <a:effectLst/>
                        </a:rPr>
                        <a:t> </a:t>
                      </a:r>
                      <a:endParaRPr lang="en-US" sz="1100" dirty="0">
                        <a:effectLst/>
                      </a:endParaRPr>
                    </a:p>
                    <a:p>
                      <a:pPr marL="0" marR="0" algn="ctr" rtl="1">
                        <a:lnSpc>
                          <a:spcPct val="115000"/>
                        </a:lnSpc>
                        <a:spcBef>
                          <a:spcPts val="0"/>
                        </a:spcBef>
                        <a:spcAft>
                          <a:spcPts val="0"/>
                        </a:spcAft>
                      </a:pPr>
                      <a:r>
                        <a:rPr lang="ar-SA" sz="1100" dirty="0">
                          <a:effectLst/>
                        </a:rPr>
                        <a:t>علم البيئة البرية </a:t>
                      </a:r>
                      <a:r>
                        <a:rPr lang="en-US" sz="1100" dirty="0">
                          <a:effectLst/>
                        </a:rPr>
                        <a:t>(Terrestrial Ecology ) </a:t>
                      </a:r>
                    </a:p>
                    <a:p>
                      <a:pPr marL="0" marR="0" algn="ctr" rtl="1">
                        <a:lnSpc>
                          <a:spcPct val="115000"/>
                        </a:lnSpc>
                        <a:spcBef>
                          <a:spcPts val="0"/>
                        </a:spcBef>
                        <a:spcAft>
                          <a:spcPts val="0"/>
                        </a:spcAft>
                      </a:pPr>
                      <a:r>
                        <a:rPr lang="ar-SA" sz="1100" dirty="0">
                          <a:effectLst/>
                        </a:rPr>
                        <a:t> </a:t>
                      </a:r>
                      <a:endParaRPr lang="en-US" sz="1100" dirty="0">
                        <a:effectLst/>
                      </a:endParaRPr>
                    </a:p>
                    <a:p>
                      <a:pPr marL="0" marR="0" algn="ctr" rtl="1">
                        <a:lnSpc>
                          <a:spcPct val="115000"/>
                        </a:lnSpc>
                        <a:spcBef>
                          <a:spcPts val="0"/>
                        </a:spcBef>
                        <a:spcAft>
                          <a:spcPts val="0"/>
                        </a:spcAft>
                      </a:pPr>
                      <a:r>
                        <a:rPr lang="ar-SA" sz="1100" dirty="0">
                          <a:effectLst/>
                        </a:rPr>
                        <a:t>(373 حين)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a:txBody>
                    <a:bodyPr/>
                    <a:lstStyle/>
                    <a:p>
                      <a:pPr marL="0" marR="0" algn="ctr" rtl="0">
                        <a:lnSpc>
                          <a:spcPct val="115000"/>
                        </a:lnSpc>
                        <a:spcBef>
                          <a:spcPts val="0"/>
                        </a:spcBef>
                        <a:spcAft>
                          <a:spcPts val="0"/>
                        </a:spcAft>
                      </a:pPr>
                      <a:endParaRPr lang="ar-SA" sz="1100" dirty="0">
                        <a:effectLst/>
                      </a:endParaRPr>
                    </a:p>
                    <a:p>
                      <a:pPr marL="0" marR="0" algn="ctr" rtl="1">
                        <a:lnSpc>
                          <a:spcPct val="115000"/>
                        </a:lnSpc>
                        <a:spcBef>
                          <a:spcPts val="0"/>
                        </a:spcBef>
                        <a:spcAft>
                          <a:spcPts val="0"/>
                        </a:spcAft>
                      </a:pPr>
                      <a:r>
                        <a:rPr lang="ar-SA" sz="1100" dirty="0">
                          <a:effectLst/>
                        </a:rPr>
                        <a:t>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6084527"/>
                  </a:ext>
                </a:extLst>
              </a:tr>
              <a:tr h="420250">
                <a:tc>
                  <a:txBody>
                    <a:bodyPr/>
                    <a:lstStyle/>
                    <a:p>
                      <a:pPr marL="0" marR="0" algn="r" rtl="1">
                        <a:lnSpc>
                          <a:spcPct val="115000"/>
                        </a:lnSpc>
                        <a:spcBef>
                          <a:spcPts val="0"/>
                        </a:spcBef>
                        <a:spcAft>
                          <a:spcPts val="0"/>
                        </a:spcAft>
                      </a:pPr>
                      <a:r>
                        <a:rPr lang="ar-SA" sz="1100">
                          <a:effectLst/>
                        </a:rPr>
                        <a:t>اسم المقرر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r" rtl="1">
                        <a:lnSpc>
                          <a:spcPct val="115000"/>
                        </a:lnSpc>
                        <a:spcBef>
                          <a:spcPts val="0"/>
                        </a:spcBef>
                        <a:spcAft>
                          <a:spcPts val="0"/>
                        </a:spcAft>
                      </a:pPr>
                      <a:r>
                        <a:rPr lang="ar-SA" sz="1100">
                          <a:effectLst/>
                        </a:rPr>
                        <a:t>علم البيئة البرية  </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r" rtl="1">
                        <a:lnSpc>
                          <a:spcPct val="115000"/>
                        </a:lnSpc>
                        <a:spcBef>
                          <a:spcPts val="0"/>
                        </a:spcBef>
                        <a:spcAft>
                          <a:spcPts val="0"/>
                        </a:spcAft>
                      </a:pPr>
                      <a:r>
                        <a:rPr lang="ar-SA" sz="1100">
                          <a:effectLst/>
                        </a:rPr>
                        <a:t>رمز ورقم المقرر</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SA" sz="1100">
                          <a:effectLst/>
                        </a:rPr>
                        <a:t>373 حين</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02857597"/>
                  </a:ext>
                </a:extLst>
              </a:tr>
              <a:tr h="420250">
                <a:tc>
                  <a:txBody>
                    <a:bodyPr/>
                    <a:lstStyle/>
                    <a:p>
                      <a:pPr marL="0" marR="0" algn="r" rtl="1">
                        <a:lnSpc>
                          <a:spcPct val="115000"/>
                        </a:lnSpc>
                        <a:spcBef>
                          <a:spcPts val="0"/>
                        </a:spcBef>
                        <a:spcAft>
                          <a:spcPts val="0"/>
                        </a:spcAft>
                      </a:pPr>
                      <a:r>
                        <a:rPr lang="ar-SA" sz="1100">
                          <a:effectLst/>
                        </a:rPr>
                        <a:t>عدد الوحدات</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rtl="1">
                        <a:lnSpc>
                          <a:spcPct val="115000"/>
                        </a:lnSpc>
                        <a:spcBef>
                          <a:spcPts val="0"/>
                        </a:spcBef>
                        <a:spcAft>
                          <a:spcPts val="0"/>
                        </a:spcAft>
                      </a:pPr>
                      <a:r>
                        <a:rPr lang="ar-SA" sz="1100">
                          <a:effectLst/>
                        </a:rPr>
                        <a:t>(2) ساعة</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a:txBody>
                    <a:bodyPr/>
                    <a:lstStyle/>
                    <a:p>
                      <a:pPr marL="0" marR="0" algn="ctr" rtl="1">
                        <a:lnSpc>
                          <a:spcPct val="115000"/>
                        </a:lnSpc>
                        <a:spcBef>
                          <a:spcPts val="0"/>
                        </a:spcBef>
                        <a:spcAft>
                          <a:spcPts val="0"/>
                        </a:spcAft>
                      </a:pPr>
                      <a:r>
                        <a:rPr lang="ar-SA" sz="1100">
                          <a:effectLst/>
                        </a:rPr>
                        <a:t>نظري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SA" sz="1100">
                          <a:effectLst/>
                        </a:rPr>
                        <a:t>عملي (1)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extLst>
                  <a:ext uri="{0D108BD9-81ED-4DB2-BD59-A6C34878D82A}">
                    <a16:rowId xmlns:a16="http://schemas.microsoft.com/office/drawing/2014/main" val="4121299298"/>
                  </a:ext>
                </a:extLst>
              </a:tr>
              <a:tr h="420250">
                <a:tc>
                  <a:txBody>
                    <a:bodyPr/>
                    <a:lstStyle/>
                    <a:p>
                      <a:pPr marL="0" marR="0" algn="r" rtl="1">
                        <a:lnSpc>
                          <a:spcPct val="115000"/>
                        </a:lnSpc>
                        <a:spcBef>
                          <a:spcPts val="0"/>
                        </a:spcBef>
                        <a:spcAft>
                          <a:spcPts val="0"/>
                        </a:spcAft>
                      </a:pPr>
                      <a:r>
                        <a:rPr lang="ar-SA" sz="1100" dirty="0">
                          <a:effectLst/>
                        </a:rPr>
                        <a:t>أستاذ المقرر</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rtl="1">
                        <a:lnSpc>
                          <a:spcPct val="115000"/>
                        </a:lnSpc>
                        <a:spcBef>
                          <a:spcPts val="0"/>
                        </a:spcBef>
                        <a:spcAft>
                          <a:spcPts val="0"/>
                        </a:spcAft>
                      </a:pPr>
                      <a:r>
                        <a:rPr lang="ar-SA" sz="1100" dirty="0" smtClean="0">
                          <a:effectLst/>
                          <a:latin typeface="+mn-lt"/>
                          <a:ea typeface="+mn-ea"/>
                          <a:cs typeface="+mn-cs"/>
                        </a:rPr>
                        <a:t>د.</a:t>
                      </a:r>
                      <a:r>
                        <a:rPr lang="ar-SA" sz="1100" baseline="0" dirty="0" smtClean="0">
                          <a:effectLst/>
                          <a:latin typeface="+mn-lt"/>
                          <a:ea typeface="+mn-ea"/>
                          <a:cs typeface="+mn-cs"/>
                        </a:rPr>
                        <a:t> عبدالواحد بن فهد الرفاعي</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3">
                  <a:txBody>
                    <a:bodyPr/>
                    <a:lstStyle/>
                    <a:p>
                      <a:pPr marL="0" marR="0" algn="r" rtl="1">
                        <a:lnSpc>
                          <a:spcPct val="115000"/>
                        </a:lnSpc>
                        <a:spcBef>
                          <a:spcPts val="0"/>
                        </a:spcBef>
                        <a:spcAft>
                          <a:spcPts val="0"/>
                        </a:spcAft>
                      </a:pPr>
                      <a:r>
                        <a:rPr lang="ar-SA" sz="1100" dirty="0">
                          <a:effectLst/>
                        </a:rPr>
                        <a:t>  الفصل </a:t>
                      </a:r>
                      <a:r>
                        <a:rPr lang="ar-SA" sz="1100" dirty="0" smtClean="0">
                          <a:effectLst/>
                        </a:rPr>
                        <a:t>الدراسي</a:t>
                      </a:r>
                      <a:r>
                        <a:rPr lang="ar-SA" sz="1100" baseline="0" dirty="0" smtClean="0">
                          <a:effectLst/>
                        </a:rPr>
                        <a:t> الثالث </a:t>
                      </a:r>
                      <a:r>
                        <a:rPr lang="ar-SA" sz="1100" dirty="0" smtClean="0">
                          <a:effectLst/>
                        </a:rPr>
                        <a:t>1440هـ</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0" marR="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5381634"/>
                  </a:ext>
                </a:extLst>
              </a:tr>
              <a:tr h="420250">
                <a:tc>
                  <a:txBody>
                    <a:bodyPr/>
                    <a:lstStyle/>
                    <a:p>
                      <a:pPr marL="0" marR="0" algn="r" rtl="1">
                        <a:lnSpc>
                          <a:spcPct val="115000"/>
                        </a:lnSpc>
                        <a:spcBef>
                          <a:spcPts val="0"/>
                        </a:spcBef>
                        <a:spcAft>
                          <a:spcPts val="0"/>
                        </a:spcAft>
                      </a:pPr>
                      <a:r>
                        <a:rPr lang="ar-SA" sz="1100">
                          <a:effectLst/>
                        </a:rPr>
                        <a:t>هاتف</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marL="0" marR="0" indent="0" algn="r" defTabSz="457200" rtl="1" eaLnBrk="1" fontAlgn="auto" latinLnBrk="0" hangingPunct="1">
                        <a:lnSpc>
                          <a:spcPct val="115000"/>
                        </a:lnSpc>
                        <a:spcBef>
                          <a:spcPts val="0"/>
                        </a:spcBef>
                        <a:spcAft>
                          <a:spcPts val="0"/>
                        </a:spcAft>
                        <a:buClrTx/>
                        <a:buSzTx/>
                        <a:buFontTx/>
                        <a:buNone/>
                        <a:tabLst/>
                        <a:defRPr/>
                      </a:pPr>
                      <a:r>
                        <a:rPr lang="en-US" sz="1100" dirty="0" smtClean="0">
                          <a:effectLst/>
                          <a:latin typeface="Calibri" panose="020F0502020204030204" pitchFamily="34" charset="0"/>
                          <a:ea typeface="Calibri" panose="020F0502020204030204" pitchFamily="34" charset="0"/>
                          <a:cs typeface="Arial" panose="020B0604020202020204" pitchFamily="34" charset="0"/>
                        </a:rPr>
                        <a:t>0114675914</a:t>
                      </a:r>
                    </a:p>
                  </a:txBody>
                  <a:tcPr marL="68580" marR="68580" marT="0" marB="0"/>
                </a:tc>
                <a:tc hMerge="1">
                  <a:txBody>
                    <a:bodyPr/>
                    <a:lstStyle/>
                    <a:p>
                      <a:endParaRPr lang="en-US"/>
                    </a:p>
                  </a:txBody>
                  <a:tcPr/>
                </a:tc>
                <a:tc>
                  <a:txBody>
                    <a:bodyPr/>
                    <a:lstStyle/>
                    <a:p>
                      <a:pPr marL="0" marR="0" algn="ctr" rtl="1">
                        <a:lnSpc>
                          <a:spcPct val="115000"/>
                        </a:lnSpc>
                        <a:spcBef>
                          <a:spcPts val="0"/>
                        </a:spcBef>
                        <a:spcAft>
                          <a:spcPts val="0"/>
                        </a:spcAft>
                      </a:pPr>
                      <a:r>
                        <a:rPr lang="ar-SA" sz="1100">
                          <a:effectLst/>
                        </a:rPr>
                        <a:t>رقم المكتب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0"/>
                        </a:spcAft>
                      </a:pPr>
                      <a:r>
                        <a:rPr lang="ar-SA" sz="1100" dirty="0" smtClean="0">
                          <a:effectLst/>
                          <a:latin typeface="+mn-lt"/>
                          <a:ea typeface="+mn-ea"/>
                          <a:cs typeface="+mn-cs"/>
                        </a:rPr>
                        <a:t>أب</a:t>
                      </a:r>
                      <a:r>
                        <a:rPr lang="ar-SA" sz="1100" baseline="0" dirty="0" smtClean="0">
                          <a:effectLst/>
                          <a:latin typeface="+mn-lt"/>
                          <a:ea typeface="+mn-ea"/>
                          <a:cs typeface="+mn-cs"/>
                        </a:rPr>
                        <a:t> 58</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88874799"/>
                  </a:ext>
                </a:extLst>
              </a:tr>
              <a:tr h="422764">
                <a:tc>
                  <a:txBody>
                    <a:bodyPr/>
                    <a:lstStyle/>
                    <a:p>
                      <a:pPr marL="0" marR="0" algn="r" rtl="1">
                        <a:lnSpc>
                          <a:spcPct val="115000"/>
                        </a:lnSpc>
                        <a:spcBef>
                          <a:spcPts val="0"/>
                        </a:spcBef>
                        <a:spcAft>
                          <a:spcPts val="0"/>
                        </a:spcAft>
                      </a:pPr>
                      <a:r>
                        <a:rPr lang="ar-SA" sz="1100">
                          <a:effectLst/>
                        </a:rPr>
                        <a:t>بريد الكتروني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marL="0" marR="0" algn="ctr" rtl="1">
                        <a:lnSpc>
                          <a:spcPct val="115000"/>
                        </a:lnSpc>
                        <a:spcBef>
                          <a:spcPts val="0"/>
                        </a:spcBef>
                        <a:spcAft>
                          <a:spcPts val="0"/>
                        </a:spcAft>
                      </a:pPr>
                      <a:r>
                        <a:rPr lang="en-US" sz="1100" dirty="0" smtClean="0">
                          <a:effectLst/>
                        </a:rPr>
                        <a:t>afrefaei@ksu.edu.sa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29111057"/>
                  </a:ext>
                </a:extLst>
              </a:tr>
              <a:tr h="422764">
                <a:tc>
                  <a:txBody>
                    <a:bodyPr/>
                    <a:lstStyle/>
                    <a:p>
                      <a:pPr marL="0" marR="0" algn="r" rtl="1">
                        <a:lnSpc>
                          <a:spcPct val="115000"/>
                        </a:lnSpc>
                        <a:spcBef>
                          <a:spcPts val="0"/>
                        </a:spcBef>
                        <a:spcAft>
                          <a:spcPts val="0"/>
                        </a:spcAft>
                      </a:pPr>
                      <a:r>
                        <a:rPr lang="ar-SA" sz="1100">
                          <a:effectLst/>
                        </a:rPr>
                        <a:t>الموقع الالكتروني</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4">
                  <a:txBody>
                    <a:bodyPr/>
                    <a:lstStyle/>
                    <a:p>
                      <a:pPr marL="0" marR="0" algn="ctr" rtl="1">
                        <a:lnSpc>
                          <a:spcPct val="115000"/>
                        </a:lnSpc>
                        <a:spcBef>
                          <a:spcPts val="0"/>
                        </a:spcBef>
                        <a:spcAft>
                          <a:spcPts val="1000"/>
                        </a:spcAft>
                      </a:pPr>
                      <a:r>
                        <a:rPr lang="en-US" sz="1100" dirty="0" smtClean="0">
                          <a:effectLst/>
                        </a:rPr>
                        <a:t>https://fac.ksu.edu.sa/afrefaei</a:t>
                      </a: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2779786"/>
                  </a:ext>
                </a:extLst>
              </a:tr>
            </a:tbl>
          </a:graphicData>
        </a:graphic>
      </p:graphicFrame>
      <p:pic>
        <p:nvPicPr>
          <p:cNvPr id="1027" name="Picture 1" descr="http://faculty.ksu.edu.sa/aldokhi/PublishingImages/ksu-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8967" y="574676"/>
            <a:ext cx="2144683" cy="2928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327152"/>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959910" y="394622"/>
            <a:ext cx="9366069" cy="121361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pPr algn="ctr"/>
            <a:r>
              <a:rPr lang="ar-SA" dirty="0" smtClean="0">
                <a:solidFill>
                  <a:schemeClr val="accent6"/>
                </a:solidFill>
              </a:rPr>
              <a:t>أنواع المواطن الذي تعيش فيها الكائنات الحية</a:t>
            </a:r>
            <a:endParaRPr lang="ar-SA" dirty="0">
              <a:solidFill>
                <a:schemeClr val="accent6"/>
              </a:solidFill>
            </a:endParaRPr>
          </a:p>
        </p:txBody>
      </p:sp>
      <p:sp>
        <p:nvSpPr>
          <p:cNvPr id="8" name="Rectangle 7"/>
          <p:cNvSpPr/>
          <p:nvPr/>
        </p:nvSpPr>
        <p:spPr>
          <a:xfrm>
            <a:off x="8765177" y="2821577"/>
            <a:ext cx="2155372" cy="2050869"/>
          </a:xfrm>
          <a:prstGeom prst="rect">
            <a:avLst/>
          </a:prstGeom>
        </p:spPr>
        <p:style>
          <a:lnRef idx="2">
            <a:schemeClr val="dk1"/>
          </a:lnRef>
          <a:fillRef idx="1">
            <a:schemeClr val="lt1"/>
          </a:fillRef>
          <a:effectRef idx="0">
            <a:schemeClr val="dk1"/>
          </a:effectRef>
          <a:fontRef idx="minor">
            <a:schemeClr val="dk1"/>
          </a:fontRef>
        </p:style>
        <p:txBody>
          <a:bodyPr rtlCol="1" anchor="ctr"/>
          <a:lstStyle/>
          <a:p>
            <a:pPr algn="ctr"/>
            <a:r>
              <a:rPr lang="ar-SA" dirty="0">
                <a:solidFill>
                  <a:schemeClr val="accent6"/>
                </a:solidFill>
              </a:rPr>
              <a:t>مواطن أرضية </a:t>
            </a:r>
          </a:p>
          <a:p>
            <a:pPr algn="ctr"/>
            <a:r>
              <a:rPr lang="en-US" dirty="0" err="1">
                <a:solidFill>
                  <a:schemeClr val="accent6"/>
                </a:solidFill>
              </a:rPr>
              <a:t>Terrestial</a:t>
            </a:r>
            <a:r>
              <a:rPr lang="en-US" dirty="0">
                <a:solidFill>
                  <a:schemeClr val="accent6"/>
                </a:solidFill>
              </a:rPr>
              <a:t> habitat</a:t>
            </a:r>
            <a:endParaRPr lang="ar-SA" dirty="0">
              <a:solidFill>
                <a:schemeClr val="accent6"/>
              </a:solidFill>
            </a:endParaRPr>
          </a:p>
          <a:p>
            <a:pPr marL="285750" indent="-285750" algn="ctr" rtl="1">
              <a:buFont typeface="Arial" panose="020B0604020202020204" pitchFamily="34" charset="0"/>
              <a:buChar char="•"/>
            </a:pPr>
            <a:r>
              <a:rPr lang="ar-SA" dirty="0">
                <a:solidFill>
                  <a:schemeClr val="accent6"/>
                </a:solidFill>
              </a:rPr>
              <a:t>ملحية </a:t>
            </a:r>
          </a:p>
          <a:p>
            <a:pPr marL="285750" indent="-285750" algn="ctr" rtl="1">
              <a:buFont typeface="Arial" panose="020B0604020202020204" pitchFamily="34" charset="0"/>
              <a:buChar char="•"/>
            </a:pPr>
            <a:r>
              <a:rPr lang="ar-SA" dirty="0">
                <a:solidFill>
                  <a:schemeClr val="accent6"/>
                </a:solidFill>
              </a:rPr>
              <a:t>دافئة</a:t>
            </a:r>
          </a:p>
          <a:p>
            <a:pPr marL="285750" indent="-285750" algn="ctr" rtl="1">
              <a:buFont typeface="Arial" panose="020B0604020202020204" pitchFamily="34" charset="0"/>
              <a:buChar char="•"/>
            </a:pPr>
            <a:r>
              <a:rPr lang="ar-SA" dirty="0">
                <a:solidFill>
                  <a:schemeClr val="accent6"/>
                </a:solidFill>
              </a:rPr>
              <a:t>باردة</a:t>
            </a:r>
          </a:p>
          <a:p>
            <a:pPr marL="285750" indent="-285750" algn="ctr" rtl="1">
              <a:buFont typeface="Arial" panose="020B0604020202020204" pitchFamily="34" charset="0"/>
              <a:buChar char="•"/>
            </a:pPr>
            <a:r>
              <a:rPr lang="ar-SA" dirty="0">
                <a:solidFill>
                  <a:schemeClr val="accent6"/>
                </a:solidFill>
              </a:rPr>
              <a:t>جافة </a:t>
            </a:r>
          </a:p>
          <a:p>
            <a:pPr marL="285750" indent="-285750" algn="ctr" rtl="1">
              <a:buFont typeface="Arial" panose="020B0604020202020204" pitchFamily="34" charset="0"/>
              <a:buChar char="•"/>
            </a:pPr>
            <a:r>
              <a:rPr lang="ar-SA" dirty="0">
                <a:solidFill>
                  <a:schemeClr val="accent6"/>
                </a:solidFill>
              </a:rPr>
              <a:t>رطبة</a:t>
            </a:r>
          </a:p>
        </p:txBody>
      </p:sp>
      <p:sp>
        <p:nvSpPr>
          <p:cNvPr id="9" name="Right Brace 8"/>
          <p:cNvSpPr/>
          <p:nvPr/>
        </p:nvSpPr>
        <p:spPr>
          <a:xfrm rot="16200000">
            <a:off x="1217295" y="2903219"/>
            <a:ext cx="457200" cy="2096589"/>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0" name="Rectangle 9"/>
          <p:cNvSpPr/>
          <p:nvPr/>
        </p:nvSpPr>
        <p:spPr>
          <a:xfrm>
            <a:off x="558437" y="2853918"/>
            <a:ext cx="1802674" cy="738051"/>
          </a:xfrm>
          <a:prstGeom prst="rect">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rtlCol="1" anchor="ctr"/>
          <a:lstStyle/>
          <a:p>
            <a:pPr algn="ctr"/>
            <a:r>
              <a:rPr lang="ar-SA" dirty="0">
                <a:solidFill>
                  <a:schemeClr val="accent6"/>
                </a:solidFill>
              </a:rPr>
              <a:t>مواطن مائية</a:t>
            </a:r>
          </a:p>
          <a:p>
            <a:pPr algn="ctr"/>
            <a:r>
              <a:rPr lang="en-US" dirty="0">
                <a:solidFill>
                  <a:schemeClr val="accent6"/>
                </a:solidFill>
              </a:rPr>
              <a:t>Aquatic habitat</a:t>
            </a:r>
            <a:endParaRPr lang="ar-SA" dirty="0">
              <a:solidFill>
                <a:schemeClr val="accent6"/>
              </a:solidFill>
            </a:endParaRPr>
          </a:p>
        </p:txBody>
      </p:sp>
      <p:sp>
        <p:nvSpPr>
          <p:cNvPr id="11" name="Rounded Rectangle 10"/>
          <p:cNvSpPr/>
          <p:nvPr/>
        </p:nvSpPr>
        <p:spPr>
          <a:xfrm>
            <a:off x="1858191" y="4317911"/>
            <a:ext cx="1146266" cy="554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مياه مالحة</a:t>
            </a:r>
          </a:p>
        </p:txBody>
      </p:sp>
      <p:sp>
        <p:nvSpPr>
          <p:cNvPr id="12" name="Rounded Rectangle 11"/>
          <p:cNvSpPr/>
          <p:nvPr/>
        </p:nvSpPr>
        <p:spPr>
          <a:xfrm>
            <a:off x="143691" y="4317911"/>
            <a:ext cx="1058092" cy="5545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مياه عذبة</a:t>
            </a:r>
          </a:p>
        </p:txBody>
      </p:sp>
      <p:sp>
        <p:nvSpPr>
          <p:cNvPr id="13" name="Right Brace 12"/>
          <p:cNvSpPr/>
          <p:nvPr/>
        </p:nvSpPr>
        <p:spPr>
          <a:xfrm rot="16200000">
            <a:off x="2495614" y="4585993"/>
            <a:ext cx="274325" cy="1109120"/>
          </a:xfrm>
          <a:prstGeom prst="rightBrace">
            <a:avLst/>
          </a:prstGeom>
        </p:spPr>
        <p:style>
          <a:lnRef idx="1">
            <a:schemeClr val="dk1"/>
          </a:lnRef>
          <a:fillRef idx="0">
            <a:schemeClr val="dk1"/>
          </a:fillRef>
          <a:effectRef idx="0">
            <a:schemeClr val="dk1"/>
          </a:effectRef>
          <a:fontRef idx="minor">
            <a:schemeClr val="tx1"/>
          </a:fontRef>
        </p:style>
        <p:txBody>
          <a:bodyPr rtlCol="1" anchor="ctr"/>
          <a:lstStyle/>
          <a:p>
            <a:pPr algn="ctr"/>
            <a:endParaRPr lang="ar-SA"/>
          </a:p>
        </p:txBody>
      </p:sp>
      <p:sp>
        <p:nvSpPr>
          <p:cNvPr id="14" name="Rounded Rectangle 13"/>
          <p:cNvSpPr/>
          <p:nvPr/>
        </p:nvSpPr>
        <p:spPr>
          <a:xfrm>
            <a:off x="3004457" y="5330923"/>
            <a:ext cx="783771" cy="43075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1400" dirty="0">
                <a:solidFill>
                  <a:schemeClr val="accent6"/>
                </a:solidFill>
              </a:rPr>
              <a:t>بحار</a:t>
            </a:r>
          </a:p>
        </p:txBody>
      </p:sp>
      <p:sp>
        <p:nvSpPr>
          <p:cNvPr id="15" name="Rounded Rectangle 14"/>
          <p:cNvSpPr/>
          <p:nvPr/>
        </p:nvSpPr>
        <p:spPr>
          <a:xfrm>
            <a:off x="1593669" y="5330601"/>
            <a:ext cx="900521" cy="43075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1400" dirty="0">
                <a:solidFill>
                  <a:schemeClr val="accent6"/>
                </a:solidFill>
              </a:rPr>
              <a:t>محيطات</a:t>
            </a:r>
          </a:p>
        </p:txBody>
      </p:sp>
      <p:sp>
        <p:nvSpPr>
          <p:cNvPr id="16" name="Rounded Rectangle 15"/>
          <p:cNvSpPr/>
          <p:nvPr/>
        </p:nvSpPr>
        <p:spPr>
          <a:xfrm>
            <a:off x="418012" y="5864415"/>
            <a:ext cx="783771" cy="43075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1400" dirty="0">
                <a:solidFill>
                  <a:schemeClr val="accent6"/>
                </a:solidFill>
              </a:rPr>
              <a:t>أنهار</a:t>
            </a:r>
          </a:p>
        </p:txBody>
      </p:sp>
      <p:sp>
        <p:nvSpPr>
          <p:cNvPr id="17" name="Rounded Rectangle 16"/>
          <p:cNvSpPr/>
          <p:nvPr/>
        </p:nvSpPr>
        <p:spPr>
          <a:xfrm>
            <a:off x="684168" y="5283668"/>
            <a:ext cx="783771" cy="43075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1400" dirty="0">
                <a:solidFill>
                  <a:schemeClr val="accent6"/>
                </a:solidFill>
              </a:rPr>
              <a:t>ينابيع</a:t>
            </a:r>
          </a:p>
        </p:txBody>
      </p:sp>
      <p:sp>
        <p:nvSpPr>
          <p:cNvPr id="18" name="Rounded Rectangle 17"/>
          <p:cNvSpPr/>
          <p:nvPr/>
        </p:nvSpPr>
        <p:spPr>
          <a:xfrm>
            <a:off x="0" y="6419673"/>
            <a:ext cx="783771" cy="430755"/>
          </a:xfrm>
          <a:prstGeom prst="round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SA" sz="1400" dirty="0">
                <a:solidFill>
                  <a:schemeClr val="accent6"/>
                </a:solidFill>
              </a:rPr>
              <a:t>بحيرات</a:t>
            </a:r>
          </a:p>
        </p:txBody>
      </p:sp>
      <p:cxnSp>
        <p:nvCxnSpPr>
          <p:cNvPr id="19" name="Straight Arrow Connector 18"/>
          <p:cNvCxnSpPr/>
          <p:nvPr/>
        </p:nvCxnSpPr>
        <p:spPr>
          <a:xfrm>
            <a:off x="558437" y="4872446"/>
            <a:ext cx="0" cy="8889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018903" y="4872446"/>
            <a:ext cx="0" cy="4052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4099" y="4872446"/>
            <a:ext cx="16990" cy="1422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Right Brace 21"/>
          <p:cNvSpPr/>
          <p:nvPr/>
        </p:nvSpPr>
        <p:spPr>
          <a:xfrm rot="16200000">
            <a:off x="5114096" y="-1718081"/>
            <a:ext cx="1073623" cy="7929154"/>
          </a:xfrm>
          <a:prstGeom prst="rightBrace">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ar-SA"/>
          </a:p>
        </p:txBody>
      </p:sp>
    </p:spTree>
    <p:extLst>
      <p:ext uri="{BB962C8B-B14F-4D97-AF65-F5344CB8AC3E}">
        <p14:creationId xmlns:p14="http://schemas.microsoft.com/office/powerpoint/2010/main" val="14853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6748"/>
          </a:xfrm>
        </p:spPr>
        <p:txBody>
          <a:bodyPr>
            <a:normAutofit/>
          </a:bodyPr>
          <a:lstStyle/>
          <a:p>
            <a:pPr algn="ctr"/>
            <a:r>
              <a:rPr lang="ar-SA" sz="2800" b="1" dirty="0"/>
              <a:t>أهداف المقرر</a:t>
            </a:r>
            <a:endParaRPr lang="en-US" sz="2800" dirty="0"/>
          </a:p>
        </p:txBody>
      </p:sp>
      <p:sp>
        <p:nvSpPr>
          <p:cNvPr id="3" name="Content Placeholder 2"/>
          <p:cNvSpPr>
            <a:spLocks noGrp="1"/>
          </p:cNvSpPr>
          <p:nvPr>
            <p:ph idx="1"/>
          </p:nvPr>
        </p:nvSpPr>
        <p:spPr>
          <a:xfrm>
            <a:off x="264381" y="1489587"/>
            <a:ext cx="9277827" cy="4551775"/>
          </a:xfrm>
        </p:spPr>
        <p:txBody>
          <a:bodyPr/>
          <a:lstStyle/>
          <a:p>
            <a:pPr algn="r" rtl="1"/>
            <a:r>
              <a:rPr lang="ar-SA" b="1" dirty="0"/>
              <a:t>يهدف هذا المقرر الى </a:t>
            </a:r>
            <a:r>
              <a:rPr lang="ar-SA" b="1" dirty="0" smtClean="0"/>
              <a:t>معرفة</a:t>
            </a:r>
            <a:r>
              <a:rPr lang="ar-SA" dirty="0" smtClean="0"/>
              <a:t>:</a:t>
            </a:r>
            <a:endParaRPr lang="en-US" dirty="0"/>
          </a:p>
          <a:p>
            <a:pPr marL="0" indent="0" algn="r">
              <a:buNone/>
            </a:pPr>
            <a:r>
              <a:rPr lang="ar-SA" sz="2800" dirty="0" smtClean="0"/>
              <a:t>المفاهيم الاساسية في علم البيئة،اساسيات </a:t>
            </a:r>
            <a:r>
              <a:rPr lang="ar-SA" sz="2800" dirty="0"/>
              <a:t>النظام البيئي، </a:t>
            </a:r>
            <a:r>
              <a:rPr lang="ar-SA" sz="2800" dirty="0" smtClean="0"/>
              <a:t>دورات العناصر، </a:t>
            </a:r>
            <a:r>
              <a:rPr lang="ar-SA" sz="2800" dirty="0"/>
              <a:t>المجتمعات </a:t>
            </a:r>
            <a:r>
              <a:rPr lang="ar-SA" sz="2800" dirty="0" smtClean="0"/>
              <a:t>الحيوانية، التوزيع </a:t>
            </a:r>
            <a:r>
              <a:rPr lang="ar-SA" sz="2800" dirty="0"/>
              <a:t>الجغرافي </a:t>
            </a:r>
            <a:r>
              <a:rPr lang="ar-SA" sz="2800" dirty="0" smtClean="0"/>
              <a:t>للحيوانات، </a:t>
            </a:r>
            <a:r>
              <a:rPr lang="ar-SA" sz="2800" dirty="0"/>
              <a:t>العوامل الطبيعية </a:t>
            </a:r>
            <a:r>
              <a:rPr lang="ar-SA" sz="2800" dirty="0" smtClean="0"/>
              <a:t>والاحيائية، </a:t>
            </a:r>
            <a:r>
              <a:rPr lang="ar-SA" sz="2800" dirty="0"/>
              <a:t>بيئة الجماعات </a:t>
            </a:r>
            <a:r>
              <a:rPr lang="ar-SA" sz="2800" dirty="0" smtClean="0"/>
              <a:t>وخواصها، تكيفات </a:t>
            </a:r>
            <a:r>
              <a:rPr lang="ar-SA" sz="2800" dirty="0"/>
              <a:t>الحيوانات للبيئة </a:t>
            </a:r>
            <a:r>
              <a:rPr lang="ar-SA" sz="2800" dirty="0" smtClean="0"/>
              <a:t>الصحراوية.</a:t>
            </a:r>
            <a:endParaRPr lang="en-US" sz="2800" dirty="0"/>
          </a:p>
        </p:txBody>
      </p:sp>
    </p:spTree>
    <p:extLst>
      <p:ext uri="{BB962C8B-B14F-4D97-AF65-F5344CB8AC3E}">
        <p14:creationId xmlns:p14="http://schemas.microsoft.com/office/powerpoint/2010/main" val="2531440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i.ytimg.com/vi/Ac1UV30jt_U/hqdefa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2322" y="792262"/>
            <a:ext cx="6255326" cy="4477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Content Placeholder 3" descr="https://encrypted-tbn3.gstatic.com/images?q=tbn:ANd9GcTDL2Lh8LRcX_WL5jNJ08_xp-tP_JZSb8wCvI-WXHsGoM6GoF4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32821" y="644777"/>
            <a:ext cx="2628900"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28302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2503"/>
          </a:xfrm>
        </p:spPr>
        <p:txBody>
          <a:bodyPr/>
          <a:lstStyle/>
          <a:p>
            <a:pPr algn="ctr"/>
            <a:r>
              <a:rPr lang="en-US" b="1" dirty="0">
                <a:solidFill>
                  <a:srgbClr val="FF0000"/>
                </a:solidFill>
                <a:effectLst>
                  <a:glow rad="63500">
                    <a:schemeClr val="accent6">
                      <a:satMod val="175000"/>
                      <a:alpha val="40000"/>
                    </a:schemeClr>
                  </a:glow>
                </a:effectLst>
              </a:rPr>
              <a:t>Ecology</a:t>
            </a:r>
            <a:r>
              <a:rPr lang="ar-SA" b="1" dirty="0">
                <a:solidFill>
                  <a:srgbClr val="FF0000"/>
                </a:solidFill>
                <a:effectLst>
                  <a:glow rad="63500">
                    <a:schemeClr val="accent6">
                      <a:satMod val="175000"/>
                      <a:alpha val="40000"/>
                    </a:schemeClr>
                  </a:glow>
                </a:effectLst>
              </a:rPr>
              <a:t> علم البيئة </a:t>
            </a:r>
            <a:endParaRPr lang="en-US" dirty="0">
              <a:solidFill>
                <a:srgbClr val="FF0000"/>
              </a:solidFill>
            </a:endParaRPr>
          </a:p>
        </p:txBody>
      </p:sp>
      <p:sp>
        <p:nvSpPr>
          <p:cNvPr id="3" name="Content Placeholder 2"/>
          <p:cNvSpPr>
            <a:spLocks noGrp="1"/>
          </p:cNvSpPr>
          <p:nvPr>
            <p:ph idx="1"/>
          </p:nvPr>
        </p:nvSpPr>
        <p:spPr>
          <a:xfrm>
            <a:off x="677334" y="1342103"/>
            <a:ext cx="8596668" cy="4699259"/>
          </a:xfrm>
        </p:spPr>
        <p:txBody>
          <a:bodyPr/>
          <a:lstStyle/>
          <a:p>
            <a:pPr marL="0" lvl="1" indent="0" algn="r">
              <a:buNone/>
            </a:pPr>
            <a:r>
              <a:rPr lang="ar-SA" sz="2000" dirty="0">
                <a:solidFill>
                  <a:schemeClr val="accent2">
                    <a:lumMod val="50000"/>
                  </a:schemeClr>
                </a:solidFill>
              </a:rPr>
              <a:t>هو العلم الذي يدرس العلاقة بين الكائنات الحية و الوسط الذي تعيش فيه وتأثير كل منهما على الآخر</a:t>
            </a:r>
            <a:r>
              <a:rPr lang="ar-SA" sz="2000" dirty="0" smtClean="0">
                <a:solidFill>
                  <a:schemeClr val="accent2">
                    <a:lumMod val="50000"/>
                  </a:schemeClr>
                </a:solidFill>
              </a:rPr>
              <a:t>.</a:t>
            </a:r>
            <a:endParaRPr lang="ar-SA" sz="2000" dirty="0">
              <a:solidFill>
                <a:schemeClr val="accent2">
                  <a:lumMod val="50000"/>
                </a:schemeClr>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8562" t="10725" r="12221" b="22685"/>
          <a:stretch/>
        </p:blipFill>
        <p:spPr>
          <a:xfrm>
            <a:off x="1224080" y="2057981"/>
            <a:ext cx="7536425" cy="4576916"/>
          </a:xfrm>
          <a:prstGeom prst="rect">
            <a:avLst/>
          </a:prstGeom>
        </p:spPr>
      </p:pic>
    </p:spTree>
    <p:extLst>
      <p:ext uri="{BB962C8B-B14F-4D97-AF65-F5344CB8AC3E}">
        <p14:creationId xmlns:p14="http://schemas.microsoft.com/office/powerpoint/2010/main" val="219245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710" y="191739"/>
            <a:ext cx="8905292" cy="5259697"/>
          </a:xfrm>
        </p:spPr>
        <p:txBody>
          <a:bodyPr/>
          <a:lstStyle/>
          <a:p>
            <a:pPr marL="0" indent="0" algn="r">
              <a:buNone/>
            </a:pPr>
            <a:r>
              <a:rPr lang="ar-SA" b="1" dirty="0">
                <a:solidFill>
                  <a:srgbClr val="FF0000"/>
                </a:solidFill>
              </a:rPr>
              <a:t>ويهدف الى</a:t>
            </a:r>
          </a:p>
          <a:p>
            <a:pPr marL="0" lvl="1" indent="0" algn="r">
              <a:buNone/>
            </a:pPr>
            <a:r>
              <a:rPr lang="ar-SA" sz="2000" dirty="0">
                <a:solidFill>
                  <a:schemeClr val="accent6">
                    <a:lumMod val="50000"/>
                  </a:schemeClr>
                </a:solidFill>
              </a:rPr>
              <a:t>دراسة الكائنات الحية من حيث علاقتها بوسطها الذي تعيش فيه</a:t>
            </a:r>
            <a:r>
              <a:rPr lang="ar-SA" sz="2000" dirty="0" smtClean="0">
                <a:solidFill>
                  <a:schemeClr val="accent6">
                    <a:lumMod val="50000"/>
                  </a:schemeClr>
                </a:solidFill>
              </a:rPr>
              <a:t>.</a:t>
            </a:r>
            <a:endParaRPr lang="ar-SA" b="1" dirty="0">
              <a:solidFill>
                <a:srgbClr val="FF0000"/>
              </a:solidFill>
            </a:endParaRPr>
          </a:p>
          <a:p>
            <a:pPr marL="0" indent="0" algn="r">
              <a:buNone/>
            </a:pPr>
            <a:r>
              <a:rPr lang="ar-SA" b="1" dirty="0">
                <a:solidFill>
                  <a:srgbClr val="FF0000"/>
                </a:solidFill>
              </a:rPr>
              <a:t>ويتكون من:</a:t>
            </a:r>
          </a:p>
          <a:p>
            <a:pPr marL="0" indent="0" algn="r">
              <a:buNone/>
            </a:pPr>
            <a:r>
              <a:rPr lang="en-US" b="1" dirty="0" smtClean="0">
                <a:solidFill>
                  <a:srgbClr val="FF0000"/>
                </a:solidFill>
              </a:rPr>
              <a:t>Living components    </a:t>
            </a:r>
            <a:r>
              <a:rPr lang="ar-SA" b="1" dirty="0">
                <a:solidFill>
                  <a:srgbClr val="FF0000"/>
                </a:solidFill>
              </a:rPr>
              <a:t>مكونات </a:t>
            </a:r>
            <a:r>
              <a:rPr lang="ar-SA" b="1" dirty="0" smtClean="0">
                <a:solidFill>
                  <a:srgbClr val="FF0000"/>
                </a:solidFill>
              </a:rPr>
              <a:t>حية</a:t>
            </a:r>
            <a:r>
              <a:rPr lang="en-US" b="1" dirty="0" smtClean="0">
                <a:solidFill>
                  <a:srgbClr val="FF0000"/>
                </a:solidFill>
              </a:rPr>
              <a:t>  </a:t>
            </a:r>
            <a:endParaRPr lang="ar-SA" b="1" dirty="0">
              <a:solidFill>
                <a:srgbClr val="FF0000"/>
              </a:solidFill>
            </a:endParaRPr>
          </a:p>
          <a:p>
            <a:pPr marL="0" indent="0" algn="r">
              <a:buNone/>
            </a:pPr>
            <a:r>
              <a:rPr lang="ar-SA" sz="2000" dirty="0"/>
              <a:t>وتشمل الكائنات الحية من إنسان و نبات و حيوان </a:t>
            </a:r>
            <a:r>
              <a:rPr lang="ar-SA" sz="2000" dirty="0" smtClean="0"/>
              <a:t>بكتيريا وفطريات.....</a:t>
            </a:r>
            <a:r>
              <a:rPr lang="en-US" dirty="0" smtClean="0"/>
              <a:t>                                                                                             </a:t>
            </a:r>
          </a:p>
          <a:p>
            <a:pPr marL="0" indent="0" algn="r">
              <a:buNone/>
            </a:pPr>
            <a:r>
              <a:rPr lang="en-US" b="1" dirty="0" smtClean="0">
                <a:solidFill>
                  <a:srgbClr val="FF0000"/>
                </a:solidFill>
              </a:rPr>
              <a:t>Non living </a:t>
            </a:r>
            <a:r>
              <a:rPr lang="en-US" b="1" dirty="0">
                <a:solidFill>
                  <a:srgbClr val="FF0000"/>
                </a:solidFill>
              </a:rPr>
              <a:t>components    </a:t>
            </a:r>
            <a:r>
              <a:rPr lang="ar-SA" b="1" dirty="0">
                <a:solidFill>
                  <a:srgbClr val="FF0000"/>
                </a:solidFill>
              </a:rPr>
              <a:t>مكونات </a:t>
            </a:r>
            <a:r>
              <a:rPr lang="ar-SA" b="1" dirty="0" smtClean="0">
                <a:solidFill>
                  <a:srgbClr val="FF0000"/>
                </a:solidFill>
              </a:rPr>
              <a:t>غير حية</a:t>
            </a:r>
            <a:r>
              <a:rPr lang="en-US" b="1" dirty="0" smtClean="0">
                <a:solidFill>
                  <a:srgbClr val="FF0000"/>
                </a:solidFill>
              </a:rPr>
              <a:t>  </a:t>
            </a:r>
            <a:endParaRPr lang="ar-SA" b="1" dirty="0">
              <a:solidFill>
                <a:srgbClr val="FF0000"/>
              </a:solidFill>
            </a:endParaRPr>
          </a:p>
          <a:p>
            <a:pPr marL="0" indent="0" algn="r">
              <a:buNone/>
            </a:pPr>
            <a:r>
              <a:rPr lang="ar-SA" sz="2000" dirty="0" smtClean="0">
                <a:solidFill>
                  <a:schemeClr val="accent5">
                    <a:lumMod val="50000"/>
                  </a:schemeClr>
                </a:solidFill>
              </a:rPr>
              <a:t>1- </a:t>
            </a:r>
            <a:r>
              <a:rPr lang="ar-SA" sz="2000" dirty="0">
                <a:solidFill>
                  <a:schemeClr val="accent5">
                    <a:lumMod val="50000"/>
                  </a:schemeClr>
                </a:solidFill>
              </a:rPr>
              <a:t>المواد غير عضوية مثل: </a:t>
            </a:r>
            <a:r>
              <a:rPr lang="ar-SA" sz="2000" dirty="0" smtClean="0">
                <a:solidFill>
                  <a:schemeClr val="accent5">
                    <a:lumMod val="50000"/>
                  </a:schemeClr>
                </a:solidFill>
              </a:rPr>
              <a:t>الكربون، الاكسجين، النيتروجين، الفوسفور وغيرها.</a:t>
            </a:r>
            <a:endParaRPr lang="ar-SA" sz="2000" dirty="0">
              <a:solidFill>
                <a:schemeClr val="accent5">
                  <a:lumMod val="50000"/>
                </a:schemeClr>
              </a:solidFill>
            </a:endParaRPr>
          </a:p>
          <a:p>
            <a:pPr marL="0" indent="0" algn="r">
              <a:buNone/>
            </a:pPr>
            <a:r>
              <a:rPr lang="ar-SA" sz="2000" dirty="0" smtClean="0">
                <a:solidFill>
                  <a:schemeClr val="accent5">
                    <a:lumMod val="50000"/>
                  </a:schemeClr>
                </a:solidFill>
              </a:rPr>
              <a:t>2- المواد العضوية مثل: البروتينات، الكربوهيدرات، الفيتامينات والأحماض النووية.</a:t>
            </a:r>
          </a:p>
          <a:p>
            <a:pPr marL="0" indent="0" algn="r">
              <a:buNone/>
            </a:pPr>
            <a:r>
              <a:rPr lang="ar-SA" sz="2000" dirty="0" smtClean="0">
                <a:solidFill>
                  <a:schemeClr val="accent5">
                    <a:lumMod val="50000"/>
                  </a:schemeClr>
                </a:solidFill>
              </a:rPr>
              <a:t>3- عناصر المناخ كالحرارة والضوء والامواج والتيارات البحرية وغيرها.</a:t>
            </a:r>
          </a:p>
          <a:p>
            <a:pPr marL="0" indent="0" algn="r">
              <a:buNone/>
            </a:pPr>
            <a:endParaRPr lang="en-US" dirty="0"/>
          </a:p>
        </p:txBody>
      </p:sp>
      <p:pic>
        <p:nvPicPr>
          <p:cNvPr id="4" name="Picture 3" descr="http://www.shelbyed.k12.al.us/schools/omms/faculty/sgilmore/ecology.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737367">
            <a:off x="326299" y="476604"/>
            <a:ext cx="227474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8754" t="9755" r="21444" b="40464"/>
          <a:stretch/>
        </p:blipFill>
        <p:spPr>
          <a:xfrm>
            <a:off x="2779858" y="4129559"/>
            <a:ext cx="4712323" cy="2610454"/>
          </a:xfrm>
          <a:prstGeom prst="rect">
            <a:avLst/>
          </a:prstGeom>
        </p:spPr>
      </p:pic>
    </p:spTree>
    <p:extLst>
      <p:ext uri="{BB962C8B-B14F-4D97-AF65-F5344CB8AC3E}">
        <p14:creationId xmlns:p14="http://schemas.microsoft.com/office/powerpoint/2010/main" val="281697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inVertical)">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barn(inVertical)">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1000" fill="hold"/>
                                        <p:tgtEl>
                                          <p:spTgt spid="6"/>
                                        </p:tgtEl>
                                        <p:attrNameLst>
                                          <p:attrName>ppt_w</p:attrName>
                                        </p:attrNameLst>
                                      </p:cBhvr>
                                      <p:tavLst>
                                        <p:tav tm="0">
                                          <p:val>
                                            <p:fltVal val="0"/>
                                          </p:val>
                                        </p:tav>
                                        <p:tav tm="100000">
                                          <p:val>
                                            <p:strVal val="#ppt_w"/>
                                          </p:val>
                                        </p:tav>
                                      </p:tavLst>
                                    </p:anim>
                                    <p:anim calcmode="lin" valueType="num">
                                      <p:cBhvr>
                                        <p:cTn id="51" dur="1000" fill="hold"/>
                                        <p:tgtEl>
                                          <p:spTgt spid="6"/>
                                        </p:tgtEl>
                                        <p:attrNameLst>
                                          <p:attrName>ppt_h</p:attrName>
                                        </p:attrNameLst>
                                      </p:cBhvr>
                                      <p:tavLst>
                                        <p:tav tm="0">
                                          <p:val>
                                            <p:fltVal val="0"/>
                                          </p:val>
                                        </p:tav>
                                        <p:tav tm="100000">
                                          <p:val>
                                            <p:strVal val="#ppt_h"/>
                                          </p:val>
                                        </p:tav>
                                      </p:tavLst>
                                    </p:anim>
                                    <p:anim calcmode="lin" valueType="num">
                                      <p:cBhvr>
                                        <p:cTn id="52" dur="1000" fill="hold"/>
                                        <p:tgtEl>
                                          <p:spTgt spid="6"/>
                                        </p:tgtEl>
                                        <p:attrNameLst>
                                          <p:attrName>style.rotation</p:attrName>
                                        </p:attrNameLst>
                                      </p:cBhvr>
                                      <p:tavLst>
                                        <p:tav tm="0">
                                          <p:val>
                                            <p:fltVal val="90"/>
                                          </p:val>
                                        </p:tav>
                                        <p:tav tm="100000">
                                          <p:val>
                                            <p:fltVal val="0"/>
                                          </p:val>
                                        </p:tav>
                                      </p:tavLst>
                                    </p:anim>
                                    <p:animEffect transition="in" filter="fade">
                                      <p:cBhvr>
                                        <p:cTn id="5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70271"/>
          </a:xfrm>
        </p:spPr>
        <p:txBody>
          <a:bodyPr>
            <a:normAutofit/>
          </a:bodyPr>
          <a:lstStyle/>
          <a:p>
            <a:pPr algn="ctr"/>
            <a:r>
              <a:rPr lang="ar-SA" sz="2800" dirty="0" smtClean="0"/>
              <a:t>يقسم علم البيئة إلى</a:t>
            </a:r>
            <a:endParaRPr lang="en-US" sz="2800" dirty="0"/>
          </a:p>
        </p:txBody>
      </p:sp>
      <p:sp>
        <p:nvSpPr>
          <p:cNvPr id="3" name="Content Placeholder 2"/>
          <p:cNvSpPr>
            <a:spLocks noGrp="1"/>
          </p:cNvSpPr>
          <p:nvPr>
            <p:ph idx="1"/>
          </p:nvPr>
        </p:nvSpPr>
        <p:spPr>
          <a:xfrm>
            <a:off x="677334" y="1179871"/>
            <a:ext cx="8596668" cy="4861491"/>
          </a:xfrm>
        </p:spPr>
        <p:txBody>
          <a:bodyPr/>
          <a:lstStyle/>
          <a:p>
            <a:pPr marL="0" indent="0" algn="r">
              <a:buNone/>
            </a:pPr>
            <a:r>
              <a:rPr lang="en-US" b="1" dirty="0" smtClean="0">
                <a:solidFill>
                  <a:srgbClr val="FF0000"/>
                </a:solidFill>
              </a:rPr>
              <a:t>Plant Ecology    </a:t>
            </a:r>
            <a:r>
              <a:rPr lang="ar-SA" b="1" dirty="0" smtClean="0">
                <a:solidFill>
                  <a:srgbClr val="FF0000"/>
                </a:solidFill>
              </a:rPr>
              <a:t>علم </a:t>
            </a:r>
            <a:r>
              <a:rPr lang="ar-SA" b="1" dirty="0">
                <a:solidFill>
                  <a:srgbClr val="FF0000"/>
                </a:solidFill>
              </a:rPr>
              <a:t>البيئة </a:t>
            </a:r>
            <a:r>
              <a:rPr lang="ar-SA" b="1" dirty="0" smtClean="0">
                <a:solidFill>
                  <a:srgbClr val="FF0000"/>
                </a:solidFill>
              </a:rPr>
              <a:t>النباتية</a:t>
            </a:r>
          </a:p>
          <a:p>
            <a:pPr marL="0" indent="0" algn="r">
              <a:buNone/>
            </a:pPr>
            <a:r>
              <a:rPr lang="en-US" b="1" dirty="0" smtClean="0">
                <a:solidFill>
                  <a:srgbClr val="FF0000"/>
                </a:solidFill>
              </a:rPr>
              <a:t>Animal </a:t>
            </a:r>
            <a:r>
              <a:rPr lang="en-US" b="1" dirty="0">
                <a:solidFill>
                  <a:srgbClr val="FF0000"/>
                </a:solidFill>
              </a:rPr>
              <a:t>Ecology    </a:t>
            </a:r>
            <a:r>
              <a:rPr lang="ar-SA" b="1" dirty="0">
                <a:solidFill>
                  <a:srgbClr val="FF0000"/>
                </a:solidFill>
              </a:rPr>
              <a:t>علم البيئة </a:t>
            </a:r>
            <a:r>
              <a:rPr lang="ar-SA" b="1" dirty="0" smtClean="0">
                <a:solidFill>
                  <a:srgbClr val="FF0000"/>
                </a:solidFill>
              </a:rPr>
              <a:t>الحيوانية</a:t>
            </a:r>
            <a:endParaRPr lang="ar-SA" b="1" dirty="0">
              <a:solidFill>
                <a:srgbClr val="FF0000"/>
              </a:solidFill>
            </a:endParaRPr>
          </a:p>
          <a:p>
            <a:pPr marL="0" indent="0" algn="r">
              <a:buNone/>
            </a:pPr>
            <a:r>
              <a:rPr lang="ar-SA" b="1" dirty="0" smtClean="0">
                <a:solidFill>
                  <a:srgbClr val="0070C0"/>
                </a:solidFill>
              </a:rPr>
              <a:t>وينقسم الى</a:t>
            </a:r>
          </a:p>
          <a:p>
            <a:pPr marL="0" indent="0" algn="r">
              <a:buNone/>
            </a:pPr>
            <a:r>
              <a:rPr lang="en-US" b="1" dirty="0" smtClean="0">
                <a:solidFill>
                  <a:srgbClr val="FF0000"/>
                </a:solidFill>
              </a:rPr>
              <a:t>Autecology    </a:t>
            </a:r>
            <a:r>
              <a:rPr lang="ar-SA" b="1" dirty="0" smtClean="0">
                <a:solidFill>
                  <a:srgbClr val="FF0000"/>
                </a:solidFill>
              </a:rPr>
              <a:t>علم البيئة الفردي</a:t>
            </a:r>
            <a:endParaRPr lang="en-US" b="1" dirty="0" smtClean="0">
              <a:solidFill>
                <a:srgbClr val="FF0000"/>
              </a:solidFill>
            </a:endParaRPr>
          </a:p>
          <a:p>
            <a:pPr marL="0" indent="0" algn="r">
              <a:buNone/>
            </a:pPr>
            <a:r>
              <a:rPr lang="ar-SA" b="1" dirty="0" smtClean="0">
                <a:solidFill>
                  <a:schemeClr val="accent6">
                    <a:lumMod val="50000"/>
                  </a:schemeClr>
                </a:solidFill>
              </a:rPr>
              <a:t>وهو الذي يهتم بدراسة نوع واحد أو عدة أفراد من نوع واحد مع الوسط المحيط بها مثل دراسة نوع محدد من الاسماك.</a:t>
            </a:r>
          </a:p>
          <a:p>
            <a:pPr marL="0" indent="0" algn="r">
              <a:buNone/>
            </a:pPr>
            <a:r>
              <a:rPr lang="en-US" b="1" dirty="0" smtClean="0">
                <a:solidFill>
                  <a:srgbClr val="FF0000"/>
                </a:solidFill>
              </a:rPr>
              <a:t>Synecology    </a:t>
            </a:r>
            <a:r>
              <a:rPr lang="ar-SA" b="1" dirty="0">
                <a:solidFill>
                  <a:srgbClr val="FF0000"/>
                </a:solidFill>
              </a:rPr>
              <a:t>علم البيئة </a:t>
            </a:r>
            <a:r>
              <a:rPr lang="ar-SA" b="1" dirty="0" smtClean="0">
                <a:solidFill>
                  <a:srgbClr val="FF0000"/>
                </a:solidFill>
              </a:rPr>
              <a:t>الجماعي</a:t>
            </a:r>
            <a:endParaRPr lang="en-US" b="1" dirty="0">
              <a:solidFill>
                <a:srgbClr val="FF0000"/>
              </a:solidFill>
            </a:endParaRPr>
          </a:p>
          <a:p>
            <a:pPr marL="0" indent="0" algn="r">
              <a:buNone/>
            </a:pPr>
            <a:r>
              <a:rPr lang="ar-SA" b="1" dirty="0" smtClean="0">
                <a:solidFill>
                  <a:schemeClr val="accent6">
                    <a:lumMod val="50000"/>
                  </a:schemeClr>
                </a:solidFill>
              </a:rPr>
              <a:t>وهو الذي يدرس ويعالج العلاقة القائمة بين المجموعات من الاحياء النباتية او الحيوانية التي تعيش مع بعضها البعض كوحدة واحدة وعلاقة هذه المجموعات مع بعضها البعض</a:t>
            </a:r>
            <a:r>
              <a:rPr lang="ar-SA" b="1" dirty="0">
                <a:solidFill>
                  <a:schemeClr val="accent6">
                    <a:lumMod val="50000"/>
                  </a:schemeClr>
                </a:solidFill>
              </a:rPr>
              <a:t>،</a:t>
            </a:r>
            <a:r>
              <a:rPr lang="ar-SA" b="1" dirty="0" smtClean="0">
                <a:solidFill>
                  <a:schemeClr val="accent6">
                    <a:lumMod val="50000"/>
                  </a:schemeClr>
                </a:solidFill>
              </a:rPr>
              <a:t> كدراسة المجموعة الحيوانية الموجودة في إحدى البحيرات على بيئة هذه البحيرة أو المجموعة النباتية التي تعيش في غابة واحدة مع البيئة لهذه الغابة، وهذا العلم يقسم الى علم البيئة البرية وعلم البيئة البحرية وعلم البيئة المائية.</a:t>
            </a:r>
          </a:p>
          <a:p>
            <a:pPr marL="0" indent="0" algn="r">
              <a:buNone/>
            </a:pPr>
            <a:r>
              <a:rPr lang="ar-SA" b="1" dirty="0" smtClean="0">
                <a:solidFill>
                  <a:schemeClr val="accent6">
                    <a:lumMod val="50000"/>
                  </a:schemeClr>
                </a:solidFill>
              </a:rPr>
              <a:t> </a:t>
            </a:r>
            <a:endParaRPr lang="ar-SA" b="1" dirty="0">
              <a:solidFill>
                <a:schemeClr val="accent6">
                  <a:lumMod val="50000"/>
                </a:schemeClr>
              </a:solidFill>
            </a:endParaRPr>
          </a:p>
        </p:txBody>
      </p:sp>
    </p:spTree>
    <p:extLst>
      <p:ext uri="{BB962C8B-B14F-4D97-AF65-F5344CB8AC3E}">
        <p14:creationId xmlns:p14="http://schemas.microsoft.com/office/powerpoint/2010/main" val="32869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6477"/>
            <a:ext cx="8596668" cy="589936"/>
          </a:xfrm>
        </p:spPr>
        <p:txBody>
          <a:bodyPr>
            <a:normAutofit/>
          </a:bodyPr>
          <a:lstStyle/>
          <a:p>
            <a:pPr algn="ctr"/>
            <a:r>
              <a:rPr lang="ar-SA" sz="2500" dirty="0" smtClean="0"/>
              <a:t>مصطلحات بيئة </a:t>
            </a:r>
            <a:endParaRPr lang="en-US" sz="2500" dirty="0"/>
          </a:p>
        </p:txBody>
      </p:sp>
      <p:sp>
        <p:nvSpPr>
          <p:cNvPr id="3" name="Content Placeholder 2"/>
          <p:cNvSpPr>
            <a:spLocks noGrp="1"/>
          </p:cNvSpPr>
          <p:nvPr>
            <p:ph idx="1"/>
          </p:nvPr>
        </p:nvSpPr>
        <p:spPr>
          <a:xfrm>
            <a:off x="677334" y="958645"/>
            <a:ext cx="8596668" cy="5082717"/>
          </a:xfrm>
        </p:spPr>
        <p:txBody>
          <a:bodyPr/>
          <a:lstStyle/>
          <a:p>
            <a:pPr marL="0" indent="0" algn="r">
              <a:buNone/>
            </a:pPr>
            <a:r>
              <a:rPr lang="en-US" b="1" dirty="0" smtClean="0">
                <a:solidFill>
                  <a:srgbClr val="FF0000"/>
                </a:solidFill>
              </a:rPr>
              <a:t>Environmentalist </a:t>
            </a:r>
            <a:r>
              <a:rPr lang="ar-SA" b="1" dirty="0" smtClean="0">
                <a:solidFill>
                  <a:srgbClr val="FF0000"/>
                </a:solidFill>
              </a:rPr>
              <a:t>بيئي</a:t>
            </a:r>
            <a:endParaRPr lang="ar-SA" b="1" dirty="0">
              <a:solidFill>
                <a:srgbClr val="FF0000"/>
              </a:solidFill>
            </a:endParaRPr>
          </a:p>
          <a:p>
            <a:pPr marL="0" indent="0" algn="r">
              <a:buNone/>
            </a:pPr>
            <a:r>
              <a:rPr lang="ar-SA" sz="2000" dirty="0" smtClean="0">
                <a:solidFill>
                  <a:schemeClr val="accent5">
                    <a:lumMod val="50000"/>
                  </a:schemeClr>
                </a:solidFill>
              </a:rPr>
              <a:t>هو الشخص الذي يصب جل اهتمامه على بيئة نظيفة غير ملوثة بغض النظر عن احتياجات البشر.</a:t>
            </a:r>
          </a:p>
          <a:p>
            <a:pPr marL="0" indent="0" algn="r">
              <a:buNone/>
            </a:pPr>
            <a:r>
              <a:rPr lang="en-US" b="1" dirty="0" smtClean="0">
                <a:solidFill>
                  <a:srgbClr val="FF0000"/>
                </a:solidFill>
              </a:rPr>
              <a:t>Humanist </a:t>
            </a:r>
            <a:r>
              <a:rPr lang="ar-SA" b="1" dirty="0" smtClean="0">
                <a:solidFill>
                  <a:srgbClr val="FF0000"/>
                </a:solidFill>
              </a:rPr>
              <a:t>الانساني</a:t>
            </a:r>
            <a:endParaRPr lang="ar-SA" b="1" dirty="0">
              <a:solidFill>
                <a:srgbClr val="FF0000"/>
              </a:solidFill>
            </a:endParaRPr>
          </a:p>
          <a:p>
            <a:pPr marL="0" indent="0" algn="r">
              <a:buNone/>
            </a:pPr>
            <a:r>
              <a:rPr lang="ar-SA" sz="2000" dirty="0" smtClean="0">
                <a:solidFill>
                  <a:schemeClr val="accent5">
                    <a:lumMod val="50000"/>
                  </a:schemeClr>
                </a:solidFill>
              </a:rPr>
              <a:t>هو الشخص الذي يهتم باحتياجات البشر الاقتصادية دون النظر الى ما يحدثه في البيئة من أضرار.</a:t>
            </a:r>
          </a:p>
          <a:p>
            <a:pPr marL="0" indent="0" algn="r">
              <a:buNone/>
            </a:pPr>
            <a:r>
              <a:rPr lang="en-US" b="1" dirty="0" smtClean="0">
                <a:solidFill>
                  <a:srgbClr val="FF0000"/>
                </a:solidFill>
              </a:rPr>
              <a:t>Ecologist </a:t>
            </a:r>
            <a:r>
              <a:rPr lang="ar-SA" b="1" dirty="0" smtClean="0">
                <a:solidFill>
                  <a:srgbClr val="FF0000"/>
                </a:solidFill>
              </a:rPr>
              <a:t>عالم البيئة</a:t>
            </a:r>
            <a:endParaRPr lang="ar-SA" b="1" dirty="0">
              <a:solidFill>
                <a:srgbClr val="FF0000"/>
              </a:solidFill>
            </a:endParaRPr>
          </a:p>
          <a:p>
            <a:pPr marL="0" indent="0" algn="r">
              <a:buNone/>
            </a:pPr>
            <a:r>
              <a:rPr lang="ar-SA" sz="2000" smtClean="0">
                <a:solidFill>
                  <a:schemeClr val="accent6">
                    <a:lumMod val="50000"/>
                  </a:schemeClr>
                </a:solidFill>
              </a:rPr>
              <a:t>هو الشخص </a:t>
            </a:r>
            <a:r>
              <a:rPr lang="ar-SA" sz="2000" dirty="0" smtClean="0">
                <a:solidFill>
                  <a:schemeClr val="accent6">
                    <a:lumMod val="50000"/>
                  </a:schemeClr>
                </a:solidFill>
              </a:rPr>
              <a:t>الذي يحاول تقريب وجهات النظر السابقتين بحيث يدرس الاضرار والفوائد المترتبة على اتخاذ القرار، فيأخذ كل الاحتياطات اللازمة لحماية البيئة وفي نفس الوقت لا ينسى احتياجات البشر. </a:t>
            </a:r>
          </a:p>
        </p:txBody>
      </p:sp>
    </p:spTree>
    <p:extLst>
      <p:ext uri="{BB962C8B-B14F-4D97-AF65-F5344CB8AC3E}">
        <p14:creationId xmlns:p14="http://schemas.microsoft.com/office/powerpoint/2010/main" val="371872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26026"/>
          </a:xfrm>
        </p:spPr>
        <p:txBody>
          <a:bodyPr>
            <a:normAutofit/>
          </a:bodyPr>
          <a:lstStyle/>
          <a:p>
            <a:pPr algn="ctr"/>
            <a:r>
              <a:rPr lang="ar-SA" sz="2400" dirty="0" smtClean="0"/>
              <a:t>تعريفات بيئية أساسية </a:t>
            </a:r>
            <a:endParaRPr lang="en-US" sz="2400" dirty="0"/>
          </a:p>
        </p:txBody>
      </p:sp>
      <p:sp>
        <p:nvSpPr>
          <p:cNvPr id="3" name="Content Placeholder 2"/>
          <p:cNvSpPr>
            <a:spLocks noGrp="1"/>
          </p:cNvSpPr>
          <p:nvPr>
            <p:ph idx="1"/>
          </p:nvPr>
        </p:nvSpPr>
        <p:spPr>
          <a:xfrm>
            <a:off x="677333" y="1032387"/>
            <a:ext cx="8746885" cy="5008975"/>
          </a:xfrm>
        </p:spPr>
        <p:txBody>
          <a:bodyPr>
            <a:normAutofit lnSpcReduction="10000"/>
          </a:bodyPr>
          <a:lstStyle/>
          <a:p>
            <a:pPr marL="0" indent="0" algn="r">
              <a:buNone/>
            </a:pPr>
            <a:r>
              <a:rPr lang="en-US" b="1" dirty="0" smtClean="0">
                <a:solidFill>
                  <a:srgbClr val="FF0000"/>
                </a:solidFill>
              </a:rPr>
              <a:t>Species </a:t>
            </a:r>
            <a:r>
              <a:rPr lang="ar-SA" b="1" dirty="0" smtClean="0">
                <a:solidFill>
                  <a:srgbClr val="FF0000"/>
                </a:solidFill>
              </a:rPr>
              <a:t>النوع</a:t>
            </a:r>
            <a:endParaRPr lang="ar-SA" b="1" dirty="0">
              <a:solidFill>
                <a:srgbClr val="FF0000"/>
              </a:solidFill>
            </a:endParaRPr>
          </a:p>
          <a:p>
            <a:pPr marL="0" indent="0" algn="r">
              <a:buNone/>
            </a:pPr>
            <a:r>
              <a:rPr lang="ar-SA" dirty="0" smtClean="0">
                <a:solidFill>
                  <a:schemeClr val="accent5">
                    <a:lumMod val="50000"/>
                  </a:schemeClr>
                </a:solidFill>
              </a:rPr>
              <a:t>هو الوحدة التركيبية لعلم </a:t>
            </a:r>
            <a:r>
              <a:rPr lang="ar-SA" dirty="0">
                <a:solidFill>
                  <a:schemeClr val="accent5">
                    <a:lumMod val="50000"/>
                  </a:schemeClr>
                </a:solidFill>
              </a:rPr>
              <a:t>الحيوان، وهو مجموعة من الافراد المتشابهة شكلياً، بينهم ذكور وإناث تتزاوج وتنتج أفراد مخصبة (قادرة على الأنجاب).</a:t>
            </a:r>
          </a:p>
          <a:p>
            <a:pPr marL="0" indent="0" algn="r">
              <a:buNone/>
            </a:pPr>
            <a:r>
              <a:rPr lang="ar-SA" b="1" dirty="0" smtClean="0">
                <a:solidFill>
                  <a:schemeClr val="accent5">
                    <a:lumMod val="50000"/>
                  </a:schemeClr>
                </a:solidFill>
              </a:rPr>
              <a:t>وتكون الأنواع في البيئة على عدة أشكال:</a:t>
            </a:r>
            <a:endParaRPr lang="ar-SA" dirty="0" smtClean="0"/>
          </a:p>
          <a:p>
            <a:pPr marL="0" indent="0" algn="r">
              <a:buNone/>
            </a:pPr>
            <a:r>
              <a:rPr lang="en-US" b="1" dirty="0" smtClean="0">
                <a:solidFill>
                  <a:srgbClr val="FF0000"/>
                </a:solidFill>
              </a:rPr>
              <a:t>Dominant  </a:t>
            </a:r>
            <a:r>
              <a:rPr lang="ar-SA" b="1" dirty="0" smtClean="0">
                <a:solidFill>
                  <a:srgbClr val="FF0000"/>
                </a:solidFill>
              </a:rPr>
              <a:t>النوع السائد</a:t>
            </a:r>
            <a:endParaRPr lang="ar-SA" b="1" dirty="0">
              <a:solidFill>
                <a:srgbClr val="FF0000"/>
              </a:solidFill>
            </a:endParaRPr>
          </a:p>
          <a:p>
            <a:pPr marL="0" indent="0" algn="r">
              <a:buNone/>
            </a:pPr>
            <a:r>
              <a:rPr lang="ar-SA" sz="2000" dirty="0" smtClean="0">
                <a:solidFill>
                  <a:schemeClr val="accent5">
                    <a:lumMod val="50000"/>
                  </a:schemeClr>
                </a:solidFill>
              </a:rPr>
              <a:t>هو ذلك النوع الذي يسود في المجتمع، عادة نوع واحد، والذي يكون له التأثير الأكبر والسيطرة على أفراد ذلك المجتمع نظراً لطريقة تعامله مع الوسط الخارجي أو لكثرة عدده وقوته وزيادة نشاطه.</a:t>
            </a:r>
          </a:p>
          <a:p>
            <a:pPr marL="0" indent="0" algn="r">
              <a:buNone/>
            </a:pPr>
            <a:r>
              <a:rPr lang="en-US" b="1" dirty="0" smtClean="0">
                <a:solidFill>
                  <a:srgbClr val="FF0000"/>
                </a:solidFill>
              </a:rPr>
              <a:t>Native  </a:t>
            </a:r>
            <a:r>
              <a:rPr lang="ar-SA" b="1" dirty="0">
                <a:solidFill>
                  <a:srgbClr val="FF0000"/>
                </a:solidFill>
              </a:rPr>
              <a:t>النوع </a:t>
            </a:r>
            <a:r>
              <a:rPr lang="ar-SA" b="1" dirty="0" smtClean="0">
                <a:solidFill>
                  <a:srgbClr val="FF0000"/>
                </a:solidFill>
              </a:rPr>
              <a:t>الطبيعي (الاصلي، المحلي)</a:t>
            </a:r>
            <a:endParaRPr lang="ar-SA" b="1" dirty="0">
              <a:solidFill>
                <a:srgbClr val="FF0000"/>
              </a:solidFill>
            </a:endParaRPr>
          </a:p>
          <a:p>
            <a:pPr marL="0" indent="0" algn="r">
              <a:buNone/>
            </a:pPr>
            <a:r>
              <a:rPr lang="ar-SA" sz="2000" dirty="0" smtClean="0">
                <a:solidFill>
                  <a:schemeClr val="accent5">
                    <a:lumMod val="50000"/>
                  </a:schemeClr>
                </a:solidFill>
              </a:rPr>
              <a:t>هي الأنواع من حيوان أو نبات التي ظهرت طبيعياً في منطقة معينة وتتواجد وتعيش في تلك المنطقة.</a:t>
            </a:r>
          </a:p>
          <a:p>
            <a:pPr marL="0" indent="0" algn="r">
              <a:buNone/>
            </a:pPr>
            <a:r>
              <a:rPr lang="en-US" b="1" dirty="0" smtClean="0">
                <a:solidFill>
                  <a:srgbClr val="FF0000"/>
                </a:solidFill>
              </a:rPr>
              <a:t>Introduced  </a:t>
            </a:r>
            <a:r>
              <a:rPr lang="ar-SA" b="1" dirty="0">
                <a:solidFill>
                  <a:srgbClr val="FF0000"/>
                </a:solidFill>
              </a:rPr>
              <a:t>النوع </a:t>
            </a:r>
            <a:r>
              <a:rPr lang="ar-SA" b="1" dirty="0" smtClean="0">
                <a:solidFill>
                  <a:srgbClr val="FF0000"/>
                </a:solidFill>
              </a:rPr>
              <a:t>المدخل (المستحدث)</a:t>
            </a:r>
            <a:endParaRPr lang="ar-SA" b="1" dirty="0">
              <a:solidFill>
                <a:srgbClr val="FF0000"/>
              </a:solidFill>
            </a:endParaRPr>
          </a:p>
          <a:p>
            <a:pPr marL="0" indent="0" algn="r">
              <a:buNone/>
            </a:pPr>
            <a:r>
              <a:rPr lang="ar-SA" sz="2000" dirty="0" smtClean="0">
                <a:solidFill>
                  <a:schemeClr val="accent5">
                    <a:lumMod val="50000"/>
                  </a:schemeClr>
                </a:solidFill>
              </a:rPr>
              <a:t>هي الأنواع من حيوان أو نبات غير الأصلية  او غير المستوطنة في المنطقة التي ظهرت فيها حالياً، بل أدخلت من بيئة خارجية.</a:t>
            </a:r>
            <a:endParaRPr lang="en-US" sz="2000" dirty="0">
              <a:solidFill>
                <a:schemeClr val="accent5">
                  <a:lumMod val="50000"/>
                </a:schemeClr>
              </a:solidFill>
            </a:endParaRPr>
          </a:p>
        </p:txBody>
      </p:sp>
    </p:spTree>
    <p:extLst>
      <p:ext uri="{BB962C8B-B14F-4D97-AF65-F5344CB8AC3E}">
        <p14:creationId xmlns:p14="http://schemas.microsoft.com/office/powerpoint/2010/main" val="52907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65471"/>
            <a:ext cx="8596668" cy="5775891"/>
          </a:xfrm>
        </p:spPr>
        <p:txBody>
          <a:bodyPr/>
          <a:lstStyle/>
          <a:p>
            <a:pPr marL="0" indent="0" algn="r">
              <a:buNone/>
            </a:pPr>
            <a:r>
              <a:rPr lang="en-US" b="1" dirty="0" smtClean="0">
                <a:solidFill>
                  <a:srgbClr val="FF0000"/>
                </a:solidFill>
              </a:rPr>
              <a:t>Endemic  </a:t>
            </a:r>
            <a:r>
              <a:rPr lang="ar-SA" b="1" dirty="0">
                <a:solidFill>
                  <a:srgbClr val="FF0000"/>
                </a:solidFill>
              </a:rPr>
              <a:t>النوع </a:t>
            </a:r>
            <a:r>
              <a:rPr lang="ar-SA" b="1" dirty="0" smtClean="0">
                <a:solidFill>
                  <a:srgbClr val="FF0000"/>
                </a:solidFill>
              </a:rPr>
              <a:t>المستوطن</a:t>
            </a:r>
            <a:endParaRPr lang="ar-SA" b="1" dirty="0">
              <a:solidFill>
                <a:srgbClr val="FF0000"/>
              </a:solidFill>
            </a:endParaRPr>
          </a:p>
          <a:p>
            <a:pPr marL="0" indent="0" algn="r">
              <a:buNone/>
            </a:pPr>
            <a:r>
              <a:rPr lang="ar-SA" sz="2000" dirty="0" smtClean="0">
                <a:solidFill>
                  <a:schemeClr val="accent5">
                    <a:lumMod val="50000"/>
                  </a:schemeClr>
                </a:solidFill>
              </a:rPr>
              <a:t>هي ظهور أنواع من الكائنات الحية التي تكون عادة سائدة أو شائعة في الجماعة أو في منطقة جغرافية معينة في كل الأوقات.</a:t>
            </a:r>
          </a:p>
          <a:p>
            <a:pPr marL="0" indent="0" algn="r">
              <a:buNone/>
            </a:pPr>
            <a:r>
              <a:rPr lang="en-US" sz="2000" b="1" dirty="0">
                <a:solidFill>
                  <a:srgbClr val="FF0000"/>
                </a:solidFill>
              </a:rPr>
              <a:t>Population  </a:t>
            </a:r>
            <a:r>
              <a:rPr lang="ar-SA" sz="2000" b="1" dirty="0">
                <a:solidFill>
                  <a:srgbClr val="FF0000"/>
                </a:solidFill>
              </a:rPr>
              <a:t>الجماعة (العشيرة)</a:t>
            </a:r>
            <a:endParaRPr lang="en-US" sz="2000" b="1" dirty="0">
              <a:solidFill>
                <a:srgbClr val="FF0000"/>
              </a:solidFill>
            </a:endParaRPr>
          </a:p>
          <a:p>
            <a:pPr marL="0" indent="0" algn="r">
              <a:buNone/>
            </a:pPr>
            <a:r>
              <a:rPr lang="ar-SA" sz="2000" dirty="0" smtClean="0">
                <a:solidFill>
                  <a:schemeClr val="accent5">
                    <a:lumMod val="50000"/>
                  </a:schemeClr>
                </a:solidFill>
              </a:rPr>
              <a:t>هي مجموعة من الأفراد تنتمي لنفس النوع ولها القدرة على التكاثر فيما بينها وتعيش في منطقة بيئية محددة جغرافياً ولها تفاعلات فيما بينها.</a:t>
            </a:r>
          </a:p>
          <a:p>
            <a:pPr marL="0" indent="0" algn="r">
              <a:buNone/>
            </a:pPr>
            <a:r>
              <a:rPr lang="en-US" sz="2000" b="1" dirty="0" smtClean="0">
                <a:solidFill>
                  <a:srgbClr val="FF0000"/>
                </a:solidFill>
              </a:rPr>
              <a:t>Community  </a:t>
            </a:r>
            <a:r>
              <a:rPr lang="ar-SA" sz="2000" b="1" dirty="0" smtClean="0">
                <a:solidFill>
                  <a:srgbClr val="FF0000"/>
                </a:solidFill>
              </a:rPr>
              <a:t>المجتمع</a:t>
            </a:r>
            <a:endParaRPr lang="en-US" sz="2000" b="1" dirty="0">
              <a:solidFill>
                <a:srgbClr val="FF0000"/>
              </a:solidFill>
            </a:endParaRPr>
          </a:p>
          <a:p>
            <a:pPr marL="0" indent="0" algn="r">
              <a:buNone/>
            </a:pPr>
            <a:r>
              <a:rPr lang="ar-SA" sz="2000" dirty="0" smtClean="0">
                <a:solidFill>
                  <a:schemeClr val="accent5">
                    <a:lumMod val="50000"/>
                  </a:schemeClr>
                </a:solidFill>
              </a:rPr>
              <a:t>عبارة عن مجموعات من أنواع مختلفة من النباتات والحيوانات التي تعيش معاً في منطقة معين.</a:t>
            </a:r>
            <a:endParaRPr lang="ar-SA" sz="2000" dirty="0">
              <a:solidFill>
                <a:schemeClr val="accent5">
                  <a:lumMod val="50000"/>
                </a:schemeClr>
              </a:solidFill>
            </a:endParaRPr>
          </a:p>
          <a:p>
            <a:pPr marL="0" indent="0" algn="r">
              <a:buNone/>
            </a:pPr>
            <a:endParaRPr lang="ar-SA" sz="2000" dirty="0" smtClean="0">
              <a:solidFill>
                <a:schemeClr val="accent5">
                  <a:lumMod val="50000"/>
                </a:schemeClr>
              </a:solidFill>
            </a:endParaRPr>
          </a:p>
          <a:p>
            <a:pPr marL="0" indent="0" algn="r">
              <a:buNone/>
            </a:pPr>
            <a:endParaRPr lang="ar-SA" sz="2000" dirty="0">
              <a:solidFill>
                <a:schemeClr val="accent5">
                  <a:lumMod val="50000"/>
                </a:schemeClr>
              </a:solidFill>
            </a:endParaRPr>
          </a:p>
          <a:p>
            <a:pPr marL="0" indent="0" algn="r">
              <a:buNone/>
            </a:pPr>
            <a:endParaRPr lang="ar-SA" sz="2000" dirty="0" smtClean="0">
              <a:solidFill>
                <a:schemeClr val="accent5">
                  <a:lumMod val="50000"/>
                </a:schemeClr>
              </a:solidFill>
            </a:endParaRPr>
          </a:p>
          <a:p>
            <a:pPr marL="0" indent="0" algn="r">
              <a:buNone/>
            </a:pPr>
            <a:endParaRPr lang="ar-SA" sz="2000" dirty="0" smtClean="0">
              <a:solidFill>
                <a:schemeClr val="accent5">
                  <a:lumMod val="50000"/>
                </a:schemeClr>
              </a:solidFill>
            </a:endParaRPr>
          </a:p>
        </p:txBody>
      </p:sp>
    </p:spTree>
    <p:extLst>
      <p:ext uri="{BB962C8B-B14F-4D97-AF65-F5344CB8AC3E}">
        <p14:creationId xmlns:p14="http://schemas.microsoft.com/office/powerpoint/2010/main" val="141596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260</TotalTime>
  <Words>634</Words>
  <Application>Microsoft Office PowerPoint</Application>
  <PresentationFormat>Widescreen</PresentationFormat>
  <Paragraphs>96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Tahoma</vt:lpstr>
      <vt:lpstr>Trebuchet MS</vt:lpstr>
      <vt:lpstr>Wingdings 3</vt:lpstr>
      <vt:lpstr>Facet</vt:lpstr>
      <vt:lpstr>PowerPoint Presentation</vt:lpstr>
      <vt:lpstr>أهداف المقرر</vt:lpstr>
      <vt:lpstr>PowerPoint Presentation</vt:lpstr>
      <vt:lpstr>Ecology علم البيئة </vt:lpstr>
      <vt:lpstr>PowerPoint Presentation</vt:lpstr>
      <vt:lpstr>يقسم علم البيئة إلى</vt:lpstr>
      <vt:lpstr>مصطلحات بيئة </vt:lpstr>
      <vt:lpstr>تعريفات بيئية أساسية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Abdulwahed F. Alrefaei</dc:creator>
  <cp:lastModifiedBy>Abdulwahed F. Alrefaei</cp:lastModifiedBy>
  <cp:revision>30</cp:revision>
  <dcterms:created xsi:type="dcterms:W3CDTF">2019-01-13T07:31:56Z</dcterms:created>
  <dcterms:modified xsi:type="dcterms:W3CDTF">2023-03-23T09:34:49Z</dcterms:modified>
</cp:coreProperties>
</file>