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 varScale="1">
        <p:scale>
          <a:sx n="80" d="100"/>
          <a:sy n="80" d="100"/>
        </p:scale>
        <p:origin x="12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8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3.xml"/><Relationship Id="rId7" Type="http://schemas.openxmlformats.org/officeDocument/2006/relationships/image" Target="../media/image1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4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4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4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5.xml"/><Relationship Id="rId7" Type="http://schemas.openxmlformats.org/officeDocument/2006/relationships/image" Target="../media/image1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4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4.jpeg"/><Relationship Id="rId5" Type="http://schemas.openxmlformats.org/officeDocument/2006/relationships/tags" Target="../tags/tag69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4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2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91200"/>
            <a:ext cx="5257800" cy="871434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379934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</a:t>
            </a:r>
            <a:r>
              <a:rPr lang="en-US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dividing twice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1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chromosomes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Division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diploid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Interphase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8839200" cy="4781551"/>
            <a:chOff x="0" y="1248"/>
            <a:chExt cx="5568" cy="3012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34" y="2496"/>
              <a:ext cx="4134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</a:t>
              </a:r>
              <a:endParaRPr lang="en-US" sz="2000" b="1" dirty="0" smtClean="0">
                <a:solidFill>
                  <a:srgbClr val="000000"/>
                </a:solidFill>
                <a:ea typeface="ＭＳ Ｐゴシック" charset="0"/>
              </a:endParaRPr>
            </a:p>
            <a:p>
              <a:pPr marL="62865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he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chromosomes condense and </a:t>
              </a:r>
              <a:r>
                <a:rPr lang="en-US" sz="2000" i="1" dirty="0">
                  <a:solidFill>
                    <a:srgbClr val="000000"/>
                  </a:solidFill>
                  <a:ea typeface="ＭＳ Ｐゴシック" charset="0"/>
                </a:rPr>
                <a:t>homologous chromosomes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pair up to form 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tetrads </a:t>
              </a:r>
              <a:r>
                <a:rPr lang="ar-SA" sz="2000" u="sng" dirty="0" smtClean="0">
                  <a:ea typeface="ＭＳ Ｐゴシック" charset="0"/>
                </a:rPr>
                <a:t>رباعيات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62865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attach together.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62865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Chromatids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homologous chromosomes are crossed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 (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chiasmata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) </a:t>
              </a:r>
              <a:r>
                <a:rPr lang="ar-SA" sz="2000" dirty="0" smtClean="0">
                  <a:solidFill>
                    <a:srgbClr val="000000"/>
                  </a:solidFill>
                  <a:ea typeface="ＭＳ Ｐゴシック" charset="0"/>
                </a:rPr>
                <a:t>تشابكات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. </a:t>
              </a:r>
              <a:endParaRPr lang="en-US" sz="2000" b="1" dirty="0" smtClean="0">
                <a:solidFill>
                  <a:srgbClr val="000000"/>
                </a:solidFill>
                <a:ea typeface="ＭＳ Ｐゴシック" charset="0"/>
              </a:endParaRPr>
            </a:p>
            <a:p>
              <a:pPr marL="62865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S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egments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the chromosomes are exchanged (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) </a:t>
              </a:r>
              <a:r>
                <a:rPr lang="ar-SA" sz="2000" dirty="0" smtClean="0">
                  <a:solidFill>
                    <a:srgbClr val="000000"/>
                  </a:solidFill>
                  <a:ea typeface="ＭＳ Ｐゴシック" charset="0"/>
                </a:rPr>
                <a:t>العبور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66744" y="-9525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homologous chromosomes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chromatids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</a:t>
            </a:r>
            <a:r>
              <a:rPr lang="en-GB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5850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GB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4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haploid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</a:t>
            </a:r>
            <a:r>
              <a:rPr lang="en-GB" sz="2000" i="1" dirty="0">
                <a:ea typeface="+mn-ea"/>
              </a:rPr>
              <a:t>sperms and ova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055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23 in human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chiasmata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</a:t>
            </a:r>
            <a:r>
              <a:rPr lang="en-GB" alt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variation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</a:t>
            </a:r>
            <a:r>
              <a:rPr lang="en-US" sz="2800" i="1" dirty="0" smtClean="0">
                <a:ln w="11430"/>
                <a:solidFill>
                  <a:srgbClr val="FF0000"/>
                </a:solidFill>
              </a:rPr>
              <a:t>genetic variation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40" r:id="rId4" imgW="7039080" imgH="5292720"/>
        </mc:Choice>
        <mc:Fallback>
          <p:control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Chromosome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Reduction Division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8686800" cy="4082656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cells, other than </a:t>
            </a:r>
            <a:r>
              <a:rPr lang="en-US" sz="2000" i="1" dirty="0" smtClean="0">
                <a:solidFill>
                  <a:srgbClr val="000000"/>
                </a:solidFill>
              </a:rPr>
              <a:t>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each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514350" y="2331435"/>
            <a:ext cx="8153400" cy="44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23875" y="116251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display of the 46 chromosomes shows 23 pairs of chromosomes, each pair with the same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length, centromere position, and staining pattern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6309"/>
            <a:ext cx="8610600" cy="2114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44 (</a:t>
            </a:r>
            <a:r>
              <a:rPr 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 pairs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called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3440999"/>
            <a:ext cx="8686800" cy="33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Sperms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ova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chromosomes (i.e. 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22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autosomes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and an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6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human somatic cell has: </a:t>
            </a:r>
          </a:p>
          <a:p>
            <a:pPr marL="68580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pair of sex chromosomes (X &amp; Y)</a:t>
            </a:r>
          </a:p>
          <a:p>
            <a:pPr marL="68580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 pairs of autosomes</a:t>
            </a: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human sex cell has</a:t>
            </a:r>
          </a:p>
          <a:p>
            <a:pPr marL="914400" indent="-3429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An X or Y chromosome</a:t>
            </a:r>
          </a:p>
          <a:p>
            <a:pPr marL="914400" indent="-3429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22 single autosomes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562600"/>
            <a:ext cx="8382000" cy="9595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077766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 sperm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reaches and fuses with a </a:t>
            </a: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 ovum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66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produced by </a:t>
            </a:r>
            <a:r>
              <a:rPr lang="en-US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Instead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undergo the process of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which 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is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to half.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half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from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46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23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set in an </a:t>
            </a:r>
            <a:r>
              <a:rPr lang="en-US" altLang="en-US" sz="2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ovum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set in a sperm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 ovum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sperm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baby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1732</Words>
  <Application>Microsoft Office PowerPoint</Application>
  <PresentationFormat>On-screen Show (4:3)</PresentationFormat>
  <Paragraphs>218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MS PGothic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313</cp:revision>
  <dcterms:created xsi:type="dcterms:W3CDTF">2006-04-01T16:12:15Z</dcterms:created>
  <dcterms:modified xsi:type="dcterms:W3CDTF">2025-11-03T04:40:07Z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