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activeX/activeX1.xml" ContentType="application/vnd.ms-office.activeX+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activeX/activeX2.xml" ContentType="application/vnd.ms-office.activeX+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activeX/activeX3.xml" ContentType="application/vnd.ms-office.activeX+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257" r:id="rId3"/>
    <p:sldId id="301" r:id="rId4"/>
    <p:sldId id="259" r:id="rId5"/>
    <p:sldId id="282" r:id="rId6"/>
    <p:sldId id="260" r:id="rId7"/>
    <p:sldId id="262" r:id="rId8"/>
    <p:sldId id="299" r:id="rId9"/>
    <p:sldId id="283" r:id="rId10"/>
    <p:sldId id="258" r:id="rId11"/>
    <p:sldId id="267" r:id="rId12"/>
    <p:sldId id="269" r:id="rId13"/>
    <p:sldId id="272" r:id="rId14"/>
    <p:sldId id="277" r:id="rId15"/>
    <p:sldId id="298" r:id="rId16"/>
    <p:sldId id="274" r:id="rId17"/>
    <p:sldId id="275" r:id="rId18"/>
    <p:sldId id="280" r:id="rId19"/>
    <p:sldId id="266" r:id="rId20"/>
    <p:sldId id="291" r:id="rId21"/>
    <p:sldId id="281" r:id="rId22"/>
    <p:sldId id="294" r:id="rId23"/>
    <p:sldId id="295" r:id="rId24"/>
  </p:sldIdLst>
  <p:sldSz cx="9144000" cy="6858000" type="screen4x3"/>
  <p:notesSz cx="6858000" cy="9144000"/>
  <p:custDataLst>
    <p:tags r:id="rId2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a:srgbClr val="3333FF"/>
    <a:srgbClr val="FF0000"/>
    <a:srgbClr val="00FF00"/>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autoAdjust="0"/>
    <p:restoredTop sz="94660"/>
  </p:normalViewPr>
  <p:slideViewPr>
    <p:cSldViewPr>
      <p:cViewPr varScale="1">
        <p:scale>
          <a:sx n="84" d="100"/>
          <a:sy n="84" d="100"/>
        </p:scale>
        <p:origin x="128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90688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33565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14</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15</a:t>
            </a:fld>
            <a:endParaRPr lang="en-GB"/>
          </a:p>
        </p:txBody>
      </p:sp>
    </p:spTree>
    <p:extLst>
      <p:ext uri="{BB962C8B-B14F-4D97-AF65-F5344CB8AC3E}">
        <p14:creationId xmlns:p14="http://schemas.microsoft.com/office/powerpoint/2010/main" val="379401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21</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22</a:t>
            </a:fld>
            <a:endParaRPr lang="en-GB"/>
          </a:p>
        </p:txBody>
      </p:sp>
    </p:spTree>
    <p:extLst>
      <p:ext uri="{BB962C8B-B14F-4D97-AF65-F5344CB8AC3E}">
        <p14:creationId xmlns:p14="http://schemas.microsoft.com/office/powerpoint/2010/main" val="8031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15737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7</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8</a:t>
            </a:fld>
            <a:endParaRPr lang="en-GB"/>
          </a:p>
        </p:txBody>
      </p:sp>
    </p:spTree>
    <p:extLst>
      <p:ext uri="{BB962C8B-B14F-4D97-AF65-F5344CB8AC3E}">
        <p14:creationId xmlns:p14="http://schemas.microsoft.com/office/powerpoint/2010/main" val="35544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11625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320404470"/>
      </p:ext>
    </p:extLst>
  </p:cSld>
  <p:clrMapOvr>
    <a:masterClrMapping/>
  </p:clrMapOvr>
  <p:transition>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113613905"/>
      </p:ext>
    </p:extLst>
  </p:cSld>
  <p:clrMapOvr>
    <a:masterClrMapping/>
  </p:clrMapOvr>
  <p:transition>
    <p:cover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850411714"/>
      </p:ext>
    </p:extLst>
  </p:cSld>
  <p:clrMapOvr>
    <a:masterClrMapping/>
  </p:clrMapOvr>
  <p:transition>
    <p:cover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4014103049"/>
      </p:ext>
    </p:extLst>
  </p:cSld>
  <p:clrMapOvr>
    <a:masterClrMapping/>
  </p:clrMapOvr>
  <p:transition>
    <p:cover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251911047"/>
      </p:ext>
    </p:extLst>
  </p:cSld>
  <p:clrMapOvr>
    <a:masterClrMapping/>
  </p:clrMapOvr>
  <p:transition>
    <p:cover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1482311383"/>
      </p:ext>
    </p:extLst>
  </p:cSld>
  <p:clrMapOvr>
    <a:masterClrMapping/>
  </p:clrMapOvr>
  <p:transition>
    <p:cover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724062070"/>
      </p:ext>
    </p:extLst>
  </p:cSld>
  <p:clrMapOvr>
    <a:masterClrMapping/>
  </p:clrMapOvr>
  <p:transition>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3584044890"/>
      </p:ext>
    </p:extLst>
  </p:cSld>
  <p:clrMapOvr>
    <a:masterClrMapping/>
  </p:clrMapOvr>
  <p:transition>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7" r:id="rId9"/>
    <p:sldLayoutId id="2147483666" r:id="rId10"/>
    <p:sldLayoutId id="2147483665" r:id="rId11"/>
    <p:sldLayoutId id="2147483664" r:id="rId12"/>
    <p:sldLayoutId id="2147483663" r:id="rId13"/>
    <p:sldLayoutId id="2147483662" r:id="rId14"/>
    <p:sldLayoutId id="2147483661" r:id="rId15"/>
    <p:sldLayoutId id="2147483656" r:id="rId16"/>
    <p:sldLayoutId id="2147483657" r:id="rId17"/>
    <p:sldLayoutId id="2147483658" r:id="rId18"/>
    <p:sldLayoutId id="2147483659" r:id="rId19"/>
    <p:sldLayoutId id="2147483660" r:id="rId20"/>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0.xml"/><Relationship Id="rId7" Type="http://schemas.openxmlformats.org/officeDocument/2006/relationships/image" Target="../media/image1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8.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5.xml"/><Relationship Id="rId7" Type="http://schemas.openxmlformats.org/officeDocument/2006/relationships/image" Target="../media/image1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6.jpeg"/><Relationship Id="rId5" Type="http://schemas.openxmlformats.org/officeDocument/2006/relationships/notesSlide" Target="../notesSlides/notesSlide14.xml"/><Relationship Id="rId4" Type="http://schemas.openxmlformats.org/officeDocument/2006/relationships/slideLayout" Target="../slideLayouts/slideLayout2.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47.xml"/><Relationship Id="rId7" Type="http://schemas.openxmlformats.org/officeDocument/2006/relationships/notesSlide" Target="../notesSlides/notesSlide15.xml"/><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control" Target="../activeX/activeX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4.xml"/><Relationship Id="rId7" Type="http://schemas.openxmlformats.org/officeDocument/2006/relationships/image" Target="../media/image1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3.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1.jpe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10.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9.png"/><Relationship Id="rId5" Type="http://schemas.openxmlformats.org/officeDocument/2006/relationships/tags" Target="../tags/tag8.xml"/><Relationship Id="rId10" Type="http://schemas.openxmlformats.org/officeDocument/2006/relationships/image" Target="../media/image8.jpeg"/><Relationship Id="rId4" Type="http://schemas.openxmlformats.org/officeDocument/2006/relationships/tags" Target="../tags/tag7.xml"/><Relationship Id="rId9" Type="http://schemas.openxmlformats.org/officeDocument/2006/relationships/image" Target="../media/image7.jpe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7.xml"/><Relationship Id="rId7" Type="http://schemas.openxmlformats.org/officeDocument/2006/relationships/image" Target="../media/image14.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3.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0.xml"/><Relationship Id="rId7" Type="http://schemas.openxmlformats.org/officeDocument/2006/relationships/image" Target="../media/image14.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wmf"/><Relationship Id="rId3" Type="http://schemas.openxmlformats.org/officeDocument/2006/relationships/tags" Target="../tags/tag62.xml"/><Relationship Id="rId7" Type="http://schemas.openxmlformats.org/officeDocument/2006/relationships/tags" Target="../tags/tag65.xml"/><Relationship Id="rId12" Type="http://schemas.microsoft.com/office/2007/relationships/hdphoto" Target="../media/hdphoto2.wdp"/><Relationship Id="rId2" Type="http://schemas.openxmlformats.org/officeDocument/2006/relationships/tags" Target="../tags/tag61.xml"/><Relationship Id="rId1" Type="http://schemas.openxmlformats.org/officeDocument/2006/relationships/vmlDrawing" Target="../drawings/vmlDrawing3.vml"/><Relationship Id="rId6" Type="http://schemas.openxmlformats.org/officeDocument/2006/relationships/tags" Target="../tags/tag64.xml"/><Relationship Id="rId11" Type="http://schemas.openxmlformats.org/officeDocument/2006/relationships/image" Target="../media/image14.jpeg"/><Relationship Id="rId5" Type="http://schemas.openxmlformats.org/officeDocument/2006/relationships/tags" Target="../tags/tag63.xml"/><Relationship Id="rId10" Type="http://schemas.openxmlformats.org/officeDocument/2006/relationships/image" Target="../media/image13.png"/><Relationship Id="rId4" Type="http://schemas.openxmlformats.org/officeDocument/2006/relationships/control" Target="../activeX/activeX3.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hdphoto" Target="../media/hdphoto1.wdp"/><Relationship Id="rId3" Type="http://schemas.openxmlformats.org/officeDocument/2006/relationships/tags" Target="../tags/tag68.xml"/><Relationship Id="rId7" Type="http://schemas.openxmlformats.org/officeDocument/2006/relationships/notesSlide" Target="../notesSlides/notesSlide23.xml"/><Relationship Id="rId12"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11" Type="http://schemas.openxmlformats.org/officeDocument/2006/relationships/image" Target="../media/image33.png"/><Relationship Id="rId5" Type="http://schemas.openxmlformats.org/officeDocument/2006/relationships/tags" Target="../tags/tag70.xml"/><Relationship Id="rId10" Type="http://schemas.openxmlformats.org/officeDocument/2006/relationships/image" Target="../media/image32.png"/><Relationship Id="rId4" Type="http://schemas.openxmlformats.org/officeDocument/2006/relationships/tags" Target="../tags/tag6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2.xml"/><Relationship Id="rId7" Type="http://schemas.openxmlformats.org/officeDocument/2006/relationships/image" Target="../media/image14.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notesSlide" Target="../notesSlides/notesSlide4.xml"/><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8.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1.xml"/><Relationship Id="rId7" Type="http://schemas.openxmlformats.org/officeDocument/2006/relationships/image" Target="../media/image14.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4.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wmf"/><Relationship Id="rId3" Type="http://schemas.openxmlformats.org/officeDocument/2006/relationships/tags" Target="../tags/tag26.xml"/><Relationship Id="rId7" Type="http://schemas.openxmlformats.org/officeDocument/2006/relationships/tags" Target="../tags/tag29.xml"/><Relationship Id="rId12" Type="http://schemas.microsoft.com/office/2007/relationships/hdphoto" Target="../media/hdphoto2.wdp"/><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image" Target="../media/image14.jpeg"/><Relationship Id="rId5" Type="http://schemas.openxmlformats.org/officeDocument/2006/relationships/tags" Target="../tags/tag27.xml"/><Relationship Id="rId10" Type="http://schemas.openxmlformats.org/officeDocument/2006/relationships/image" Target="../media/image13.png"/><Relationship Id="rId4" Type="http://schemas.openxmlformats.org/officeDocument/2006/relationships/control" Target="../activeX/activeX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2.xml"/><Relationship Id="rId7" Type="http://schemas.openxmlformats.org/officeDocument/2006/relationships/notesSlide" Target="../notesSlides/notesSlide9.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10" Type="http://schemas.microsoft.com/office/2007/relationships/hdphoto" Target="../media/hdphoto2.wdp"/><Relationship Id="rId4" Type="http://schemas.openxmlformats.org/officeDocument/2006/relationships/tags" Target="../tags/tag33.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47625"/>
            <a:ext cx="4343400" cy="6762750"/>
            <a:chOff x="4800600" y="52388"/>
            <a:chExt cx="4214812" cy="6762750"/>
          </a:xfrm>
        </p:grpSpPr>
        <p:grpSp>
          <p:nvGrpSpPr>
            <p:cNvPr id="17"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Sun 3"/>
          <p:cNvSpPr/>
          <p:nvPr/>
        </p:nvSpPr>
        <p:spPr>
          <a:xfrm>
            <a:off x="2471216" y="5029200"/>
            <a:ext cx="304800" cy="3048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607042" y="1593395"/>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effectLst>
                  <a:outerShdw blurRad="38100" dist="38100" dir="2700000" algn="tl">
                    <a:srgbClr val="000000">
                      <a:alpha val="43137"/>
                    </a:srgbClr>
                  </a:outerShdw>
                </a:effectLst>
              </a:rPr>
              <a:t>علم الأحياء</a:t>
            </a:r>
            <a:endParaRPr lang="en-US" b="1" dirty="0">
              <a:effectLst>
                <a:outerShdw blurRad="38100" dist="38100" dir="2700000" algn="tl">
                  <a:srgbClr val="000000">
                    <a:alpha val="43137"/>
                  </a:srgbClr>
                </a:outerShdw>
              </a:effectLst>
            </a:endParaRPr>
          </a:p>
        </p:txBody>
      </p:sp>
      <p:grpSp>
        <p:nvGrpSpPr>
          <p:cNvPr id="1025" name="Group 54"/>
          <p:cNvGrpSpPr>
            <a:grpSpLocks/>
          </p:cNvGrpSpPr>
          <p:nvPr/>
        </p:nvGrpSpPr>
        <p:grpSpPr bwMode="auto">
          <a:xfrm>
            <a:off x="-29753" y="47625"/>
            <a:ext cx="4846576" cy="6762750"/>
            <a:chOff x="106598953" y="105388117"/>
            <a:chExt cx="7153421" cy="9383150"/>
          </a:xfrm>
        </p:grpSpPr>
        <p:sp>
          <p:nvSpPr>
            <p:cNvPr id="1026" name="Rectangle 55"/>
            <p:cNvSpPr>
              <a:spLocks noChangeArrowheads="1"/>
            </p:cNvSpPr>
            <p:nvPr/>
          </p:nvSpPr>
          <p:spPr bwMode="auto">
            <a:xfrm>
              <a:off x="106717514" y="105388117"/>
              <a:ext cx="6892333" cy="93831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27" name="Group 56"/>
            <p:cNvGrpSpPr>
              <a:grpSpLocks/>
            </p:cNvGrpSpPr>
            <p:nvPr/>
          </p:nvGrpSpPr>
          <p:grpSpPr bwMode="auto">
            <a:xfrm>
              <a:off x="106734378" y="105406887"/>
              <a:ext cx="6879822" cy="442754"/>
              <a:chOff x="106756200" y="105613200"/>
              <a:chExt cx="6858000" cy="476250"/>
            </a:xfrm>
          </p:grpSpPr>
          <p:sp>
            <p:nvSpPr>
              <p:cNvPr id="1039" name="Rectangle 57" hidden="1"/>
              <p:cNvSpPr>
                <a:spLocks noChangeArrowheads="1"/>
              </p:cNvSpPr>
              <p:nvPr/>
            </p:nvSpPr>
            <p:spPr bwMode="auto">
              <a:xfrm>
                <a:off x="106756200" y="105613200"/>
                <a:ext cx="6858000" cy="47625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0" name="Rectangle 58"/>
              <p:cNvSpPr>
                <a:spLocks noChangeArrowheads="1"/>
              </p:cNvSpPr>
              <p:nvPr/>
            </p:nvSpPr>
            <p:spPr bwMode="auto">
              <a:xfrm>
                <a:off x="106756200" y="105613200"/>
                <a:ext cx="6858000"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AutoShape 59"/>
              <p:cNvSpPr>
                <a:spLocks noChangeArrowheads="1"/>
              </p:cNvSpPr>
              <p:nvPr/>
            </p:nvSpPr>
            <p:spPr bwMode="auto">
              <a:xfrm>
                <a:off x="106761611"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Oval 60"/>
              <p:cNvSpPr>
                <a:spLocks noChangeArrowheads="1"/>
              </p:cNvSpPr>
              <p:nvPr/>
            </p:nvSpPr>
            <p:spPr bwMode="auto">
              <a:xfrm>
                <a:off x="106943016"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Rectangle 61"/>
              <p:cNvSpPr>
                <a:spLocks noChangeArrowheads="1"/>
              </p:cNvSpPr>
              <p:nvPr/>
            </p:nvSpPr>
            <p:spPr bwMode="auto">
              <a:xfrm>
                <a:off x="107246056"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AutoShape 62"/>
              <p:cNvSpPr>
                <a:spLocks noChangeArrowheads="1"/>
              </p:cNvSpPr>
              <p:nvPr/>
            </p:nvSpPr>
            <p:spPr bwMode="auto">
              <a:xfrm>
                <a:off x="107251468"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Oval 63"/>
              <p:cNvSpPr>
                <a:spLocks noChangeArrowheads="1"/>
              </p:cNvSpPr>
              <p:nvPr/>
            </p:nvSpPr>
            <p:spPr bwMode="auto">
              <a:xfrm>
                <a:off x="107432873"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6" name="AutoShape 64"/>
              <p:cNvSpPr>
                <a:spLocks noChangeArrowheads="1"/>
              </p:cNvSpPr>
              <p:nvPr/>
            </p:nvSpPr>
            <p:spPr bwMode="auto">
              <a:xfrm>
                <a:off x="107741324"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7" name="Oval 65"/>
              <p:cNvSpPr>
                <a:spLocks noChangeArrowheads="1"/>
              </p:cNvSpPr>
              <p:nvPr/>
            </p:nvSpPr>
            <p:spPr bwMode="auto">
              <a:xfrm>
                <a:off x="107922729"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8" name="Rectangle 66"/>
              <p:cNvSpPr>
                <a:spLocks noChangeArrowheads="1"/>
              </p:cNvSpPr>
              <p:nvPr/>
            </p:nvSpPr>
            <p:spPr bwMode="auto">
              <a:xfrm>
                <a:off x="108225770"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AutoShape 67"/>
              <p:cNvSpPr>
                <a:spLocks noChangeArrowheads="1"/>
              </p:cNvSpPr>
              <p:nvPr/>
            </p:nvSpPr>
            <p:spPr bwMode="auto">
              <a:xfrm>
                <a:off x="108231182"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Oval 68"/>
              <p:cNvSpPr>
                <a:spLocks noChangeArrowheads="1"/>
              </p:cNvSpPr>
              <p:nvPr/>
            </p:nvSpPr>
            <p:spPr bwMode="auto">
              <a:xfrm>
                <a:off x="108412586"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AutoShape 69"/>
              <p:cNvSpPr>
                <a:spLocks noChangeArrowheads="1"/>
              </p:cNvSpPr>
              <p:nvPr/>
            </p:nvSpPr>
            <p:spPr bwMode="auto">
              <a:xfrm>
                <a:off x="108721038"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Oval 70"/>
              <p:cNvSpPr>
                <a:spLocks noChangeArrowheads="1"/>
              </p:cNvSpPr>
              <p:nvPr/>
            </p:nvSpPr>
            <p:spPr bwMode="auto">
              <a:xfrm>
                <a:off x="108902443"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3" name="Rectangle 71"/>
              <p:cNvSpPr>
                <a:spLocks noChangeArrowheads="1"/>
              </p:cNvSpPr>
              <p:nvPr/>
            </p:nvSpPr>
            <p:spPr bwMode="auto">
              <a:xfrm>
                <a:off x="109205483"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4" name="AutoShape 72"/>
              <p:cNvSpPr>
                <a:spLocks noChangeArrowheads="1"/>
              </p:cNvSpPr>
              <p:nvPr/>
            </p:nvSpPr>
            <p:spPr bwMode="auto">
              <a:xfrm>
                <a:off x="109210895"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5" name="Oval 73"/>
              <p:cNvSpPr>
                <a:spLocks noChangeArrowheads="1"/>
              </p:cNvSpPr>
              <p:nvPr/>
            </p:nvSpPr>
            <p:spPr bwMode="auto">
              <a:xfrm>
                <a:off x="109392300"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74"/>
              <p:cNvSpPr>
                <a:spLocks noChangeArrowheads="1"/>
              </p:cNvSpPr>
              <p:nvPr/>
            </p:nvSpPr>
            <p:spPr bwMode="auto">
              <a:xfrm>
                <a:off x="109700752"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Oval 75"/>
              <p:cNvSpPr>
                <a:spLocks noChangeArrowheads="1"/>
              </p:cNvSpPr>
              <p:nvPr/>
            </p:nvSpPr>
            <p:spPr bwMode="auto">
              <a:xfrm>
                <a:off x="109882156"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Rectangle 76"/>
              <p:cNvSpPr>
                <a:spLocks noChangeArrowheads="1"/>
              </p:cNvSpPr>
              <p:nvPr/>
            </p:nvSpPr>
            <p:spPr bwMode="auto">
              <a:xfrm>
                <a:off x="110185197"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77"/>
              <p:cNvSpPr>
                <a:spLocks noChangeArrowheads="1"/>
              </p:cNvSpPr>
              <p:nvPr/>
            </p:nvSpPr>
            <p:spPr bwMode="auto">
              <a:xfrm>
                <a:off x="110190609"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Oval 78"/>
              <p:cNvSpPr>
                <a:spLocks noChangeArrowheads="1"/>
              </p:cNvSpPr>
              <p:nvPr/>
            </p:nvSpPr>
            <p:spPr bwMode="auto">
              <a:xfrm>
                <a:off x="110372014"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AutoShape 79"/>
              <p:cNvSpPr>
                <a:spLocks noChangeArrowheads="1"/>
              </p:cNvSpPr>
              <p:nvPr/>
            </p:nvSpPr>
            <p:spPr bwMode="auto">
              <a:xfrm>
                <a:off x="110680465"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Oval 80"/>
              <p:cNvSpPr>
                <a:spLocks noChangeArrowheads="1"/>
              </p:cNvSpPr>
              <p:nvPr/>
            </p:nvSpPr>
            <p:spPr bwMode="auto">
              <a:xfrm>
                <a:off x="110861870"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Rectangle 81"/>
              <p:cNvSpPr>
                <a:spLocks noChangeArrowheads="1"/>
              </p:cNvSpPr>
              <p:nvPr/>
            </p:nvSpPr>
            <p:spPr bwMode="auto">
              <a:xfrm>
                <a:off x="111164911"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AutoShape 82"/>
              <p:cNvSpPr>
                <a:spLocks noChangeArrowheads="1"/>
              </p:cNvSpPr>
              <p:nvPr/>
            </p:nvSpPr>
            <p:spPr bwMode="auto">
              <a:xfrm>
                <a:off x="111170322"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Oval 83"/>
              <p:cNvSpPr>
                <a:spLocks noChangeArrowheads="1"/>
              </p:cNvSpPr>
              <p:nvPr/>
            </p:nvSpPr>
            <p:spPr bwMode="auto">
              <a:xfrm>
                <a:off x="111351727"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AutoShape 84"/>
              <p:cNvSpPr>
                <a:spLocks noChangeArrowheads="1"/>
              </p:cNvSpPr>
              <p:nvPr/>
            </p:nvSpPr>
            <p:spPr bwMode="auto">
              <a:xfrm>
                <a:off x="111660179"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Oval 85"/>
              <p:cNvSpPr>
                <a:spLocks noChangeArrowheads="1"/>
              </p:cNvSpPr>
              <p:nvPr/>
            </p:nvSpPr>
            <p:spPr bwMode="auto">
              <a:xfrm>
                <a:off x="111841583"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Rectangle 86"/>
              <p:cNvSpPr>
                <a:spLocks noChangeArrowheads="1"/>
              </p:cNvSpPr>
              <p:nvPr/>
            </p:nvSpPr>
            <p:spPr bwMode="auto">
              <a:xfrm>
                <a:off x="112144624"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9" name="AutoShape 87"/>
              <p:cNvSpPr>
                <a:spLocks noChangeArrowheads="1"/>
              </p:cNvSpPr>
              <p:nvPr/>
            </p:nvSpPr>
            <p:spPr bwMode="auto">
              <a:xfrm>
                <a:off x="112150036"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Oval 88"/>
              <p:cNvSpPr>
                <a:spLocks noChangeArrowheads="1"/>
              </p:cNvSpPr>
              <p:nvPr/>
            </p:nvSpPr>
            <p:spPr bwMode="auto">
              <a:xfrm>
                <a:off x="112331441"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89"/>
              <p:cNvSpPr>
                <a:spLocks noChangeArrowheads="1"/>
              </p:cNvSpPr>
              <p:nvPr/>
            </p:nvSpPr>
            <p:spPr bwMode="auto">
              <a:xfrm>
                <a:off x="112639892"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Oval 90"/>
              <p:cNvSpPr>
                <a:spLocks noChangeArrowheads="1"/>
              </p:cNvSpPr>
              <p:nvPr/>
            </p:nvSpPr>
            <p:spPr bwMode="auto">
              <a:xfrm>
                <a:off x="112821297"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Rectangle 91"/>
              <p:cNvSpPr>
                <a:spLocks noChangeArrowheads="1"/>
              </p:cNvSpPr>
              <p:nvPr/>
            </p:nvSpPr>
            <p:spPr bwMode="auto">
              <a:xfrm>
                <a:off x="113124338"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5" name="AutoShape 92"/>
              <p:cNvSpPr>
                <a:spLocks noChangeArrowheads="1"/>
              </p:cNvSpPr>
              <p:nvPr/>
            </p:nvSpPr>
            <p:spPr bwMode="auto">
              <a:xfrm>
                <a:off x="113129750"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Oval 93"/>
              <p:cNvSpPr>
                <a:spLocks noChangeArrowheads="1"/>
              </p:cNvSpPr>
              <p:nvPr/>
            </p:nvSpPr>
            <p:spPr bwMode="auto">
              <a:xfrm>
                <a:off x="113311154"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8" name="Text Box 94"/>
            <p:cNvSpPr txBox="1">
              <a:spLocks noChangeArrowheads="1"/>
            </p:cNvSpPr>
            <p:nvPr/>
          </p:nvSpPr>
          <p:spPr bwMode="auto">
            <a:xfrm>
              <a:off x="106825825" y="114129591"/>
              <a:ext cx="6710290" cy="39457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Reference: </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Campbell, N. A. and Reece, J. B. (2014). Biology (10</a:t>
              </a:r>
              <a:r>
                <a:rPr kumimoji="0" lang="en-US" altLang="en-US" sz="1200" b="1" i="1" u="none" strike="noStrike" cap="none" normalizeH="0" baseline="3000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th</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 edition). Pearson Education. Inc. USA.</a:t>
              </a:r>
              <a:endPar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029" name="Line 95"/>
            <p:cNvSpPr>
              <a:spLocks noChangeShapeType="1"/>
            </p:cNvSpPr>
            <p:nvPr/>
          </p:nvSpPr>
          <p:spPr bwMode="auto">
            <a:xfrm>
              <a:off x="106756200" y="114129591"/>
              <a:ext cx="6801010"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96"/>
            <p:cNvSpPr txBox="1">
              <a:spLocks noChangeArrowheads="1"/>
            </p:cNvSpPr>
            <p:nvPr/>
          </p:nvSpPr>
          <p:spPr bwMode="auto">
            <a:xfrm>
              <a:off x="110983596" y="112299930"/>
              <a:ext cx="2619990" cy="41400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Common First Year</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1" name="Text Box 97"/>
            <p:cNvSpPr txBox="1">
              <a:spLocks noChangeArrowheads="1"/>
            </p:cNvSpPr>
            <p:nvPr/>
          </p:nvSpPr>
          <p:spPr bwMode="auto">
            <a:xfrm>
              <a:off x="106791444" y="112299930"/>
              <a:ext cx="3266555" cy="434287"/>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For Pre-Medical Students</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2" name="Text Box 98"/>
            <p:cNvSpPr txBox="1">
              <a:spLocks noChangeArrowheads="1"/>
            </p:cNvSpPr>
            <p:nvPr/>
          </p:nvSpPr>
          <p:spPr bwMode="auto">
            <a:xfrm>
              <a:off x="106695259" y="106219080"/>
              <a:ext cx="6932575" cy="663513"/>
            </a:xfrm>
            <a:prstGeom prst="rect">
              <a:avLst/>
            </a:prstGeom>
            <a:solidFill>
              <a:srgbClr val="6BD8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hunkFive" pitchFamily="2" charset="0"/>
                </a:rPr>
                <a:t>General Animal Biology</a:t>
              </a:r>
              <a:endParaRPr kumimoji="0" lang="en-US"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sp>
          <p:nvSpPr>
            <p:cNvPr id="1033" name="Line 99"/>
            <p:cNvSpPr>
              <a:spLocks noChangeShapeType="1"/>
            </p:cNvSpPr>
            <p:nvPr/>
          </p:nvSpPr>
          <p:spPr bwMode="auto">
            <a:xfrm>
              <a:off x="106689314" y="105850667"/>
              <a:ext cx="6914272"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100"/>
            <p:cNvSpPr txBox="1">
              <a:spLocks noChangeArrowheads="1"/>
            </p:cNvSpPr>
            <p:nvPr/>
          </p:nvSpPr>
          <p:spPr bwMode="auto">
            <a:xfrm>
              <a:off x="106919186" y="107515862"/>
              <a:ext cx="1810861" cy="557051"/>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Stencil Std" panose="04020904080802020404" pitchFamily="82" charset="0"/>
                </a:rPr>
                <a:t>Zoo-109</a:t>
              </a:r>
              <a:r>
                <a:rPr kumimoji="0" lang="en-US" altLang="en-US" sz="1200" b="1" i="0" u="none" strike="noStrike" cap="none" normalizeH="0" baseline="0" dirty="0" smtClean="0">
                  <a:ln>
                    <a:noFill/>
                  </a:ln>
                  <a:solidFill>
                    <a:srgbClr val="000000"/>
                  </a:solidFill>
                  <a:effectLst/>
                  <a:latin typeface="Stencil Std" panose="04020904080802020404" pitchFamily="82" charset="0"/>
                </a:rPr>
                <a:t> </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p:txBody>
        </p:sp>
        <p:sp>
          <p:nvSpPr>
            <p:cNvPr id="1035" name="Text Box 101"/>
            <p:cNvSpPr txBox="1">
              <a:spLocks noChangeArrowheads="1"/>
            </p:cNvSpPr>
            <p:nvPr/>
          </p:nvSpPr>
          <p:spPr bwMode="auto">
            <a:xfrm>
              <a:off x="111299754" y="107357497"/>
              <a:ext cx="2213783" cy="710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L-Hosam" pitchFamily="2" charset="-78"/>
                </a:rPr>
                <a:t>109</a:t>
              </a:r>
              <a:r>
                <a:rPr kumimoji="0" lang="ar-SA" altLang="en-US" sz="2400" i="0" u="none" strike="noStrike" cap="none" normalizeH="0" baseline="0" dirty="0" smtClean="0">
                  <a:ln>
                    <a:noFill/>
                  </a:ln>
                  <a:solidFill>
                    <a:srgbClr val="000000"/>
                  </a:solidFill>
                  <a:effectLst/>
                  <a:latin typeface="Yousef  bkw Circle mhairy" panose="02000000000000000000" pitchFamily="2" charset="-78"/>
                  <a:cs typeface="AL-Hosam" pitchFamily="2" charset="-78"/>
                </a:rPr>
                <a:t>- حــيـن</a:t>
              </a:r>
              <a:endParaRPr kumimoji="0" lang="en-US" altLang="en-US" sz="1200" i="0" u="none" strike="noStrike" cap="none" normalizeH="0" baseline="0" dirty="0" smtClean="0">
                <a:ln>
                  <a:noFill/>
                </a:ln>
                <a:solidFill>
                  <a:schemeClr val="tx1"/>
                </a:solidFill>
                <a:effectLst/>
                <a:latin typeface="Arial" panose="020B0604020202020204" pitchFamily="34" charset="0"/>
                <a:cs typeface="AL-Hosam" pitchFamily="2" charset="-78"/>
              </a:endParaRPr>
            </a:p>
          </p:txBody>
        </p:sp>
        <p:sp>
          <p:nvSpPr>
            <p:cNvPr id="1036" name="AutoShape 103"/>
            <p:cNvSpPr>
              <a:spLocks noChangeArrowheads="1"/>
            </p:cNvSpPr>
            <p:nvPr/>
          </p:nvSpPr>
          <p:spPr bwMode="auto">
            <a:xfrm>
              <a:off x="106598953" y="113322295"/>
              <a:ext cx="7153421" cy="412206"/>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8" name="Text Box 105"/>
            <p:cNvSpPr txBox="1">
              <a:spLocks noChangeArrowheads="1"/>
            </p:cNvSpPr>
            <p:nvPr/>
          </p:nvSpPr>
          <p:spPr bwMode="auto">
            <a:xfrm>
              <a:off x="107439232" y="112722833"/>
              <a:ext cx="5575894" cy="3516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السنة الأولى المشتركة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المسار الصحي</a:t>
              </a:r>
              <a:endParaRPr kumimoji="0" lang="en-US"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grpSp>
      <p:grpSp>
        <p:nvGrpSpPr>
          <p:cNvPr id="2" name="Group 1"/>
          <p:cNvGrpSpPr/>
          <p:nvPr/>
        </p:nvGrpSpPr>
        <p:grpSpPr>
          <a:xfrm>
            <a:off x="76200" y="2230368"/>
            <a:ext cx="4627533" cy="2446133"/>
            <a:chOff x="76200" y="2354467"/>
            <a:chExt cx="4627533" cy="2446133"/>
          </a:xfrm>
        </p:grpSpPr>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915" r="2348" b="8706"/>
            <a:stretch/>
          </p:blipFill>
          <p:spPr>
            <a:xfrm>
              <a:off x="2292842" y="2354468"/>
              <a:ext cx="2410891" cy="2446132"/>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2354467"/>
              <a:ext cx="2190160" cy="2446133"/>
            </a:xfrm>
            <a:prstGeom prst="rect">
              <a:avLst/>
            </a:prstGeom>
          </p:spPr>
        </p:pic>
      </p:grpSp>
      <p:sp>
        <p:nvSpPr>
          <p:cNvPr id="3" name="Rectangle 2"/>
          <p:cNvSpPr/>
          <p:nvPr/>
        </p:nvSpPr>
        <p:spPr>
          <a:xfrm>
            <a:off x="62000" y="2209800"/>
            <a:ext cx="4654016" cy="25196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4"/>
          <p:cNvSpPr txBox="1">
            <a:spLocks noChangeArrowheads="1"/>
          </p:cNvSpPr>
          <p:nvPr/>
        </p:nvSpPr>
        <p:spPr bwMode="auto">
          <a:xfrm>
            <a:off x="1642579" y="5715000"/>
            <a:ext cx="1609560" cy="354867"/>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Calibri" panose="020F0502020204030204" pitchFamily="34" charset="0"/>
              </a:rPr>
              <a:t>1447-H - 2025</a:t>
            </a:r>
            <a:endParaRPr kumimoji="0" lang="en-US" altLang="en-US" sz="1600" b="0"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940906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sz="1600" dirty="0">
                <a:solidFill>
                  <a:srgbClr val="000000"/>
                </a:solidFill>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sz="1400"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u="sng"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الإنشطار</a:t>
            </a:r>
            <a:r>
              <a:rPr lang="ar-EG" altLang="en-US" sz="1400"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الخلوي</a:t>
            </a:r>
            <a:r>
              <a:rPr lang="en-US" altLang="en-US" sz="14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a:t>
            </a:r>
            <a:r>
              <a:rPr lang="en-US" altLang="en-US" b="1" dirty="0" smtClean="0">
                <a:solidFill>
                  <a:srgbClr val="00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F</a:t>
            </a:r>
            <a:r>
              <a:rPr lang="en-US" altLang="en-US" b="1" dirty="0" smtClean="0">
                <a:solidFill>
                  <a:srgbClr val="0000FF"/>
                </a:solidFill>
                <a:effectLst>
                  <a:outerShdw blurRad="38100" dist="38100" dir="2700000" algn="tl">
                    <a:srgbClr val="C0C0C0"/>
                  </a:outerShdw>
                </a:effectLst>
              </a:rPr>
              <a:t>irst </a:t>
            </a:r>
            <a:r>
              <a:rPr lang="en-US" altLang="en-US" b="1" dirty="0">
                <a:solidFill>
                  <a:srgbClr val="0000FF"/>
                </a:solidFill>
                <a:effectLst>
                  <a:outerShdw blurRad="38100" dist="38100" dir="2700000" algn="tl">
                    <a:srgbClr val="C0C0C0"/>
                  </a:outerShdw>
                </a:effectLst>
              </a:rPr>
              <a:t>G</a:t>
            </a:r>
            <a:r>
              <a:rPr lang="en-US" altLang="en-US" b="1" dirty="0" smtClean="0">
                <a:solidFill>
                  <a:srgbClr val="0000FF"/>
                </a:solidFill>
                <a:effectLst>
                  <a:outerShdw blurRad="38100" dist="38100" dir="2700000" algn="tl">
                    <a:srgbClr val="C0C0C0"/>
                  </a:outerShdw>
                </a:effectLst>
              </a:rPr>
              <a:t>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S</a:t>
            </a:r>
            <a:r>
              <a:rPr lang="en-US" altLang="en-US" b="1" dirty="0" smtClean="0">
                <a:solidFill>
                  <a:srgbClr val="0000FF"/>
                </a:solidFill>
                <a:effectLst>
                  <a:outerShdw blurRad="38100" dist="38100" dir="2700000" algn="tl">
                    <a:srgbClr val="C0C0C0"/>
                  </a:outerShdw>
                </a:effectLst>
              </a:rPr>
              <a:t>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a:t>
            </a:r>
            <a:r>
              <a:rPr lang="en-US" b="1" dirty="0" smtClean="0">
                <a:solidFill>
                  <a:srgbClr val="000000"/>
                </a:solidFill>
              </a:rPr>
              <a:t>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smtClean="0">
                <a:solidFill>
                  <a:srgbClr val="000000"/>
                </a:solidFill>
                <a:effectLst>
                  <a:outerShdw blurRad="38100" dist="38100" dir="2700000" algn="tl">
                    <a:srgbClr val="C0C0C0"/>
                  </a:outerShdw>
                </a:effectLst>
              </a:rPr>
              <a:t>(“</a:t>
            </a:r>
            <a:r>
              <a:rPr lang="en-US" altLang="en-US" b="1" dirty="0">
                <a:solidFill>
                  <a:srgbClr val="0000FF"/>
                </a:solidFill>
                <a:effectLst>
                  <a:outerShdw blurRad="38100" dist="38100" dir="2700000" algn="tl">
                    <a:srgbClr val="C0C0C0"/>
                  </a:outerShdw>
                </a:effectLst>
              </a:rPr>
              <a:t>S</a:t>
            </a:r>
            <a:r>
              <a:rPr lang="en-US" altLang="en-US" b="1" dirty="0" smtClean="0">
                <a:solidFill>
                  <a:srgbClr val="0000FF"/>
                </a:solidFill>
                <a:effectLst>
                  <a:outerShdw blurRad="38100" dist="38100" dir="2700000" algn="tl">
                    <a:srgbClr val="C0C0C0"/>
                  </a:outerShdw>
                </a:effectLst>
              </a:rPr>
              <a:t>econd </a:t>
            </a:r>
            <a:r>
              <a:rPr lang="en-US" altLang="en-US" b="1" dirty="0">
                <a:solidFill>
                  <a:srgbClr val="0000FF"/>
                </a:solidFill>
                <a:effectLst>
                  <a:outerShdw blurRad="38100" dist="38100" dir="2700000" algn="tl">
                    <a:srgbClr val="C0C0C0"/>
                  </a:outerShdw>
                </a:effectLst>
              </a:rPr>
              <a:t>G</a:t>
            </a:r>
            <a:r>
              <a:rPr lang="en-US" altLang="en-US" b="1" dirty="0" smtClean="0">
                <a:solidFill>
                  <a:srgbClr val="0000FF"/>
                </a:solidFill>
                <a:effectLst>
                  <a:outerShdw blurRad="38100" dist="38100" dir="2700000" algn="tl">
                    <a:srgbClr val="C0C0C0"/>
                  </a:outerShdw>
                </a:effectLst>
              </a:rPr>
              <a:t>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a:t>
            </a:r>
            <a:r>
              <a:rPr lang="en-US" b="1" dirty="0" smtClean="0">
                <a:solidFill>
                  <a:srgbClr val="000000"/>
                </a:solidFill>
              </a:rPr>
              <a:t>cells </a:t>
            </a:r>
            <a:r>
              <a:rPr lang="en-US" b="1" dirty="0">
                <a:solidFill>
                  <a:srgbClr val="000000"/>
                </a:solidFill>
              </a:rPr>
              <a:t>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2">
                                            <p:txEl>
                                              <p:pRg st="2" end="2"/>
                                            </p:txEl>
                                          </p:spTgt>
                                        </p:tgtEl>
                                        <p:attrNameLst>
                                          <p:attrName>style.visibility</p:attrName>
                                        </p:attrNameLst>
                                      </p:cBhvr>
                                      <p:to>
                                        <p:strVal val="visible"/>
                                      </p:to>
                                    </p:set>
                                    <p:animEffect transition="in" filter="wipe(left)">
                                      <p:cBhvr>
                                        <p:cTn id="11" dur="500"/>
                                        <p:tgtEl>
                                          <p:spTgt spid="4102">
                                            <p:txEl>
                                              <p:pRg st="2" end="2"/>
                                            </p:txEl>
                                          </p:spTgt>
                                        </p:tgtEl>
                                      </p:cBhvr>
                                    </p:animEffect>
                                  </p:childTnLst>
                                </p:cTn>
                              </p:par>
                            </p:childTnLst>
                          </p:cTn>
                        </p:par>
                        <p:par>
                          <p:cTn id="12" fill="hold" nodeType="afterGroup">
                            <p:stCondLst>
                              <p:cond delay="1000"/>
                            </p:stCondLst>
                            <p:childTnLst>
                              <p:par>
                                <p:cTn id="13" presetID="47" presetClass="entr" presetSubtype="0" fill="hold"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500"/>
                                        <p:tgtEl>
                                          <p:spTgt spid="4103"/>
                                        </p:tgtEl>
                                      </p:cBhvr>
                                    </p:animEffect>
                                    <p:anim calcmode="lin" valueType="num">
                                      <p:cBhvr>
                                        <p:cTn id="16" dur="500" fill="hold"/>
                                        <p:tgtEl>
                                          <p:spTgt spid="4103"/>
                                        </p:tgtEl>
                                        <p:attrNameLst>
                                          <p:attrName>ppt_x</p:attrName>
                                        </p:attrNameLst>
                                      </p:cBhvr>
                                      <p:tavLst>
                                        <p:tav tm="0">
                                          <p:val>
                                            <p:strVal val="#ppt_x"/>
                                          </p:val>
                                        </p:tav>
                                        <p:tav tm="100000">
                                          <p:val>
                                            <p:strVal val="#ppt_x"/>
                                          </p:val>
                                        </p:tav>
                                      </p:tavLst>
                                    </p:anim>
                                    <p:anim calcmode="lin" valueType="num">
                                      <p:cBhvr>
                                        <p:cTn id="17" dur="500" fill="hold"/>
                                        <p:tgtEl>
                                          <p:spTgt spid="4103"/>
                                        </p:tgtEl>
                                        <p:attrNameLst>
                                          <p:attrName>ppt_y</p:attrName>
                                        </p:attrNameLst>
                                      </p:cBhvr>
                                      <p:tavLst>
                                        <p:tav tm="0">
                                          <p:val>
                                            <p:strVal val="#ppt_y-.1"/>
                                          </p:val>
                                        </p:tav>
                                        <p:tav tm="100000">
                                          <p:val>
                                            <p:strVal val="#ppt_y"/>
                                          </p:val>
                                        </p:tav>
                                      </p:tavLst>
                                    </p:anim>
                                  </p:childTnLst>
                                </p:cTn>
                              </p:par>
                            </p:childTnLst>
                          </p:cTn>
                        </p:par>
                        <p:par>
                          <p:cTn id="18" fill="hold" nodeType="with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02">
                                            <p:txEl>
                                              <p:pRg st="3" end="3"/>
                                            </p:txEl>
                                          </p:spTgt>
                                        </p:tgtEl>
                                        <p:attrNameLst>
                                          <p:attrName>style.visibility</p:attrName>
                                        </p:attrNameLst>
                                      </p:cBhvr>
                                      <p:to>
                                        <p:strVal val="visible"/>
                                      </p:to>
                                    </p:set>
                                    <p:animEffect transition="in" filter="wipe(left)">
                                      <p:cBhvr>
                                        <p:cTn id="21" dur="500"/>
                                        <p:tgtEl>
                                          <p:spTgt spid="410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2">
                                            <p:txEl>
                                              <p:pRg st="4" end="4"/>
                                            </p:txEl>
                                          </p:spTgt>
                                        </p:tgtEl>
                                        <p:attrNameLst>
                                          <p:attrName>style.visibility</p:attrName>
                                        </p:attrNameLst>
                                      </p:cBhvr>
                                      <p:to>
                                        <p:strVal val="visible"/>
                                      </p:to>
                                    </p:set>
                                    <p:animEffect transition="in" filter="wipe(left)">
                                      <p:cBhvr>
                                        <p:cTn id="26" dur="500"/>
                                        <p:tgtEl>
                                          <p:spTgt spid="410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2">
                                            <p:txEl>
                                              <p:pRg st="5" end="5"/>
                                            </p:txEl>
                                          </p:spTgt>
                                        </p:tgtEl>
                                        <p:attrNameLst>
                                          <p:attrName>style.visibility</p:attrName>
                                        </p:attrNameLst>
                                      </p:cBhvr>
                                      <p:to>
                                        <p:strVal val="visible"/>
                                      </p:to>
                                    </p:set>
                                    <p:animEffect transition="in" filter="wipe(left)">
                                      <p:cBhvr>
                                        <p:cTn id="31" dur="500"/>
                                        <p:tgtEl>
                                          <p:spTgt spid="410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2">
                                            <p:txEl>
                                              <p:pRg st="6" end="6"/>
                                            </p:txEl>
                                          </p:spTgt>
                                        </p:tgtEl>
                                        <p:attrNameLst>
                                          <p:attrName>style.visibility</p:attrName>
                                        </p:attrNameLst>
                                      </p:cBhvr>
                                      <p:to>
                                        <p:strVal val="visible"/>
                                      </p:to>
                                    </p:set>
                                    <p:animEffect transition="in" filter="wipe(left)">
                                      <p:cBhvr>
                                        <p:cTn id="36" dur="500"/>
                                        <p:tgtEl>
                                          <p:spTgt spid="4102">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2">
                                            <p:txEl>
                                              <p:pRg st="7" end="7"/>
                                            </p:txEl>
                                          </p:spTgt>
                                        </p:tgtEl>
                                        <p:attrNameLst>
                                          <p:attrName>style.visibility</p:attrName>
                                        </p:attrNameLst>
                                      </p:cBhvr>
                                      <p:to>
                                        <p:strVal val="visible"/>
                                      </p:to>
                                    </p:set>
                                    <p:animEffect transition="in" filter="wipe(left)">
                                      <p:cBhvr>
                                        <p:cTn id="41" dur="500"/>
                                        <p:tgtEl>
                                          <p:spTgt spid="4102">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02">
                                            <p:txEl>
                                              <p:pRg st="8" end="8"/>
                                            </p:txEl>
                                          </p:spTgt>
                                        </p:tgtEl>
                                        <p:attrNameLst>
                                          <p:attrName>style.visibility</p:attrName>
                                        </p:attrNameLst>
                                      </p:cBhvr>
                                      <p:to>
                                        <p:strVal val="visible"/>
                                      </p:to>
                                    </p:set>
                                    <p:animEffect transition="in" filter="wipe(left)">
                                      <p:cBhvr>
                                        <p:cTn id="46" dur="500"/>
                                        <p:tgtEl>
                                          <p:spTgt spid="4102">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102">
                                            <p:txEl>
                                              <p:pRg st="9" end="9"/>
                                            </p:txEl>
                                          </p:spTgt>
                                        </p:tgtEl>
                                        <p:attrNameLst>
                                          <p:attrName>style.visibility</p:attrName>
                                        </p:attrNameLst>
                                      </p:cBhvr>
                                      <p:to>
                                        <p:strVal val="visible"/>
                                      </p:to>
                                    </p:set>
                                    <p:animEffect transition="in" filter="wipe(left)">
                                      <p:cBhvr>
                                        <p:cTn id="51"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11</a:t>
            </a:fld>
            <a:endParaRPr lang="en-GB" altLang="en-US" sz="1400" smtClean="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smtClean="0">
                <a:solidFill>
                  <a:srgbClr val="000000"/>
                </a:solidFill>
                <a:effectLst>
                  <a:outerShdw blurRad="38100" dist="38100" dir="2700000" algn="tl">
                    <a:srgbClr val="C0C0C0"/>
                  </a:outerShdw>
                </a:effectLst>
              </a:rPr>
              <a:t>Usually includes five sub-phases</a:t>
            </a:r>
            <a:r>
              <a:rPr lang="en-US" altLang="en-US" sz="2800" b="1" u="sng" dirty="0" smtClean="0">
                <a:solidFill>
                  <a:srgbClr val="000000"/>
                </a:solidFill>
                <a:effectLst>
                  <a:outerShdw blurRad="38100" dist="38100" dir="2700000" algn="tl">
                    <a:srgbClr val="C0C0C0"/>
                  </a:outerShdw>
                </a:effectLst>
              </a:rPr>
              <a:t> </a:t>
            </a:r>
            <a:r>
              <a:rPr lang="ar-EG" altLang="en-US" sz="2000" u="sng" dirty="0" smtClean="0">
                <a:solidFill>
                  <a:srgbClr val="000000"/>
                </a:solidFill>
                <a:effectLst>
                  <a:outerShdw blurRad="38100" dist="38100" dir="2700000" algn="tl">
                    <a:srgbClr val="C0C0C0"/>
                  </a:outerShdw>
                </a:effectLst>
              </a:rPr>
              <a:t>مراحل فرعية</a:t>
            </a:r>
            <a:r>
              <a:rPr lang="en-US" altLang="en-US" sz="2800" b="1" u="sng" dirty="0" smtClean="0">
                <a:solidFill>
                  <a:srgbClr val="000000"/>
                </a:solidFill>
                <a:effectLst>
                  <a:outerShdw blurRad="38100" dist="38100" dir="2700000" algn="tl">
                    <a:srgbClr val="C0C0C0"/>
                  </a:outerShdw>
                </a:effectLst>
              </a:rPr>
              <a:t>:</a:t>
            </a:r>
            <a:endParaRPr lang="ar-SA" altLang="en-US" sz="2800" b="1" u="sng" dirty="0" smtClean="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Prophase,</a:t>
            </a:r>
            <a:r>
              <a:rPr lang="en-US" altLang="en-US" sz="2000" dirty="0" smtClean="0"/>
              <a:t> </a:t>
            </a:r>
            <a:r>
              <a:rPr lang="ar-EG" altLang="en-US" sz="2000" dirty="0" smtClean="0"/>
              <a:t>التمهيدية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Prometaphase</a:t>
            </a:r>
            <a:r>
              <a:rPr lang="en-US" altLang="en-US" sz="2000" b="1" dirty="0" smtClean="0">
                <a:solidFill>
                  <a:srgbClr val="FF0000"/>
                </a:solidFill>
                <a:effectLst>
                  <a:outerShdw blurRad="38100" dist="38100" dir="2700000" algn="tl">
                    <a:srgbClr val="C0C0C0"/>
                  </a:outerShdw>
                </a:effectLst>
              </a:rPr>
              <a:t>, </a:t>
            </a:r>
            <a:r>
              <a:rPr lang="ar-EG" altLang="en-US" sz="2000" dirty="0" smtClean="0"/>
              <a:t>قبل الإستوائية</a:t>
            </a:r>
            <a:endParaRPr lang="en-US" altLang="en-US" sz="2000" b="1" dirty="0" smtClean="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Metaphase, </a:t>
            </a:r>
            <a:r>
              <a:rPr lang="ar-EG" altLang="en-US" sz="2000" dirty="0" smtClean="0"/>
              <a:t>الإستوائية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Anaphase, </a:t>
            </a:r>
            <a:r>
              <a:rPr lang="ar-EG" altLang="en-US" sz="2000" dirty="0" smtClean="0"/>
              <a:t>الإنفصالية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Telophase</a:t>
            </a:r>
            <a:r>
              <a:rPr lang="en-US" altLang="en-US" sz="2400" b="1" dirty="0" smtClean="0">
                <a:solidFill>
                  <a:srgbClr val="000000"/>
                </a:solidFill>
                <a:effectLst>
                  <a:outerShdw blurRad="38100" dist="38100" dir="2700000" algn="tl">
                    <a:srgbClr val="C0C0C0"/>
                  </a:outerShdw>
                </a:effectLst>
              </a:rPr>
              <a:t>.</a:t>
            </a:r>
            <a:r>
              <a:rPr lang="en-US" altLang="en-US" sz="2400" dirty="0" smtClean="0">
                <a:solidFill>
                  <a:srgbClr val="000000"/>
                </a:solidFill>
              </a:rPr>
              <a:t> </a:t>
            </a:r>
            <a:r>
              <a:rPr lang="ar-EG" altLang="en-US" sz="2000" dirty="0" smtClean="0">
                <a:solidFill>
                  <a:srgbClr val="000000"/>
                </a:solidFill>
              </a:rPr>
              <a:t>الإنتهائية</a:t>
            </a:r>
            <a:endParaRPr lang="en-US" altLang="en-US" sz="2400" b="1" dirty="0" smtClean="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171700" y="286434"/>
            <a:ext cx="4786888"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smtClean="0">
                <a:ln w="11430"/>
                <a:solidFill>
                  <a:srgbClr val="0000FF"/>
                </a:solidFill>
                <a:effectLst>
                  <a:outerShdw blurRad="50800" dist="39000" dir="5460000" algn="tl">
                    <a:srgbClr val="000000">
                      <a:alpha val="38000"/>
                    </a:srgbClr>
                  </a:outerShdw>
                </a:effectLst>
              </a:rPr>
              <a:t>A) </a:t>
            </a:r>
            <a:r>
              <a:rPr lang="en-US" altLang="en-US" sz="3600" b="1" u="sng" dirty="0">
                <a:ln w="11430"/>
                <a:solidFill>
                  <a:srgbClr val="0000FF"/>
                </a:solidFill>
                <a:effectLst>
                  <a:outerShdw blurRad="50800" dist="39000" dir="5460000" algn="tl">
                    <a:srgbClr val="000000">
                      <a:alpha val="38000"/>
                    </a:srgbClr>
                  </a:outerShdw>
                </a:effectLst>
              </a:rPr>
              <a:t>M phase </a:t>
            </a:r>
            <a:r>
              <a:rPr lang="en-US" altLang="en-US" sz="3600" b="1" u="sng" dirty="0" smtClean="0">
                <a:ln w="11430"/>
                <a:solidFill>
                  <a:srgbClr val="0000FF"/>
                </a:solidFill>
                <a:effectLst>
                  <a:outerShdw blurRad="50800" dist="39000" dir="5460000" algn="tl">
                    <a:srgbClr val="000000">
                      <a:alpha val="38000"/>
                    </a:srgbClr>
                  </a:outerShdw>
                </a:effectLst>
              </a:rPr>
              <a:t>(</a:t>
            </a:r>
            <a:r>
              <a:rPr lang="en-US" altLang="en-US" sz="3600" b="1" u="sng" dirty="0" smtClean="0">
                <a:ln w="11430"/>
                <a:solidFill>
                  <a:srgbClr val="FF0000"/>
                </a:solidFill>
                <a:effectLst>
                  <a:outerShdw blurRad="50800" dist="39000" dir="5460000" algn="tl">
                    <a:srgbClr val="000000">
                      <a:alpha val="38000"/>
                    </a:srgbClr>
                  </a:outerShdw>
                </a:effectLst>
              </a:rPr>
              <a:t>Mitosis</a:t>
            </a:r>
            <a:r>
              <a:rPr lang="en-US" altLang="en-US" sz="3600" b="1" u="sng" dirty="0" smtClean="0">
                <a:ln w="11430"/>
                <a:solidFill>
                  <a:srgbClr val="0000FF"/>
                </a:solidFill>
                <a:effectLst>
                  <a:outerShdw blurRad="50800" dist="39000" dir="5460000" algn="tl">
                    <a:srgbClr val="000000">
                      <a:alpha val="38000"/>
                    </a:srgbClr>
                  </a:outerShdw>
                </a:effectLst>
              </a:rPr>
              <a:t>)</a:t>
            </a:r>
            <a:r>
              <a:rPr lang="en-US" altLang="en-US" sz="3200" b="1" dirty="0" smtClean="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12</a:t>
            </a:fld>
            <a:endParaRPr lang="en-GB" altLang="en-US" sz="1400" smtClean="0"/>
          </a:p>
        </p:txBody>
      </p:sp>
      <p:sp>
        <p:nvSpPr>
          <p:cNvPr id="12291" name="Rectangle 8"/>
          <p:cNvSpPr>
            <a:spLocks noChangeArrowheads="1"/>
          </p:cNvSpPr>
          <p:nvPr/>
        </p:nvSpPr>
        <p:spPr bwMode="auto">
          <a:xfrm>
            <a:off x="6324600" y="14288"/>
            <a:ext cx="2667000" cy="6800850"/>
          </a:xfrm>
          <a:prstGeom prst="rect">
            <a:avLst/>
          </a:prstGeom>
          <a:solidFill>
            <a:srgbClr val="00B0F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dirty="0" smtClean="0">
                <a:solidFill>
                  <a:srgbClr val="FF0000"/>
                </a:solidFill>
                <a:effectLst>
                  <a:outerShdw blurRad="38100" dist="38100" dir="2700000" algn="tl">
                    <a:srgbClr val="C0C0C0"/>
                  </a:outerShdw>
                </a:effectLst>
              </a:rPr>
              <a:t>Prophase</a:t>
            </a:r>
            <a:r>
              <a:rPr lang="en-US" altLang="en-US" sz="1800" b="1" dirty="0" smtClean="0">
                <a:solidFill>
                  <a:srgbClr val="000000"/>
                </a:solidFill>
                <a:effectLst>
                  <a:outerShdw blurRad="38100" dist="38100" dir="2700000" algn="tl">
                    <a:srgbClr val="C0C0C0"/>
                  </a:outerShdw>
                </a:effectLst>
              </a:rPr>
              <a:t>, </a:t>
            </a:r>
            <a:r>
              <a:rPr lang="ar-EG" altLang="en-US" sz="1800" dirty="0" smtClean="0"/>
              <a:t>التمهيدية</a:t>
            </a:r>
            <a:r>
              <a:rPr lang="en-US" altLang="en-US" sz="2400" b="1" dirty="0" smtClean="0">
                <a:solidFill>
                  <a:srgbClr val="FF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dirty="0" smtClean="0">
                <a:solidFill>
                  <a:srgbClr val="0000FF"/>
                </a:solidFill>
                <a:effectLst>
                  <a:outerShdw blurRad="38100" dist="38100" dir="2700000" algn="tl">
                    <a:srgbClr val="C0C0C0"/>
                  </a:outerShdw>
                </a:effectLst>
              </a:rPr>
              <a:t>mitotic spindle begins to form</a:t>
            </a:r>
            <a:r>
              <a:rPr lang="en-US" altLang="en-US" sz="1800" b="1" dirty="0" smtClean="0">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dirty="0" err="1" smtClean="0">
                <a:solidFill>
                  <a:srgbClr val="FF0000"/>
                </a:solidFill>
                <a:effectLst>
                  <a:outerShdw blurRad="38100" dist="38100" dir="2700000" algn="tl">
                    <a:srgbClr val="C0C0C0"/>
                  </a:outerShdw>
                </a:effectLst>
              </a:rPr>
              <a:t>Prometaphase</a:t>
            </a:r>
            <a:r>
              <a:rPr lang="en-US" altLang="en-US" sz="1800" b="1" dirty="0" smtClean="0">
                <a:solidFill>
                  <a:srgbClr val="000000"/>
                </a:solidFill>
                <a:effectLst>
                  <a:outerShdw blurRad="38100" dist="38100" dir="2700000" algn="tl">
                    <a:srgbClr val="C0C0C0"/>
                  </a:outerShdw>
                </a:effectLst>
              </a:rPr>
              <a:t>, </a:t>
            </a:r>
            <a:r>
              <a:rPr lang="ar-EG" altLang="en-US" sz="1800" dirty="0" smtClean="0"/>
              <a:t>قبل الإستوائية</a:t>
            </a:r>
            <a:r>
              <a:rPr lang="en-US" altLang="en-US" sz="1800" b="1" dirty="0" smtClean="0">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dirty="0" smtClean="0">
                <a:solidFill>
                  <a:srgbClr val="0000FF"/>
                </a:solidFill>
                <a:effectLst>
                  <a:outerShdw blurRad="38100" dist="38100" dir="2700000" algn="tl">
                    <a:srgbClr val="C0C0C0"/>
                  </a:outerShdw>
                </a:effectLst>
              </a:rPr>
              <a:t>kinetochores</a:t>
            </a:r>
            <a:r>
              <a:rPr lang="en-US" altLang="en-US" sz="1800" b="1" dirty="0" smtClean="0">
                <a:solidFill>
                  <a:srgbClr val="000000"/>
                </a:solidFill>
                <a:effectLst>
                  <a:outerShdw blurRad="38100" dist="38100" dir="2700000" algn="tl">
                    <a:srgbClr val="C0C0C0"/>
                  </a:outerShdw>
                </a:effectLst>
              </a:rPr>
              <a:t> (</a:t>
            </a:r>
            <a:r>
              <a:rPr lang="en-US" altLang="en-US" sz="1600" i="1" dirty="0" smtClean="0">
                <a:solidFill>
                  <a:srgbClr val="0000FF"/>
                </a:solidFill>
              </a:rPr>
              <a:t>special regions of the centromere</a:t>
            </a:r>
            <a:r>
              <a:rPr lang="en-US" altLang="en-US" sz="1800" b="1" dirty="0" smtClean="0">
                <a:solidFill>
                  <a:srgbClr val="000000"/>
                </a:solidFill>
                <a:effectLst>
                  <a:outerShdw blurRad="38100" dist="38100" dir="2700000" algn="tl">
                    <a:srgbClr val="C0C0C0"/>
                  </a:outerShdw>
                </a:effectLst>
              </a:rPr>
              <a:t>)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dirty="0" smtClean="0">
                <a:solidFill>
                  <a:srgbClr val="FF0000"/>
                </a:solidFill>
                <a:effectLst>
                  <a:outerShdw blurRad="38100" dist="38100" dir="2700000" algn="tl">
                    <a:srgbClr val="C0C0C0"/>
                  </a:outerShdw>
                </a:effectLst>
              </a:rPr>
              <a:t>Metaphase</a:t>
            </a:r>
            <a:r>
              <a:rPr lang="en-US" altLang="en-US" sz="1800" b="1" u="sng" dirty="0" smtClean="0">
                <a:solidFill>
                  <a:srgbClr val="FF0000"/>
                </a:solidFill>
                <a:effectLst>
                  <a:outerShdw blurRad="38100" dist="38100" dir="2700000" algn="tl">
                    <a:srgbClr val="C0C0C0"/>
                  </a:outerShdw>
                </a:effectLst>
              </a:rPr>
              <a:t>,</a:t>
            </a:r>
            <a:r>
              <a:rPr lang="en-US" altLang="en-US" sz="1800" b="1" dirty="0" smtClean="0">
                <a:solidFill>
                  <a:srgbClr val="FF0000"/>
                </a:solidFill>
                <a:effectLst>
                  <a:outerShdw blurRad="38100" dist="38100" dir="2700000" algn="tl">
                    <a:srgbClr val="C0C0C0"/>
                  </a:outerShdw>
                </a:effectLst>
              </a:rPr>
              <a:t> </a:t>
            </a:r>
            <a:r>
              <a:rPr lang="ar-EG" altLang="en-US" sz="1800" dirty="0" smtClean="0"/>
              <a:t>الإستوائية</a:t>
            </a:r>
            <a:r>
              <a:rPr lang="en-US" altLang="en-US" sz="1800" b="1" dirty="0" smtClean="0">
                <a:solidFill>
                  <a:srgbClr val="FF0000"/>
                </a:solidFill>
                <a:effectLst>
                  <a:outerShdw blurRad="38100" dist="38100" dir="2700000" algn="tl">
                    <a:srgbClr val="C0C0C0"/>
                  </a:outerShdw>
                </a:effectLst>
              </a:rPr>
              <a:t> </a:t>
            </a:r>
            <a:r>
              <a:rPr lang="en-US" altLang="en-US" sz="1800" b="1" dirty="0" smtClean="0">
                <a:effectLst>
                  <a:outerShdw blurRad="38100" dist="38100" dir="2700000" algn="tl">
                    <a:srgbClr val="C0C0C0"/>
                  </a:outerShdw>
                </a:effectLst>
              </a:rPr>
              <a:t>t</a:t>
            </a:r>
            <a:r>
              <a:rPr lang="en-US" altLang="en-US" sz="1800" b="1" dirty="0" smtClean="0">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13</a:t>
            </a:fld>
            <a:endParaRPr lang="en-GB" altLang="en-US" sz="1400" smtClean="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438150" algn="just" eaLnBrk="1" hangingPunct="1">
              <a:buClr>
                <a:srgbClr val="FF0000"/>
              </a:buClr>
              <a:buFont typeface="+mj-lt"/>
              <a:buAutoNum type="arabicParenR" startAt="4"/>
              <a:tabLst>
                <a:tab pos="2743200" algn="l"/>
              </a:tabLst>
              <a:defRPr/>
            </a:pPr>
            <a:r>
              <a:rPr lang="en-US" altLang="en-US" sz="2000" b="1" u="sng" dirty="0" smtClean="0">
                <a:solidFill>
                  <a:srgbClr val="FF0000"/>
                </a:solidFill>
                <a:effectLst>
                  <a:outerShdw blurRad="38100" dist="38100" dir="2700000" algn="tl">
                    <a:srgbClr val="C0C0C0"/>
                  </a:outerShdw>
                </a:effectLst>
              </a:rPr>
              <a:t>Anaphase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effectLst>
                  <a:outerShdw blurRad="38100" dist="38100" dir="2700000" algn="tl">
                    <a:srgbClr val="C0C0C0"/>
                  </a:outerShdw>
                </a:effectLst>
              </a:rPr>
              <a:t>الإنفصالية</a:t>
            </a:r>
            <a:r>
              <a:rPr lang="en-US" altLang="en-US" sz="2400" b="1" dirty="0" smtClean="0">
                <a:solidFill>
                  <a:srgbClr val="FF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438150" algn="just" eaLnBrk="1" hangingPunct="1">
              <a:buClr>
                <a:srgbClr val="FF0000"/>
              </a:buClr>
              <a:buFont typeface="+mj-lt"/>
              <a:buAutoNum type="arabicParenR" startAt="5"/>
              <a:tabLst>
                <a:tab pos="2743200" algn="l"/>
              </a:tabLst>
              <a:defRPr/>
            </a:pPr>
            <a:r>
              <a:rPr lang="en-US" altLang="en-US" sz="2000" b="1" u="sng" dirty="0" smtClean="0">
                <a:solidFill>
                  <a:srgbClr val="FF0000"/>
                </a:solidFill>
                <a:effectLst>
                  <a:outerShdw blurRad="38100" dist="38100" dir="2700000" algn="tl">
                    <a:srgbClr val="C0C0C0"/>
                  </a:outerShdw>
                </a:effectLst>
              </a:rPr>
              <a:t>Telophase,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الإنتهائية</a:t>
            </a:r>
            <a:r>
              <a:rPr lang="en-US" altLang="en-US" sz="2000" b="1" dirty="0" smtClean="0">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Two nuclei begin to form, surrounded by the fragments of the parent’s nuclear envelope.</a:t>
            </a: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Chromatin becomes less tightly coiled.</a:t>
            </a:r>
          </a:p>
          <a:p>
            <a:pPr lvl="1" algn="just" eaLnBrk="1" hangingPunct="1">
              <a:buClr>
                <a:srgbClr val="0000FF"/>
              </a:buClr>
              <a:buFont typeface="Arial" panose="020B0604020202020204" pitchFamily="34" charset="0"/>
              <a:buChar char="•"/>
              <a:tabLst>
                <a:tab pos="2743200" algn="l"/>
              </a:tabLst>
              <a:defRPr/>
            </a:pPr>
            <a:r>
              <a:rPr lang="en-US" altLang="en-US" sz="1800" b="1" u="sng" dirty="0" smtClean="0">
                <a:solidFill>
                  <a:srgbClr val="FF0000"/>
                </a:solidFill>
                <a:effectLst>
                  <a:outerShdw blurRad="38100" dist="38100" dir="2700000" algn="tl">
                    <a:srgbClr val="C0C0C0"/>
                  </a:outerShdw>
                </a:effectLst>
              </a:rPr>
              <a:t>Cytokinesis</a:t>
            </a:r>
            <a:r>
              <a:rPr lang="en-US" altLang="en-US" sz="1800" b="1" dirty="0" smtClean="0">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14</a:t>
            </a:fld>
            <a:endParaRPr lang="en-GB" altLang="en-US" sz="1400" smtClean="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60020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5029200" cy="1446550"/>
          </a:xfrm>
        </p:spPr>
        <p:txBody>
          <a:bodyPr wrap="square">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Contraction </a:t>
            </a:r>
            <a:r>
              <a:rPr lang="ar-EG" altLang="en-US" sz="1800" dirty="0" smtClean="0">
                <a:solidFill>
                  <a:srgbClr val="000000"/>
                </a:solidFill>
                <a:effectLst>
                  <a:outerShdw blurRad="38100" dist="38100" dir="2700000" algn="tl">
                    <a:srgbClr val="C0C0C0"/>
                  </a:outerShdw>
                </a:effectLst>
              </a:rPr>
              <a:t>إنقباض</a:t>
            </a:r>
            <a:r>
              <a:rPr lang="en-US" altLang="en-US" sz="2000" b="1" dirty="0" smtClean="0">
                <a:solidFill>
                  <a:srgbClr val="000000"/>
                </a:solidFill>
                <a:effectLst>
                  <a:outerShdw blurRad="38100" dist="38100" dir="2700000" algn="tl">
                    <a:srgbClr val="C0C0C0"/>
                  </a:outerShdw>
                </a:effectLst>
              </a:rPr>
              <a:t> of the cell pinches the cell into </a:t>
            </a:r>
            <a:r>
              <a:rPr lang="en-US" altLang="en-US" sz="2000" b="1" u="sng" dirty="0" smtClean="0">
                <a:solidFill>
                  <a:srgbClr val="FF0000"/>
                </a:solidFill>
                <a:effectLst>
                  <a:outerShdw blurRad="38100" dist="38100" dir="2700000" algn="tl">
                    <a:srgbClr val="C0C0C0"/>
                  </a:outerShdw>
                </a:effectLst>
              </a:rPr>
              <a:t>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smtClean="0">
                <a:ln w="11430"/>
                <a:solidFill>
                  <a:srgbClr val="0000FF"/>
                </a:solidFill>
                <a:effectLst>
                  <a:outerShdw blurRad="50800" dist="39000" dir="5460000" algn="tl">
                    <a:srgbClr val="000000">
                      <a:alpha val="38000"/>
                    </a:srgbClr>
                  </a:outerShdw>
                </a:effectLst>
              </a:rPr>
              <a:t>B)  The cytokinesis:</a:t>
            </a:r>
            <a:r>
              <a:rPr lang="en-US" altLang="en-US" sz="2400" b="1" dirty="0" smtClean="0">
                <a:ln w="11430"/>
                <a:solidFill>
                  <a:srgbClr val="0000FF"/>
                </a:solidFill>
                <a:effectLst>
                  <a:outerShdw blurRad="50800" dist="39000" dir="5460000" algn="tl">
                    <a:srgbClr val="000000">
                      <a:alpha val="38000"/>
                    </a:srgbClr>
                  </a:outerShdw>
                </a:effectLst>
              </a:rPr>
              <a:t> </a:t>
            </a:r>
            <a:r>
              <a:rPr lang="ar-SA" altLang="en-US" sz="2400" b="1" dirty="0" smtClean="0">
                <a:ln w="11430"/>
                <a:solidFill>
                  <a:srgbClr val="0000FF"/>
                </a:solidFill>
                <a:effectLst>
                  <a:outerShdw blurRad="50800" dist="39000" dir="5460000" algn="tl">
                    <a:srgbClr val="000000">
                      <a:alpha val="38000"/>
                    </a:srgbClr>
                  </a:outerShdw>
                </a:effectLst>
              </a:rPr>
              <a:t> </a:t>
            </a:r>
            <a:r>
              <a:rPr lang="ar-SA" altLang="en-US" sz="1800" dirty="0" smtClean="0">
                <a:ln w="11430"/>
                <a:solidFill>
                  <a:schemeClr val="tx1"/>
                </a:solidFill>
              </a:rPr>
              <a:t>الإنشطار</a:t>
            </a:r>
            <a:r>
              <a:rPr lang="ar-EG" altLang="en-US" sz="1800" dirty="0" smtClean="0">
                <a:ln w="11430"/>
                <a:solidFill>
                  <a:schemeClr val="tx1"/>
                </a:solidFill>
              </a:rPr>
              <a:t> </a:t>
            </a:r>
            <a:r>
              <a:rPr lang="ar-SA" altLang="en-US" sz="1800" dirty="0" smtClean="0">
                <a:ln w="11430"/>
                <a:solidFill>
                  <a:schemeClr val="tx1"/>
                </a:solidFill>
              </a:rPr>
              <a:t>الخلوي</a:t>
            </a:r>
            <a:endParaRPr lang="en-US" altLang="en-US" sz="2000" dirty="0" smtClean="0">
              <a:ln w="11430"/>
              <a:solidFill>
                <a:schemeClr val="tx1"/>
              </a:solidFill>
            </a:endParaRPr>
          </a:p>
        </p:txBody>
      </p:sp>
      <p:sp>
        <p:nvSpPr>
          <p:cNvPr id="2" name="Rectangle 1"/>
          <p:cNvSpPr/>
          <p:nvPr/>
        </p:nvSpPr>
        <p:spPr>
          <a:xfrm>
            <a:off x="262128" y="1143000"/>
            <a:ext cx="6678431" cy="461665"/>
          </a:xfrm>
          <a:prstGeom prst="rect">
            <a:avLst/>
          </a:prstGeom>
        </p:spPr>
        <p:txBody>
          <a:bodyPr wrap="none">
            <a:spAutoFit/>
          </a:bodyPr>
          <a:lstStyle/>
          <a:p>
            <a:r>
              <a:rPr lang="en-US" altLang="en-US" sz="2400" b="1" dirty="0" smtClean="0">
                <a:ln w="11430"/>
                <a:solidFill>
                  <a:srgbClr val="0000FF"/>
                </a:solidFill>
                <a:effectLst>
                  <a:outerShdw blurRad="50800" dist="39000" dir="5460000" algn="tl">
                    <a:srgbClr val="000000">
                      <a:alpha val="38000"/>
                    </a:srgbClr>
                  </a:outerShdw>
                </a:effectLst>
              </a:rPr>
              <a:t>Cytokinesis: </a:t>
            </a:r>
            <a:r>
              <a:rPr lang="en-US" altLang="en-US" sz="2400" b="1" u="sng" dirty="0" smtClean="0">
                <a:effectLst>
                  <a:outerShdw blurRad="38100" dist="38100" dir="2700000" algn="tl">
                    <a:srgbClr val="000000">
                      <a:alpha val="43137"/>
                    </a:srgbClr>
                  </a:outerShdw>
                </a:effectLst>
              </a:rPr>
              <a:t>is </a:t>
            </a:r>
            <a:r>
              <a:rPr lang="en-US" altLang="en-US" sz="2400" b="1" u="sng" dirty="0" smtClean="0">
                <a:effectLst>
                  <a:outerShdw blurRad="38100" dist="38100" dir="2700000" algn="tl">
                    <a:srgbClr val="000000">
                      <a:alpha val="43137"/>
                    </a:srgbClr>
                  </a:outerShdw>
                </a:effectLst>
              </a:rPr>
              <a:t>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smtClean="0">
                <a:solidFill>
                  <a:srgbClr val="FF0000"/>
                </a:solidFill>
                <a:effectLst>
                  <a:outerShdw blurRad="38100" dist="38100" dir="2700000" algn="tl">
                    <a:srgbClr val="000000">
                      <a:alpha val="43137"/>
                    </a:srgbClr>
                  </a:outerShdw>
                </a:effectLst>
              </a:rPr>
              <a:t>Source: </a:t>
            </a:r>
            <a:r>
              <a:rPr lang="en-US" sz="1200" dirty="0" smtClean="0">
                <a:solidFill>
                  <a:srgbClr val="0000FF"/>
                </a:solidFill>
              </a:rPr>
              <a:t>http</a:t>
            </a:r>
            <a:r>
              <a:rPr lang="en-US" sz="1200" dirty="0">
                <a:solidFill>
                  <a:srgbClr val="0000FF"/>
                </a:solidFill>
              </a:rPr>
              <a:t>://highered.mcgraw-hill.com/sites/dl/free/0072437316/120060/ravenanimation.html</a:t>
            </a:r>
          </a:p>
        </p:txBody>
      </p:sp>
      <p:sp>
        <p:nvSpPr>
          <p:cNvPr id="4" name="TextBox 17"/>
          <p:cNvSpPr txBox="1">
            <a:spLocks noChangeArrowheads="1"/>
          </p:cNvSpPr>
          <p:nvPr>
            <p:custDataLst>
              <p:tags r:id="rId3"/>
            </p:custDataLst>
          </p:nvPr>
        </p:nvSpPr>
        <p:spPr bwMode="auto">
          <a:xfrm>
            <a:off x="2362200" y="39624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2202" r:id="rId4" imgW="7391520" imgH="6461280"/>
        </mc:Choice>
        <mc:Fallback>
          <p:control r:id="rId4" imgW="7391520" imgH="6461280">
            <p:pic>
              <p:nvPicPr>
                <p:cNvPr id="2" name="s3bb2bbce99b41b9aa61ad2fed5427a0"/>
                <p:cNvPicPr preferRelativeResize="0">
                  <a:picLocks noChangeAspect="1" noChangeArrowheads="1" noChangeShapeType="1"/>
                </p:cNvPicPr>
                <p:nvPr>
                  <p:custDataLst>
                    <p:tags r:id="rId5"/>
                  </p:custDataLst>
                </p:nvPr>
              </p:nvPicPr>
              <p:blipFill>
                <a:blip r:embed="rId8"/>
                <a:srcRect/>
                <a:stretch>
                  <a:fillRect/>
                </a:stretch>
              </p:blipFill>
              <p:spPr bwMode="auto">
                <a:xfrm>
                  <a:off x="1066800" y="91825"/>
                  <a:ext cx="7391400" cy="64613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18</a:t>
            </a:fld>
            <a:endParaRPr lang="en-GB" altLang="en-US" sz="1400" smtClean="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2438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962400"/>
            <a:ext cx="6096000" cy="1477963"/>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440364"/>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440364"/>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440364"/>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4305300" y="2532599"/>
            <a:ext cx="2895600" cy="707886"/>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ts val="0"/>
              </a:spcBef>
              <a:defRPr/>
            </a:pPr>
            <a:r>
              <a:rPr lang="en-US" sz="2000" b="1" dirty="0">
                <a:ln w="11430"/>
                <a:solidFill>
                  <a:srgbClr val="0000FF"/>
                </a:solidFill>
                <a:effectLst>
                  <a:outerShdw blurRad="50800" dist="39000" dir="5460000" algn="tl">
                    <a:srgbClr val="000000">
                      <a:alpha val="38000"/>
                    </a:srgbClr>
                  </a:outerShdw>
                </a:effectLst>
              </a:rPr>
              <a:t>Mitotic </a:t>
            </a:r>
            <a:r>
              <a:rPr lang="en-US" sz="2000" b="1" dirty="0" smtClean="0">
                <a:ln w="11430"/>
                <a:solidFill>
                  <a:srgbClr val="0000FF"/>
                </a:solidFill>
                <a:effectLst>
                  <a:outerShdw blurRad="50800" dist="39000" dir="5460000" algn="tl">
                    <a:srgbClr val="000000">
                      <a:alpha val="38000"/>
                    </a:srgbClr>
                  </a:outerShdw>
                </a:effectLst>
              </a:rPr>
              <a:t>phase</a:t>
            </a:r>
          </a:p>
          <a:p>
            <a:pPr algn="ctr">
              <a:spcBef>
                <a:spcPts val="0"/>
              </a:spcBef>
              <a:defRPr/>
            </a:pPr>
            <a:r>
              <a:rPr lang="en-US" sz="2000" b="1" dirty="0" smtClean="0">
                <a:ln w="11430"/>
                <a:solidFill>
                  <a:srgbClr val="0000FF"/>
                </a:solidFill>
                <a:effectLst>
                  <a:outerShdw blurRad="50800" dist="39000" dir="5460000" algn="tl">
                    <a:srgbClr val="000000">
                      <a:alpha val="38000"/>
                    </a:srgbClr>
                  </a:outerShdw>
                </a:effectLst>
              </a:rPr>
              <a:t>(the division p</a:t>
            </a:r>
            <a:r>
              <a:rPr lang="en-US" sz="2000" b="1" dirty="0" smtClean="0">
                <a:ln w="11430"/>
                <a:solidFill>
                  <a:srgbClr val="0000FF"/>
                </a:solidFill>
                <a:effectLst>
                  <a:outerShdw blurRad="50800" dist="39000" dir="5460000" algn="tl">
                    <a:srgbClr val="000000">
                      <a:alpha val="38000"/>
                    </a:srgbClr>
                  </a:outerShdw>
                </a:effectLst>
              </a:rPr>
              <a:t>rocess)</a:t>
            </a:r>
            <a:endParaRPr lang="en-GB" sz="2000" b="1" dirty="0">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3200400"/>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343400" y="3562350"/>
            <a:ext cx="4267200" cy="415925"/>
            <a:chOff x="2736" y="1670"/>
            <a:chExt cx="2688" cy="262"/>
          </a:xfrm>
        </p:grpSpPr>
        <p:sp>
          <p:nvSpPr>
            <p:cNvPr id="18448" name="Text Box 12"/>
            <p:cNvSpPr txBox="1">
              <a:spLocks noChangeArrowheads="1"/>
            </p:cNvSpPr>
            <p:nvPr/>
          </p:nvSpPr>
          <p:spPr bwMode="auto">
            <a:xfrm>
              <a:off x="2736" y="1670"/>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smtClean="0">
                  <a:solidFill>
                    <a:srgbClr val="FF0000"/>
                  </a:solidFill>
                  <a:effectLst>
                    <a:outerShdw blurRad="38100" dist="38100" dir="2700000" algn="tl">
                      <a:srgbClr val="000000">
                        <a:alpha val="43137"/>
                      </a:srgbClr>
                    </a:outerShdw>
                  </a:effectLst>
                </a:rPr>
                <a:t>Mitosis (M)</a:t>
              </a:r>
              <a:endParaRPr lang="en-GB" altLang="en-US" sz="2000" b="1" dirty="0">
                <a:solidFill>
                  <a:srgbClr val="FF0000"/>
                </a:solidFill>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8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dirty="0">
                  <a:solidFill>
                    <a:srgbClr val="FF0000"/>
                  </a:solidFill>
                  <a:effectLst>
                    <a:outerShdw blurRad="38100" dist="38100" dir="2700000" algn="tl">
                      <a:srgbClr val="000000">
                        <a:alpha val="43137"/>
                      </a:srgbClr>
                    </a:outerShdw>
                  </a:effectLst>
                </a:rPr>
                <a:t>Cytokinesis</a:t>
              </a:r>
              <a:endParaRPr lang="en-GB" sz="2000" b="1" dirty="0">
                <a:solidFill>
                  <a:srgbClr val="FF0000"/>
                </a:solidFill>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Summary of the cell cycle</a:t>
            </a:r>
            <a:endParaRPr lang="en-US" sz="28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a:t>
            </a:r>
            <a:r>
              <a:rPr lang="en-US" altLang="en-US" sz="2800" b="1" dirty="0" smtClean="0">
                <a:ln w="11430"/>
                <a:solidFill>
                  <a:srgbClr val="00FF00"/>
                </a:solidFill>
                <a:effectLst>
                  <a:outerShdw blurRad="50800" dist="39000" dir="5460000" algn="tl">
                    <a:srgbClr val="000000">
                      <a:alpha val="38000"/>
                    </a:srgbClr>
                  </a:outerShdw>
                </a:effectLst>
                <a:latin typeface="Arial Black" panose="020B0A04020102020204" pitchFamily="34" charset="0"/>
              </a:rPr>
              <a:t>CYCLE: </a:t>
            </a:r>
            <a:r>
              <a:rPr lang="en-US" altLang="en-US" sz="2400" b="1"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solidFill>
                  <a:srgbClr val="0000FF"/>
                </a:solidFill>
                <a:effectLst>
                  <a:outerShdw blurRad="50800" dist="39000" dir="5460000" algn="tl">
                    <a:srgbClr val="000000">
                      <a:alpha val="38000"/>
                    </a:srgbClr>
                  </a:outerShdw>
                </a:effectLst>
              </a:rPr>
              <a:t>Mitosis: </a:t>
            </a:r>
            <a:r>
              <a:rPr lang="en-US" sz="3200" b="1" dirty="0" smtClean="0">
                <a:ln w="11430"/>
                <a:solidFill>
                  <a:srgbClr val="0000FF"/>
                </a:solidFill>
              </a:rPr>
              <a:t>hints</a:t>
            </a:r>
          </a:p>
        </p:txBody>
      </p:sp>
      <p:sp>
        <p:nvSpPr>
          <p:cNvPr id="19459" name="Rectangle 3"/>
          <p:cNvSpPr>
            <a:spLocks noChangeArrowheads="1"/>
          </p:cNvSpPr>
          <p:nvPr/>
        </p:nvSpPr>
        <p:spPr bwMode="auto">
          <a:xfrm>
            <a:off x="609600" y="1524000"/>
            <a:ext cx="84582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smtClean="0">
                <a:effectLst>
                  <a:outerShdw blurRad="38100" dist="38100" dir="2700000" algn="tl">
                    <a:srgbClr val="000000">
                      <a:alpha val="43137"/>
                    </a:srgbClr>
                  </a:outerShdw>
                </a:effectLst>
              </a:rPr>
              <a:t>How </a:t>
            </a:r>
            <a:r>
              <a:rPr lang="en-US" altLang="en-US" sz="2000" b="1" i="1" dirty="0">
                <a:effectLst>
                  <a:outerShdw blurRad="38100" dist="38100" dir="2700000" algn="tl">
                    <a:srgbClr val="000000">
                      <a:alpha val="43137"/>
                    </a:srgbClr>
                  </a:outerShdw>
                </a:effectLst>
              </a:rPr>
              <a:t>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smtClean="0">
                <a:solidFill>
                  <a:srgbClr val="FF0000"/>
                </a:solidFill>
                <a:effectLst>
                  <a:outerShdw blurRad="38100" dist="38100" dir="2700000" algn="tl">
                    <a:srgbClr val="000000">
                      <a:alpha val="43137"/>
                    </a:srgbClr>
                  </a:outerShdw>
                </a:effectLst>
              </a:rPr>
              <a:t>5 </a:t>
            </a:r>
            <a:r>
              <a:rPr lang="en-US" altLang="en-US" sz="2000" dirty="0">
                <a:solidFill>
                  <a:srgbClr val="FF0000"/>
                </a:solidFill>
                <a:effectLst>
                  <a:outerShdw blurRad="38100" dist="38100" dir="2700000" algn="tl">
                    <a:srgbClr val="000000">
                      <a:alpha val="43137"/>
                    </a:srgbClr>
                  </a:outerShdw>
                </a:effectLst>
              </a:rPr>
              <a:t>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5382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20574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7432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5052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r>
              <a:rPr lang="en-US" altLang="en-US" sz="2000" dirty="0">
                <a:solidFill>
                  <a:srgbClr val="FF00FF"/>
                </a:solidFill>
              </a:rPr>
              <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3434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76200" y="50292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a:t>
            </a:r>
            <a:r>
              <a:rPr lang="en-US" altLang="en-US" sz="2000" dirty="0" smtClean="0">
                <a:solidFill>
                  <a:srgbClr val="000000"/>
                </a:solidFill>
                <a:effectLst>
                  <a:outerShdw blurRad="38100" dist="38100" dir="2700000" algn="tl">
                    <a:srgbClr val="C0C0C0"/>
                  </a:outerShdw>
                </a:effectLst>
              </a:rPr>
              <a:t>somatic daughter cells</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76200" y="55626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smtClean="0">
                <a:solidFill>
                  <a:srgbClr val="FF00FF"/>
                </a:solidFill>
                <a:effectLst>
                  <a:outerShdw blurRad="38100" dist="38100" dir="2700000" algn="tl">
                    <a:srgbClr val="C0C0C0"/>
                  </a:outerShdw>
                </a:effectLst>
              </a:rPr>
              <a:t>      </a:t>
            </a:r>
            <a:r>
              <a:rPr lang="en-US" altLang="en-US" sz="2000" dirty="0" smtClean="0">
                <a:solidFill>
                  <a:srgbClr val="000000"/>
                </a:solidFill>
                <a:effectLst>
                  <a:outerShdw blurRad="38100" dist="38100" dir="2700000" algn="tl">
                    <a:srgbClr val="C0C0C0"/>
                  </a:outerShdw>
                </a:effectLst>
              </a:rPr>
              <a:t>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1179" r:id="rId4" imgW="7086600" imgH="5327640"/>
        </mc:Choice>
        <mc:Fallback>
          <p:control r:id="rId4" imgW="7086600" imgH="5327640">
            <p:pic>
              <p:nvPicPr>
                <p:cNvPr id="2" name="sd62c014273a4f37a599179f39f0c478"/>
                <p:cNvPicPr preferRelativeResize="0">
                  <a:picLocks noChangeAspect="1" noChangeArrowheads="1" noChangeShapeType="1"/>
                </p:cNvPicPr>
                <p:nvPr>
                  <p:custDataLst>
                    <p:tags r:id="rId5"/>
                  </p:custDataLst>
                </p:nvPr>
              </p:nvPicPr>
              <p:blipFill>
                <a:blip r:embed="rId13"/>
                <a:srcRect/>
                <a:stretch>
                  <a:fillRect/>
                </a:stretch>
              </p:blipFill>
              <p:spPr bwMode="auto">
                <a:xfrm>
                  <a:off x="1066800" y="1267736"/>
                  <a:ext cx="7086600" cy="53282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8"/>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0"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61124" y="2992634"/>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sp>
        <p:nvSpPr>
          <p:cNvPr id="16" name="TextBox 17"/>
          <p:cNvSpPr txBox="1">
            <a:spLocks noChangeArrowheads="1"/>
          </p:cNvSpPr>
          <p:nvPr>
            <p:custDataLst>
              <p:tags r:id="rId5"/>
            </p:custDataLst>
          </p:nvPr>
        </p:nvSpPr>
        <p:spPr bwMode="auto">
          <a:xfrm>
            <a:off x="4530798" y="5914427"/>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500788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86F130E-8D6B-4881-935B-A3A11AEE6F5B}"/>
              </a:ext>
            </a:extLst>
          </p:cNvPr>
          <p:cNvSpPr>
            <a:spLocks noGrp="1"/>
          </p:cNvSpPr>
          <p:nvPr>
            <p:ph type="title"/>
          </p:nvPr>
        </p:nvSpPr>
        <p:spPr>
          <a:xfrm>
            <a:off x="2856854" y="90032"/>
            <a:ext cx="3581400" cy="976768"/>
          </a:xfrm>
        </p:spPr>
        <p:style>
          <a:lnRef idx="0">
            <a:schemeClr val="accent2"/>
          </a:lnRef>
          <a:fillRef idx="3">
            <a:schemeClr val="accent2"/>
          </a:fillRef>
          <a:effectRef idx="3">
            <a:schemeClr val="accent2"/>
          </a:effectRef>
          <a:fontRef idx="minor">
            <a:schemeClr val="lt1"/>
          </a:fontRef>
        </p:style>
        <p:txBody>
          <a:bodyPr anchor="ctr"/>
          <a:lstStyle/>
          <a:p>
            <a:pPr>
              <a:spcAft>
                <a:spcPts val="600"/>
              </a:spcAft>
            </a:pPr>
            <a:r>
              <a:rPr lang="en-US" altLang="en-US" b="1" u="sng" dirty="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3075" name="Content Placeholder 2">
            <a:extLst>
              <a:ext uri="{FF2B5EF4-FFF2-40B4-BE49-F238E27FC236}">
                <a16:creationId xmlns:a16="http://schemas.microsoft.com/office/drawing/2014/main" id="{3D409321-4929-4991-AF06-7C1368305139}"/>
              </a:ext>
            </a:extLst>
          </p:cNvPr>
          <p:cNvSpPr>
            <a:spLocks noGrp="1"/>
          </p:cNvSpPr>
          <p:nvPr>
            <p:ph idx="1"/>
          </p:nvPr>
        </p:nvSpPr>
        <p:spPr>
          <a:xfrm>
            <a:off x="152400" y="1523089"/>
            <a:ext cx="8686800" cy="4877711"/>
          </a:xfrm>
        </p:spPr>
        <p:style>
          <a:lnRef idx="0">
            <a:schemeClr val="accent2"/>
          </a:lnRef>
          <a:fillRef idx="3">
            <a:schemeClr val="accent2"/>
          </a:fillRef>
          <a:effectRef idx="3">
            <a:schemeClr val="accent2"/>
          </a:effectRef>
          <a:fontRef idx="minor">
            <a:schemeClr val="lt1"/>
          </a:fontRef>
        </p:style>
        <p:txBody>
          <a:bodyPr/>
          <a:lstStyle/>
          <a:p>
            <a:pPr marL="0" indent="0">
              <a:buNone/>
            </a:pPr>
            <a:endParaRPr lang="en-US" altLang="en-US" sz="20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altLang="en-US" sz="28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rPr>
              <a:t>The </a:t>
            </a:r>
            <a:r>
              <a:rPr lang="en-US" altLang="en-US" sz="2800" b="1" dirty="0">
                <a:solidFill>
                  <a:srgbClr val="00FF00"/>
                </a:solidFill>
                <a:effectLst>
                  <a:outerShdw blurRad="38100" dist="38100" dir="2700000" algn="tl">
                    <a:srgbClr val="000000">
                      <a:alpha val="43137"/>
                    </a:srgbClr>
                  </a:outerShdw>
                </a:effectLst>
                <a:latin typeface="+mj-lt"/>
                <a:cs typeface="Times New Roman" panose="02020603050405020304" pitchFamily="18" charset="0"/>
              </a:rPr>
              <a:t>Key Roles of Cell Division: </a:t>
            </a:r>
            <a:r>
              <a:rPr lang="en-US" altLang="en-US" sz="2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Introduction</a:t>
            </a:r>
          </a:p>
          <a:p>
            <a:pPr marL="0" indent="0">
              <a:buNone/>
            </a:pPr>
            <a:endParaRPr lang="en-US" altLang="en-US" sz="2000" b="1"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Cell division distributes identical sets of chromosomes to daughter cells.</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Cellular Organization of the Genetic Material.</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Distribution of Chromosomes During Eukaryotic Cell Division</a:t>
            </a:r>
          </a:p>
          <a:p>
            <a:pPr marL="457200" lvl="1" indent="0">
              <a:buNone/>
            </a:pPr>
            <a:endParaRPr lang="en-US" altLang="en-US" sz="2000"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The mitotic phase </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a:t>
            </a:r>
            <a:r>
              <a:rPr lang="en-US" altLang="en-US" sz="2400" b="1" dirty="0" smtClean="0">
                <a:solidFill>
                  <a:srgbClr val="00FFCC"/>
                </a:solidFill>
                <a:effectLst>
                  <a:outerShdw blurRad="38100" dist="38100" dir="2700000" algn="tl">
                    <a:srgbClr val="000000">
                      <a:alpha val="43137"/>
                    </a:srgbClr>
                  </a:outerShdw>
                </a:effectLst>
                <a:latin typeface="+mj-lt"/>
                <a:cs typeface="Times New Roman" panose="02020603050405020304" pitchFamily="18" charset="0"/>
              </a:rPr>
              <a:t>M</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 alternates </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with </a:t>
            </a:r>
            <a:r>
              <a:rPr lang="en-US" altLang="en-US" sz="2400" b="1" dirty="0">
                <a:solidFill>
                  <a:srgbClr val="00FFCC"/>
                </a:solidFill>
                <a:effectLst>
                  <a:outerShdw blurRad="38100" dist="38100" dir="2700000" algn="tl">
                    <a:srgbClr val="000000">
                      <a:alpha val="43137"/>
                    </a:srgbClr>
                  </a:outerShdw>
                </a:effectLst>
                <a:latin typeface="+mj-lt"/>
                <a:cs typeface="Times New Roman" panose="02020603050405020304" pitchFamily="18" charset="0"/>
              </a:rPr>
              <a:t>interphase</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 in the cell cycle</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Phases of the Cell </a:t>
            </a:r>
            <a:r>
              <a:rPr lang="en-US" altLang="en-US" sz="2000" dirty="0" smtClean="0">
                <a:effectLst>
                  <a:outerShdw blurRad="38100" dist="38100" dir="2700000" algn="tl">
                    <a:srgbClr val="000000">
                      <a:alpha val="43137"/>
                    </a:srgbClr>
                  </a:outerShdw>
                </a:effectLst>
                <a:latin typeface="+mj-lt"/>
                <a:cs typeface="Times New Roman" panose="02020603050405020304" pitchFamily="18" charset="0"/>
              </a:rPr>
              <a:t>Cycle</a:t>
            </a: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100" y="105156"/>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329214967"/>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250668"/>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cell division</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division process occurs as part of the </a:t>
            </a:r>
            <a:r>
              <a:rPr lang="en-US" altLang="en-US" sz="2000" b="1" dirty="0" smtClean="0">
                <a:solidFill>
                  <a:srgbClr val="FF0000"/>
                </a:solidFill>
                <a:effectLst>
                  <a:outerShdw blurRad="38100" dist="38100" dir="2700000" algn="tl">
                    <a:srgbClr val="C0C0C0"/>
                  </a:outerShdw>
                </a:effectLst>
              </a:rPr>
              <a:t>cell cycle</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0000FF"/>
                </a:solidFill>
                <a:effectLst>
                  <a:outerShdw blurRad="38100" dist="38100" dir="2700000" algn="tl">
                    <a:srgbClr val="C0C0C0"/>
                  </a:outerShdw>
                </a:effectLst>
              </a:rPr>
              <a:t>the life of a cell from its origin in the division of a parent cell until its own division into </a:t>
            </a:r>
            <a:r>
              <a:rPr lang="en-US" altLang="en-US" sz="2000" dirty="0" smtClean="0">
                <a:solidFill>
                  <a:srgbClr val="0000FF"/>
                </a:solidFill>
                <a:effectLst>
                  <a:outerShdw blurRad="38100" dist="38100" dir="2700000" algn="tl">
                    <a:srgbClr val="C0C0C0"/>
                  </a:outerShdw>
                </a:effectLst>
              </a:rPr>
              <a:t>two new cells</a:t>
            </a:r>
            <a:r>
              <a:rPr lang="en-US" altLang="en-US" sz="2000" b="1" dirty="0" smtClean="0">
                <a:solidFill>
                  <a:srgbClr val="000000"/>
                </a:solidFill>
                <a:effectLst>
                  <a:outerShdw blurRad="38100" dist="38100" dir="2700000" algn="tl">
                    <a:srgbClr val="C0C0C0"/>
                  </a:outerShdw>
                </a:effectLst>
              </a:rPr>
              <a:t>).</a:t>
            </a: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division of a </a:t>
            </a:r>
            <a:r>
              <a:rPr lang="en-US" altLang="en-US" sz="2000" b="1" dirty="0" smtClean="0">
                <a:solidFill>
                  <a:srgbClr val="00B050"/>
                </a:solidFill>
                <a:effectLst>
                  <a:outerShdw blurRad="38100" dist="38100" dir="2700000" algn="tl">
                    <a:srgbClr val="C0C0C0"/>
                  </a:outerShdw>
                </a:effectLst>
              </a:rPr>
              <a:t>unicellular</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وحيد الخلية</a:t>
            </a:r>
            <a:r>
              <a:rPr lang="en-US" altLang="en-US" sz="1800" dirty="0" smtClean="0">
                <a:solidFill>
                  <a:srgbClr val="00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organism (</a:t>
            </a:r>
            <a:r>
              <a:rPr lang="en-US" altLang="en-US" sz="1800" dirty="0" smtClean="0">
                <a:solidFill>
                  <a:srgbClr val="000000"/>
                </a:solidFill>
                <a:effectLst>
                  <a:outerShdw blurRad="38100" dist="38100" dir="2700000" algn="tl">
                    <a:srgbClr val="C0C0C0"/>
                  </a:outerShdw>
                </a:effectLst>
              </a:rPr>
              <a:t>e.g. Amoeba</a:t>
            </a:r>
            <a:r>
              <a:rPr lang="en-US" altLang="en-US" sz="2000" b="1" dirty="0" smtClean="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Cell division is also central to the development of a </a:t>
            </a:r>
            <a:r>
              <a:rPr lang="en-US" altLang="en-US" sz="2000" b="1" dirty="0" smtClean="0">
                <a:solidFill>
                  <a:srgbClr val="00B050"/>
                </a:solidFill>
                <a:effectLst>
                  <a:outerShdw blurRad="38100" dist="38100" dir="2700000" algn="tl">
                    <a:srgbClr val="C0C0C0"/>
                  </a:outerShdw>
                </a:effectLst>
              </a:rPr>
              <a:t>multicellular</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عديد الخل</a:t>
            </a:r>
            <a:r>
              <a:rPr lang="ar-SA" altLang="en-US" sz="1800" dirty="0" smtClean="0">
                <a:solidFill>
                  <a:srgbClr val="000000"/>
                </a:solidFill>
                <a:effectLst>
                  <a:outerShdw blurRad="38100" dist="38100" dir="2700000" algn="tl">
                    <a:srgbClr val="C0C0C0"/>
                  </a:outerShdw>
                </a:effectLst>
              </a:rPr>
              <a:t>ا</a:t>
            </a:r>
            <a:r>
              <a:rPr lang="ar-EG" altLang="en-US" sz="1800" dirty="0" smtClean="0">
                <a:solidFill>
                  <a:srgbClr val="000000"/>
                </a:solidFill>
                <a:effectLst>
                  <a:outerShdw blurRad="38100" dist="38100" dir="2700000" algn="tl">
                    <a:srgbClr val="C0C0C0"/>
                  </a:outerShdw>
                </a:effectLst>
              </a:rPr>
              <a:t>ي</a:t>
            </a:r>
            <a:r>
              <a:rPr lang="ar-SA" altLang="en-US" sz="1800" dirty="0" smtClean="0">
                <a:solidFill>
                  <a:srgbClr val="000000"/>
                </a:solidFill>
                <a:effectLst>
                  <a:outerShdw blurRad="38100" dist="38100" dir="2700000" algn="tl">
                    <a:srgbClr val="C0C0C0"/>
                  </a:outerShdw>
                </a:effectLst>
              </a:rPr>
              <a:t>ا</a:t>
            </a:r>
            <a:r>
              <a:rPr lang="en-US" altLang="en-US" sz="2000" b="1" dirty="0" smtClean="0">
                <a:solidFill>
                  <a:srgbClr val="000000"/>
                </a:solidFill>
                <a:effectLst>
                  <a:outerShdw blurRad="38100" dist="38100" dir="2700000" algn="tl">
                    <a:srgbClr val="C0C0C0"/>
                  </a:outerShdw>
                </a:effectLst>
              </a:rPr>
              <a:t> organism that begins as a </a:t>
            </a:r>
            <a:r>
              <a:rPr lang="en-US" altLang="en-US" sz="2000" b="1" dirty="0" smtClean="0">
                <a:solidFill>
                  <a:srgbClr val="FF0000"/>
                </a:solidFill>
                <a:effectLst>
                  <a:outerShdw blurRad="38100" dist="38100" dir="2700000" algn="tl">
                    <a:srgbClr val="C0C0C0"/>
                  </a:outerShdw>
                </a:effectLst>
              </a:rPr>
              <a:t>fertilized egg or zygote</a:t>
            </a:r>
            <a:r>
              <a:rPr lang="en-US" altLang="en-US" sz="2000" b="1" dirty="0" smtClean="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smtClean="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05156"/>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a:t>
            </a:r>
            <a:r>
              <a:rPr lang="en-GB" sz="2000" dirty="0"/>
              <a:t>damage repair</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smtClean="0">
                <a:solidFill>
                  <a:srgbClr val="FF0000"/>
                </a:solidFill>
                <a:effectLst>
                  <a:outerShdw blurRad="38100" dist="38100" dir="2700000" algn="tl">
                    <a:srgbClr val="C0C0C0"/>
                  </a:outerShdw>
                </a:effectLst>
              </a:rPr>
              <a:t>never divide</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2"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a:solidFill>
                  <a:srgbClr val="000000"/>
                </a:solidFill>
                <a:effectLst>
                  <a:outerShdw blurRad="38100" dist="38100" dir="2700000" algn="tl">
                    <a:srgbClr val="C0C0C0"/>
                  </a:outerShdw>
                </a:effectLst>
              </a:rPr>
              <a:t>Multicellular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b="1" dirty="0" smtClean="0">
                <a:solidFill>
                  <a:srgbClr val="000000"/>
                </a:solidFill>
                <a:effectLst>
                  <a:outerShdw blurRad="38100" dist="38100" dir="2700000" algn="tl">
                    <a:srgbClr val="C0C0C0"/>
                  </a:outerShdw>
                </a:effectLst>
              </a:rPr>
              <a:t>(</a:t>
            </a:r>
            <a:r>
              <a:rPr lang="en-US" altLang="en-US" sz="2000" b="1" dirty="0" smtClean="0">
                <a:solidFill>
                  <a:srgbClr val="000000"/>
                </a:solidFill>
                <a:effectLst>
                  <a:outerShdw blurRad="38100" dist="38100" dir="2700000" algn="tl">
                    <a:srgbClr val="C0C0C0"/>
                  </a:outerShdw>
                </a:effectLst>
              </a:rPr>
              <a:t>e.g</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FF0000"/>
                </a:solidFill>
                <a:effectLst>
                  <a:outerShdw blurRad="38100" dist="38100" dir="2700000" algn="tl">
                    <a:srgbClr val="000000">
                      <a:alpha val="43137"/>
                    </a:srgbClr>
                  </a:outerShdw>
                </a:effectLst>
              </a:rPr>
              <a:t>blood </a:t>
            </a:r>
            <a:r>
              <a:rPr lang="en-US" altLang="en-US" sz="2000" dirty="0">
                <a:solidFill>
                  <a:srgbClr val="FF0000"/>
                </a:solidFill>
                <a:effectLst>
                  <a:outerShdw blurRad="38100" dist="38100" dir="2700000" algn="tl">
                    <a:srgbClr val="000000">
                      <a:alpha val="43137"/>
                    </a:srgbClr>
                  </a:outerShdw>
                </a:effectLst>
              </a:rPr>
              <a:t>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228600" y="3056692"/>
            <a:ext cx="5029200" cy="677108"/>
          </a:xfrm>
          <a:prstGeom prst="rect">
            <a:avLst/>
          </a:prstGeom>
          <a:solidFill>
            <a:srgbClr val="FFFF00"/>
          </a:solidFill>
          <a:ln w="9525">
            <a:solidFill>
              <a:srgbClr val="C00000"/>
            </a:solidFill>
            <a:miter lim="800000"/>
            <a:headEnd/>
            <a:tailEnd/>
          </a:ln>
          <a:effectLst/>
        </p:spPr>
        <p:txBody>
          <a:bodyPr wrap="square">
            <a:spAutoFit/>
          </a:bodyPr>
          <a:lstStyle/>
          <a:p>
            <a:pPr>
              <a:spcBef>
                <a:spcPct val="50000"/>
              </a:spcBef>
              <a:defRPr/>
            </a:pPr>
            <a:r>
              <a:rPr lang="en-US" altLang="en-US" sz="1900" b="1" dirty="0">
                <a:solidFill>
                  <a:srgbClr val="000000"/>
                </a:solidFill>
                <a:effectLst>
                  <a:outerShdw blurRad="38100" dist="38100" dir="2700000" algn="tl">
                    <a:srgbClr val="C0C0C0"/>
                  </a:outerShdw>
                </a:effectLst>
              </a:rPr>
              <a:t>Cell division distributes the genetic material (DNA) to two </a:t>
            </a:r>
            <a:r>
              <a:rPr lang="en-US" altLang="en-US" sz="1900" b="1" dirty="0" smtClean="0">
                <a:solidFill>
                  <a:srgbClr val="000000"/>
                </a:solidFill>
                <a:effectLst>
                  <a:outerShdw blurRad="38100" dist="38100" dir="2700000" algn="tl">
                    <a:srgbClr val="C0C0C0"/>
                  </a:outerShdw>
                </a:effectLst>
              </a:rPr>
              <a:t>new daughter </a:t>
            </a:r>
            <a:r>
              <a:rPr lang="en-US" altLang="en-US" sz="1900" b="1" dirty="0">
                <a:solidFill>
                  <a:srgbClr val="000000"/>
                </a:solidFill>
                <a:effectLst>
                  <a:outerShdw blurRad="38100" dist="38100" dir="2700000" algn="tl">
                    <a:srgbClr val="C0C0C0"/>
                  </a:outerShdw>
                </a:effectLst>
              </a:rPr>
              <a:t>cells.</a:t>
            </a:r>
            <a:endParaRPr lang="en-GB" sz="1900" b="1" dirty="0">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smtClean="0">
                <a:solidFill>
                  <a:srgbClr val="0000FF"/>
                </a:solidFill>
                <a:effectLst>
                  <a:outerShdw blurRad="38100" dist="38100" dir="2700000" algn="tl">
                    <a:srgbClr val="C0C0C0"/>
                  </a:outerShdw>
                </a:effectLst>
              </a:rPr>
              <a:t>Introduction</a:t>
            </a:r>
            <a:endParaRPr lang="en-US" altLang="en-US" sz="3600" b="1" kern="0" dirty="0" smtClean="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6</a:t>
            </a:fld>
            <a:endParaRPr lang="en-GB" altLang="en-US" sz="1400" smtClean="0"/>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smtClean="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pic>
        <p:nvPicPr>
          <p:cNvPr id="1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952367"/>
            <a:ext cx="3054096" cy="2390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body" idx="1"/>
          </p:nvPr>
        </p:nvSpPr>
        <p:spPr>
          <a:xfrm>
            <a:off x="76200" y="1143000"/>
            <a:ext cx="8915400" cy="5576911"/>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cell’s genetic information (</a:t>
            </a:r>
            <a:r>
              <a:rPr lang="en-US" altLang="en-US" sz="2000" b="1" dirty="0" smtClean="0">
                <a:solidFill>
                  <a:srgbClr val="FF0000"/>
                </a:solidFill>
                <a:effectLst>
                  <a:outerShdw blurRad="38100" dist="38100" dir="2700000" algn="tl">
                    <a:srgbClr val="C0C0C0"/>
                  </a:outerShdw>
                </a:effectLst>
              </a:rPr>
              <a:t>genome </a:t>
            </a:r>
            <a:r>
              <a:rPr lang="ar-EG" altLang="en-US" sz="1800" dirty="0" smtClean="0"/>
              <a:t>البنك الـ</a:t>
            </a:r>
            <a:r>
              <a:rPr lang="ar-SA" altLang="en-US" sz="1800" dirty="0" smtClean="0"/>
              <a:t>ﭽ</a:t>
            </a:r>
            <a:r>
              <a:rPr lang="ar-EG" altLang="en-US" sz="1800" dirty="0" smtClean="0"/>
              <a:t>ين</a:t>
            </a:r>
            <a:r>
              <a:rPr lang="ar-SA" altLang="en-US" sz="1800" dirty="0" smtClean="0"/>
              <a:t>ي</a:t>
            </a:r>
            <a:r>
              <a:rPr lang="en-US" altLang="en-US" sz="2000" b="1" dirty="0" smtClean="0">
                <a:solidFill>
                  <a:srgbClr val="000000"/>
                </a:solidFill>
                <a:effectLst>
                  <a:outerShdw blurRad="38100" dist="38100" dir="2700000" algn="tl">
                    <a:srgbClr val="C0C0C0"/>
                  </a:outerShdw>
                </a:effectLst>
              </a:rPr>
              <a:t>) is packaged as DNA.</a:t>
            </a:r>
          </a:p>
          <a:p>
            <a:pPr marL="576263" indent="-1588" eaLnBrk="1" hangingPunct="1">
              <a:buClr>
                <a:srgbClr val="339933"/>
              </a:buClr>
              <a:buFont typeface="Wingdings" panose="05000000000000000000" pitchFamily="2" charset="2"/>
              <a:buChar char="ü"/>
              <a:tabLst>
                <a:tab pos="2743200" algn="l"/>
              </a:tabLst>
              <a:defRPr/>
            </a:pPr>
            <a:r>
              <a:rPr lang="en-US" altLang="en-US" sz="1600" b="1" dirty="0" smtClean="0">
                <a:solidFill>
                  <a:srgbClr val="0000FF"/>
                </a:solidFill>
                <a:effectLst>
                  <a:outerShdw blurRad="38100" dist="38100" dir="2700000" algn="tl">
                    <a:srgbClr val="C0C0C0"/>
                  </a:outerShdw>
                </a:effectLst>
              </a:rPr>
              <a:t>In prokaryotes, the genome is often a single long DNA molecule.</a:t>
            </a:r>
          </a:p>
          <a:p>
            <a:pPr marL="576263" lvl="1" indent="-1588" eaLnBrk="1" hangingPunct="1">
              <a:buClr>
                <a:srgbClr val="339933"/>
              </a:buClr>
              <a:buFont typeface="Wingdings" panose="05000000000000000000" pitchFamily="2" charset="2"/>
              <a:buChar char="ü"/>
              <a:tabLst>
                <a:tab pos="2743200" algn="l"/>
              </a:tabLst>
              <a:defRPr/>
            </a:pPr>
            <a:r>
              <a:rPr lang="en-US" altLang="en-US" sz="1800" b="1" dirty="0" smtClean="0">
                <a:solidFill>
                  <a:srgbClr val="0000FF"/>
                </a:solidFill>
                <a:effectLst>
                  <a:outerShdw blurRad="38100" dist="38100" dir="2700000" algn="tl">
                    <a:srgbClr val="C0C0C0"/>
                  </a:outerShdw>
                </a:effectLst>
              </a:rPr>
              <a:t>In eukaryotes, the genome consists of several DNA molecules</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human cell must duplicate about </a:t>
            </a:r>
            <a:r>
              <a:rPr lang="en-US" altLang="en-US" sz="2000" b="1" dirty="0" smtClean="0">
                <a:solidFill>
                  <a:srgbClr val="0000FF"/>
                </a:solidFill>
                <a:effectLst>
                  <a:outerShdw blurRad="38100" dist="38100" dir="2700000" algn="tl">
                    <a:srgbClr val="C0C0C0"/>
                  </a:outerShdw>
                </a:effectLst>
              </a:rPr>
              <a:t>3m of DNA </a:t>
            </a:r>
            <a:r>
              <a:rPr lang="en-US" altLang="en-US" sz="2000" b="1" dirty="0" smtClean="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smtClean="0">
                <a:solidFill>
                  <a:srgbClr val="0000FF"/>
                </a:solidFill>
                <a:effectLst>
                  <a:outerShdw blurRad="38100" dist="38100" dir="2700000" algn="tl">
                    <a:srgbClr val="C0C0C0"/>
                  </a:outerShdw>
                </a:effectLst>
              </a:rPr>
              <a:t>DNA molecules are packaged into chromosomes.</a:t>
            </a:r>
            <a:r>
              <a:rPr lang="en-US" altLang="en-US" sz="2400" b="1" dirty="0" smtClean="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a:t>
            </a:r>
            <a:r>
              <a:rPr lang="en-US" altLang="en-US" sz="1800" b="1" u="sng" dirty="0" smtClean="0">
                <a:solidFill>
                  <a:srgbClr val="FF0000"/>
                </a:solidFill>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cells (</a:t>
            </a:r>
            <a:r>
              <a:rPr lang="en-US" altLang="en-US" sz="1800" dirty="0" smtClean="0">
                <a:solidFill>
                  <a:srgbClr val="000000"/>
                </a:solidFill>
                <a:effectLst>
                  <a:outerShdw blurRad="38100" dist="38100" dir="2700000" algn="tl">
                    <a:srgbClr val="C0C0C0"/>
                  </a:outerShdw>
                </a:effectLst>
              </a:rPr>
              <a:t>body cells</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الخلية </a:t>
            </a:r>
            <a:r>
              <a:rPr lang="ar-EG" altLang="en-US" sz="1800" dirty="0">
                <a:solidFill>
                  <a:srgbClr val="000000"/>
                </a:solidFill>
              </a:rPr>
              <a:t>الجسدية </a:t>
            </a:r>
            <a:r>
              <a:rPr lang="en-US" altLang="en-US" sz="1800"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have </a:t>
            </a:r>
            <a:r>
              <a:rPr lang="en-US" altLang="en-US" sz="1800" b="1" dirty="0" smtClean="0">
                <a:solidFill>
                  <a:srgbClr val="0000FF"/>
                </a:solidFill>
                <a:effectLst>
                  <a:outerShdw blurRad="38100" dist="38100" dir="2700000" algn="tl">
                    <a:srgbClr val="C0C0C0"/>
                  </a:outerShdw>
                </a:effectLst>
              </a:rPr>
              <a:t>46 chromosomes</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gametes </a:t>
            </a:r>
            <a:r>
              <a:rPr lang="ar-EG" altLang="en-US" sz="1800" dirty="0" smtClean="0">
                <a:solidFill>
                  <a:srgbClr val="000000"/>
                </a:solidFill>
              </a:rPr>
              <a:t>أمشاج</a:t>
            </a:r>
            <a:r>
              <a:rPr lang="en-US" altLang="en-US" sz="1800" dirty="0" smtClean="0">
                <a:solidFill>
                  <a:srgbClr val="000000"/>
                </a:solidFill>
              </a:rPr>
              <a:t>, </a:t>
            </a:r>
            <a:r>
              <a:rPr lang="en-US" altLang="en-US" sz="1800" dirty="0" smtClean="0">
                <a:solidFill>
                  <a:srgbClr val="000000"/>
                </a:solidFill>
              </a:rPr>
              <a:t>(the </a:t>
            </a:r>
            <a:r>
              <a:rPr lang="en-US" altLang="en-US" sz="1800" dirty="0" smtClean="0">
                <a:solidFill>
                  <a:srgbClr val="000000"/>
                </a:solidFill>
              </a:rPr>
              <a:t>sex </a:t>
            </a:r>
            <a:r>
              <a:rPr lang="en-US" altLang="en-US" sz="1800" dirty="0" smtClean="0">
                <a:solidFill>
                  <a:srgbClr val="000000"/>
                </a:solidFill>
              </a:rPr>
              <a:t>cells)</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a:t>
            </a:r>
            <a:r>
              <a:rPr lang="en-US" altLang="en-US" sz="1800" dirty="0" smtClean="0">
                <a:solidFill>
                  <a:srgbClr val="000000"/>
                </a:solidFill>
              </a:rPr>
              <a:t>e.g.</a:t>
            </a:r>
            <a:r>
              <a:rPr lang="en-US" altLang="en-US" sz="1800" b="1" dirty="0" smtClean="0">
                <a:solidFill>
                  <a:srgbClr val="000000"/>
                </a:solidFill>
                <a:effectLst>
                  <a:outerShdw blurRad="38100" dist="38100" dir="2700000" algn="tl">
                    <a:srgbClr val="C0C0C0"/>
                  </a:outerShdw>
                </a:effectLst>
              </a:rPr>
              <a:t> </a:t>
            </a:r>
            <a:r>
              <a:rPr lang="en-US" altLang="en-US" sz="1800" dirty="0" smtClean="0">
                <a:solidFill>
                  <a:srgbClr val="000000"/>
                </a:solidFill>
              </a:rPr>
              <a:t>sperm                                                          or </a:t>
            </a:r>
            <a:r>
              <a:rPr lang="en-US" altLang="en-US" sz="1800" dirty="0" smtClean="0">
                <a:solidFill>
                  <a:srgbClr val="000000"/>
                </a:solidFill>
              </a:rPr>
              <a:t>ovum</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have </a:t>
            </a:r>
            <a:r>
              <a:rPr lang="en-US" altLang="en-US" sz="1800" b="1" dirty="0" smtClean="0">
                <a:solidFill>
                  <a:srgbClr val="0000FF"/>
                </a:solidFill>
                <a:effectLst>
                  <a:outerShdw blurRad="38100" dist="38100" dir="2700000" algn="tl">
                    <a:srgbClr val="C0C0C0"/>
                  </a:outerShdw>
                </a:effectLst>
              </a:rPr>
              <a:t>23 chromosomes</a:t>
            </a:r>
            <a:r>
              <a:rPr lang="en-US" altLang="en-US" sz="1800" b="1" dirty="0" smtClean="0">
                <a:solidFill>
                  <a:srgbClr val="000000"/>
                </a:solidFill>
                <a:effectLst>
                  <a:outerShdw blurRad="38100" dist="38100" dir="2700000" algn="tl">
                    <a:srgbClr val="C0C0C0"/>
                  </a:outerShdw>
                </a:effectLst>
              </a:rPr>
              <a:t>, half the                                                           number in a </a:t>
            </a:r>
            <a:r>
              <a:rPr lang="en-US" altLang="en-US" sz="1800" b="1" dirty="0" smtClean="0">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a:t>
            </a:r>
          </a:p>
          <a:p>
            <a:pPr marL="457200" lvl="1" indent="0" eaLnBrk="1" hangingPunct="1">
              <a:buClr>
                <a:srgbClr val="339933"/>
              </a:buClr>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FF0000"/>
                </a:solidFill>
                <a:effectLst>
                  <a:outerShdw blurRad="38100" dist="38100" dir="2700000" algn="tl">
                    <a:srgbClr val="C0C0C0"/>
                  </a:outerShdw>
                </a:effectLst>
              </a:rPr>
              <a:t>Each eukaryotic chromosome consists                                                      mainly of a long linear DNA molecule.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par>
                          <p:cTn id="11" fill="hold" nodeType="with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wipe(left)">
                                      <p:cBhvr>
                                        <p:cTn id="14" dur="500"/>
                                        <p:tgtEl>
                                          <p:spTgt spid="10242">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Effect transition="in" filter="wipe(left)">
                                      <p:cBhvr>
                                        <p:cTn id="19" dur="500"/>
                                        <p:tgtEl>
                                          <p:spTgt spid="1024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wipe(left)">
                                      <p:cBhvr>
                                        <p:cTn id="22" dur="500"/>
                                        <p:tgtEl>
                                          <p:spTgt spid="1024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42">
                                            <p:txEl>
                                              <p:pRg st="6" end="6"/>
                                            </p:txEl>
                                          </p:spTgt>
                                        </p:tgtEl>
                                        <p:attrNameLst>
                                          <p:attrName>style.visibility</p:attrName>
                                        </p:attrNameLst>
                                      </p:cBhvr>
                                      <p:to>
                                        <p:strVal val="visible"/>
                                      </p:to>
                                    </p:set>
                                    <p:animEffect transition="in" filter="wipe(left)">
                                      <p:cBhvr>
                                        <p:cTn id="25" dur="500"/>
                                        <p:tgtEl>
                                          <p:spTgt spid="10242">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42">
                                            <p:txEl>
                                              <p:pRg st="7" end="7"/>
                                            </p:txEl>
                                          </p:spTgt>
                                        </p:tgtEl>
                                        <p:attrNameLst>
                                          <p:attrName>style.visibility</p:attrName>
                                        </p:attrNameLst>
                                      </p:cBhvr>
                                      <p:to>
                                        <p:strVal val="visible"/>
                                      </p:to>
                                    </p:set>
                                    <p:animEffect transition="in" filter="wipe(left)">
                                      <p:cBhvr>
                                        <p:cTn id="28" dur="500"/>
                                        <p:tgtEl>
                                          <p:spTgt spid="10242">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242">
                                            <p:txEl>
                                              <p:pRg st="9" end="9"/>
                                            </p:txEl>
                                          </p:spTgt>
                                        </p:tgtEl>
                                        <p:attrNameLst>
                                          <p:attrName>style.visibility</p:attrName>
                                        </p:attrNameLst>
                                      </p:cBhvr>
                                      <p:to>
                                        <p:strVal val="visible"/>
                                      </p:to>
                                    </p:set>
                                    <p:animEffect transition="in" filter="wipe(left)">
                                      <p:cBhvr>
                                        <p:cTn id="33" dur="500"/>
                                        <p:tgtEl>
                                          <p:spTgt spid="10242">
                                            <p:txEl>
                                              <p:pRg st="9" end="9"/>
                                            </p:txEl>
                                          </p:spTgt>
                                        </p:tgtEl>
                                      </p:cBhvr>
                                    </p:animEffect>
                                  </p:childTnLst>
                                </p:cTn>
                              </p:par>
                            </p:childTnLst>
                          </p:cTn>
                        </p:par>
                        <p:par>
                          <p:cTn id="34" fill="hold">
                            <p:stCondLst>
                              <p:cond delay="500"/>
                            </p:stCondLst>
                            <p:childTnLst>
                              <p:par>
                                <p:cTn id="35" presetID="2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219200"/>
            <a:ext cx="4914900" cy="2068259"/>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Each chromosome has hundreds or thousands of </a:t>
            </a:r>
            <a:r>
              <a:rPr lang="en-US" altLang="en-US" sz="1600" b="1" u="sng" dirty="0" smtClean="0">
                <a:solidFill>
                  <a:srgbClr val="0000FF"/>
                </a:solidFill>
                <a:effectLst>
                  <a:outerShdw blurRad="38100" dist="38100" dir="2700000" algn="tl">
                    <a:srgbClr val="C0C0C0"/>
                  </a:outerShdw>
                </a:effectLst>
              </a:rPr>
              <a:t>genes.</a:t>
            </a:r>
            <a:r>
              <a:rPr lang="en-US" altLang="en-US" sz="1600" b="1" dirty="0" smtClean="0">
                <a:solidFill>
                  <a:srgbClr val="000000"/>
                </a:solidFill>
                <a:effectLst>
                  <a:outerShdw blurRad="38100" dist="38100" dir="2700000" algn="tl">
                    <a:srgbClr val="C0C0C0"/>
                  </a:outerShdw>
                </a:effectLst>
              </a:rPr>
              <a:t> </a:t>
            </a:r>
          </a:p>
          <a:p>
            <a:pPr marL="173038" indent="-173038" eaLnBrk="1" hangingPunct="1">
              <a:lnSpc>
                <a:spcPct val="90000"/>
              </a:lnSpc>
              <a:buClr>
                <a:srgbClr val="339933"/>
              </a:buClr>
              <a:tabLst>
                <a:tab pos="2743200" algn="l"/>
              </a:tabLst>
              <a:defRPr/>
            </a:pPr>
            <a:r>
              <a:rPr lang="en-US" altLang="en-US" sz="1600" b="1" dirty="0" smtClean="0">
                <a:solidFill>
                  <a:srgbClr val="0000FF"/>
                </a:solidFill>
                <a:effectLst>
                  <a:outerShdw blurRad="38100" dist="38100" dir="2700000" algn="tl">
                    <a:srgbClr val="C0C0C0"/>
                  </a:outerShdw>
                </a:effectLst>
              </a:rPr>
              <a:t>G</a:t>
            </a:r>
            <a:r>
              <a:rPr lang="en-US" altLang="en-US" sz="1600" b="1" dirty="0" smtClean="0">
                <a:solidFill>
                  <a:srgbClr val="0000FF"/>
                </a:solidFill>
                <a:effectLst>
                  <a:outerShdw blurRad="38100" dist="38100" dir="2700000" algn="tl">
                    <a:srgbClr val="C0C0C0"/>
                  </a:outerShdw>
                </a:effectLst>
              </a:rPr>
              <a:t>enes are the units </a:t>
            </a:r>
            <a:r>
              <a:rPr lang="en-US" altLang="en-US" sz="1600" b="1" dirty="0" smtClean="0">
                <a:solidFill>
                  <a:srgbClr val="0000FF"/>
                </a:solidFill>
                <a:effectLst>
                  <a:outerShdw blurRad="38100" dist="38100" dir="2700000" algn="tl">
                    <a:srgbClr val="C0C0C0"/>
                  </a:outerShdw>
                </a:effectLst>
              </a:rPr>
              <a:t>that specify an organism’s inherited </a:t>
            </a:r>
            <a:r>
              <a:rPr lang="en-US" altLang="en-US" sz="1600" b="1" dirty="0" smtClean="0">
                <a:solidFill>
                  <a:srgbClr val="0000FF"/>
                </a:solidFill>
                <a:effectLst>
                  <a:outerShdw blurRad="38100" dist="38100" dir="2700000" algn="tl">
                    <a:srgbClr val="C0C0C0"/>
                  </a:outerShdw>
                </a:effectLst>
              </a:rPr>
              <a:t>character </a:t>
            </a:r>
            <a:r>
              <a:rPr lang="ar-EG" altLang="en-US" sz="1600" dirty="0" smtClean="0">
                <a:effectLst>
                  <a:outerShdw blurRad="38100" dist="38100" dir="2700000" algn="tl">
                    <a:srgbClr val="C0C0C0"/>
                  </a:outerShdw>
                </a:effectLst>
              </a:rPr>
              <a:t>الصفات </a:t>
            </a:r>
            <a:r>
              <a:rPr lang="ar-EG" altLang="en-US" sz="1600" dirty="0" smtClean="0">
                <a:effectLst>
                  <a:outerShdw blurRad="38100" dist="38100" dir="2700000" algn="tl">
                    <a:srgbClr val="C0C0C0"/>
                  </a:outerShdw>
                </a:effectLst>
              </a:rPr>
              <a:t>الوراثية</a:t>
            </a:r>
            <a:r>
              <a:rPr lang="en-US" altLang="en-US" sz="1600" b="1" dirty="0" smtClean="0">
                <a:solidFill>
                  <a:srgbClr val="000000"/>
                </a:solidFill>
                <a:effectLst>
                  <a:outerShdw blurRad="38100" dist="38100" dir="2700000" algn="tl">
                    <a:srgbClr val="C0C0C0"/>
                  </a:outerShdw>
                </a:effectLst>
              </a:rPr>
              <a:t>.</a:t>
            </a:r>
            <a:endParaRPr lang="en-US" altLang="en-US" sz="16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a:t>
            </a:r>
            <a:r>
              <a:rPr lang="en-US" altLang="en-US" sz="1600" b="1" u="sng" dirty="0" smtClean="0">
                <a:solidFill>
                  <a:srgbClr val="0000FF"/>
                </a:solidFill>
                <a:effectLst>
                  <a:outerShdw blurRad="38100" dist="38100" dir="2700000" algn="tl">
                    <a:srgbClr val="C0C0C0"/>
                  </a:outerShdw>
                </a:effectLst>
              </a:rPr>
              <a:t>DNA-protein complex </a:t>
            </a:r>
            <a:r>
              <a:rPr lang="en-US" altLang="en-US" sz="1600" b="1" dirty="0" smtClean="0">
                <a:solidFill>
                  <a:srgbClr val="000000"/>
                </a:solidFill>
                <a:effectLst>
                  <a:outerShdw blurRad="38100" dist="38100" dir="2700000" algn="tl">
                    <a:srgbClr val="C0C0C0"/>
                  </a:outerShdw>
                </a:effectLst>
              </a:rPr>
              <a:t>is organized into a long thin fiber </a:t>
            </a:r>
            <a:r>
              <a:rPr lang="en-US" altLang="en-US" sz="1600" b="1" dirty="0" smtClean="0">
                <a:solidFill>
                  <a:srgbClr val="000000"/>
                </a:solidFill>
                <a:effectLst>
                  <a:outerShdw blurRad="38100" dist="38100" dir="2700000" algn="tl">
                    <a:srgbClr val="C0C0C0"/>
                  </a:outerShdw>
                </a:effectLst>
              </a:rPr>
              <a:t>called </a:t>
            </a:r>
            <a:r>
              <a:rPr lang="en-US" altLang="en-US" sz="1400" b="1" dirty="0" smtClean="0">
                <a:solidFill>
                  <a:srgbClr val="000000"/>
                </a:solidFill>
                <a:effectLst>
                  <a:outerShdw blurRad="38100" dist="38100" dir="2700000" algn="tl">
                    <a:srgbClr val="C0C0C0"/>
                  </a:outerShdw>
                </a:effectLst>
              </a:rPr>
              <a:t>(</a:t>
            </a:r>
            <a:r>
              <a:rPr lang="en-US" altLang="en-US" sz="1800" b="1" dirty="0" smtClean="0">
                <a:solidFill>
                  <a:srgbClr val="FF0000"/>
                </a:solidFill>
                <a:effectLst>
                  <a:outerShdw blurRad="38100" dist="38100" dir="2700000" algn="tl">
                    <a:srgbClr val="C0C0C0"/>
                  </a:outerShdw>
                </a:effectLst>
              </a:rPr>
              <a:t>Chromatin</a:t>
            </a:r>
            <a:r>
              <a:rPr lang="en-US" altLang="en-US" sz="1400" b="1" dirty="0" smtClean="0">
                <a:solidFill>
                  <a:srgbClr val="000000"/>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a:t>
            </a:r>
            <a:endParaRPr lang="en-US" altLang="en-US" sz="9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After the DNA duplication, chromatin condenses</a:t>
            </a:r>
            <a:r>
              <a:rPr lang="ar-EG"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 to form </a:t>
            </a:r>
            <a:r>
              <a:rPr lang="en-US" altLang="en-US" sz="1600" b="1" dirty="0" smtClean="0">
                <a:solidFill>
                  <a:srgbClr val="000000"/>
                </a:solidFill>
                <a:effectLst>
                  <a:outerShdw blurRad="38100" dist="38100" dir="2700000" algn="tl">
                    <a:srgbClr val="C0C0C0"/>
                  </a:outerShdw>
                </a:effectLst>
              </a:rPr>
              <a:t>the (</a:t>
            </a:r>
            <a:r>
              <a:rPr lang="en-US" altLang="en-US" sz="1800" b="1" dirty="0" smtClean="0">
                <a:solidFill>
                  <a:srgbClr val="FF0000"/>
                </a:solidFill>
                <a:effectLst>
                  <a:outerShdw blurRad="38100" dist="38100" dir="2700000" algn="tl">
                    <a:srgbClr val="C0C0C0"/>
                  </a:outerShdw>
                </a:effectLst>
              </a:rPr>
              <a:t>Chromosome</a:t>
            </a:r>
            <a:r>
              <a:rPr lang="en-US" altLang="en-US" sz="1600" b="1" dirty="0" smtClean="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96203"/>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sz="1600" b="1" dirty="0" smtClean="0">
                <a:solidFill>
                  <a:srgbClr val="3333FF"/>
                </a:solidFill>
                <a:effectLst>
                  <a:outerShdw blurRad="38100" dist="38100" dir="2700000" algn="tl">
                    <a:srgbClr val="C0C0C0"/>
                  </a:outerShdw>
                </a:effectLst>
              </a:rPr>
              <a:t>“</a:t>
            </a:r>
            <a:r>
              <a:rPr lang="en-US" altLang="en-US" sz="1600" b="1" dirty="0" smtClean="0">
                <a:solidFill>
                  <a:srgbClr val="FF0000"/>
                </a:solidFill>
                <a:effectLst>
                  <a:outerShdw blurRad="38100" dist="38100" dir="2700000" algn="tl">
                    <a:srgbClr val="C0C0C0"/>
                  </a:outerShdw>
                </a:effectLst>
              </a:rPr>
              <a:t>C</a:t>
            </a:r>
            <a:r>
              <a:rPr lang="en-US" altLang="en-US" b="1" dirty="0" smtClean="0">
                <a:solidFill>
                  <a:srgbClr val="FF0000"/>
                </a:solidFill>
                <a:effectLst>
                  <a:outerShdw blurRad="38100" dist="38100" dir="2700000" algn="tl">
                    <a:srgbClr val="C0C0C0"/>
                  </a:outerShdw>
                </a:effectLst>
              </a:rPr>
              <a:t>hromatids</a:t>
            </a:r>
            <a:r>
              <a:rPr lang="en-US" altLang="en-US" b="1" dirty="0" smtClean="0">
                <a:solidFill>
                  <a:srgbClr val="0000FF"/>
                </a:solidFill>
                <a:effectLst>
                  <a:outerShdw blurRad="38100" dist="38100" dir="2700000" algn="tl">
                    <a:srgbClr val="C0C0C0"/>
                  </a:outerShdw>
                </a:effectLst>
              </a:rPr>
              <a:t>”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a:t>
            </a:r>
            <a:r>
              <a:rPr lang="en-US" altLang="en-US" sz="1600" b="1" dirty="0" smtClean="0">
                <a:solidFill>
                  <a:srgbClr val="000000"/>
                </a:solidFill>
                <a:effectLst>
                  <a:outerShdw blurRad="38100" dist="38100" dir="2700000" algn="tl">
                    <a:srgbClr val="C0C0C0"/>
                  </a:outerShdw>
                </a:effectLst>
              </a:rPr>
              <a:t>called </a:t>
            </a:r>
            <a:r>
              <a:rPr lang="en-US" altLang="en-US" b="1" dirty="0" smtClean="0">
                <a:solidFill>
                  <a:srgbClr val="000000"/>
                </a:solidFill>
                <a:effectLst>
                  <a:outerShdw blurRad="38100" dist="38100" dir="2700000" algn="tl">
                    <a:srgbClr val="C0C0C0"/>
                  </a:outerShdw>
                </a:effectLst>
              </a:rPr>
              <a:t>the </a:t>
            </a:r>
            <a:r>
              <a:rPr lang="en-US" altLang="en-US" b="1" dirty="0" smtClean="0">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a:t>
            </a:r>
            <a:r>
              <a:rPr lang="en-US" altLang="en-US" sz="1600" b="1" dirty="0">
                <a:solidFill>
                  <a:srgbClr val="0000FF"/>
                </a:solidFill>
                <a:effectLst>
                  <a:outerShdw blurRad="38100" dist="38100" dir="2700000" algn="tl">
                    <a:srgbClr val="C0C0C0"/>
                  </a:outerShdw>
                </a:effectLst>
              </a:rPr>
              <a:t>sister chromatids </a:t>
            </a:r>
            <a:r>
              <a:rPr lang="en-US" altLang="en-US" sz="1600" b="1" dirty="0">
                <a:solidFill>
                  <a:srgbClr val="000000"/>
                </a:solidFill>
                <a:effectLst>
                  <a:outerShdw blurRad="38100" dist="38100" dir="2700000" algn="tl">
                    <a:srgbClr val="C0C0C0"/>
                  </a:outerShdw>
                </a:effectLst>
              </a:rPr>
              <a:t>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0000FF"/>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a:solidFill>
                  <a:srgbClr val="0000FF"/>
                </a:solidFill>
                <a:effectLst>
                  <a:outerShdw blurRad="38100" dist="38100" dir="2700000" algn="tl">
                    <a:srgbClr val="C0C0C0"/>
                  </a:outerShdw>
                </a:effectLst>
              </a:rPr>
              <a:t>cytokinesis</a:t>
            </a:r>
            <a:r>
              <a:rPr lang="en-US" altLang="en-US" sz="1600" b="1" dirty="0">
                <a:solidFill>
                  <a:srgbClr val="FF0000"/>
                </a:solidFill>
                <a:effectLst>
                  <a:outerShdw blurRad="38100" dist="38100" dir="2700000" algn="tl">
                    <a:srgbClr val="C0C0C0"/>
                  </a:outerShdw>
                </a:effectLst>
              </a:rPr>
              <a:t> </a:t>
            </a:r>
            <a:r>
              <a:rPr lang="ar-SA" altLang="en-US" sz="1400" dirty="0">
                <a:effectLst>
                  <a:outerShdw blurRad="38100" dist="38100" dir="2700000" algn="tl">
                    <a:srgbClr val="C0C0C0"/>
                  </a:outerShdw>
                </a:effectLst>
              </a:rPr>
              <a:t>الإنشطار</a:t>
            </a:r>
            <a:r>
              <a:rPr lang="ar-EG" altLang="en-US" sz="1400" b="1" dirty="0">
                <a:effectLst>
                  <a:outerShdw blurRad="38100" dist="38100" dir="2700000" algn="tl">
                    <a:srgbClr val="C0C0C0"/>
                  </a:outerShdw>
                </a:effectLst>
              </a:rPr>
              <a:t> </a:t>
            </a:r>
            <a:r>
              <a:rPr lang="ar-SA" altLang="en-US" sz="1400" dirty="0">
                <a:effectLst>
                  <a:outerShdw blurRad="38100" dist="38100" dir="2700000" algn="tl">
                    <a:srgbClr val="C0C0C0"/>
                  </a:outerShdw>
                </a:effectLst>
              </a:rPr>
              <a:t>الخلوي</a:t>
            </a:r>
            <a:r>
              <a:rPr lang="en-US" altLang="en-US" sz="14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400" dirty="0">
                <a:solidFill>
                  <a:srgbClr val="000000"/>
                </a:solidFill>
                <a:effectLst>
                  <a:outerShdw blurRad="38100" dist="38100" dir="2700000" algn="tl">
                    <a:srgbClr val="C0C0C0"/>
                  </a:outerShdw>
                </a:effectLst>
              </a:rPr>
              <a:t>الخلايا الجسدية</a:t>
            </a:r>
            <a:r>
              <a:rPr lang="en-US" altLang="en-US" sz="14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
        <p:nvSpPr>
          <p:cNvPr id="10"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3225" r:id="rId4" imgW="7066080" imgH="4743360"/>
        </mc:Choice>
        <mc:Fallback>
          <p:control r:id="rId4" imgW="7066080" imgH="4743360">
            <p:pic>
              <p:nvPicPr>
                <p:cNvPr id="2" name="sbba086331ff409a88b5518aff0e24ca"/>
                <p:cNvPicPr preferRelativeResize="0">
                  <a:picLocks noChangeAspect="1" noChangeArrowheads="1" noChangeShapeType="1"/>
                </p:cNvPicPr>
                <p:nvPr>
                  <p:custDataLst>
                    <p:tags r:id="rId5"/>
                  </p:custDataLst>
                </p:nvPr>
              </p:nvPicPr>
              <p:blipFill>
                <a:blip r:embed="rId13"/>
                <a:srcRect/>
                <a:stretch>
                  <a:fillRect/>
                </a:stretch>
              </p:blipFill>
              <p:spPr bwMode="auto">
                <a:xfrm>
                  <a:off x="1009650" y="1413412"/>
                  <a:ext cx="7066257" cy="474248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smtClean="0">
                    <a:solidFill>
                      <a:srgbClr val="FF0000"/>
                    </a:solidFill>
                    <a:effectLst>
                      <a:outerShdw blurRad="38100" dist="38100" dir="2700000" algn="tl">
                        <a:srgbClr val="C0C0C0"/>
                      </a:outerShdw>
                    </a:effectLst>
                  </a:rPr>
                  <a:t>A chromatid</a:t>
                </a:r>
                <a:endParaRPr lang="en-GB" sz="2000" b="1" dirty="0">
                  <a:solidFill>
                    <a:srgbClr val="FF0000"/>
                  </a:solidFill>
                  <a:effectLst>
                    <a:outerShdw blurRad="38100" dist="38100" dir="2700000" algn="tl">
                      <a:srgbClr val="C0C0C0"/>
                    </a:outerShdw>
                  </a:effectLst>
                </a:endParaRP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smtClean="0">
                    <a:effectLst>
                      <a:outerShdw blurRad="38100" dist="38100" dir="2700000" algn="tl">
                        <a:srgbClr val="C0C0C0"/>
                      </a:outerShdw>
                    </a:effectLst>
                  </a:rPr>
                  <a:t>(</a:t>
                </a:r>
                <a:r>
                  <a:rPr lang="en-GB" sz="1400" b="1" dirty="0" smtClean="0">
                    <a:solidFill>
                      <a:srgbClr val="0000FF"/>
                    </a:solidFill>
                    <a:effectLst>
                      <a:outerShdw blurRad="38100" dist="38100" dir="2700000" algn="tl">
                        <a:srgbClr val="C0C0C0"/>
                      </a:outerShdw>
                    </a:effectLst>
                  </a:rPr>
                  <a:t>DNA + </a:t>
                </a:r>
                <a:r>
                  <a:rPr lang="en-GB" sz="1400" b="1" dirty="0">
                    <a:solidFill>
                      <a:srgbClr val="0000FF"/>
                    </a:solidFill>
                    <a:effectLst>
                      <a:outerShdw blurRad="38100" dist="38100" dir="2700000" algn="tl">
                        <a:srgbClr val="C0C0C0"/>
                      </a:outerShdw>
                    </a:effectLst>
                  </a:rPr>
                  <a:t>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a:t>
            </a:r>
            <a:r>
              <a:rPr lang="en-GB" sz="2000" dirty="0" smtClean="0">
                <a:effectLst>
                  <a:outerShdw blurRad="38100" dist="38100" dir="2700000" algn="tl">
                    <a:srgbClr val="C0C0C0"/>
                  </a:outerShdw>
                </a:effectLst>
              </a:rPr>
              <a:t>chromatids</a:t>
            </a:r>
            <a:endParaRPr lang="en-GB" sz="2000" dirty="0">
              <a:effectLst>
                <a:outerShdw blurRad="38100" dist="38100" dir="2700000" algn="tl">
                  <a:srgbClr val="C0C0C0"/>
                </a:outerShdw>
              </a:effectLst>
            </a:endParaRP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dirty="0">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a:t>
              </a:r>
              <a:r>
                <a:rPr lang="en-GB" sz="2800" b="1" dirty="0" smtClean="0">
                  <a:ln w="11430"/>
                  <a:solidFill>
                    <a:srgbClr val="FF0000"/>
                  </a:solidFill>
                </a:rPr>
                <a:t>Chromosomes</a:t>
              </a:r>
              <a:endParaRPr lang="en-GB" sz="2800" b="1" dirty="0">
                <a:ln w="11430"/>
                <a:solidFill>
                  <a:srgbClr val="FF0000"/>
                </a:solidFill>
              </a:endParaRP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par>
                          <p:cTn id="40" fill="hold" nodeType="with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1000"/>
                                        <p:tgtEl>
                                          <p:spTgt spid="4"/>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ff68359-576d-4fba-ab76-1885d8f2e88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8127558-d:\ashraf\d\faculty file\e-larning\1433-1434\المحتوى الرقمي\109-lectures\lms-2\lecture-16 division\lecture 16.pptx"/>
  <p:tag name="ARTICULATE_PRESENTER_VERSION" val="7"/>
  <p:tag name="ARTICULATE_USED_PAGE_ORIENTATION" val="1"/>
  <p:tag name="ARTICULATE_USED_PAGE_SIZE" val="1"/>
  <p:tag name="INKNOELEADERBOARD" val="1185474542"/>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UDIO_ID" val="301"/>
  <p:tag name="ARTICULATE_AUDIO_RECORDED" val="1"/>
  <p:tag name="ELAPSEDTIME" val="129.9"/>
  <p:tag name="ANNOTATION_TYPE_1" val="0"/>
  <p:tag name="ANNOTATION_START_1" val="6.5"/>
  <p:tag name="ANNOTATION_END_1" val="8.7"/>
  <p:tag name="ANNOTATION_TOP_1" val="229"/>
  <p:tag name="ANNOTATION_LEFT_1" val="580"/>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7"/>
  <p:tag name="ANNOTATION_END_2" val="21.2"/>
  <p:tag name="ANNOTATION_TOP_2" val="232"/>
  <p:tag name="ANNOTATION_LEFT_2" val="190"/>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21.2"/>
  <p:tag name="ANNOTATION_END_3" val="23.9"/>
  <p:tag name="ANNOTATION_TOP_3" val="311"/>
  <p:tag name="ANNOTATION_LEFT_3" val="6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23.9"/>
  <p:tag name="ANNOTATION_END_4" val="26.8"/>
  <p:tag name="ANNOTATION_TOP_4" val="314"/>
  <p:tag name="ANNOTATION_LEFT_4" val="267"/>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26.8"/>
  <p:tag name="ANNOTATION_END_5" val="29.7"/>
  <p:tag name="ANNOTATION_TOP_5" val="321"/>
  <p:tag name="ANNOTATION_LEFT_5" val="570"/>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29.7"/>
  <p:tag name="ANNOTATION_END_6" val="46.3"/>
  <p:tag name="ANNOTATION_TOP_6" val="358"/>
  <p:tag name="ANNOTATION_LEFT_6" val="114"/>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46.3"/>
  <p:tag name="ANNOTATION_END_7" val="54.3"/>
  <p:tag name="ANNOTATION_TOP_7" val="396"/>
  <p:tag name="ANNOTATION_LEFT_7" val="97"/>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54.3"/>
  <p:tag name="ANNOTATION_END_8" val="86.9"/>
  <p:tag name="ANNOTATION_TOP_8" val="431"/>
  <p:tag name="ANNOTATION_LEFT_8" val="101"/>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86.9"/>
  <p:tag name="ANNOTATION_END_9" val="90.8"/>
  <p:tag name="ANNOTATION_TOP_9" val="516"/>
  <p:tag name="ANNOTATION_LEFT_9" val="63"/>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TYPE_10" val="0"/>
  <p:tag name="ANNOTATION_START_10" val="90.8"/>
  <p:tag name="ANNOTATION_END_10" val="94.5"/>
  <p:tag name="ANNOTATION_TOP_10" val="510"/>
  <p:tag name="ANNOTATION_LEFT_10" val="345"/>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0"/>
  <p:tag name="ANNOTATION_START_11" val="94.5"/>
  <p:tag name="ANNOTATION_END_11" val="113.2"/>
  <p:tag name="ANNOTATION_TOP_11" val="514"/>
  <p:tag name="ANNOTATION_LEFT_11" val="636"/>
  <p:tag name="ANNOTATION_WIDTH_11" val="66"/>
  <p:tag name="ANNOTATION_HEIGHT_11" val="66"/>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5287936"/>
  <p:tag name="ANNOTATION_FILL_ALPHA_11" val="100"/>
  <p:tag name="ANNOTATION_BORDER_WIDTH_11" val="2"/>
  <p:tag name="ANNOTATION_SLIDE_WIDTH_11" val="960"/>
  <p:tag name="ANNOTATION_SLIDE_HEIGHT_11" val="720"/>
  <p:tag name="ANNOTATION_TYPE_12" val="0"/>
  <p:tag name="ANNOTATION_START_12" val="113.2"/>
  <p:tag name="ANNOTATION_TOP_12" val="588"/>
  <p:tag name="ANNOTATION_LEFT_12" val="92"/>
  <p:tag name="ANNOTATION_WIDTH_12" val="66"/>
  <p:tag name="ANNOTATION_HEIGHT_12" val="66"/>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5287936"/>
  <p:tag name="ANNOTATION_FILL_ALPHA_12" val="100"/>
  <p:tag name="ANNOTATION_BORDER_WIDTH_12" val="2"/>
  <p:tag name="ANNOTATION_SLIDE_WIDTH_12" val="960"/>
  <p:tag name="ANNOTATION_SLIDE_HEIGHT_12" val="720"/>
  <p:tag name="ANNOTATION_COUNT" val="12"/>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DUPLICATEID" val="f5e078b28b564a9eb6970cc7fdc834ab"/>
</p:tagLst>
</file>

<file path=ppt/tags/tag12.xml><?xml version="1.0" encoding="utf-8"?>
<p:tagLst xmlns:a="http://schemas.openxmlformats.org/drawingml/2006/main" xmlns:r="http://schemas.openxmlformats.org/officeDocument/2006/relationships" xmlns:p="http://schemas.openxmlformats.org/presentationml/2006/main">
  <p:tag name="DUPLICATEID" val="ac5af2b93a6148578c160b8fddd5755b"/>
</p:tagLst>
</file>

<file path=ppt/tags/tag13.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DUPLICATEID" val="95652613cbc143478a8bc9dfb1d34689"/>
</p:tagLst>
</file>

<file path=ppt/tags/tag15.xml><?xml version="1.0" encoding="utf-8"?>
<p:tagLst xmlns:a="http://schemas.openxmlformats.org/drawingml/2006/main" xmlns:r="http://schemas.openxmlformats.org/officeDocument/2006/relationships" xmlns:p="http://schemas.openxmlformats.org/presentationml/2006/main">
  <p:tag name="DUPLICATEID" val="26c763dc8e824b54934a8dd852591033"/>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552021347224062934e16bc7ef08a96"/>
</p:tagLst>
</file>

<file path=ppt/tags/tag18.xml><?xml version="1.0" encoding="utf-8"?>
<p:tagLst xmlns:a="http://schemas.openxmlformats.org/drawingml/2006/main" xmlns:r="http://schemas.openxmlformats.org/officeDocument/2006/relationships" xmlns:p="http://schemas.openxmlformats.org/presentationml/2006/main">
  <p:tag name="DUPLICATEID" val="2aa484842f6c49669ef2ee2e3162caa0"/>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4ead46c60ad2494c83d7d36a084480da"/>
</p:tagLst>
</file>

<file path=ppt/tags/tag21.xml><?xml version="1.0" encoding="utf-8"?>
<p:tagLst xmlns:a="http://schemas.openxmlformats.org/drawingml/2006/main" xmlns:r="http://schemas.openxmlformats.org/officeDocument/2006/relationships" xmlns:p="http://schemas.openxmlformats.org/presentationml/2006/main">
  <p:tag name="DUPLICATEID" val="1054012f5edb41e8b8af2ce024c8289b"/>
</p:tagLst>
</file>

<file path=ppt/tags/tag22.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DUPLICATEID" val="50b6d74e3f0447d489a1178ad1816219"/>
</p:tagLst>
</file>

<file path=ppt/tags/tag24.xml><?xml version="1.0" encoding="utf-8"?>
<p:tagLst xmlns:a="http://schemas.openxmlformats.org/drawingml/2006/main" xmlns:r="http://schemas.openxmlformats.org/officeDocument/2006/relationships" xmlns:p="http://schemas.openxmlformats.org/presentationml/2006/main">
  <p:tag name="DUPLICATEID" val="6cc6e71c525e43879a047508bb0cd076"/>
</p:tagLst>
</file>

<file path=ppt/tags/tag25.xml><?xml version="1.0" encoding="utf-8"?>
<p:tagLst xmlns:a="http://schemas.openxmlformats.org/drawingml/2006/main" xmlns:r="http://schemas.openxmlformats.org/officeDocument/2006/relationships" xmlns:p="http://schemas.openxmlformats.org/presentationml/2006/main">
  <p:tag name="AUDIO_ID" val="299"/>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27.xml><?xml version="1.0" encoding="utf-8"?>
<p:tagLst xmlns:a="http://schemas.openxmlformats.org/drawingml/2006/main" xmlns:r="http://schemas.openxmlformats.org/officeDocument/2006/relationships" xmlns:p="http://schemas.openxmlformats.org/presentationml/2006/main">
  <p:tag name="VIDEO_ID" val="b7b586f6-a51d-4167-aa9c-f974b7e33372"/>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0b908957-e28f-42f1-8334-c71f60fd14b7"/>
</p:tagLst>
</file>

<file path=ppt/tags/tag28.xml><?xml version="1.0" encoding="utf-8"?>
<p:tagLst xmlns:a="http://schemas.openxmlformats.org/drawingml/2006/main" xmlns:r="http://schemas.openxmlformats.org/officeDocument/2006/relationships" xmlns:p="http://schemas.openxmlformats.org/presentationml/2006/main">
  <p:tag name="DUPLICATEID" val="be9f514ce6174babb9d3755c6e1ad90b"/>
</p:tagLst>
</file>

<file path=ppt/tags/tag29.xml><?xml version="1.0" encoding="utf-8"?>
<p:tagLst xmlns:a="http://schemas.openxmlformats.org/drawingml/2006/main" xmlns:r="http://schemas.openxmlformats.org/officeDocument/2006/relationships" xmlns:p="http://schemas.openxmlformats.org/presentationml/2006/main">
  <p:tag name="DUPLICATEID" val="da9d29fc9fb54ed496dd50d02dc5bef7"/>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DUPLICATEID" val="4042154e00564d81a35ce3d6407db885"/>
</p:tagLst>
</file>

<file path=ppt/tags/tag32.xml><?xml version="1.0" encoding="utf-8"?>
<p:tagLst xmlns:a="http://schemas.openxmlformats.org/drawingml/2006/main" xmlns:r="http://schemas.openxmlformats.org/officeDocument/2006/relationships" xmlns:p="http://schemas.openxmlformats.org/presentationml/2006/main">
  <p:tag name="DUPLICATEID" val="ca191d18ac0742c2aa945c7ee2f44cd9"/>
</p:tagLst>
</file>

<file path=ppt/tags/tag33.xml><?xml version="1.0" encoding="utf-8"?>
<p:tagLst xmlns:a="http://schemas.openxmlformats.org/drawingml/2006/main" xmlns:r="http://schemas.openxmlformats.org/officeDocument/2006/relationships" xmlns:p="http://schemas.openxmlformats.org/presentationml/2006/main">
  <p:tag name="DUPLICATEID" val="27e8dd6c6ab14894967ebc46482b0d26"/>
</p:tagLst>
</file>

<file path=ppt/tags/tag34.xml><?xml version="1.0" encoding="utf-8"?>
<p:tagLst xmlns:a="http://schemas.openxmlformats.org/drawingml/2006/main" xmlns:r="http://schemas.openxmlformats.org/officeDocument/2006/relationships" xmlns:p="http://schemas.openxmlformats.org/presentationml/2006/main">
  <p:tag name="DUPLICATEID" val="66685cdaade54831abf146c4f305a5a1"/>
</p:tagLst>
</file>

<file path=ppt/tags/tag35.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a3b559c9fd3a441d8def422195f42e89"/>
</p:tagLst>
</file>

<file path=ppt/tags/tag37.xml><?xml version="1.0" encoding="utf-8"?>
<p:tagLst xmlns:a="http://schemas.openxmlformats.org/drawingml/2006/main" xmlns:r="http://schemas.openxmlformats.org/officeDocument/2006/relationships" xmlns:p="http://schemas.openxmlformats.org/presentationml/2006/main">
  <p:tag name="DUPLICATEID" val="2e345181ca0b43369b98d4a637a7e543"/>
</p:tagLst>
</file>

<file path=ppt/tags/tag38.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c76e12ff90b444c29e9eaebc82b35815"/>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d8f299d49e66473e94698ec0165c49d7"/>
</p:tagLst>
</file>

<file path=ppt/tags/tag41.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DUPLICATEID" val="9bc2212b334743c99150a2be8e98380a"/>
</p:tagLst>
</file>

<file path=ppt/tags/tag45.xml><?xml version="1.0" encoding="utf-8"?>
<p:tagLst xmlns:a="http://schemas.openxmlformats.org/drawingml/2006/main" xmlns:r="http://schemas.openxmlformats.org/officeDocument/2006/relationships" xmlns:p="http://schemas.openxmlformats.org/presentationml/2006/main">
  <p:tag name="DUPLICATEID" val="b33a0d1778094b509584aaf2262538b4"/>
</p:tagLst>
</file>

<file path=ppt/tags/tag46.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48.xml><?xml version="1.0" encoding="utf-8"?>
<p:tagLst xmlns:a="http://schemas.openxmlformats.org/drawingml/2006/main" xmlns:r="http://schemas.openxmlformats.org/officeDocument/2006/relationships" xmlns:p="http://schemas.openxmlformats.org/presentationml/2006/main">
  <p:tag name="VIDEO_ID" val="c9d4395b-df27-4b30-bd66-49f4fc96a301"/>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04062970-ad6a-434b-a2a3-d89483273695"/>
</p:tagLst>
</file>

<file path=ppt/tags/tag49.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DUPLICATEID" val="d1e48be954c14b1aba65f78dbfcecc3e"/>
</p:tagLst>
</file>

<file path=ppt/tags/tag54.xml><?xml version="1.0" encoding="utf-8"?>
<p:tagLst xmlns:a="http://schemas.openxmlformats.org/drawingml/2006/main" xmlns:r="http://schemas.openxmlformats.org/officeDocument/2006/relationships" xmlns:p="http://schemas.openxmlformats.org/presentationml/2006/main">
  <p:tag name="DUPLICATEID" val="bde573f68394485bbc31b3fbfe832594"/>
</p:tagLst>
</file>

<file path=ppt/tags/tag55.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DUPLICATEID" val="a191949436d14fa1bda7a43f16ff88a6"/>
</p:tagLst>
</file>

<file path=ppt/tags/tag57.xml><?xml version="1.0" encoding="utf-8"?>
<p:tagLst xmlns:a="http://schemas.openxmlformats.org/drawingml/2006/main" xmlns:r="http://schemas.openxmlformats.org/officeDocument/2006/relationships" xmlns:p="http://schemas.openxmlformats.org/presentationml/2006/main">
  <p:tag name="DUPLICATEID" val="b1ab4a6148cc432899fa66863e025dfc"/>
</p:tagLst>
</file>

<file path=ppt/tags/tag58.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DUPLICATEID" val="60c3de3510d043568a13cb4f11530e1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7bd8acc2665e4e39a3184d4e7cd0df4b"/>
</p:tagLst>
</file>

<file path=ppt/tags/tag61.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63.xml><?xml version="1.0" encoding="utf-8"?>
<p:tagLst xmlns:a="http://schemas.openxmlformats.org/drawingml/2006/main" xmlns:r="http://schemas.openxmlformats.org/officeDocument/2006/relationships" xmlns:p="http://schemas.openxmlformats.org/presentationml/2006/main">
  <p:tag name="VIDEO_ID" val="0bc6e343-424f-47a5-97c5-a97244b49af6"/>
  <p:tag name="VIDEO_SOURCE_TYPE" val="local"/>
  <p:tag name="VIDEO_TITLE" val="Mitosis.flv"/>
  <p:tag name="OVERRIDE_SWF" val="YES"/>
  <p:tag name="THUMBNAIL_IS_PLACEHOLDER" val="False"/>
  <p:tag name="SWF_MOVIE_PATH" val="6VwQ6J6KUS6.mp4"/>
  <p:tag name="SWF_MOVIE_PATH_ORIGINAL" val="6VwQ6J6KUS6.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9afc2e0a-dd7a-4903-aa90-7f1249edf7ee"/>
</p:tagLst>
</file>

<file path=ppt/tags/tag64.xml><?xml version="1.0" encoding="utf-8"?>
<p:tagLst xmlns:a="http://schemas.openxmlformats.org/drawingml/2006/main" xmlns:r="http://schemas.openxmlformats.org/officeDocument/2006/relationships" xmlns:p="http://schemas.openxmlformats.org/presentationml/2006/main">
  <p:tag name="DUPLICATEID" val="70704e239fdc48d684c70e75787fb4b1"/>
</p:tagLst>
</file>

<file path=ppt/tags/tag65.xml><?xml version="1.0" encoding="utf-8"?>
<p:tagLst xmlns:a="http://schemas.openxmlformats.org/drawingml/2006/main" xmlns:r="http://schemas.openxmlformats.org/officeDocument/2006/relationships" xmlns:p="http://schemas.openxmlformats.org/presentationml/2006/main">
  <p:tag name="DUPLICATEID" val="fa6696212a0f4e368f47a5196ce79d57"/>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5"/>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8.xml><?xml version="1.0" encoding="utf-8"?>
<p:tagLst xmlns:a="http://schemas.openxmlformats.org/drawingml/2006/main" xmlns:r="http://schemas.openxmlformats.org/officeDocument/2006/relationships" xmlns:p="http://schemas.openxmlformats.org/presentationml/2006/main">
  <p:tag name="DUPLICATEID" val="54bec575b13f4ee58001e60ee1668c75"/>
</p:tagLst>
</file>

<file path=ppt/tags/tag9.xml><?xml version="1.0" encoding="utf-8"?>
<p:tagLst xmlns:a="http://schemas.openxmlformats.org/drawingml/2006/main" xmlns:r="http://schemas.openxmlformats.org/officeDocument/2006/relationships" xmlns:p="http://schemas.openxmlformats.org/presentationml/2006/main">
  <p:tag name="DUPLICATEID" val="5e5bcf95b04542299e30e39919ff133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7636</TotalTime>
  <Words>1389</Words>
  <Application>Microsoft Office PowerPoint</Application>
  <PresentationFormat>On-screen Show (4:3)</PresentationFormat>
  <Paragraphs>180</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AL-Hosam</vt:lpstr>
      <vt:lpstr>Arial</vt:lpstr>
      <vt:lpstr>Arial Black</vt:lpstr>
      <vt:lpstr>Calibri</vt:lpstr>
      <vt:lpstr>ChunkFive</vt:lpstr>
      <vt:lpstr>Impact</vt:lpstr>
      <vt:lpstr>Stencil Std</vt:lpstr>
      <vt:lpstr>Sultan Medium</vt:lpstr>
      <vt:lpstr>Teknik</vt:lpstr>
      <vt:lpstr>Times New Roman</vt:lpstr>
      <vt:lpstr>Wingdings</vt:lpstr>
      <vt:lpstr>Yousef  bkw Circle mhairy</vt:lpstr>
      <vt:lpstr>Default Design</vt:lpstr>
      <vt:lpstr>PowerPoint Presentation</vt:lpstr>
      <vt:lpstr>PowerPoint Presentation</vt:lpstr>
      <vt:lpstr>Objectives</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PowerPoint Presentation</vt:lpstr>
      <vt:lpstr>PowerPoint Presentation</vt:lpstr>
      <vt:lpstr>PowerPoint Presentation</vt:lpstr>
      <vt:lpstr>Mitosis: hints</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Ashraf Alii</cp:lastModifiedBy>
  <cp:revision>392</cp:revision>
  <dcterms:created xsi:type="dcterms:W3CDTF">2006-03-29T18:12:48Z</dcterms:created>
  <dcterms:modified xsi:type="dcterms:W3CDTF">2025-10-27T04:25:20Z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D:\Ashraf\D\Faculty file\e-Larning\1433-1434\المحتوى الرقمي\109-Lectures\LMS-2\Lecture-16 Division\Lecture 16.ppta</vt:lpwstr>
  </property>
</Properties>
</file>