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5" r:id="rId2"/>
    <p:sldId id="328" r:id="rId3"/>
    <p:sldId id="332" r:id="rId4"/>
    <p:sldId id="261" r:id="rId5"/>
    <p:sldId id="321" r:id="rId6"/>
    <p:sldId id="296" r:id="rId7"/>
    <p:sldId id="269" r:id="rId8"/>
    <p:sldId id="322" r:id="rId9"/>
    <p:sldId id="323" r:id="rId10"/>
    <p:sldId id="324" r:id="rId11"/>
    <p:sldId id="32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0000FF"/>
    <a:srgbClr val="99FF33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9" autoAdjust="0"/>
    <p:restoredTop sz="94660"/>
  </p:normalViewPr>
  <p:slideViewPr>
    <p:cSldViewPr>
      <p:cViewPr varScale="1">
        <p:scale>
          <a:sx n="88" d="100"/>
          <a:sy n="88" d="100"/>
        </p:scale>
        <p:origin x="135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3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13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014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141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35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52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43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144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93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83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55" r:id="rId10"/>
    <p:sldLayoutId id="2147483667" r:id="rId11"/>
    <p:sldLayoutId id="2147483666" r:id="rId12"/>
    <p:sldLayoutId id="2147483665" r:id="rId13"/>
    <p:sldLayoutId id="2147483664" r:id="rId14"/>
    <p:sldLayoutId id="2147483662" r:id="rId15"/>
    <p:sldLayoutId id="2147483661" r:id="rId16"/>
    <p:sldLayoutId id="2147483656" r:id="rId17"/>
    <p:sldLayoutId id="2147483657" r:id="rId18"/>
    <p:sldLayoutId id="2147483658" r:id="rId19"/>
    <p:sldLayoutId id="2147483659" r:id="rId20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wmf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2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2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the 2 </a:t>
            </a: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-CoA molecules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is: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</a:t>
            </a: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phosphorylation,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compounds.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summarized as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shown in the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398756"/>
            <a:ext cx="762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2634" y="2115844"/>
            <a:ext cx="88406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304678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71982" y="166670"/>
            <a:ext cx="30099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237155"/>
            <a:ext cx="8763000" cy="499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Respiration: </a:t>
            </a:r>
            <a:r>
              <a:rPr lang="en-US" altLang="en-US" sz="2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involves three stages:</a:t>
            </a:r>
          </a:p>
          <a:p>
            <a:pPr marL="457200" indent="-457200" eaLnBrk="0" hangingPunct="0"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oxidizing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two </a:t>
            </a:r>
            <a:r>
              <a:rPr lang="en-US" altLang="en-US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and produces about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 (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cytoplasm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 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Krebs cycle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oxidation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organic molecules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another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mitochondrial 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sz="2400" b="1" u="sng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altLang="en-US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inner mitochondrial membrane</a:t>
            </a:r>
            <a:r>
              <a:rPr lang="en-US" altLang="en-US" dirty="0" smtClean="0"/>
              <a:t>).</a:t>
            </a:r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900" dirty="0" smtClean="0"/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molecule,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produces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902829" y="1726962"/>
            <a:ext cx="3028949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86400" y="2819656"/>
            <a:ext cx="3505200" cy="39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18939"/>
            <a:ext cx="84582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7013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total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6126" y="5334000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Ultimately,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38 ATP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are produced per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each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o</a:t>
            </a:r>
            <a:r>
              <a:rPr lang="en-US" altLang="en-US" sz="2000" b="1" dirty="0" smtClean="0">
                <a:ln w="11430"/>
                <a:solidFill>
                  <a:srgbClr val="00FFFF"/>
                </a:solidFill>
              </a:rPr>
              <a:t>ne glucose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molecule that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is degraded to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CO</a:t>
            </a:r>
            <a:r>
              <a:rPr lang="en-US" altLang="en-US" sz="2000" b="1" baseline="-25000" dirty="0" smtClean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0500" y="3127141"/>
            <a:ext cx="52959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17145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energy stored in the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form that can be used to synthesize the rest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4876800" y="2514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839200" cy="5209118"/>
          </a:xfrm>
        </p:spPr>
        <p:txBody>
          <a:bodyPr>
            <a:spAutoFit/>
          </a:bodyPr>
          <a:lstStyle/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glycolysis, glucose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(each is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glycolysis is catalyzed by a specific enzyme.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</a:t>
            </a:r>
            <a:r>
              <a:rPr lang="en-US" altLang="en-US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glucose).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one glucose molecule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36525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glycolysis is </a:t>
            </a:r>
            <a:r>
              <a:rPr lang="en-US" altLang="en-US" sz="1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1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</a:t>
            </a:r>
            <a:r>
              <a:rPr lang="en-US" altLang="en-US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Pyruvate molecules</a:t>
            </a:r>
            <a:r>
              <a:rPr lang="en-US" altLang="en-US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one glucose molecule.</a:t>
            </a: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Oxygen is not required for glycolysis</a:t>
            </a:r>
            <a:endParaRPr lang="en-US" altLang="en-US" sz="20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2999" y="148679"/>
            <a:ext cx="6932907" cy="769441"/>
          </a:xfrm>
        </p:spPr>
        <p:txBody>
          <a:bodyPr wrap="square">
            <a:spAutoFit/>
          </a:bodyPr>
          <a:lstStyle/>
          <a:p>
            <a:pPr marL="114300" indent="-63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harvests chemical energy by oxidizing glucose into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2-pyruvate molecules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8100" y="6096000"/>
            <a:ext cx="47625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6019800"/>
            <a:ext cx="3962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57150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086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GB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731669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1)- Glucose is phosphorylated twice by adding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P</a:t>
            </a:r>
            <a:r>
              <a:rPr lang="en-GB" altLang="en-US" sz="1800" b="1" dirty="0">
                <a:solidFill>
                  <a:srgbClr val="FF00FF"/>
                </a:solidFill>
              </a:rPr>
              <a:t/>
            </a:r>
            <a:br>
              <a:rPr lang="en-GB" altLang="en-US" sz="1800" b="1" dirty="0">
                <a:solidFill>
                  <a:srgbClr val="FF00FF"/>
                </a:solidFill>
              </a:rPr>
            </a:br>
            <a:r>
              <a:rPr lang="en-GB" altLang="en-US" sz="1800" b="1" dirty="0">
                <a:solidFill>
                  <a:srgbClr val="FF0000"/>
                </a:solidFill>
              </a:rPr>
              <a:t>    </a:t>
            </a:r>
            <a:r>
              <a:rPr lang="en-GB" altLang="en-US" sz="1800" b="1" dirty="0"/>
              <a:t> coming from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ATP</a:t>
            </a:r>
            <a:r>
              <a:rPr lang="en-GB" altLang="en-US" sz="1800" b="1" dirty="0"/>
              <a:t> (</a:t>
            </a:r>
            <a:r>
              <a:rPr lang="en-GB" altLang="en-US" sz="1800" b="1" dirty="0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 dirty="0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274469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681287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2)- Thus, Glucose (</a:t>
            </a:r>
            <a:r>
              <a:rPr lang="en-GB" b="1" dirty="0">
                <a:solidFill>
                  <a:srgbClr val="FF0000"/>
                </a:solidFill>
              </a:rPr>
              <a:t>6-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 dirty="0"/>
              <a:t>) splits into two small sugar</a:t>
            </a:r>
            <a:r>
              <a:rPr lang="en-GB" dirty="0"/>
              <a:t> </a:t>
            </a:r>
            <a:r>
              <a:rPr lang="en-GB" b="1" dirty="0"/>
              <a:t>molecules (each with </a:t>
            </a:r>
            <a:r>
              <a:rPr lang="en-GB" b="1" dirty="0">
                <a:solidFill>
                  <a:srgbClr val="FF0000"/>
                </a:solidFill>
              </a:rPr>
              <a:t>3-C</a:t>
            </a:r>
            <a:r>
              <a:rPr lang="en-GB" b="1" dirty="0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606425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P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yruvate</a:t>
            </a:r>
            <a:r>
              <a:rPr lang="en-GB" b="1" dirty="0" smtClean="0"/>
              <a:t> </a:t>
            </a:r>
            <a:r>
              <a:rPr lang="en-GB" b="1" dirty="0"/>
              <a:t>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50292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638800"/>
            <a:ext cx="594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4ATP</a:t>
            </a:r>
            <a:r>
              <a:rPr lang="en-GB" altLang="en-US" sz="1800" b="1" dirty="0"/>
              <a:t> are formed by adding </a:t>
            </a:r>
            <a:r>
              <a:rPr lang="en-GB" altLang="en-US" sz="1800" b="1" dirty="0">
                <a:solidFill>
                  <a:srgbClr val="FF0000"/>
                </a:solidFill>
              </a:rPr>
              <a:t>4P</a:t>
            </a:r>
            <a:r>
              <a:rPr lang="en-GB" altLang="en-US" sz="1800" b="1" dirty="0"/>
              <a:t> to </a:t>
            </a:r>
            <a:r>
              <a:rPr lang="en-GB" altLang="en-US" sz="1800" b="1" dirty="0">
                <a:solidFill>
                  <a:srgbClr val="FF0000"/>
                </a:solidFill>
              </a:rPr>
              <a:t>4ADP</a:t>
            </a:r>
            <a:r>
              <a:rPr lang="en-GB" altLang="en-US" sz="1800" b="1" dirty="0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4648200" y="3352800"/>
            <a:ext cx="4495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68269"/>
            <a:ext cx="8991600" cy="64633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590800"/>
            <a:ext cx="84582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transferred from                                                                       the remaining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two-carbon                                                                             fragments to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                                                                          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oenzyme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72200"/>
            <a:ext cx="8458200" cy="609600"/>
          </a:xfrm>
          <a:solidFill>
            <a:srgbClr val="00FFFF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cycle is called 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</a:t>
            </a:r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الدورة التحضيرية لدورة كريبس </a:t>
            </a:r>
            <a:endParaRPr lang="en-GB" sz="14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900" y="1213247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16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1488162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243570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08265" y="5175291"/>
            <a:ext cx="6248400" cy="1189682"/>
            <a:chOff x="1708265" y="5175291"/>
            <a:chExt cx="6248400" cy="1189682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708265" y="5175291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Krebs cycle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33846" y="5964863"/>
              <a:ext cx="5738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US" altLang="en-US" sz="2000" b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acetyl-CoA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847" y="3511114"/>
            <a:ext cx="6248400" cy="1174988"/>
            <a:chOff x="1652847" y="3511114"/>
            <a:chExt cx="6248400" cy="1174988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652847" y="3511114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Pre-Krebs cycle </a:t>
              </a:r>
              <a:r>
                <a:rPr lang="ar-EG" sz="2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المرحلة التحضيرية</a:t>
              </a:r>
              <a:endParaRPr lang="en-GB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159922" y="4285992"/>
              <a:ext cx="548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GB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Pyruvate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295401" y="152400"/>
            <a:ext cx="6553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63550" indent="-463550" algn="l" eaLnBrk="1" hangingPunct="1">
              <a:defRPr/>
            </a:pPr>
            <a:r>
              <a:rPr lang="en-US" altLang="en-US" sz="24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kern="0" smtClean="0">
                <a:solidFill>
                  <a:srgbClr val="0000CC"/>
                </a:solidFill>
              </a:rPr>
              <a:t> </a:t>
            </a:r>
            <a:endParaRPr lang="en-US" altLang="en-US" sz="1800" kern="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Pyruvate</a:t>
            </a:r>
            <a:r>
              <a:rPr lang="en-GB" sz="2800" b="1" dirty="0"/>
              <a:t> is converted into </a:t>
            </a:r>
            <a:r>
              <a:rPr lang="en-GB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e4915ee-3060-429a-a021-2d34695adda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7958-d:\ashraf\d\faculty file\e-larning\1433-1434\المحتوى الرقمي\109-lectures\lms-2\lecture-14 respiration\lecture 14.pptx"/>
  <p:tag name="ARTICULATE_PRESENTER_VERSION" val="7"/>
  <p:tag name="ARTICULATE_USED_PAGE_ORIENTATION" val="1"/>
  <p:tag name="ARTICULATE_USED_PAGE_SIZE" val="1"/>
  <p:tag name="ARTICULATE_SLIDE_COUNT" val="11"/>
  <p:tag name="ARTICULATE_PROJECT_OPEN" val="0"/>
  <p:tag name="INKNOELEADERBOARD" val="14194678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32"/>
  <p:tag name="ARTICULATE_AUDIO_RECORDED" val="1"/>
  <p:tag name="ELAPSEDTIME" val="368.9"/>
  <p:tag name="ANNOTATION_TYPE_1" val="0"/>
  <p:tag name="ANNOTATION_START_1" val="14.0"/>
  <p:tag name="ANNOTATION_END_1" val="24.8"/>
  <p:tag name="ANNOTATION_TOP_1" val="241"/>
  <p:tag name="ANNOTATION_LEFT_1" val="8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33.9"/>
  <p:tag name="ANNOTATION_TOP_2" val="285"/>
  <p:tag name="ANNOTATION_LEFT_2" val="42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33.9"/>
  <p:tag name="ANNOTATION_END_3" val="33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33.9"/>
  <p:tag name="ANNOTATION_END_4" val="43.2"/>
  <p:tag name="ANNOTATION_TOP_4" val="297"/>
  <p:tag name="ANNOTATION_LEFT_4" val="316"/>
  <p:tag name="ANNOTATION_WIDTH_4" val="48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3.2"/>
  <p:tag name="ANNOTATION_END_5" val="4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43.2"/>
  <p:tag name="ANNOTATION_END_6" val="54.4"/>
  <p:tag name="ANNOTATION_TOP_6" val="303"/>
  <p:tag name="ANNOTATION_LEFT_6" val="443"/>
  <p:tag name="ANNOTATION_WIDTH_6" val="135"/>
  <p:tag name="ANNOTATION_HEIGHT_6" val="4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54.4"/>
  <p:tag name="ANNOTATION_END_7" val="54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4"/>
  <p:tag name="ANNOTATION_END_8" val="60.3"/>
  <p:tag name="ANNOTATION_TOP_8" val="219"/>
  <p:tag name="ANNOTATION_LEFT_8" val="87"/>
  <p:tag name="ANNOTATION_WIDTH_8" val="134"/>
  <p:tag name="ANNOTATION_HEIGHT_8" val="44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60.3"/>
  <p:tag name="ANNOTATION_END_9" val="60.3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60.3"/>
  <p:tag name="ANNOTATION_END_10" val="72.7"/>
  <p:tag name="ANNOTATION_TOP_10" val="259"/>
  <p:tag name="ANNOTATION_LEFT_10" val="366"/>
  <p:tag name="ANNOTATION_WIDTH_10" val="175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2.7"/>
  <p:tag name="ANNOTATION_END_11" val="72.7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7"/>
  <p:tag name="ANNOTATION_END_12" val="83.9"/>
  <p:tag name="ANNOTATION_TOP_12" val="299"/>
  <p:tag name="ANNOTATION_LEFT_12" val="305"/>
  <p:tag name="ANNOTATION_WIDTH_12" val="61"/>
  <p:tag name="ANNOTATION_HEIGHT_12" val="41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83.9"/>
  <p:tag name="ANNOTATION_END_13" val="83.9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3.9"/>
  <p:tag name="ANNOTATION_END_14" val="87.9"/>
  <p:tag name="ANNOTATION_TOP_14" val="304"/>
  <p:tag name="ANNOTATION_LEFT_14" val="447"/>
  <p:tag name="ANNOTATION_WIDTH_14" val="131"/>
  <p:tag name="ANNOTATION_HEIGHT_14" val="43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7.9"/>
  <p:tag name="ANNOTATION_END_15" val="92.2"/>
  <p:tag name="ANNOTATION_TOP_15" val="306"/>
  <p:tag name="ANNOTATION_LEFT_15" val="60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2"/>
  <p:tag name="ANNOTATION_END_16" val="98.9"/>
  <p:tag name="ANNOTATION_TOP_16" val="283"/>
  <p:tag name="ANNOTATION_LEFT_16" val="73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98.9"/>
  <p:tag name="ANNOTATION_END_17" val="98.9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98.9"/>
  <p:tag name="ANNOTATION_END_18" val="113.8"/>
  <p:tag name="ANNOTATION_TOP_18" val="341"/>
  <p:tag name="ANNOTATION_LEFT_18" val="73"/>
  <p:tag name="ANNOTATION_WIDTH_18" val="167"/>
  <p:tag name="ANNOTATION_HEIGHT_18" val="47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3.8"/>
  <p:tag name="ANNOTATION_END_19" val="113.8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3.8"/>
  <p:tag name="ANNOTATION_END_20" val="121.9"/>
  <p:tag name="ANNOTATION_TOP_20" val="424"/>
  <p:tag name="ANNOTATION_LEFT_20" val="145"/>
  <p:tag name="ANNOTATION_WIDTH_20" val="40"/>
  <p:tag name="ANNOTATION_HEIGHT_20" val="4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21.9"/>
  <p:tag name="ANNOTATION_END_21" val="121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1.9"/>
  <p:tag name="ANNOTATION_END_22" val="125.3"/>
  <p:tag name="ANNOTATION_TOP_22" val="299"/>
  <p:tag name="ANNOTATION_LEFT_22" val="321"/>
  <p:tag name="ANNOTATION_WIDTH_22" val="39"/>
  <p:tag name="ANNOTATION_HEIGHT_22" val="43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25.3"/>
  <p:tag name="ANNOTATION_END_23" val="125.3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25.3"/>
  <p:tag name="ANNOTATION_END_24" val="131.1"/>
  <p:tag name="ANNOTATION_TOP_24" val="421"/>
  <p:tag name="ANNOTATION_LEFT_24" val="134"/>
  <p:tag name="ANNOTATION_WIDTH_24" val="54"/>
  <p:tag name="ANNOTATION_HEIGHT_24" val="4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1.1"/>
  <p:tag name="ANNOTATION_END_25" val="131.1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1.1"/>
  <p:tag name="ANNOTATION_END_26" val="138.9"/>
  <p:tag name="ANNOTATION_TOP_26" val="431"/>
  <p:tag name="ANNOTATION_LEFT_26" val="261"/>
  <p:tag name="ANNOTATION_WIDTH_26" val="224"/>
  <p:tag name="ANNOTATION_HEIGHT_26" val="38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0"/>
  <p:tag name="ANNOTATION_START_27" val="138.9"/>
  <p:tag name="ANNOTATION_END_27" val="143.3"/>
  <p:tag name="ANNOTATION_TOP_27" val="317"/>
  <p:tag name="ANNOTATION_LEFT_27" val="74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3.3"/>
  <p:tag name="ANNOTATION_END_28" val="145.5"/>
  <p:tag name="ANNOTATION_TOP_28" val="287"/>
  <p:tag name="ANNOTATION_LEFT_28" val="422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5.5"/>
  <p:tag name="ANNOTATION_END_29" val="145.9"/>
  <p:tag name="ANNOTATION_TOP_29" val="318"/>
  <p:tag name="ANNOTATION_LEFT_29" val="688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5.9"/>
  <p:tag name="ANNOTATION_END_30" val="146.2"/>
  <p:tag name="ANNOTATION_TOP_30" val="302"/>
  <p:tag name="ANNOTATION_LEFT_30" val="72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6.2"/>
  <p:tag name="ANNOTATION_END_31" val="149.8"/>
  <p:tag name="ANNOTATION_TOP_31" val="300"/>
  <p:tag name="ANNOTATION_LEFT_31" val="7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9.8"/>
  <p:tag name="ANNOTATION_END_32" val="152.4"/>
  <p:tag name="ANNOTATION_TOP_32" val="308"/>
  <p:tag name="ANNOTATION_LEFT_32" val="765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4"/>
  <p:tag name="ANNOTATION_END_33" val="165.2"/>
  <p:tag name="ANNOTATION_TOP_33" val="442"/>
  <p:tag name="ANNOTATION_LEFT_33" val="144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9"/>
  <p:tag name="ANNOTATION_TOP_34" val="478"/>
  <p:tag name="ANNOTATION_LEFT_34" val="79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9"/>
  <p:tag name="ANNOTATION_END_35" val="182.6"/>
  <p:tag name="ANNOTATION_TOP_35" val="483"/>
  <p:tag name="ANNOTATION_LEFT_35" val="19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2"/>
  <p:tag name="ANNOTATION_START_36" val="182.6"/>
  <p:tag name="ANNOTATION_END_36" val="182.6"/>
  <p:tag name="ANNOTATION_TOP_36" val="-22"/>
  <p:tag name="ANNOTATION_LEFT_36" val="-22"/>
  <p:tag name="ANNOTATION_WIDTH_36" val="1004"/>
  <p:tag name="ANNOTATION_HEIGHT_36" val="764"/>
  <p:tag name="ANNOTATION_ANIMATION_36" val="4"/>
  <p:tag name="ANNOTATION_ROTATION_36" val="0"/>
  <p:tag name="ANNOTATION_SUB_TYPE_36" val="11"/>
  <p:tag name="ANNOTATION_LOOP_COUNT_36" val="1"/>
  <p:tag name="ANNOTATION_BOX_RADIUS_36" val="0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182.6"/>
  <p:tag name="ANNOTATION_END_37" val="200.5"/>
  <p:tag name="ANNOTATION_TOP_37" val="471"/>
  <p:tag name="ANNOTATION_LEFT_37" val="786"/>
  <p:tag name="ANNOTATION_WIDTH_37" val="58"/>
  <p:tag name="ANNOTATION_HEIGHT_37" val="39"/>
  <p:tag name="ANNOTATION_ANIMATION_37" val="4"/>
  <p:tag name="ANNOTATION_ROTATION_37" val="0"/>
  <p:tag name="ANNOTATION_SUB_TYPE_37" val="11"/>
  <p:tag name="ANNOTATION_LOOP_COUNT_37" val="1"/>
  <p:tag name="ANNOTATION_BOX_RADIUS_37" val="5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00.5"/>
  <p:tag name="ANNOTATION_END_38" val="200.5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TYPE_39" val="2"/>
  <p:tag name="ANNOTATION_START_39" val="200.5"/>
  <p:tag name="ANNOTATION_END_39" val="210.0"/>
  <p:tag name="ANNOTATION_TOP_39" val="512"/>
  <p:tag name="ANNOTATION_LEFT_39" val="93"/>
  <p:tag name="ANNOTATION_WIDTH_39" val="295"/>
  <p:tag name="ANNOTATION_HEIGHT_39" val="39"/>
  <p:tag name="ANNOTATION_ANIMATION_39" val="4"/>
  <p:tag name="ANNOTATION_ROTATION_39" val="0"/>
  <p:tag name="ANNOTATION_SUB_TYPE_39" val="11"/>
  <p:tag name="ANNOTATION_LOOP_COUNT_39" val="1"/>
  <p:tag name="ANNOTATION_BOX_RADIUS_39" val="5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0"/>
  <p:tag name="ANNOTATION_START_40" val="210.0"/>
  <p:tag name="ANNOTATION_END_40" val="211.1"/>
  <p:tag name="ANNOTATION_TOP_40" val="372"/>
  <p:tag name="ANNOTATION_LEFT_40" val="737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1.1"/>
  <p:tag name="ANNOTATION_END_41" val="212.3"/>
  <p:tag name="ANNOTATION_TOP_41" val="378"/>
  <p:tag name="ANNOTATION_LEFT_41" val="76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2.3"/>
  <p:tag name="ANNOTATION_END_42" val="213.8"/>
  <p:tag name="ANNOTATION_TOP_42" val="328"/>
  <p:tag name="ANNOTATION_LEFT_42" val="736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3.8"/>
  <p:tag name="ANNOTATION_END_43" val="225.0"/>
  <p:tag name="ANNOTATION_TOP_43" val="363"/>
  <p:tag name="ANNOTATION_LEFT_43" val="80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5.0"/>
  <p:tag name="ANNOTATION_END_44" val="228.4"/>
  <p:tag name="ANNOTATION_TOP_44" val="325"/>
  <p:tag name="ANNOTATION_LEFT_44" val="319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8.4"/>
  <p:tag name="ANNOTATION_END_45" val="232.0"/>
  <p:tag name="ANNOTATION_TOP_45" val="442"/>
  <p:tag name="ANNOTATION_LEFT_45" val="15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2.0"/>
  <p:tag name="ANNOTATION_END_46" val="248.2"/>
  <p:tag name="ANNOTATION_TOP_46" val="491"/>
  <p:tag name="ANNOTATION_LEFT_46" val="79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2"/>
  <p:tag name="ANNOTATION_START_47" val="248.2"/>
  <p:tag name="ANNOTATION_END_47" val="248.2"/>
  <p:tag name="ANNOTATION_TOP_47" val="-22"/>
  <p:tag name="ANNOTATION_LEFT_47" val="-22"/>
  <p:tag name="ANNOTATION_WIDTH_47" val="1004"/>
  <p:tag name="ANNOTATION_HEIGHT_47" val="764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255"/>
  <p:tag name="ANNOTATION_FILL_COLOR_47" val="855309"/>
  <p:tag name="ANNOTATION_FILL_ALPHA_47" val="50"/>
  <p:tag name="ANNOTATION_BORDER_WIDTH_47" val="2"/>
  <p:tag name="ANNOTATION_SLIDE_WIDTH_47" val="960"/>
  <p:tag name="ANNOTATION_SLIDE_HEIGHT_47" val="720"/>
  <p:tag name="ANNOTATION_TYPE_48" val="2"/>
  <p:tag name="ANNOTATION_START_48" val="248.2"/>
  <p:tag name="ANNOTATION_END_48" val="266.9"/>
  <p:tag name="ANNOTATION_TOP_48" val="571"/>
  <p:tag name="ANNOTATION_LEFT_48" val="35"/>
  <p:tag name="ANNOTATION_WIDTH_48" val="857"/>
  <p:tag name="ANNOTATION_HEIGHT_48" val="110"/>
  <p:tag name="ANNOTATION_ANIMATION_48" val="4"/>
  <p:tag name="ANNOTATION_ROTATION_48" val="0"/>
  <p:tag name="ANNOTATION_SUB_TYPE_48" val="11"/>
  <p:tag name="ANNOTATION_LOOP_COUNT_48" val="1"/>
  <p:tag name="ANNOTATION_BOX_RADIUS_48" val="5"/>
  <p:tag name="ANNOTATION_SCALE_48" val="0"/>
  <p:tag name="ANNOTATION_BORDER_ALPHA_48" val="100"/>
  <p:tag name="ANNOTATION_BORDER_COLOR_48" val="255"/>
  <p:tag name="ANNOTATION_FILL_COLOR_48" val="855309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66.9"/>
  <p:tag name="ANNOTATION_END_49" val="266.9"/>
  <p:tag name="ANNOTATION_TOP_49" val="-22"/>
  <p:tag name="ANNOTATION_LEFT_49" val="-22"/>
  <p:tag name="ANNOTATION_WIDTH_49" val="1004"/>
  <p:tag name="ANNOTATION_HEIGHT_49" val="764"/>
  <p:tag name="ANNOTATION_ANIMATION_49" val="4"/>
  <p:tag name="ANNOTATION_ROTATION_49" val="0"/>
  <p:tag name="ANNOTATION_SUB_TYPE_49" val="11"/>
  <p:tag name="ANNOTATION_LOOP_COUNT_49" val="1"/>
  <p:tag name="ANNOTATION_BOX_RADIUS_49" val="0"/>
  <p:tag name="ANNOTATION_SCALE_49" val="0"/>
  <p:tag name="ANNOTATION_BORDER_ALPHA_49" val="100"/>
  <p:tag name="ANNOTATION_BORDER_COLOR_49" val="255"/>
  <p:tag name="ANNOTATION_FILL_COLOR_49" val="855309"/>
  <p:tag name="ANNOTATION_FILL_ALPHA_49" val="50"/>
  <p:tag name="ANNOTATION_BORDER_WIDTH_49" val="2"/>
  <p:tag name="ANNOTATION_SLIDE_WIDTH_49" val="960"/>
  <p:tag name="ANNOTATION_SLIDE_HEIGHT_49" val="720"/>
  <p:tag name="ANNOTATION_TYPE_50" val="2"/>
  <p:tag name="ANNOTATION_START_50" val="266.9"/>
  <p:tag name="ANNOTATION_END_50" val="295.0"/>
  <p:tag name="ANNOTATION_TOP_50" val="622"/>
  <p:tag name="ANNOTATION_LEFT_50" val="534"/>
  <p:tag name="ANNOTATION_WIDTH_50" val="257"/>
  <p:tag name="ANNOTATION_HEIGHT_50" val="57"/>
  <p:tag name="ANNOTATION_ANIMATION_50" val="4"/>
  <p:tag name="ANNOTATION_ROTATION_50" val="0"/>
  <p:tag name="ANNOTATION_SUB_TYPE_50" val="11"/>
  <p:tag name="ANNOTATION_LOOP_COUNT_50" val="1"/>
  <p:tag name="ANNOTATION_BOX_RADIUS_50" val="5"/>
  <p:tag name="ANNOTATION_SCALE_50" val="0"/>
  <p:tag name="ANNOTATION_BORDER_ALPHA_50" val="100"/>
  <p:tag name="ANNOTATION_BORDER_COLOR_50" val="255"/>
  <p:tag name="ANNOTATION_FILL_COLOR_50" val="855309"/>
  <p:tag name="ANNOTATION_FILL_ALPHA_50" val="50"/>
  <p:tag name="ANNOTATION_BORDER_WIDTH_50" val="2"/>
  <p:tag name="ANNOTATION_SLIDE_WIDTH_50" val="960"/>
  <p:tag name="ANNOTATION_SLIDE_HEIGHT_50" val="720"/>
  <p:tag name="ANNOTATION_TYPE_51" val="2"/>
  <p:tag name="ANNOTATION_START_51" val="295.0"/>
  <p:tag name="ANNOTATION_END_51" val="295.0"/>
  <p:tag name="ANNOTATION_TOP_51" val="-22"/>
  <p:tag name="ANNOTATION_LEFT_51" val="-22"/>
  <p:tag name="ANNOTATION_WIDTH_51" val="1004"/>
  <p:tag name="ANNOTATION_HEIGHT_51" val="764"/>
  <p:tag name="ANNOTATION_ANIMATION_51" val="4"/>
  <p:tag name="ANNOTATION_ROTATION_51" val="0"/>
  <p:tag name="ANNOTATION_SUB_TYPE_51" val="11"/>
  <p:tag name="ANNOTATION_LOOP_COUNT_51" val="1"/>
  <p:tag name="ANNOTATION_BOX_RADIUS_51" val="0"/>
  <p:tag name="ANNOTATION_SCALE_51" val="0"/>
  <p:tag name="ANNOTATION_BORDER_ALPHA_51" val="100"/>
  <p:tag name="ANNOTATION_BORDER_COLOR_51" val="255"/>
  <p:tag name="ANNOTATION_FILL_COLOR_51" val="855309"/>
  <p:tag name="ANNOTATION_FILL_ALPHA_51" val="50"/>
  <p:tag name="ANNOTATION_BORDER_WIDTH_51" val="2"/>
  <p:tag name="ANNOTATION_SLIDE_WIDTH_51" val="960"/>
  <p:tag name="ANNOTATION_SLIDE_HEIGHT_51" val="720"/>
  <p:tag name="ANNOTATION_TYPE_52" val="2"/>
  <p:tag name="ANNOTATION_START_52" val="295.0"/>
  <p:tag name="ANNOTATION_END_52" val="299.1"/>
  <p:tag name="ANNOTATION_TOP_52" val="300"/>
  <p:tag name="ANNOTATION_LEFT_52" val="314"/>
  <p:tag name="ANNOTATION_WIDTH_52" val="46"/>
  <p:tag name="ANNOTATION_HEIGHT_52" val="50"/>
  <p:tag name="ANNOTATION_ANIMATION_52" val="4"/>
  <p:tag name="ANNOTATION_ROTATION_52" val="0"/>
  <p:tag name="ANNOTATION_SUB_TYPE_52" val="11"/>
  <p:tag name="ANNOTATION_LOOP_COUNT_52" val="1"/>
  <p:tag name="ANNOTATION_BOX_RADIUS_52" val="5"/>
  <p:tag name="ANNOTATION_SCALE_52" val="0"/>
  <p:tag name="ANNOTATION_BORDER_ALPHA_52" val="100"/>
  <p:tag name="ANNOTATION_BORDER_COLOR_52" val="255"/>
  <p:tag name="ANNOTATION_FILL_COLOR_52" val="855309"/>
  <p:tag name="ANNOTATION_FILL_ALPHA_52" val="50"/>
  <p:tag name="ANNOTATION_BORDER_WIDTH_52" val="2"/>
  <p:tag name="ANNOTATION_SLIDE_WIDTH_52" val="960"/>
  <p:tag name="ANNOTATION_SLIDE_HEIGHT_52" val="720"/>
  <p:tag name="ANNOTATION_TYPE_53" val="2"/>
  <p:tag name="ANNOTATION_START_53" val="299.1"/>
  <p:tag name="ANNOTATION_END_53" val="299.1"/>
  <p:tag name="ANNOTATION_TOP_53" val="-22"/>
  <p:tag name="ANNOTATION_LEFT_53" val="-22"/>
  <p:tag name="ANNOTATION_WIDTH_53" val="1004"/>
  <p:tag name="ANNOTATION_HEIGHT_53" val="764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255"/>
  <p:tag name="ANNOTATION_FILL_COLOR_53" val="855309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99.1"/>
  <p:tag name="ANNOTATION_END_54" val="305.1"/>
  <p:tag name="ANNOTATION_TOP_54" val="424"/>
  <p:tag name="ANNOTATION_LEFT_54" val="143"/>
  <p:tag name="ANNOTATION_WIDTH_54" val="42"/>
  <p:tag name="ANNOTATION_HEIGHT_54" val="49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255"/>
  <p:tag name="ANNOTATION_FILL_COLOR_54" val="855309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305.1"/>
  <p:tag name="ANNOTATION_END_55" val="305.1"/>
  <p:tag name="ANNOTATION_TOP_55" val="-22"/>
  <p:tag name="ANNOTATION_LEFT_55" val="-22"/>
  <p:tag name="ANNOTATION_WIDTH_55" val="1004"/>
  <p:tag name="ANNOTATION_HEIGHT_55" val="764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255"/>
  <p:tag name="ANNOTATION_FILL_COLOR_55" val="855309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305.1"/>
  <p:tag name="ANNOTATION_END_56" val="315.7"/>
  <p:tag name="ANNOTATION_TOP_56" val="474"/>
  <p:tag name="ANNOTATION_LEFT_56" val="788"/>
  <p:tag name="ANNOTATION_WIDTH_56" val="54"/>
  <p:tag name="ANNOTATION_HEIGHT_56" val="40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255"/>
  <p:tag name="ANNOTATION_FILL_COLOR_56" val="855309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15.7"/>
  <p:tag name="ANNOTATION_END_57" val="315.7"/>
  <p:tag name="ANNOTATION_TOP_57" val="-22"/>
  <p:tag name="ANNOTATION_LEFT_57" val="-22"/>
  <p:tag name="ANNOTATION_WIDTH_57" val="1004"/>
  <p:tag name="ANNOTATION_HEIGHT_57" val="764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255"/>
  <p:tag name="ANNOTATION_FILL_COLOR_57" val="855309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15.7"/>
  <p:tag name="ANNOTATION_END_58" val="318.3"/>
  <p:tag name="ANNOTATION_TOP_58" val="305"/>
  <p:tag name="ANNOTATION_LEFT_58" val="305"/>
  <p:tag name="ANNOTATION_WIDTH_58" val="60"/>
  <p:tag name="ANNOTATION_HEIGHT_58" val="36"/>
  <p:tag name="ANNOTATION_ANIMATION_58" val="4"/>
  <p:tag name="ANNOTATION_ROTATION_58" val="0"/>
  <p:tag name="ANNOTATION_SUB_TYPE_58" val="11"/>
  <p:tag name="ANNOTATION_LOOP_COUNT_58" val="1"/>
  <p:tag name="ANNOTATION_BOX_RADIUS_58" val="5"/>
  <p:tag name="ANNOTATION_SCALE_58" val="0"/>
  <p:tag name="ANNOTATION_BORDER_ALPHA_58" val="100"/>
  <p:tag name="ANNOTATION_BORDER_COLOR_58" val="255"/>
  <p:tag name="ANNOTATION_FILL_COLOR_58" val="855309"/>
  <p:tag name="ANNOTATION_FILL_ALPHA_58" val="50"/>
  <p:tag name="ANNOTATION_BORDER_WIDTH_58" val="2"/>
  <p:tag name="ANNOTATION_SLIDE_WIDTH_58" val="960"/>
  <p:tag name="ANNOTATION_SLIDE_HEIGHT_58" val="720"/>
  <p:tag name="ANNOTATION_TYPE_59" val="2"/>
  <p:tag name="ANNOTATION_START_59" val="318.3"/>
  <p:tag name="ANNOTATION_END_59" val="318.3"/>
  <p:tag name="ANNOTATION_TOP_59" val="-22"/>
  <p:tag name="ANNOTATION_LEFT_59" val="-22"/>
  <p:tag name="ANNOTATION_WIDTH_59" val="1004"/>
  <p:tag name="ANNOTATION_HEIGHT_59" val="764"/>
  <p:tag name="ANNOTATION_ANIMATION_59" val="4"/>
  <p:tag name="ANNOTATION_ROTATION_59" val="0"/>
  <p:tag name="ANNOTATION_SUB_TYPE_59" val="11"/>
  <p:tag name="ANNOTATION_LOOP_COUNT_59" val="1"/>
  <p:tag name="ANNOTATION_BOX_RADIUS_59" val="0"/>
  <p:tag name="ANNOTATION_SCALE_59" val="0"/>
  <p:tag name="ANNOTATION_BORDER_ALPHA_59" val="100"/>
  <p:tag name="ANNOTATION_BORDER_COLOR_59" val="255"/>
  <p:tag name="ANNOTATION_FILL_COLOR_59" val="855309"/>
  <p:tag name="ANNOTATION_FILL_ALPHA_59" val="50"/>
  <p:tag name="ANNOTATION_BORDER_WIDTH_59" val="2"/>
  <p:tag name="ANNOTATION_SLIDE_WIDTH_59" val="960"/>
  <p:tag name="ANNOTATION_SLIDE_HEIGHT_59" val="720"/>
  <p:tag name="ANNOTATION_TYPE_60" val="2"/>
  <p:tag name="ANNOTATION_START_60" val="318.3"/>
  <p:tag name="ANNOTATION_END_60" val="323.1"/>
  <p:tag name="ANNOTATION_TOP_60" val="424"/>
  <p:tag name="ANNOTATION_LEFT_60" val="144"/>
  <p:tag name="ANNOTATION_WIDTH_60" val="45"/>
  <p:tag name="ANNOTATION_HEIGHT_60" val="47"/>
  <p:tag name="ANNOTATION_ANIMATION_60" val="4"/>
  <p:tag name="ANNOTATION_ROTATION_60" val="0"/>
  <p:tag name="ANNOTATION_SUB_TYPE_60" val="11"/>
  <p:tag name="ANNOTATION_LOOP_COUNT_60" val="1"/>
  <p:tag name="ANNOTATION_BOX_RADIUS_60" val="5"/>
  <p:tag name="ANNOTATION_SCALE_60" val="0"/>
  <p:tag name="ANNOTATION_BORDER_ALPHA_60" val="100"/>
  <p:tag name="ANNOTATION_BORDER_COLOR_60" val="255"/>
  <p:tag name="ANNOTATION_FILL_COLOR_60" val="855309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323.1"/>
  <p:tag name="ANNOTATION_END_61" val="323.1"/>
  <p:tag name="ANNOTATION_TOP_61" val="-22"/>
  <p:tag name="ANNOTATION_LEFT_61" val="-22"/>
  <p:tag name="ANNOTATION_WIDTH_61" val="1004"/>
  <p:tag name="ANNOTATION_HEIGHT_61" val="764"/>
  <p:tag name="ANNOTATION_ANIMATION_61" val="4"/>
  <p:tag name="ANNOTATION_ROTATION_61" val="0"/>
  <p:tag name="ANNOTATION_SUB_TYPE_61" val="11"/>
  <p:tag name="ANNOTATION_LOOP_COUNT_61" val="1"/>
  <p:tag name="ANNOTATION_BOX_RADIUS_61" val="0"/>
  <p:tag name="ANNOTATION_SCALE_61" val="0"/>
  <p:tag name="ANNOTATION_BORDER_ALPHA_61" val="100"/>
  <p:tag name="ANNOTATION_BORDER_COLOR_61" val="255"/>
  <p:tag name="ANNOTATION_FILL_COLOR_61" val="855309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323.1"/>
  <p:tag name="ANNOTATION_END_62" val="325.5"/>
  <p:tag name="ANNOTATION_TOP_62" val="624"/>
  <p:tag name="ANNOTATION_LEFT_62" val="541"/>
  <p:tag name="ANNOTATION_WIDTH_62" val="44"/>
  <p:tag name="ANNOTATION_HEIGHT_62" val="69"/>
  <p:tag name="ANNOTATION_ANIMATION_62" val="4"/>
  <p:tag name="ANNOTATION_ROTATION_62" val="0"/>
  <p:tag name="ANNOTATION_SUB_TYPE_62" val="11"/>
  <p:tag name="ANNOTATION_LOOP_COUNT_62" val="1"/>
  <p:tag name="ANNOTATION_BOX_RADIUS_62" val="5"/>
  <p:tag name="ANNOTATION_SCALE_62" val="0"/>
  <p:tag name="ANNOTATION_BORDER_ALPHA_62" val="100"/>
  <p:tag name="ANNOTATION_BORDER_COLOR_62" val="255"/>
  <p:tag name="ANNOTATION_FILL_COLOR_62" val="855309"/>
  <p:tag name="ANNOTATION_FILL_ALPHA_62" val="50"/>
  <p:tag name="ANNOTATION_BORDER_WIDTH_62" val="2"/>
  <p:tag name="ANNOTATION_SLIDE_WIDTH_62" val="960"/>
  <p:tag name="ANNOTATION_SLIDE_HEIGHT_62" val="720"/>
  <p:tag name="ANNOTATION_TYPE_63" val="2"/>
  <p:tag name="ANNOTATION_START_63" val="325.5"/>
  <p:tag name="ANNOTATION_END_63" val="325.5"/>
  <p:tag name="ANNOTATION_TOP_63" val="-22"/>
  <p:tag name="ANNOTATION_LEFT_63" val="-22"/>
  <p:tag name="ANNOTATION_WIDTH_63" val="1004"/>
  <p:tag name="ANNOTATION_HEIGHT_63" val="764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255"/>
  <p:tag name="ANNOTATION_FILL_COLOR_63" val="855309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325.5"/>
  <p:tag name="ANNOTATION_END_64" val="333.9"/>
  <p:tag name="ANNOTATION_TOP_64" val="474"/>
  <p:tag name="ANNOTATION_LEFT_64" val="785"/>
  <p:tag name="ANNOTATION_WIDTH_64" val="65"/>
  <p:tag name="ANNOTATION_HEIGHT_64" val="36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255"/>
  <p:tag name="ANNOTATION_FILL_COLOR_64" val="855309"/>
  <p:tag name="ANNOTATION_FILL_ALPHA_64" val="50"/>
  <p:tag name="ANNOTATION_BORDER_WIDTH_64" val="2"/>
  <p:tag name="ANNOTATION_SLIDE_WIDTH_64" val="960"/>
  <p:tag name="ANNOTATION_SLIDE_HEIGHT_64" val="720"/>
  <p:tag name="ANNOTATION_TYPE_65" val="0"/>
  <p:tag name="ANNOTATION_START_65" val="333.9"/>
  <p:tag name="ANNOTATION_END_65" val="339.4"/>
  <p:tag name="ANNOTATION_TOP_65" val="431"/>
  <p:tag name="ANNOTATION_LEFT_65" val="634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39.4"/>
  <p:tag name="ANNOTATION_END_66" val="342.3"/>
  <p:tag name="ANNOTATION_TOP_66" val="426"/>
  <p:tag name="ANNOTATION_LEFT_66" val="769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2.3"/>
  <p:tag name="ANNOTATION_END_67" val="343.5"/>
  <p:tag name="ANNOTATION_TOP_67" val="422"/>
  <p:tag name="ANNOTATION_LEFT_67" val="86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5"/>
  <p:tag name="ANNOTATION_END_68" val="344.4"/>
  <p:tag name="ANNOTATION_TOP_68" val="330"/>
  <p:tag name="ANNOTATION_LEFT_68" val="881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4"/>
  <p:tag name="ANNOTATION_END_69" val="348.0"/>
  <p:tag name="ANNOTATION_TOP_69" val="421"/>
  <p:tag name="ANNOTATION_LEFT_69" val="867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8.0"/>
  <p:tag name="ANNOTATION_END_70" val="349.4"/>
  <p:tag name="ANNOTATION_TOP_70" val="425"/>
  <p:tag name="ANNOTATION_LEFT_70" val="639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9.4"/>
  <p:tag name="ANNOTATION_END_71" val="350.6"/>
  <p:tag name="ANNOTATION_TOP_71" val="426"/>
  <p:tag name="ANNOTATION_LEFT_71" val="77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0.6"/>
  <p:tag name="ANNOTATION_END_72" val="354.0"/>
  <p:tag name="ANNOTATION_TOP_72" val="420"/>
  <p:tag name="ANNOTATION_LEFT_72" val="868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4.0"/>
  <p:tag name="ANNOTATION_TOP_73" val="647"/>
  <p:tag name="ANNOTATION_LEFT_73" val="553"/>
  <p:tag name="ANNOTATION_WIDTH_73" val="66"/>
  <p:tag name="ANNOTATION_HEIGHT_73" val="66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5287936"/>
  <p:tag name="ANNOTATION_FILL_ALPHA_73" val="100"/>
  <p:tag name="ANNOTATION_BORDER_WIDTH_73" val="2"/>
  <p:tag name="ANNOTATION_SLIDE_WIDTH_73" val="960"/>
  <p:tag name="ANNOTATION_SLIDE_HEIGHT_73" val="720"/>
  <p:tag name="ANNOTATION_COUNT" val="73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c69cbfc2c94248aaeaf5160d31b9f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98086050943a380c2f20acacda0e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da7333e344469abb51df67914b34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fc9f69f6544251a3f59aaac3e21f3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3486e01364977a2db72cc2b892b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89cbf396f84fff93b8843e0038a37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ee1467cd2488a8db0b0ad1c767bd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c39bf142b346cc965d4e77b09b0aa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1ef4a4ad7405688a36c9f443ae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9b5190f65a4ce880d4e0868f171a0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6eeb37fd754020bace4821f38d555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f3f4325a041aab7cbf217e2341d3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d2cc1a72b48a4a293d9ba686bd7b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2162f961c84cb68ecad75dda2e50a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e18a9450b44268c9793e858be8e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b4b60366fe4f4e9a9f89b619d1ef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03e24c26d247adb957cdc185bff7c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40cce135c41c69e525fce65944b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5b686cc1b4a51ad1e7b233249e0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1011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1- Glycolysis (splitting glucose): harvests chemical energy by oxidizing glucose into 2-pyruvate molecules</vt:lpstr>
      <vt:lpstr>Summary of Glycolysis (Splitting of glucose)   </vt:lpstr>
      <vt:lpstr>2. The Krebs cycle completes the energy-yielding oxidation of organic molecules (in mitochondrial matrix) </vt:lpstr>
      <vt:lpstr>PowerPoint Presentation</vt:lpstr>
      <vt:lpstr>A)- Pre-Krebs cycle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291</cp:revision>
  <dcterms:created xsi:type="dcterms:W3CDTF">2006-03-25T20:15:58Z</dcterms:created>
  <dcterms:modified xsi:type="dcterms:W3CDTF">2024-03-19T07:27:42Z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D:\Ashraf\D\Faculty file\e-Larning\1433-1434\المحتوى الرقمي\109-Lectures\LMS-2\Lecture-14 Respiration\Lecture 14.ppta</vt:lpwstr>
  </property>
</Properties>
</file>