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6" r:id="rId3"/>
    <p:sldId id="288" r:id="rId4"/>
    <p:sldId id="280" r:id="rId5"/>
    <p:sldId id="265" r:id="rId6"/>
    <p:sldId id="266" r:id="rId7"/>
    <p:sldId id="264" r:id="rId8"/>
    <p:sldId id="267" r:id="rId9"/>
    <p:sldId id="257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9BFFFF"/>
    <a:srgbClr val="00FFFF"/>
    <a:srgbClr val="FFFF00"/>
    <a:srgbClr val="0000FF"/>
    <a:srgbClr val="FF3300"/>
    <a:srgbClr val="66FFFF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84" d="100"/>
          <a:sy n="84" d="100"/>
        </p:scale>
        <p:origin x="78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222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892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7128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550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8176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471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38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979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035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795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210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07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405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607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6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73" r:id="rId12"/>
    <p:sldLayoutId id="2147483672" r:id="rId13"/>
    <p:sldLayoutId id="2147483671" r:id="rId14"/>
    <p:sldLayoutId id="2147483670" r:id="rId15"/>
    <p:sldLayoutId id="2147483667" r:id="rId16"/>
    <p:sldLayoutId id="2147483665" r:id="rId17"/>
    <p:sldLayoutId id="2147483664" r:id="rId18"/>
    <p:sldLayoutId id="2147483660" r:id="rId19"/>
    <p:sldLayoutId id="2147483655" r:id="rId20"/>
    <p:sldLayoutId id="2147483668" r:id="rId21"/>
    <p:sldLayoutId id="2147483656" r:id="rId22"/>
    <p:sldLayoutId id="2147483657" r:id="rId23"/>
    <p:sldLayoutId id="2147483658" r:id="rId24"/>
    <p:sldLayoutId id="2147483659" r:id="rId25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657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2720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50673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5775325"/>
            <a:ext cx="3621088" cy="701675"/>
            <a:chOff x="3216" y="2414"/>
            <a:chExt cx="2281" cy="442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16" y="2414"/>
              <a:ext cx="10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Oxidation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(</a:t>
              </a:r>
              <a:r>
                <a:rPr lang="en-GB" altLang="en-US" sz="1400" b="1" dirty="0">
                  <a:solidFill>
                    <a:srgbClr val="0033CC"/>
                  </a:solidFill>
                </a:rPr>
                <a:t>reducing agent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464" y="2414"/>
              <a:ext cx="10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Reduction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(</a:t>
              </a:r>
              <a:r>
                <a:rPr lang="en-GB" altLang="en-US" sz="1400" b="1">
                  <a:solidFill>
                    <a:srgbClr val="FF0000"/>
                  </a:solidFill>
                </a:rPr>
                <a:t>oxidizing agent</a:t>
              </a:r>
              <a:r>
                <a:rPr lang="en-GB" altLang="en-US" sz="2000" b="1">
                  <a:solidFill>
                    <a:srgbClr val="0033CC"/>
                  </a:solidFill>
                </a:rPr>
                <a:t>)</a:t>
              </a: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07681"/>
              </p:ext>
            </p:extLst>
          </p:nvPr>
        </p:nvGraphicFramePr>
        <p:xfrm>
          <a:off x="1447800" y="3636014"/>
          <a:ext cx="6019800" cy="1130798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5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 are excellent fuels because their bonds are a source of electrons that “fall” closer to oxygen.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hydrogen atoms move from glucose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1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icotinamide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denine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inucleotide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hydrogen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400" b="1" baseline="-25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their energy is used to synthesize ATP.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10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236346" y="31242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catalysed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glucose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267200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gain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breakdown of glucose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5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52400" y="4267200"/>
            <a:ext cx="86106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5562600"/>
            <a:ext cx="8534400" cy="762000"/>
          </a:xfrm>
          <a:prstGeom prst="roundRect">
            <a:avLst/>
          </a:prstGeom>
          <a:solidFill>
            <a:srgbClr val="9B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01214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</a:t>
            </a:r>
            <a:r>
              <a:rPr lang="en-US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regenerates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(e.g.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lucose).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ARTICULATE_SLIDE_COUNT" val="15"/>
  <p:tag name="ARTICULATE_PROJECT_OPEN" val="0"/>
  <p:tag name="INKNOELEADERBOARD" val="4174862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1113</Words>
  <Application>Microsoft Office PowerPoint</Application>
  <PresentationFormat>On-screen Show (4:3)</PresentationFormat>
  <Paragraphs>185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Adenosine Tri-Phosphate (ATP)</vt:lpstr>
      <vt:lpstr>Cells recycle the ATP they use for work</vt:lpstr>
      <vt:lpstr>How dose ATP drive cellular work ?</vt:lpstr>
      <vt:lpstr>PowerPoint Presentation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212</cp:revision>
  <dcterms:created xsi:type="dcterms:W3CDTF">2006-03-22T20:37:44Z</dcterms:created>
  <dcterms:modified xsi:type="dcterms:W3CDTF">2023-10-09T05:03:01Z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