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4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5.xml" ContentType="application/vnd.openxmlformats-officedocument.presentationml.notesSlide+xml"/>
  <Override PartName="/ppt/tags/tag18.xml" ContentType="application/vnd.openxmlformats-officedocument.presentationml.tags+xml"/>
  <Override PartName="/ppt/notesSlides/notesSlide6.xml" ContentType="application/vnd.openxmlformats-officedocument.presentationml.notesSlide+xml"/>
  <Override PartName="/ppt/tags/tag19.xml" ContentType="application/vnd.openxmlformats-officedocument.presentationml.tags+xml"/>
  <Override PartName="/ppt/notesSlides/notesSlide7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8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9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7" r:id="rId2"/>
    <p:sldId id="270" r:id="rId3"/>
    <p:sldId id="274" r:id="rId4"/>
    <p:sldId id="260" r:id="rId5"/>
    <p:sldId id="262" r:id="rId6"/>
    <p:sldId id="264" r:id="rId7"/>
    <p:sldId id="272" r:id="rId8"/>
    <p:sldId id="265" r:id="rId9"/>
    <p:sldId id="257" r:id="rId10"/>
    <p:sldId id="268" r:id="rId11"/>
  </p:sldIdLst>
  <p:sldSz cx="9144000" cy="6858000" type="screen4x3"/>
  <p:notesSz cx="6858000" cy="9144000"/>
  <p:custDataLst>
    <p:tags r:id="rId13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3333FF"/>
    <a:srgbClr val="0033CC"/>
    <a:srgbClr val="00FF00"/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1058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2838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C17A8A3-B166-4956-ABD0-9817C8E7E802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74763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74211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10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581F2-5E58-474B-B3EE-0B1FBD6EAE53}" type="slidenum">
              <a:rPr lang="ar-SA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831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7A8A3-B166-4956-ABD0-9817C8E7E802}" type="slidenum">
              <a:rPr lang="ar-SA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966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7A8A3-B166-4956-ABD0-9817C8E7E802}" type="slidenum">
              <a:rPr lang="ar-SA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6430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7A8A3-B166-4956-ABD0-9817C8E7E802}" type="slidenum">
              <a:rPr lang="ar-SA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09262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7A8A3-B166-4956-ABD0-9817C8E7E802}" type="slidenum">
              <a:rPr lang="ar-SA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3270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7A8A3-B166-4956-ABD0-9817C8E7E802}" type="slidenum">
              <a:rPr lang="ar-SA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88896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7A8A3-B166-4956-ABD0-9817C8E7E802}" type="slidenum">
              <a:rPr lang="ar-SA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1619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7A8A3-B166-4956-ABD0-9817C8E7E802}" type="slidenum">
              <a:rPr lang="ar-SA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9098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E318B-4DF4-4875-8886-1EADC24EAD6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6671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BF496-8246-41FA-9A56-EC2071AA38A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0387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EBEB7-251B-4B1E-BD5C-CBCFB7A53F7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621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DB344-D983-4E73-A888-83D64FA4D4D6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537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DAC56-AD62-4671-9B0B-B8E7881BE406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249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A4E50-CCB5-4CAD-8C16-E3EB8161512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5389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6E4F6-C5AC-49E9-8960-E56B6521B5A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407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C567B-9411-4FAD-B054-985EAABCAF9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126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043327-EBED-4D54-ABD1-6D3C0EF39A8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692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B8F6B-9607-4CA9-9049-44C811ACF7E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0707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B5006-C109-45CA-9832-D6359E05B64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155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A481388-6A9C-443A-A001-06786002BF63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11" Type="http://schemas.openxmlformats.org/officeDocument/2006/relationships/image" Target="../media/image6.jpeg"/><Relationship Id="rId5" Type="http://schemas.openxmlformats.org/officeDocument/2006/relationships/image" Target="../media/image1.jpeg"/><Relationship Id="rId10" Type="http://schemas.openxmlformats.org/officeDocument/2006/relationships/image" Target="../media/image5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28.xml"/><Relationship Id="rId7" Type="http://schemas.openxmlformats.org/officeDocument/2006/relationships/image" Target="../media/image2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1.jpeg"/><Relationship Id="rId11" Type="http://schemas.openxmlformats.org/officeDocument/2006/relationships/image" Target="../media/image4.png"/><Relationship Id="rId5" Type="http://schemas.openxmlformats.org/officeDocument/2006/relationships/notesSlide" Target="../notesSlides/notesSlide10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tags" Target="../tags/tag6.xml"/><Relationship Id="rId7" Type="http://schemas.openxmlformats.org/officeDocument/2006/relationships/image" Target="../media/image7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1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0.png"/><Relationship Id="rId4" Type="http://schemas.openxmlformats.org/officeDocument/2006/relationships/tags" Target="../tags/tag7.xml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10.xml"/><Relationship Id="rId7" Type="http://schemas.openxmlformats.org/officeDocument/2006/relationships/image" Target="../media/image12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14.png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13.xml"/><Relationship Id="rId7" Type="http://schemas.openxmlformats.org/officeDocument/2006/relationships/image" Target="../media/image15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notesSlide" Target="../notesSlides/notesSlide4.xml"/><Relationship Id="rId11" Type="http://schemas.microsoft.com/office/2007/relationships/hdphoto" Target="../media/hdphoto2.wdp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3.jpeg"/><Relationship Id="rId4" Type="http://schemas.openxmlformats.org/officeDocument/2006/relationships/tags" Target="../tags/tag14.xml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17.xml"/><Relationship Id="rId7" Type="http://schemas.openxmlformats.org/officeDocument/2006/relationships/image" Target="../media/image17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22.xml"/><Relationship Id="rId7" Type="http://schemas.openxmlformats.org/officeDocument/2006/relationships/image" Target="../media/image17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20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25.xml"/><Relationship Id="rId7" Type="http://schemas.openxmlformats.org/officeDocument/2006/relationships/image" Target="../media/image13.jpe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17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800600" y="47625"/>
            <a:ext cx="4343400" cy="6762750"/>
            <a:chOff x="4800600" y="52388"/>
            <a:chExt cx="4214812" cy="6762750"/>
          </a:xfrm>
        </p:grpSpPr>
        <p:grpSp>
          <p:nvGrpSpPr>
            <p:cNvPr id="17" name="Group 10"/>
            <p:cNvGrpSpPr>
              <a:grpSpLocks/>
            </p:cNvGrpSpPr>
            <p:nvPr>
              <p:custDataLst>
                <p:tags r:id="rId2"/>
              </p:custDataLst>
            </p:nvPr>
          </p:nvGrpSpPr>
          <p:grpSpPr bwMode="auto">
            <a:xfrm>
              <a:off x="4800600" y="52388"/>
              <a:ext cx="4214812" cy="6762750"/>
              <a:chOff x="4085582" y="51992"/>
              <a:chExt cx="4929222" cy="6762464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4085582" y="51992"/>
                <a:ext cx="4929222" cy="6762464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29" name="Picture 9" descr="email22.bmp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39952" y="116632"/>
                <a:ext cx="4819040" cy="907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8" name="TextBox 17"/>
            <p:cNvSpPr txBox="1"/>
            <p:nvPr/>
          </p:nvSpPr>
          <p:spPr>
            <a:xfrm>
              <a:off x="5069652" y="2754868"/>
              <a:ext cx="36781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GB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Black" panose="020B0A04020102020204" pitchFamily="34" charset="0"/>
                </a:rPr>
                <a:t>Zoology Department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163106" y="2325582"/>
              <a:ext cx="359989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000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College of Science, 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00" y="1219200"/>
              <a:ext cx="2270206" cy="93057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bliqueBottomRight"/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</p:pic>
        <p:pic>
          <p:nvPicPr>
            <p:cNvPr id="27" name="Picture 6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44" b="43667"/>
            <a:stretch/>
          </p:blipFill>
          <p:spPr bwMode="auto">
            <a:xfrm>
              <a:off x="4876800" y="3216206"/>
              <a:ext cx="4043688" cy="348939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Sun 3"/>
          <p:cNvSpPr/>
          <p:nvPr/>
        </p:nvSpPr>
        <p:spPr>
          <a:xfrm>
            <a:off x="2471216" y="5029200"/>
            <a:ext cx="304800" cy="304800"/>
          </a:xfrm>
          <a:prstGeom prst="sun">
            <a:avLst>
              <a:gd name="adj" fmla="val 23461"/>
            </a:avLst>
          </a:pr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laque 4"/>
          <p:cNvSpPr/>
          <p:nvPr/>
        </p:nvSpPr>
        <p:spPr>
          <a:xfrm>
            <a:off x="1607042" y="1593395"/>
            <a:ext cx="1371600" cy="304800"/>
          </a:xfrm>
          <a:prstGeom prst="plaque">
            <a:avLst>
              <a:gd name="adj" fmla="val 27138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00FF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علم الأحياء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25" name="Group 54"/>
          <p:cNvGrpSpPr>
            <a:grpSpLocks/>
          </p:cNvGrpSpPr>
          <p:nvPr/>
        </p:nvGrpSpPr>
        <p:grpSpPr bwMode="auto">
          <a:xfrm>
            <a:off x="-29753" y="47625"/>
            <a:ext cx="4846576" cy="6762750"/>
            <a:chOff x="106598953" y="105388117"/>
            <a:chExt cx="7153421" cy="9383150"/>
          </a:xfrm>
        </p:grpSpPr>
        <p:sp>
          <p:nvSpPr>
            <p:cNvPr id="1026" name="Rectangle 55"/>
            <p:cNvSpPr>
              <a:spLocks noChangeArrowheads="1"/>
            </p:cNvSpPr>
            <p:nvPr/>
          </p:nvSpPr>
          <p:spPr bwMode="auto">
            <a:xfrm>
              <a:off x="106717514" y="105388117"/>
              <a:ext cx="6892333" cy="9383150"/>
            </a:xfrm>
            <a:prstGeom prst="rect">
              <a:avLst/>
            </a:prstGeom>
            <a:noFill/>
            <a:ln w="254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27" name="Group 56"/>
            <p:cNvGrpSpPr>
              <a:grpSpLocks/>
            </p:cNvGrpSpPr>
            <p:nvPr/>
          </p:nvGrpSpPr>
          <p:grpSpPr bwMode="auto">
            <a:xfrm>
              <a:off x="106734378" y="105406887"/>
              <a:ext cx="6879822" cy="442754"/>
              <a:chOff x="106756200" y="105613200"/>
              <a:chExt cx="6858000" cy="476250"/>
            </a:xfrm>
          </p:grpSpPr>
          <p:sp>
            <p:nvSpPr>
              <p:cNvPr id="1039" name="Rectangle 57" hidden="1"/>
              <p:cNvSpPr>
                <a:spLocks noChangeArrowheads="1"/>
              </p:cNvSpPr>
              <p:nvPr/>
            </p:nvSpPr>
            <p:spPr bwMode="auto">
              <a:xfrm>
                <a:off x="106756200" y="105613200"/>
                <a:ext cx="6858000" cy="4762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0" name="Rectangle 58"/>
              <p:cNvSpPr>
                <a:spLocks noChangeArrowheads="1"/>
              </p:cNvSpPr>
              <p:nvPr/>
            </p:nvSpPr>
            <p:spPr bwMode="auto">
              <a:xfrm>
                <a:off x="106756200" y="105613200"/>
                <a:ext cx="6858000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1" name="AutoShape 59"/>
              <p:cNvSpPr>
                <a:spLocks noChangeArrowheads="1"/>
              </p:cNvSpPr>
              <p:nvPr/>
            </p:nvSpPr>
            <p:spPr bwMode="auto">
              <a:xfrm>
                <a:off x="106761611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2" name="Oval 60"/>
              <p:cNvSpPr>
                <a:spLocks noChangeArrowheads="1"/>
              </p:cNvSpPr>
              <p:nvPr/>
            </p:nvSpPr>
            <p:spPr bwMode="auto">
              <a:xfrm>
                <a:off x="106943016" y="105799951"/>
                <a:ext cx="117300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3" name="Rectangle 61"/>
              <p:cNvSpPr>
                <a:spLocks noChangeArrowheads="1"/>
              </p:cNvSpPr>
              <p:nvPr/>
            </p:nvSpPr>
            <p:spPr bwMode="auto">
              <a:xfrm>
                <a:off x="107246056" y="105613200"/>
                <a:ext cx="489858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4" name="AutoShape 62"/>
              <p:cNvSpPr>
                <a:spLocks noChangeArrowheads="1"/>
              </p:cNvSpPr>
              <p:nvPr/>
            </p:nvSpPr>
            <p:spPr bwMode="auto">
              <a:xfrm>
                <a:off x="107251468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5" name="Oval 63"/>
              <p:cNvSpPr>
                <a:spLocks noChangeArrowheads="1"/>
              </p:cNvSpPr>
              <p:nvPr/>
            </p:nvSpPr>
            <p:spPr bwMode="auto">
              <a:xfrm>
                <a:off x="107432873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6" name="AutoShape 64"/>
              <p:cNvSpPr>
                <a:spLocks noChangeArrowheads="1"/>
              </p:cNvSpPr>
              <p:nvPr/>
            </p:nvSpPr>
            <p:spPr bwMode="auto">
              <a:xfrm>
                <a:off x="107741324" y="105626652"/>
                <a:ext cx="480111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7" name="Oval 65"/>
              <p:cNvSpPr>
                <a:spLocks noChangeArrowheads="1"/>
              </p:cNvSpPr>
              <p:nvPr/>
            </p:nvSpPr>
            <p:spPr bwMode="auto">
              <a:xfrm>
                <a:off x="107922729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8" name="Rectangle 66"/>
              <p:cNvSpPr>
                <a:spLocks noChangeArrowheads="1"/>
              </p:cNvSpPr>
              <p:nvPr/>
            </p:nvSpPr>
            <p:spPr bwMode="auto">
              <a:xfrm>
                <a:off x="108225770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9" name="AutoShape 67"/>
              <p:cNvSpPr>
                <a:spLocks noChangeArrowheads="1"/>
              </p:cNvSpPr>
              <p:nvPr/>
            </p:nvSpPr>
            <p:spPr bwMode="auto">
              <a:xfrm>
                <a:off x="108231182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0" name="Oval 68"/>
              <p:cNvSpPr>
                <a:spLocks noChangeArrowheads="1"/>
              </p:cNvSpPr>
              <p:nvPr/>
            </p:nvSpPr>
            <p:spPr bwMode="auto">
              <a:xfrm>
                <a:off x="108412586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1" name="AutoShape 69"/>
              <p:cNvSpPr>
                <a:spLocks noChangeArrowheads="1"/>
              </p:cNvSpPr>
              <p:nvPr/>
            </p:nvSpPr>
            <p:spPr bwMode="auto">
              <a:xfrm>
                <a:off x="108721038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2" name="Oval 70"/>
              <p:cNvSpPr>
                <a:spLocks noChangeArrowheads="1"/>
              </p:cNvSpPr>
              <p:nvPr/>
            </p:nvSpPr>
            <p:spPr bwMode="auto">
              <a:xfrm>
                <a:off x="108902443" y="105799951"/>
                <a:ext cx="117300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3" name="Rectangle 71"/>
              <p:cNvSpPr>
                <a:spLocks noChangeArrowheads="1"/>
              </p:cNvSpPr>
              <p:nvPr/>
            </p:nvSpPr>
            <p:spPr bwMode="auto">
              <a:xfrm>
                <a:off x="109205483" y="105613200"/>
                <a:ext cx="489858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4" name="AutoShape 72"/>
              <p:cNvSpPr>
                <a:spLocks noChangeArrowheads="1"/>
              </p:cNvSpPr>
              <p:nvPr/>
            </p:nvSpPr>
            <p:spPr bwMode="auto">
              <a:xfrm>
                <a:off x="109210895" y="105626652"/>
                <a:ext cx="480112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5" name="Oval 73"/>
              <p:cNvSpPr>
                <a:spLocks noChangeArrowheads="1"/>
              </p:cNvSpPr>
              <p:nvPr/>
            </p:nvSpPr>
            <p:spPr bwMode="auto">
              <a:xfrm>
                <a:off x="109392300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6" name="AutoShape 74"/>
              <p:cNvSpPr>
                <a:spLocks noChangeArrowheads="1"/>
              </p:cNvSpPr>
              <p:nvPr/>
            </p:nvSpPr>
            <p:spPr bwMode="auto">
              <a:xfrm>
                <a:off x="109700752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7" name="Oval 75"/>
              <p:cNvSpPr>
                <a:spLocks noChangeArrowheads="1"/>
              </p:cNvSpPr>
              <p:nvPr/>
            </p:nvSpPr>
            <p:spPr bwMode="auto">
              <a:xfrm>
                <a:off x="109882156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8" name="Rectangle 76"/>
              <p:cNvSpPr>
                <a:spLocks noChangeArrowheads="1"/>
              </p:cNvSpPr>
              <p:nvPr/>
            </p:nvSpPr>
            <p:spPr bwMode="auto">
              <a:xfrm>
                <a:off x="110185197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9" name="AutoShape 77"/>
              <p:cNvSpPr>
                <a:spLocks noChangeArrowheads="1"/>
              </p:cNvSpPr>
              <p:nvPr/>
            </p:nvSpPr>
            <p:spPr bwMode="auto">
              <a:xfrm>
                <a:off x="110190609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0" name="Oval 78"/>
              <p:cNvSpPr>
                <a:spLocks noChangeArrowheads="1"/>
              </p:cNvSpPr>
              <p:nvPr/>
            </p:nvSpPr>
            <p:spPr bwMode="auto">
              <a:xfrm>
                <a:off x="110372014" y="105799951"/>
                <a:ext cx="117300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1" name="AutoShape 79"/>
              <p:cNvSpPr>
                <a:spLocks noChangeArrowheads="1"/>
              </p:cNvSpPr>
              <p:nvPr/>
            </p:nvSpPr>
            <p:spPr bwMode="auto">
              <a:xfrm>
                <a:off x="110680465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2" name="Oval 80"/>
              <p:cNvSpPr>
                <a:spLocks noChangeArrowheads="1"/>
              </p:cNvSpPr>
              <p:nvPr/>
            </p:nvSpPr>
            <p:spPr bwMode="auto">
              <a:xfrm>
                <a:off x="110861870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3" name="Rectangle 81"/>
              <p:cNvSpPr>
                <a:spLocks noChangeArrowheads="1"/>
              </p:cNvSpPr>
              <p:nvPr/>
            </p:nvSpPr>
            <p:spPr bwMode="auto">
              <a:xfrm>
                <a:off x="111164911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4" name="AutoShape 82"/>
              <p:cNvSpPr>
                <a:spLocks noChangeArrowheads="1"/>
              </p:cNvSpPr>
              <p:nvPr/>
            </p:nvSpPr>
            <p:spPr bwMode="auto">
              <a:xfrm>
                <a:off x="111170322" y="105626652"/>
                <a:ext cx="480112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5" name="Oval 83"/>
              <p:cNvSpPr>
                <a:spLocks noChangeArrowheads="1"/>
              </p:cNvSpPr>
              <p:nvPr/>
            </p:nvSpPr>
            <p:spPr bwMode="auto">
              <a:xfrm>
                <a:off x="111351727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6" name="AutoShape 84"/>
              <p:cNvSpPr>
                <a:spLocks noChangeArrowheads="1"/>
              </p:cNvSpPr>
              <p:nvPr/>
            </p:nvSpPr>
            <p:spPr bwMode="auto">
              <a:xfrm>
                <a:off x="111660179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7" name="Oval 85"/>
              <p:cNvSpPr>
                <a:spLocks noChangeArrowheads="1"/>
              </p:cNvSpPr>
              <p:nvPr/>
            </p:nvSpPr>
            <p:spPr bwMode="auto">
              <a:xfrm>
                <a:off x="111841583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8" name="Rectangle 86"/>
              <p:cNvSpPr>
                <a:spLocks noChangeArrowheads="1"/>
              </p:cNvSpPr>
              <p:nvPr/>
            </p:nvSpPr>
            <p:spPr bwMode="auto">
              <a:xfrm>
                <a:off x="112144624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9" name="AutoShape 87"/>
              <p:cNvSpPr>
                <a:spLocks noChangeArrowheads="1"/>
              </p:cNvSpPr>
              <p:nvPr/>
            </p:nvSpPr>
            <p:spPr bwMode="auto">
              <a:xfrm>
                <a:off x="112150036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0" name="Oval 88"/>
              <p:cNvSpPr>
                <a:spLocks noChangeArrowheads="1"/>
              </p:cNvSpPr>
              <p:nvPr/>
            </p:nvSpPr>
            <p:spPr bwMode="auto">
              <a:xfrm>
                <a:off x="112331441" y="105799951"/>
                <a:ext cx="117300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1" name="AutoShape 89"/>
              <p:cNvSpPr>
                <a:spLocks noChangeArrowheads="1"/>
              </p:cNvSpPr>
              <p:nvPr/>
            </p:nvSpPr>
            <p:spPr bwMode="auto">
              <a:xfrm>
                <a:off x="112639892" y="105626652"/>
                <a:ext cx="480111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2" name="Oval 90"/>
              <p:cNvSpPr>
                <a:spLocks noChangeArrowheads="1"/>
              </p:cNvSpPr>
              <p:nvPr/>
            </p:nvSpPr>
            <p:spPr bwMode="auto">
              <a:xfrm>
                <a:off x="112821297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3" name="Rectangle 91"/>
              <p:cNvSpPr>
                <a:spLocks noChangeArrowheads="1"/>
              </p:cNvSpPr>
              <p:nvPr/>
            </p:nvSpPr>
            <p:spPr bwMode="auto">
              <a:xfrm>
                <a:off x="113124338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5" name="AutoShape 92"/>
              <p:cNvSpPr>
                <a:spLocks noChangeArrowheads="1"/>
              </p:cNvSpPr>
              <p:nvPr/>
            </p:nvSpPr>
            <p:spPr bwMode="auto">
              <a:xfrm>
                <a:off x="113129750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6" name="Oval 93"/>
              <p:cNvSpPr>
                <a:spLocks noChangeArrowheads="1"/>
              </p:cNvSpPr>
              <p:nvPr/>
            </p:nvSpPr>
            <p:spPr bwMode="auto">
              <a:xfrm>
                <a:off x="113311154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28" name="Text Box 94"/>
            <p:cNvSpPr txBox="1">
              <a:spLocks noChangeArrowheads="1"/>
            </p:cNvSpPr>
            <p:nvPr/>
          </p:nvSpPr>
          <p:spPr bwMode="auto">
            <a:xfrm>
              <a:off x="106825825" y="114129591"/>
              <a:ext cx="6710290" cy="3945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Reference: </a:t>
              </a:r>
              <a:r>
                <a:rPr kumimoji="0" lang="en-US" altLang="en-US" sz="12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Campbell, N. A. and Reece, J. B. (2014). Biology (10</a:t>
              </a:r>
              <a:r>
                <a:rPr kumimoji="0" lang="en-US" altLang="en-US" sz="1200" b="1" i="1" u="none" strike="noStrike" cap="none" normalizeH="0" baseline="3000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th</a:t>
              </a:r>
              <a:r>
                <a:rPr kumimoji="0" lang="en-US" altLang="en-US" sz="12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 edition). Pearson Education. Inc. USA.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29" name="Line 95"/>
            <p:cNvSpPr>
              <a:spLocks noChangeShapeType="1"/>
            </p:cNvSpPr>
            <p:nvPr/>
          </p:nvSpPr>
          <p:spPr bwMode="auto">
            <a:xfrm>
              <a:off x="106756200" y="114129591"/>
              <a:ext cx="6801010" cy="0"/>
            </a:xfrm>
            <a:prstGeom prst="line">
              <a:avLst/>
            </a:prstGeom>
            <a:noFill/>
            <a:ln w="12700" algn="ctr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" name="Text Box 96"/>
            <p:cNvSpPr txBox="1">
              <a:spLocks noChangeArrowheads="1"/>
            </p:cNvSpPr>
            <p:nvPr/>
          </p:nvSpPr>
          <p:spPr bwMode="auto">
            <a:xfrm>
              <a:off x="110983596" y="112299930"/>
              <a:ext cx="2619990" cy="41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475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eknik" pitchFamily="2" charset="0"/>
                </a:rPr>
                <a:t>Common First Year</a:t>
              </a:r>
              <a:endPara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1" name="Text Box 97"/>
            <p:cNvSpPr txBox="1">
              <a:spLocks noChangeArrowheads="1"/>
            </p:cNvSpPr>
            <p:nvPr/>
          </p:nvSpPr>
          <p:spPr bwMode="auto">
            <a:xfrm>
              <a:off x="106791444" y="112299930"/>
              <a:ext cx="3266555" cy="434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475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eknik" pitchFamily="2" charset="0"/>
                </a:rPr>
                <a:t>For Pre-Medical Students</a:t>
              </a:r>
              <a:endPara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2" name="Text Box 98"/>
            <p:cNvSpPr txBox="1">
              <a:spLocks noChangeArrowheads="1"/>
            </p:cNvSpPr>
            <p:nvPr/>
          </p:nvSpPr>
          <p:spPr bwMode="auto">
            <a:xfrm>
              <a:off x="106695259" y="106219080"/>
              <a:ext cx="6932575" cy="663513"/>
            </a:xfrm>
            <a:prstGeom prst="rect">
              <a:avLst/>
            </a:prstGeom>
            <a:solidFill>
              <a:srgbClr val="6BD8FF"/>
            </a:solidFill>
            <a:ln w="12700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3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ChunkFive" pitchFamily="2" charset="0"/>
                </a:rPr>
                <a:t>General Animal Biology</a:t>
              </a:r>
              <a:endParaRPr kumimoji="0" lang="en-US" altLang="en-US" sz="3000" b="1" i="0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3" name="Line 99"/>
            <p:cNvSpPr>
              <a:spLocks noChangeShapeType="1"/>
            </p:cNvSpPr>
            <p:nvPr/>
          </p:nvSpPr>
          <p:spPr bwMode="auto">
            <a:xfrm>
              <a:off x="106689314" y="105850667"/>
              <a:ext cx="6914272" cy="0"/>
            </a:xfrm>
            <a:prstGeom prst="line">
              <a:avLst/>
            </a:prstGeom>
            <a:noFill/>
            <a:ln w="12700" algn="ctr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Text Box 100"/>
            <p:cNvSpPr txBox="1">
              <a:spLocks noChangeArrowheads="1"/>
            </p:cNvSpPr>
            <p:nvPr/>
          </p:nvSpPr>
          <p:spPr bwMode="auto">
            <a:xfrm>
              <a:off x="106919186" y="107515862"/>
              <a:ext cx="1810861" cy="5570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tencil Std" panose="04020904080802020404" pitchFamily="82" charset="0"/>
                </a:rPr>
                <a:t>Zoo-109</a:t>
              </a:r>
              <a:r>
                <a:rPr kumimoji="0" lang="en-US" alt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tencil Std" panose="04020904080802020404" pitchFamily="82" charset="0"/>
                </a:rPr>
                <a:t> </a:t>
              </a:r>
              <a:endPara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5" name="Text Box 101"/>
            <p:cNvSpPr txBox="1">
              <a:spLocks noChangeArrowheads="1"/>
            </p:cNvSpPr>
            <p:nvPr/>
          </p:nvSpPr>
          <p:spPr bwMode="auto">
            <a:xfrm>
              <a:off x="111299754" y="107357497"/>
              <a:ext cx="2213783" cy="710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altLang="en-US" sz="2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L-Hosam" pitchFamily="2" charset="-78"/>
                </a:rPr>
                <a:t>109</a:t>
              </a:r>
              <a:r>
                <a:rPr kumimoji="0" lang="ar-SA" altLang="en-US" sz="24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Yousef  bkw Circle mhairy" panose="02000000000000000000" pitchFamily="2" charset="-78"/>
                  <a:cs typeface="AL-Hosam" pitchFamily="2" charset="-78"/>
                </a:rPr>
                <a:t>- حــيـن</a:t>
              </a:r>
              <a:endParaRPr kumimoji="0" lang="en-US" alt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L-Hosam" pitchFamily="2" charset="-78"/>
              </a:endParaRPr>
            </a:p>
          </p:txBody>
        </p:sp>
        <p:sp>
          <p:nvSpPr>
            <p:cNvPr id="1036" name="AutoShape 103"/>
            <p:cNvSpPr>
              <a:spLocks noChangeArrowheads="1"/>
            </p:cNvSpPr>
            <p:nvPr/>
          </p:nvSpPr>
          <p:spPr bwMode="auto">
            <a:xfrm>
              <a:off x="106598953" y="113322295"/>
              <a:ext cx="7153421" cy="412206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254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" name="Text Box 104"/>
            <p:cNvSpPr txBox="1">
              <a:spLocks noChangeArrowheads="1"/>
            </p:cNvSpPr>
            <p:nvPr/>
          </p:nvSpPr>
          <p:spPr bwMode="auto">
            <a:xfrm>
              <a:off x="109067272" y="113251461"/>
              <a:ext cx="2375669" cy="492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dirty="0" smtClean="0">
                  <a:ln>
                    <a:solidFill>
                      <a:srgbClr val="C00000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1444-H - 2023</a:t>
              </a:r>
              <a:endParaRPr kumimoji="0" lang="en-US" altLang="en-US" sz="16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8" name="Text Box 105"/>
            <p:cNvSpPr txBox="1">
              <a:spLocks noChangeArrowheads="1"/>
            </p:cNvSpPr>
            <p:nvPr/>
          </p:nvSpPr>
          <p:spPr bwMode="auto">
            <a:xfrm>
              <a:off x="107439232" y="112722833"/>
              <a:ext cx="5575894" cy="351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altLang="en-US" sz="2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Sultan Medium" pitchFamily="2" charset="-78"/>
                </a:rPr>
                <a:t>السنة الأولى المشتركة   </a:t>
              </a:r>
              <a:r>
                <a:rPr kumimoji="0" lang="ar-SA" altLang="en-US" sz="2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-  </a:t>
              </a:r>
              <a:r>
                <a:rPr kumimoji="0" lang="ar-SA" altLang="en-US" sz="2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Sultan Medium" pitchFamily="2" charset="-78"/>
                </a:rPr>
                <a:t>المسار الصحي</a:t>
              </a:r>
              <a:endParaRPr kumimoji="0" lang="en-US" altLang="en-US" sz="2000" b="1" i="0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6200" y="2230368"/>
            <a:ext cx="4627533" cy="2446133"/>
            <a:chOff x="76200" y="2354467"/>
            <a:chExt cx="4627533" cy="2446133"/>
          </a:xfrm>
        </p:grpSpPr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5" r="2348" b="8706"/>
            <a:stretch/>
          </p:blipFill>
          <p:spPr>
            <a:xfrm>
              <a:off x="2292842" y="2354468"/>
              <a:ext cx="2410891" cy="2446132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2354467"/>
              <a:ext cx="2190160" cy="2446133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62000" y="2209800"/>
            <a:ext cx="4654016" cy="251960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195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086225" y="52388"/>
            <a:ext cx="4929188" cy="6762750"/>
            <a:chOff x="4085582" y="51992"/>
            <a:chExt cx="4929222" cy="6762464"/>
          </a:xfrm>
        </p:grpSpPr>
        <p:sp>
          <p:nvSpPr>
            <p:cNvPr id="12" name="Rectangle 11"/>
            <p:cNvSpPr/>
            <p:nvPr/>
          </p:nvSpPr>
          <p:spPr>
            <a:xfrm>
              <a:off x="4085582" y="51992"/>
              <a:ext cx="4929222" cy="676246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8442" name="Picture 9" descr="email22.bmp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16632"/>
              <a:ext cx="4819040" cy="90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2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 l="4658" t="19679" r="6347"/>
          <a:stretch>
            <a:fillRect/>
          </a:stretch>
        </p:blipFill>
        <p:spPr bwMode="auto">
          <a:xfrm>
            <a:off x="4139952" y="4653136"/>
            <a:ext cx="4536504" cy="1175643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419600" y="1752600"/>
            <a:ext cx="4191000" cy="533400"/>
          </a:xfrm>
          <a:effectLst>
            <a:outerShdw dist="35921" dir="2700000" algn="ctr" rotWithShape="0">
              <a:schemeClr val="bg1"/>
            </a:outerShdw>
          </a:effectLst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General Animal Biology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81656" y="2286000"/>
            <a:ext cx="18097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(Zoo-109)</a:t>
            </a:r>
            <a:endParaRPr lang="en-US" sz="24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088" y="1066800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College of Science, </a:t>
            </a:r>
          </a:p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Zoology Department</a:t>
            </a:r>
            <a:endParaRPr lang="ar-SA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227" y="2960660"/>
            <a:ext cx="3054200" cy="1251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BottomRight"/>
            <a:lightRig rig="balanced" dir="t">
              <a:rot lat="0" lon="0" rev="8700000"/>
            </a:lightRig>
          </a:scene3d>
          <a:sp3d>
            <a:bevelT w="190500" h="38100" prst="coolSlant"/>
          </a:sp3d>
        </p:spPr>
      </p:pic>
      <p:pic>
        <p:nvPicPr>
          <p:cNvPr id="31" name="Picture 6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4"/>
          <a:stretch/>
        </p:blipFill>
        <p:spPr bwMode="auto">
          <a:xfrm>
            <a:off x="62229" y="32068"/>
            <a:ext cx="3947865" cy="68056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749170" y="6038487"/>
            <a:ext cx="367810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Zoology Department   </a:t>
            </a:r>
            <a:endParaRPr lang="en-GB" sz="2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722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0"/>
            <a:ext cx="9147151" cy="1019175"/>
            <a:chOff x="323528" y="0"/>
            <a:chExt cx="8286750" cy="1019406"/>
          </a:xfrm>
        </p:grpSpPr>
        <p:sp>
          <p:nvSpPr>
            <p:cNvPr id="10" name="Rounded Rectangle 9"/>
            <p:cNvSpPr/>
            <p:nvPr/>
          </p:nvSpPr>
          <p:spPr bwMode="auto">
            <a:xfrm>
              <a:off x="323528" y="837275"/>
              <a:ext cx="8286750" cy="71445"/>
            </a:xfrm>
            <a:prstGeom prst="roundRect">
              <a:avLst/>
            </a:prstGeom>
            <a:solidFill>
              <a:srgbClr val="CC0066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1" name="Picture 12" descr="Picture1.bmp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0644" y="116632"/>
              <a:ext cx="1584176" cy="65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2" r="7692"/>
            <a:stretch>
              <a:fillRect/>
            </a:stretch>
          </p:blipFill>
          <p:spPr bwMode="auto">
            <a:xfrm>
              <a:off x="4211960" y="0"/>
              <a:ext cx="864096" cy="1019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 descr="C:\Users\mmoustafa\Desktop\amada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7" y="188640"/>
              <a:ext cx="2016224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A88877-960A-48F3-955F-EE51C389FEDB}" type="slidenum">
              <a:rPr lang="ar-SA" smtClean="0"/>
              <a:pPr>
                <a:defRPr/>
              </a:pPr>
              <a:t>2</a:t>
            </a:fld>
            <a:endParaRPr lang="en-GB"/>
          </a:p>
        </p:txBody>
      </p:sp>
      <p:pic>
        <p:nvPicPr>
          <p:cNvPr id="5" name="Picture 1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81200" y="644237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PTShape_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81200" y="640432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11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" t="21666" r="9998" b="21667"/>
          <a:stretch>
            <a:fillRect/>
          </a:stretch>
        </p:blipFill>
        <p:spPr bwMode="auto">
          <a:xfrm>
            <a:off x="76200" y="2514600"/>
            <a:ext cx="8991600" cy="427355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79486" y="1715869"/>
            <a:ext cx="8835914" cy="584775"/>
          </a:xfrm>
          <a:prstGeom prst="rect">
            <a:avLst/>
          </a:prstGeom>
          <a:solidFill>
            <a:srgbClr val="0000FF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r>
              <a:rPr lang="en-US" altLang="en-US" sz="3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AN INTRODUCTION  TO METABOLISM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04800" y="6477000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437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6ED8652A-C717-44DB-98EA-D4C287DDC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200" y="63348"/>
            <a:ext cx="4191000" cy="743639"/>
          </a:xfrm>
          <a:solidFill>
            <a:srgbClr val="CC009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r>
              <a:rPr lang="en-US" altLang="en-US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Objectives</a:t>
            </a:r>
            <a:endParaRPr lang="en-US" altLang="en-US" b="1" u="sng" dirty="0">
              <a:solidFill>
                <a:srgbClr val="00FF00"/>
              </a:solidFill>
            </a:endParaRP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2D2849AB-8C5D-4D40-BA9C-CD85B8FFE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39" y="999780"/>
            <a:ext cx="9042094" cy="2635786"/>
          </a:xfrm>
          <a:solidFill>
            <a:srgbClr val="FFFF00"/>
          </a:solidFill>
          <a:ln>
            <a:solidFill>
              <a:srgbClr val="3333FF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173038" lvl="1" indent="0">
              <a:buNone/>
            </a:pPr>
            <a:r>
              <a:rPr lang="en-US" altLang="en-US" sz="2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The </a:t>
            </a:r>
            <a:r>
              <a:rPr lang="en-US" altLang="en-US" sz="2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Control of </a:t>
            </a:r>
            <a:r>
              <a:rPr lang="en-US" altLang="en-US" sz="2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Metabolism via </a:t>
            </a:r>
            <a:r>
              <a:rPr lang="en-US" altLang="en-US" sz="2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r</a:t>
            </a:r>
            <a:r>
              <a:rPr lang="en-US" altLang="en-US" sz="2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egulation </a:t>
            </a:r>
            <a:r>
              <a:rPr lang="en-US" altLang="en-US" sz="2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of </a:t>
            </a:r>
            <a:r>
              <a:rPr lang="en-US" altLang="en-US" sz="2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enzymes </a:t>
            </a:r>
            <a:endParaRPr lang="en-US" altLang="en-US" sz="26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altLang="en-US" sz="11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marL="914400" lvl="1" indent="-457200">
              <a:buFont typeface="+mj-lt"/>
              <a:buAutoNum type="alphaUcPeriod"/>
            </a:pPr>
            <a:r>
              <a:rPr lang="en-US" altLang="en-US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Allosteric </a:t>
            </a:r>
            <a:r>
              <a:rPr lang="en-US" altLang="en-US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Regulation of Enzymes </a:t>
            </a:r>
          </a:p>
          <a:p>
            <a:pPr marL="1311275" lvl="2"/>
            <a:r>
              <a:rPr lang="en-US" altLang="en-US" sz="18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Allosteric Activation</a:t>
            </a:r>
          </a:p>
          <a:p>
            <a:pPr marL="1311275" lvl="2"/>
            <a:r>
              <a:rPr lang="en-US" altLang="en-US" sz="18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Allosteric Inhibition</a:t>
            </a:r>
          </a:p>
          <a:p>
            <a:pPr marL="1311275" lvl="2"/>
            <a:r>
              <a:rPr lang="en-US" altLang="en-US" sz="18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Feedback </a:t>
            </a:r>
            <a:r>
              <a:rPr lang="en-US" altLang="en-US" sz="1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Inhibition </a:t>
            </a:r>
            <a:endParaRPr lang="en-US" altLang="en-US" sz="18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marL="517525" lvl="3" indent="0">
              <a:buNone/>
            </a:pPr>
            <a:r>
              <a:rPr lang="en-US" altLang="en-US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B. </a:t>
            </a:r>
            <a:r>
              <a:rPr lang="en-US" altLang="en-US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Cooperativity </a:t>
            </a:r>
            <a:r>
              <a:rPr lang="en-US" altLang="en-US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regulation</a:t>
            </a:r>
            <a:r>
              <a:rPr lang="en-US" altLang="en-US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</a:t>
            </a:r>
            <a:endParaRPr lang="en-US" altLang="en-US" sz="24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4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4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6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" t="21666" r="9998" b="21667"/>
          <a:stretch>
            <a:fillRect/>
          </a:stretch>
        </p:blipFill>
        <p:spPr bwMode="auto">
          <a:xfrm>
            <a:off x="58756" y="3733799"/>
            <a:ext cx="9063210" cy="315151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0" y="0"/>
            <a:ext cx="9067799" cy="990601"/>
            <a:chOff x="0" y="0"/>
            <a:chExt cx="9067799" cy="990601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914400" y="914400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6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0" y="0"/>
              <a:ext cx="876300" cy="962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292962" y="1293"/>
              <a:ext cx="774837" cy="989308"/>
            </a:xfrm>
            <a:prstGeom prst="rect">
              <a:avLst/>
            </a:prstGeom>
          </p:spPr>
        </p:pic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59027">
            <a:off x="6493431" y="2387183"/>
            <a:ext cx="2770673" cy="511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14469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6096000" cy="2146300"/>
          </a:xfrm>
        </p:spPr>
        <p:txBody>
          <a:bodyPr>
            <a:spAutoFit/>
          </a:bodyPr>
          <a:lstStyle/>
          <a:p>
            <a:pPr marL="231775" indent="-22383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many cases, the molecules that naturally regulate enzyme activity behave like reversible noncompetitive inhibitors.</a:t>
            </a:r>
          </a:p>
          <a:p>
            <a:pPr marL="231775" indent="-22383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These molecules often bind weakly to an </a:t>
            </a:r>
            <a:r>
              <a:rPr lang="en-US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allosteric site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which is a specific receptor on the enzyme that is not the active site.</a:t>
            </a:r>
          </a:p>
          <a:p>
            <a:pPr marL="231775" indent="-22383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These molecules can either </a:t>
            </a:r>
            <a:r>
              <a:rPr lang="en-US" altLang="en-US" sz="1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inhibit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or </a:t>
            </a:r>
            <a:r>
              <a:rPr lang="en-US" altLang="en-US" sz="1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stimulate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enzyme activity.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228600" y="3630612"/>
            <a:ext cx="4800600" cy="315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A)- </a:t>
            </a:r>
            <a:r>
              <a:rPr lang="en-US" altLang="en-US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Allosteric Regulation: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ar-EG" altLang="en-US" sz="1400" dirty="0"/>
              <a:t>التنظيم الألوستير</a:t>
            </a:r>
            <a:r>
              <a:rPr lang="ar-SA" altLang="en-US" sz="1400" dirty="0"/>
              <a:t>ي</a:t>
            </a:r>
            <a:endParaRPr lang="en-US" altLang="en-US" sz="1400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Most allosterically regulated enzymes are constructed of 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two or more polypeptide chains.</a:t>
            </a: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Each subunit has its own 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active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site. </a:t>
            </a:r>
            <a:r>
              <a:rPr lang="en-US" altLang="en-US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n-US" altLang="en-US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allosteric</a:t>
            </a:r>
            <a:r>
              <a:rPr lang="en-US" altLang="en-US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sites </a:t>
            </a:r>
            <a:r>
              <a:rPr lang="en-US" altLang="en-US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are often located where subunits are joined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whole protein exists in two conformational shapes,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 The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active form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and the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inactive form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9" b="7030"/>
          <a:stretch>
            <a:fillRect/>
          </a:stretch>
        </p:blipFill>
        <p:spPr bwMode="auto">
          <a:xfrm>
            <a:off x="5029200" y="3573462"/>
            <a:ext cx="4038600" cy="305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6096000" y="1371600"/>
            <a:ext cx="2971800" cy="1828800"/>
            <a:chOff x="3888" y="768"/>
            <a:chExt cx="1872" cy="1152"/>
          </a:xfrm>
        </p:grpSpPr>
        <p:pic>
          <p:nvPicPr>
            <p:cNvPr id="3082" name="Picture 9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8248"/>
            <a:stretch>
              <a:fillRect/>
            </a:stretch>
          </p:blipFill>
          <p:spPr bwMode="auto">
            <a:xfrm>
              <a:off x="3888" y="768"/>
              <a:ext cx="1872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083" name="Group 12"/>
            <p:cNvGrpSpPr>
              <a:grpSpLocks/>
            </p:cNvGrpSpPr>
            <p:nvPr/>
          </p:nvGrpSpPr>
          <p:grpSpPr bwMode="auto">
            <a:xfrm>
              <a:off x="4168" y="1176"/>
              <a:ext cx="880" cy="576"/>
              <a:chOff x="4176" y="1152"/>
              <a:chExt cx="880" cy="576"/>
            </a:xfrm>
          </p:grpSpPr>
          <p:sp>
            <p:nvSpPr>
              <p:cNvPr id="6154" name="Text Box 10"/>
              <p:cNvSpPr txBox="1">
                <a:spLocks noChangeArrowheads="1"/>
              </p:cNvSpPr>
              <p:nvPr/>
            </p:nvSpPr>
            <p:spPr bwMode="auto">
              <a:xfrm>
                <a:off x="4176" y="1152"/>
                <a:ext cx="62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200" b="1">
                    <a:solidFill>
                      <a:srgbClr val="0033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Allosteric site</a:t>
                </a:r>
                <a:endParaRPr lang="en-GB" sz="1200" b="1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3085" name="Line 11"/>
              <p:cNvSpPr>
                <a:spLocks noChangeShapeType="1"/>
              </p:cNvSpPr>
              <p:nvPr/>
            </p:nvSpPr>
            <p:spPr bwMode="auto">
              <a:xfrm>
                <a:off x="4480" y="1344"/>
                <a:ext cx="576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1905000" y="288925"/>
            <a:ext cx="5105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 dirty="0" smtClean="0">
                <a:ln w="11430"/>
                <a:solidFill>
                  <a:srgbClr val="FF0000"/>
                </a:solidFill>
                <a:latin typeface="Impact" pitchFamily="34" charset="0"/>
              </a:rPr>
              <a:t>The </a:t>
            </a:r>
            <a:r>
              <a:rPr lang="en-US" altLang="en-US" sz="3600" dirty="0">
                <a:ln w="11430"/>
                <a:solidFill>
                  <a:srgbClr val="FF0000"/>
                </a:solidFill>
                <a:latin typeface="Impact" pitchFamily="34" charset="0"/>
              </a:rPr>
              <a:t>Control of Metabolism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38100" y="0"/>
            <a:ext cx="9029700" cy="1266444"/>
            <a:chOff x="38100" y="-151108"/>
            <a:chExt cx="9029700" cy="1266444"/>
          </a:xfrm>
        </p:grpSpPr>
        <p:sp>
          <p:nvSpPr>
            <p:cNvPr id="16" name="Line 6"/>
            <p:cNvSpPr>
              <a:spLocks noChangeShapeType="1"/>
            </p:cNvSpPr>
            <p:nvPr/>
          </p:nvSpPr>
          <p:spPr bwMode="auto">
            <a:xfrm>
              <a:off x="1143000" y="991892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7" name="Picture 16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-74908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1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-151108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662920"/>
            <a:ext cx="4495800" cy="2345257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a)- Allosteric activators</a:t>
            </a:r>
            <a:r>
              <a:rPr lang="ar-EG" altLang="en-US" sz="1800" b="1" dirty="0" smtClean="0"/>
              <a:t>منشطات</a:t>
            </a:r>
            <a:r>
              <a:rPr lang="ar-EG" altLang="en-US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</a:t>
            </a:r>
            <a:r>
              <a:rPr lang="en-US" alt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It</a:t>
            </a:r>
            <a:r>
              <a:rPr lang="en-US" alt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stabilizes the conformation that has a functional active site.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2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b)- Allosteric inhibitors</a:t>
            </a:r>
            <a:r>
              <a:rPr lang="ar-EG" altLang="en-US" sz="1800" b="1" dirty="0" smtClean="0"/>
              <a:t>مثبطات</a:t>
            </a:r>
            <a:r>
              <a:rPr lang="ar-EG" altLang="en-US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  <a:r>
              <a:rPr lang="en-US" alt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It</a:t>
            </a:r>
            <a:r>
              <a:rPr lang="en-US" alt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stabilizes the conformation that lacks an active site.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91" b="4985"/>
          <a:stretch>
            <a:fillRect/>
          </a:stretch>
        </p:blipFill>
        <p:spPr bwMode="auto">
          <a:xfrm>
            <a:off x="4876800" y="1603587"/>
            <a:ext cx="4114800" cy="2685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76200" y="4646474"/>
            <a:ext cx="89154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7338" indent="-228600">
              <a:spcBef>
                <a:spcPct val="20000"/>
              </a:spcBef>
              <a:buClr>
                <a:srgbClr val="FF0000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many cases, both inhibitors and activators are similar enough in shape that they compete for the same allosteric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sites.</a:t>
            </a:r>
          </a:p>
          <a:p>
            <a:pPr marL="58738">
              <a:spcBef>
                <a:spcPct val="20000"/>
              </a:spcBef>
              <a:buClr>
                <a:srgbClr val="FF0000"/>
              </a:buClr>
              <a:tabLst>
                <a:tab pos="2743200" algn="l"/>
              </a:tabLst>
              <a:defRPr/>
            </a:pPr>
            <a:endParaRPr lang="en-US" altLang="en-US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87338" indent="-228600">
              <a:spcBef>
                <a:spcPct val="20000"/>
              </a:spcBef>
              <a:buClr>
                <a:srgbClr val="FF0000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These 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molecules may be products and substrates of a metabolic pathway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 alt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1905000" y="288925"/>
            <a:ext cx="5105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 dirty="0" smtClean="0">
                <a:ln w="11430"/>
                <a:solidFill>
                  <a:srgbClr val="FF0000"/>
                </a:solidFill>
                <a:latin typeface="Impact" pitchFamily="34" charset="0"/>
              </a:rPr>
              <a:t>The </a:t>
            </a:r>
            <a:r>
              <a:rPr lang="en-US" altLang="en-US" sz="3600" dirty="0">
                <a:ln w="11430"/>
                <a:solidFill>
                  <a:srgbClr val="FF0000"/>
                </a:solidFill>
                <a:latin typeface="Impact" pitchFamily="34" charset="0"/>
              </a:rPr>
              <a:t>Control of Metabolism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uiExpand="1" build="p"/>
      <p:bldP spid="819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C278878-CBA9-498B-979B-52FD8DB866F1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GB" altLang="en-US" sz="1400" smtClean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92088"/>
            <a:ext cx="4114800" cy="6500241"/>
          </a:xfrm>
        </p:spPr>
        <p:txBody>
          <a:bodyPr>
            <a:spAutoFit/>
          </a:bodyPr>
          <a:lstStyle/>
          <a:p>
            <a:pPr algn="ctr" rtl="1"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c)- Feedback inhibition</a:t>
            </a:r>
            <a:r>
              <a:rPr lang="en-US" altLang="en-US" sz="2800" b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ar-EG" altLang="en-US" sz="1800" dirty="0" smtClean="0"/>
              <a:t>التثبيط</a:t>
            </a:r>
            <a:r>
              <a:rPr lang="ar-EG" altLang="en-US" sz="1800" dirty="0" smtClean="0">
                <a:solidFill>
                  <a:srgbClr val="0033CC"/>
                </a:solidFill>
              </a:rPr>
              <a:t>  </a:t>
            </a:r>
            <a:r>
              <a:rPr lang="ar-EG" altLang="en-US" sz="1800" dirty="0" smtClean="0"/>
              <a:t>بالأثر الراجع</a:t>
            </a:r>
            <a:r>
              <a:rPr lang="ar-SA" altLang="en-US" sz="1800" dirty="0" smtClean="0"/>
              <a:t>ي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200" b="1" u="sng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It is one of the common methods of metabolic control in which a metabolic pathway is turned off </a:t>
            </a:r>
            <a:r>
              <a:rPr lang="ar-EG" altLang="en-US" sz="1600" dirty="0" smtClean="0">
                <a:solidFill>
                  <a:srgbClr val="000000"/>
                </a:solidFill>
              </a:rPr>
              <a:t>يتوقف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by its end product </a:t>
            </a:r>
            <a:r>
              <a:rPr lang="ar-EG" altLang="en-US" sz="1600" dirty="0" smtClean="0">
                <a:solidFill>
                  <a:srgbClr val="000000"/>
                </a:solidFill>
              </a:rPr>
              <a:t>الناتج النهائ</a:t>
            </a:r>
            <a:r>
              <a:rPr lang="ar-SA" altLang="en-US" sz="1600" dirty="0" smtClean="0">
                <a:solidFill>
                  <a:srgbClr val="000000"/>
                </a:solidFill>
              </a:rPr>
              <a:t>ي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2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Example: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production of </a:t>
            </a:r>
            <a:r>
              <a:rPr lang="en-US" altLang="en-US" sz="2000" b="1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Isoleucine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from </a:t>
            </a:r>
            <a:r>
              <a:rPr lang="en-US" altLang="en-US" sz="2000" b="1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Thereonine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by </a:t>
            </a:r>
            <a:r>
              <a:rPr lang="en-US" altLang="en-US" sz="2000" b="1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Thereonine</a:t>
            </a:r>
            <a:r>
              <a:rPr lang="en-US" altLang="en-US" sz="2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deaminase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:-</a:t>
            </a: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2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end product acts as an inhibitor of an enzyme in the pathway.</a:t>
            </a: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When the product is abundant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متوفر</a:t>
            </a:r>
            <a:r>
              <a:rPr lang="en-US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the pathway is turned off, when rare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قليل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the pathway is active.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72"/>
          <a:stretch>
            <a:fillRect/>
          </a:stretch>
        </p:blipFill>
        <p:spPr bwMode="auto">
          <a:xfrm>
            <a:off x="4267200" y="457200"/>
            <a:ext cx="48006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7696200" y="990600"/>
            <a:ext cx="914400" cy="152400"/>
          </a:xfrm>
          <a:prstGeom prst="roundRect">
            <a:avLst/>
          </a:prstGeom>
          <a:noFill/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7696200" y="2057400"/>
            <a:ext cx="950153" cy="304800"/>
          </a:xfrm>
          <a:prstGeom prst="roundRect">
            <a:avLst/>
          </a:prstGeom>
          <a:noFill/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7848600" y="6253531"/>
            <a:ext cx="914400" cy="152400"/>
          </a:xfrm>
          <a:prstGeom prst="roundRect">
            <a:avLst/>
          </a:prstGeom>
          <a:noFill/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2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ADB344-D983-4E73-A888-83D64FA4D4D6}" type="slidenum">
              <a:rPr lang="ar-SA" smtClean="0"/>
              <a:pPr>
                <a:defRPr/>
              </a:pPr>
              <a:t>7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143000" y="6581001"/>
            <a:ext cx="716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Source</a:t>
            </a:r>
            <a:r>
              <a:rPr lang="en-US" sz="1200" b="1" dirty="0" smtClean="0">
                <a:solidFill>
                  <a:srgbClr val="0000FF"/>
                </a:solidFill>
              </a:rPr>
              <a:t>: http</a:t>
            </a:r>
            <a:r>
              <a:rPr lang="en-US" sz="1200" b="1" dirty="0">
                <a:solidFill>
                  <a:srgbClr val="0000FF"/>
                </a:solidFill>
              </a:rPr>
              <a:t>://highered.mcgraw-hill.com/sites/dl/free/0072437316/120060/ravenanimation.html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43200" y="5686754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Video: plays in LMS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r="55298" b="56558"/>
          <a:stretch/>
        </p:blipFill>
        <p:spPr>
          <a:xfrm>
            <a:off x="1981200" y="152400"/>
            <a:ext cx="5638800" cy="55343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5994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417512"/>
            <a:ext cx="8382000" cy="5754688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</a:t>
            </a:r>
            <a:r>
              <a:rPr lang="en-US" altLang="en-US" sz="2800" b="1" u="sng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B)- </a:t>
            </a:r>
            <a:r>
              <a:rPr lang="en-US" altLang="en-US" sz="2800" b="1" u="sng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Cooperativity regulation</a:t>
            </a:r>
            <a:r>
              <a:rPr lang="en-US" altLang="en-US" sz="2800" dirty="0" smtClean="0">
                <a:solidFill>
                  <a:srgbClr val="0033CC"/>
                </a:solidFill>
              </a:rPr>
              <a:t> </a:t>
            </a:r>
            <a:r>
              <a:rPr lang="ar-EG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التنظيم</a:t>
            </a:r>
            <a:r>
              <a:rPr lang="ar-EG" altLang="en-US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التضامن</a:t>
            </a:r>
            <a:r>
              <a:rPr lang="ar-SA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ي</a:t>
            </a:r>
            <a:endParaRPr lang="en-US" altLang="en-US" sz="20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6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It occurs in enzymes with                                              multiple catalytic subunits.                                                  binding a substrate to                                                     </a:t>
            </a:r>
            <a:r>
              <a:rPr lang="en-US" alt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one active site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stabilizes                                                favorable conformational                                                     changes at all other                                                       subunits, a process called                                           </a:t>
            </a:r>
            <a:r>
              <a:rPr lang="en-US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cooperativity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التضامنية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24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2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mechanism amplifies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يـُزيد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the response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استجابة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enzymes to substrates, making the enzym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es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accept additional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إضاف</a:t>
            </a:r>
            <a:r>
              <a:rPr lang="ar-SA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ي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substrates.</a:t>
            </a:r>
            <a:r>
              <a:rPr lang="en-US" alt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6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37"/>
          <a:stretch>
            <a:fillRect/>
          </a:stretch>
        </p:blipFill>
        <p:spPr bwMode="auto">
          <a:xfrm>
            <a:off x="4800600" y="1425575"/>
            <a:ext cx="4114800" cy="322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4EA56BE-91B7-4E44-82FA-C8A0889A51ED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GB" altLang="en-US" sz="1400" smtClean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4638"/>
            <a:ext cx="7315200" cy="487362"/>
          </a:xfrm>
        </p:spPr>
        <p:txBody>
          <a:bodyPr/>
          <a:lstStyle/>
          <a:p>
            <a:pPr eaLnBrk="1" hangingPunct="1">
              <a:defRPr/>
            </a:pPr>
            <a:r>
              <a:rPr lang="en-GB" sz="32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Summary of metabolic</a:t>
            </a:r>
            <a:r>
              <a:rPr lang="en-GB" sz="36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32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control</a:t>
            </a:r>
            <a:r>
              <a:rPr lang="en-GB" sz="36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52400" y="1811338"/>
            <a:ext cx="4267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1)- </a:t>
            </a:r>
            <a:r>
              <a:rPr lang="en-GB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Allosteric</a:t>
            </a:r>
            <a:r>
              <a:rPr lang="en-GB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Regulation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304800" y="1400175"/>
            <a:ext cx="861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cell is controlling its metabolism by regulating enzyme activity: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381000" y="2446119"/>
            <a:ext cx="8153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Regulatory molecules that bind weakly to an </a:t>
            </a:r>
            <a:r>
              <a:rPr lang="en-GB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Alosteric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site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of the enzyme (</a:t>
            </a:r>
            <a:r>
              <a:rPr lang="en-GB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Allosteric Enzymes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 in order to </a:t>
            </a:r>
            <a:r>
              <a:rPr lang="en-GB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inhibit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or </a:t>
            </a:r>
            <a:r>
              <a:rPr lang="en-GB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stimulate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the enzyme </a:t>
            </a:r>
            <a:r>
              <a:rPr lang="en-GB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activity</a:t>
            </a:r>
            <a:endParaRPr lang="en-GB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990600" y="3411538"/>
            <a:ext cx="2819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A)- Allosteric </a:t>
            </a:r>
            <a:r>
              <a:rPr lang="en-GB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activation. </a:t>
            </a:r>
            <a:endParaRPr lang="en-GB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990600" y="3868738"/>
            <a:ext cx="2819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B)- Allosteric </a:t>
            </a:r>
            <a:r>
              <a:rPr lang="en-GB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inhibition</a:t>
            </a:r>
            <a:endParaRPr lang="en-GB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990600" y="4402138"/>
            <a:ext cx="297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</a:rPr>
              <a:t>C)- Feedback inhibition. 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152400" y="499745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2- </a:t>
            </a:r>
            <a:r>
              <a:rPr lang="en-GB" sz="2400" b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Cooperativity</a:t>
            </a:r>
            <a:r>
              <a:rPr lang="en-GB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609600" y="5530850"/>
            <a:ext cx="822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Stabilizes  favorable conformational changes at all other subunits to make 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enzyme more efficient.</a:t>
            </a:r>
            <a:endParaRPr lang="en-GB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8" name="Picture 1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1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3078" grpId="0"/>
      <p:bldP spid="3079" grpId="0"/>
      <p:bldP spid="3080" grpId="0"/>
      <p:bldP spid="3082" grpId="0"/>
      <p:bldP spid="3083" grpId="0"/>
      <p:bldP spid="308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ID" val="6d40770c-c3b3-4b12-8441-cb5df1f72616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ARTICULATE_PRESENTATION_ID" val="7060"/>
  <p:tag name="TAG_BACKING_FORM_KEY" val="3081834-d:\ashraf\d\faculty file\e-larning\1433-1434\المحتوى الرقمي\109-lectures\lms-2\lecture-12 enzyme\lecture 12.pptx"/>
  <p:tag name="ARTICULATE_PRESENTER_VERSION" val="7"/>
  <p:tag name="ARTICULATE_USED_PAGE_ORIENTATION" val="1"/>
  <p:tag name="ARTICULATE_USED_PAGE_SIZE" val="1"/>
  <p:tag name="ARTICULATE_SLIDE_COUNT" val="10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93f5430707f488e89f2d2b5b0ea0b7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0"/>
  <p:tag name="ARTICULATE_AUDIO_RECORDED" val="1"/>
  <p:tag name="TIMELINE" val="77.2/145.7/171.0/226.0"/>
  <p:tag name="ELAPSEDTIME" val="404.5"/>
  <p:tag name="ANNOTATION_TYPE_1" val="0"/>
  <p:tag name="ANNOTATION_START_1" val="3.9"/>
  <p:tag name="ANNOTATION_END_1" val="46.8"/>
  <p:tag name="ANNOTATION_TOP_1" val="148"/>
  <p:tag name="ANNOTATION_LEFT_1" val="59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2"/>
  <p:tag name="ANNOTATION_START_2" val="46.8"/>
  <p:tag name="ANNOTATION_END_2" val="46.8"/>
  <p:tag name="ANNOTATION_TOP_2" val="-40"/>
  <p:tag name="ANNOTATION_LEFT_2" val="-40"/>
  <p:tag name="ANNOTATION_WIDTH_2" val="1042"/>
  <p:tag name="ANNOTATION_HEIGHT_2" val="801"/>
  <p:tag name="ANNOTATION_ANIMATION_2" val="4"/>
  <p:tag name="ANNOTATION_ROTATION_2" val="0"/>
  <p:tag name="ANNOTATION_SUB_TYPE_2" val="11"/>
  <p:tag name="ANNOTATION_LOOP_COUNT_2" val="1"/>
  <p:tag name="ANNOTATION_BOX_RADIUS_2" val="0"/>
  <p:tag name="ANNOTATION_SCALE_2" val="0"/>
  <p:tag name="ANNOTATION_BORDER_ALPHA_2" val="100"/>
  <p:tag name="ANNOTATION_BORDER_COLOR_2" val="16777215"/>
  <p:tag name="ANNOTATION_FILL_COLOR_2" val="10855845"/>
  <p:tag name="ANNOTATION_FILL_ALPHA_2" val="50"/>
  <p:tag name="ANNOTATION_BORDER_WIDTH_2" val="2"/>
  <p:tag name="ANNOTATION_SLIDE_WIDTH_2" val="960"/>
  <p:tag name="ANNOTATION_SLIDE_HEIGHT_2" val="720"/>
  <p:tag name="ANNOTATION_TYPE_3" val="2"/>
  <p:tag name="ANNOTATION_START_3" val="46.8"/>
  <p:tag name="ANNOTATION_END_3" val="76.2"/>
  <p:tag name="ANNOTATION_TOP_3" val="158"/>
  <p:tag name="ANNOTATION_LEFT_3" val="282"/>
  <p:tag name="ANNOTATION_WIDTH_3" val="335"/>
  <p:tag name="ANNOTATION_HEIGHT_3" val="34"/>
  <p:tag name="ANNOTATION_ANIMATION_3" val="4"/>
  <p:tag name="ANNOTATION_ROTATION_3" val="0"/>
  <p:tag name="ANNOTATION_SUB_TYPE_3" val="11"/>
  <p:tag name="ANNOTATION_LOOP_COUNT_3" val="1"/>
  <p:tag name="ANNOTATION_BOX_RADIUS_3" val="5"/>
  <p:tag name="ANNOTATION_SCALE_3" val="0"/>
  <p:tag name="ANNOTATION_BORDER_ALPHA_3" val="100"/>
  <p:tag name="ANNOTATION_BORDER_COLOR_3" val="16777215"/>
  <p:tag name="ANNOTATION_FILL_COLOR_3" val="10855845"/>
  <p:tag name="ANNOTATION_FILL_ALPHA_3" val="50"/>
  <p:tag name="ANNOTATION_BORDER_WIDTH_3" val="2"/>
  <p:tag name="ANNOTATION_SLIDE_WIDTH_3" val="960"/>
  <p:tag name="ANNOTATION_SLIDE_HEIGHT_3" val="720"/>
  <p:tag name="ANNOTATION_TYPE_4" val="0"/>
  <p:tag name="ANNOTATION_START_4" val="76.2"/>
  <p:tag name="ANNOTATION_END_4" val="78.3"/>
  <p:tag name="ANNOTATION_TOP_4" val="243"/>
  <p:tag name="ANNOTATION_LEFT_4" val="129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78.3"/>
  <p:tag name="ANNOTATION_END_5" val="83.8"/>
  <p:tag name="ANNOTATION_TOP_5" val="237"/>
  <p:tag name="ANNOTATION_LEFT_5" val="57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83.8"/>
  <p:tag name="ANNOTATION_END_6" val="86.0"/>
  <p:tag name="ANNOTATION_TOP_6" val="226"/>
  <p:tag name="ANNOTATION_LEFT_6" val="480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86.0"/>
  <p:tag name="ANNOTATION_END_7" val="95.7"/>
  <p:tag name="ANNOTATION_TOP_7" val="308"/>
  <p:tag name="ANNOTATION_LEFT_7" val="826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95.7"/>
  <p:tag name="ANNOTATION_END_8" val="116.6"/>
  <p:tag name="ANNOTATION_TOP_8" val="235"/>
  <p:tag name="ANNOTATION_LEFT_8" val="861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16.6"/>
  <p:tag name="ANNOTATION_END_9" val="146.9"/>
  <p:tag name="ANNOTATION_TOP_9" val="305"/>
  <p:tag name="ANNOTATION_LEFT_9" val="826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46.9"/>
  <p:tag name="ANNOTATION_END_10" val="179.5"/>
  <p:tag name="ANNOTATION_TOP_10" val="319"/>
  <p:tag name="ANNOTATION_LEFT_10" val="48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79.5"/>
  <p:tag name="ANNOTATION_END_11" val="188.7"/>
  <p:tag name="ANNOTATION_TOP_11" val="406"/>
  <p:tag name="ANNOTATION_LEFT_11" val="42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88.7"/>
  <p:tag name="ANNOTATION_END_12" val="191.4"/>
  <p:tag name="ANNOTATION_TOP_12" val="278"/>
  <p:tag name="ANNOTATION_LEFT_12" val="826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91.4"/>
  <p:tag name="ANNOTATION_END_13" val="202.7"/>
  <p:tag name="ANNOTATION_TOP_13" val="307"/>
  <p:tag name="ANNOTATION_LEFT_13" val="827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202.7"/>
  <p:tag name="ANNOTATION_END_14" val="212.6"/>
  <p:tag name="ANNOTATION_TOP_14" val="446"/>
  <p:tag name="ANNOTATION_LEFT_14" val="64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212.6"/>
  <p:tag name="ANNOTATION_END_15" val="217.4"/>
  <p:tag name="ANNOTATION_TOP_15" val="501"/>
  <p:tag name="ANNOTATION_LEFT_15" val="72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217.4"/>
  <p:tag name="ANNOTATION_END_16" val="223.6"/>
  <p:tag name="ANNOTATION_TOP_16" val="258"/>
  <p:tag name="ANNOTATION_LEFT_16" val="83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223.6"/>
  <p:tag name="ANNOTATION_END_17" val="228.8"/>
  <p:tag name="ANNOTATION_TOP_17" val="443"/>
  <p:tag name="ANNOTATION_LEFT_17" val="77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28.8"/>
  <p:tag name="ANNOTATION_END_18" val="229.8"/>
  <p:tag name="ANNOTATION_TOP_18" val="448"/>
  <p:tag name="ANNOTATION_LEFT_18" val="593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229.8"/>
  <p:tag name="ANNOTATION_END_19" val="230.6"/>
  <p:tag name="ANNOTATION_TOP_19" val="498"/>
  <p:tag name="ANNOTATION_LEFT_19" val="596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230.6"/>
  <p:tag name="ANNOTATION_END_20" val="231.1"/>
  <p:tag name="ANNOTATION_TOP_20" val="509"/>
  <p:tag name="ANNOTATION_LEFT_20" val="659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231.1"/>
  <p:tag name="ANNOTATION_END_21" val="234.8"/>
  <p:tag name="ANNOTATION_TOP_21" val="460"/>
  <p:tag name="ANNOTATION_LEFT_21" val="670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243.5"/>
  <p:tag name="ANNOTATION_END_22" val="245.9"/>
  <p:tag name="ANNOTATION_TOP_22" val="434"/>
  <p:tag name="ANNOTATION_LEFT_22" val="612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245.9"/>
  <p:tag name="ANNOTATION_END_23" val="248.6"/>
  <p:tag name="ANNOTATION_TOP_23" val="464"/>
  <p:tag name="ANNOTATION_LEFT_23" val="599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248.6"/>
  <p:tag name="ANNOTATION_END_24" val="250.9"/>
  <p:tag name="ANNOTATION_TOP_24" val="489"/>
  <p:tag name="ANNOTATION_LEFT_24" val="599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250.9"/>
  <p:tag name="ANNOTATION_END_25" val="253.8"/>
  <p:tag name="ANNOTATION_TOP_25" val="510"/>
  <p:tag name="ANNOTATION_LEFT_25" val="619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253.8"/>
  <p:tag name="ANNOTATION_END_26" val="256.3"/>
  <p:tag name="ANNOTATION_TOP_26" val="525"/>
  <p:tag name="ANNOTATION_LEFT_26" val="657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256.3"/>
  <p:tag name="ANNOTATION_END_27" val="259.0"/>
  <p:tag name="ANNOTATION_TOP_27" val="509"/>
  <p:tag name="ANNOTATION_LEFT_27" val="686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59.0"/>
  <p:tag name="ANNOTATION_END_28" val="260.7"/>
  <p:tag name="ANNOTATION_TOP_28" val="459"/>
  <p:tag name="ANNOTATION_LEFT_28" val="690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60.7"/>
  <p:tag name="ANNOTATION_END_29" val="267.0"/>
  <p:tag name="ANNOTATION_TOP_29" val="434"/>
  <p:tag name="ANNOTATION_LEFT_29" val="678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67.0"/>
  <p:tag name="ANNOTATION_END_30" val="268.2"/>
  <p:tag name="ANNOTATION_TOP_30" val="474"/>
  <p:tag name="ANNOTATION_LEFT_30" val="591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68.2"/>
  <p:tag name="ANNOTATION_END_31" val="274.5"/>
  <p:tag name="ANNOTATION_TOP_31" val="470"/>
  <p:tag name="ANNOTATION_LEFT_31" val="606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74.5"/>
  <p:tag name="ANNOTATION_END_32" val="276.3"/>
  <p:tag name="ANNOTATION_TOP_32" val="509"/>
  <p:tag name="ANNOTATION_LEFT_32" val="614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76.3"/>
  <p:tag name="ANNOTATION_END_33" val="278.0"/>
  <p:tag name="ANNOTATION_TOP_33" val="522"/>
  <p:tag name="ANNOTATION_LEFT_33" val="649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278.0"/>
  <p:tag name="ANNOTATION_END_34" val="279.4"/>
  <p:tag name="ANNOTATION_TOP_34" val="512"/>
  <p:tag name="ANNOTATION_LEFT_34" val="688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79.4"/>
  <p:tag name="ANNOTATION_END_35" val="282.7"/>
  <p:tag name="ANNOTATION_TOP_35" val="478"/>
  <p:tag name="ANNOTATION_LEFT_35" val="705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290.9"/>
  <p:tag name="ANNOTATION_END_36" val="300.7"/>
  <p:tag name="ANNOTATION_TOP_36" val="541"/>
  <p:tag name="ANNOTATION_LEFT_36" val="71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300.7"/>
  <p:tag name="ANNOTATION_END_37" val="311.0"/>
  <p:tag name="ANNOTATION_TOP_37" val="567"/>
  <p:tag name="ANNOTATION_LEFT_37" val="69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311.0"/>
  <p:tag name="ANNOTATION_END_38" val="312.7"/>
  <p:tag name="ANNOTATION_TOP_38" val="470"/>
  <p:tag name="ANNOTATION_LEFT_38" val="590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312.7"/>
  <p:tag name="ANNOTATION_END_39" val="314.1"/>
  <p:tag name="ANNOTATION_TOP_39" val="472"/>
  <p:tag name="ANNOTATION_LEFT_39" val="597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314.1"/>
  <p:tag name="ANNOTATION_END_40" val="315.3"/>
  <p:tag name="ANNOTATION_TOP_40" val="525"/>
  <p:tag name="ANNOTATION_LEFT_40" val="648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315.3"/>
  <p:tag name="ANNOTATION_END_41" val="316.8"/>
  <p:tag name="ANNOTATION_TOP_41" val="472"/>
  <p:tag name="ANNOTATION_LEFT_41" val="693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316.8"/>
  <p:tag name="ANNOTATION_END_42" val="321.2"/>
  <p:tag name="ANNOTATION_TOP_42" val="419"/>
  <p:tag name="ANNOTATION_LEFT_42" val="641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321.2"/>
  <p:tag name="ANNOTATION_END_43" val="330.1"/>
  <p:tag name="ANNOTATION_TOP_43" val="627"/>
  <p:tag name="ANNOTATION_LEFT_43" val="58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330.1"/>
  <p:tag name="ANNOTATION_END_44" val="334.7"/>
  <p:tag name="ANNOTATION_TOP_44" val="468"/>
  <p:tag name="ANNOTATION_LEFT_44" val="577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334.7"/>
  <p:tag name="ANNOTATION_END_45" val="341.8"/>
  <p:tag name="ANNOTATION_TOP_45" val="467"/>
  <p:tag name="ANNOTATION_LEFT_45" val="795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341.8"/>
  <p:tag name="ANNOTATION_END_46" val="349.8"/>
  <p:tag name="ANNOTATION_TOP_46" val="480"/>
  <p:tag name="ANNOTATION_LEFT_46" val="573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349.8"/>
  <p:tag name="ANNOTATION_END_47" val="372.6"/>
  <p:tag name="ANNOTATION_TOP_47" val="476"/>
  <p:tag name="ANNOTATION_LEFT_47" val="809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COUNT" val="47"/>
  <p:tag name="ARTICULATE_NAV_LEVEL" val="1"/>
  <p:tag name="ARTICULATE_SLIDE_PRESENTER_GUID" val="4d2f3078-4e23-450b-9218-5ad4c0116f4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8f156870de8423583e4172feed25d8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247182327a6432290ef1bbda97e144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0532a57357a408997d6966d3b81e2bc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2"/>
  <p:tag name="ARTICULATE_AUDIO_RECORDED" val="1"/>
  <p:tag name="TIMELINE" val="65.5/98.4"/>
  <p:tag name="ELAPSEDTIME" val="292.9"/>
  <p:tag name="ANNOTATION_TYPE_1" val="0"/>
  <p:tag name="ANNOTATION_START_1" val="6.8"/>
  <p:tag name="ANNOTATION_END_1" val="19.9"/>
  <p:tag name="ANNOTATION_TOP_1" val="202"/>
  <p:tag name="ANNOTATION_LEFT_1" val="43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9.9"/>
  <p:tag name="ANNOTATION_END_2" val="28.0"/>
  <p:tag name="ANNOTATION_TOP_2" val="235"/>
  <p:tag name="ANNOTATION_LEFT_2" val="78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8.0"/>
  <p:tag name="ANNOTATION_END_3" val="32.9"/>
  <p:tag name="ANNOTATION_TOP_3" val="202"/>
  <p:tag name="ANNOTATION_LEFT_3" val="618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2.9"/>
  <p:tag name="ANNOTATION_END_4" val="35.2"/>
  <p:tag name="ANNOTATION_TOP_4" val="203"/>
  <p:tag name="ANNOTATION_LEFT_4" val="80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5.2"/>
  <p:tag name="ANNOTATION_END_5" val="55.1"/>
  <p:tag name="ANNOTATION_TOP_5" val="200"/>
  <p:tag name="ANNOTATION_LEFT_5" val="626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5.1"/>
  <p:tag name="ANNOTATION_END_6" val="56.1"/>
  <p:tag name="ANNOTATION_TOP_6" val="220"/>
  <p:tag name="ANNOTATION_LEFT_6" val="573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56.1"/>
  <p:tag name="ANNOTATION_END_7" val="57.0"/>
  <p:tag name="ANNOTATION_TOP_7" val="291"/>
  <p:tag name="ANNOTATION_LEFT_7" val="586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57.0"/>
  <p:tag name="ANNOTATION_END_8" val="57.9"/>
  <p:tag name="ANNOTATION_TOP_8" val="282"/>
  <p:tag name="ANNOTATION_LEFT_8" val="658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57.9"/>
  <p:tag name="ANNOTATION_END_9" val="62.0"/>
  <p:tag name="ANNOTATION_TOP_9" val="225"/>
  <p:tag name="ANNOTATION_LEFT_9" val="654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69.4"/>
  <p:tag name="ANNOTATION_END_10" val="71.5"/>
  <p:tag name="ANNOTATION_TOP_10" val="327"/>
  <p:tag name="ANNOTATION_LEFT_10" val="48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71.5"/>
  <p:tag name="ANNOTATION_END_11" val="73.2"/>
  <p:tag name="ANNOTATION_TOP_11" val="204"/>
  <p:tag name="ANNOTATION_LEFT_11" val="803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73.2"/>
  <p:tag name="ANNOTATION_END_12" val="74.9"/>
  <p:tag name="ANNOTATION_TOP_12" val="205"/>
  <p:tag name="ANNOTATION_LEFT_12" val="623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74.9"/>
  <p:tag name="ANNOTATION_END_13" val="101.4"/>
  <p:tag name="ANNOTATION_TOP_13" val="205"/>
  <p:tag name="ANNOTATION_LEFT_13" val="801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01.4"/>
  <p:tag name="ANNOTATION_END_14" val="104.8"/>
  <p:tag name="ANNOTATION_TOP_14" val="482"/>
  <p:tag name="ANNOTATION_LEFT_14" val="48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04.8"/>
  <p:tag name="ANNOTATION_END_15" val="105.8"/>
  <p:tag name="ANNOTATION_TOP_15" val="482"/>
  <p:tag name="ANNOTATION_LEFT_15" val="319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05.8"/>
  <p:tag name="ANNOTATION_END_16" val="107.7"/>
  <p:tag name="ANNOTATION_TOP_16" val="489"/>
  <p:tag name="ANNOTATION_LEFT_16" val="492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07.7"/>
  <p:tag name="ANNOTATION_END_17" val="108.1"/>
  <p:tag name="ANNOTATION_TOP_17" val="476"/>
  <p:tag name="ANNOTATION_LEFT_17" val="681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08.1"/>
  <p:tag name="ANNOTATION_END_18" val="112.6"/>
  <p:tag name="ANNOTATION_TOP_18" val="478"/>
  <p:tag name="ANNOTATION_LEFT_18" val="776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12.6"/>
  <p:tag name="ANNOTATION_END_19" val="114.5"/>
  <p:tag name="ANNOTATION_TOP_19" val="527"/>
  <p:tag name="ANNOTATION_LEFT_19" val="72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14.5"/>
  <p:tag name="ANNOTATION_END_20" val="115.6"/>
  <p:tag name="ANNOTATION_TOP_20" val="523"/>
  <p:tag name="ANNOTATION_LEFT_20" val="284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15.6"/>
  <p:tag name="ANNOTATION_END_21" val="116.4"/>
  <p:tag name="ANNOTATION_TOP_21" val="522"/>
  <p:tag name="ANNOTATION_LEFT_21" val="452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16.4"/>
  <p:tag name="ANNOTATION_END_22" val="118.5"/>
  <p:tag name="ANNOTATION_TOP_22" val="517"/>
  <p:tag name="ANNOTATION_LEFT_22" val="670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18.5"/>
  <p:tag name="ANNOTATION_END_23" val="119.9"/>
  <p:tag name="ANNOTATION_TOP_23" val="478"/>
  <p:tag name="ANNOTATION_LEFT_23" val="21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19.9"/>
  <p:tag name="ANNOTATION_END_24" val="130.0"/>
  <p:tag name="ANNOTATION_TOP_24" val="493"/>
  <p:tag name="ANNOTATION_LEFT_24" val="42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30.0"/>
  <p:tag name="ANNOTATION_END_25" val="197.4"/>
  <p:tag name="ANNOTATION_TOP_25" val="567"/>
  <p:tag name="ANNOTATION_LEFT_25" val="71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97.4"/>
  <p:tag name="ANNOTATION_END_26" val="204.0"/>
  <p:tag name="ANNOTATION_TOP_26" val="605"/>
  <p:tag name="ANNOTATION_LEFT_26" val="99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204.0"/>
  <p:tag name="ANNOTATION_END_27" val="223.3"/>
  <p:tag name="ANNOTATION_TOP_27" val="628"/>
  <p:tag name="ANNOTATION_LEFT_27" val="166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23.3"/>
  <p:tag name="ANNOTATION_END_28" val="256.7"/>
  <p:tag name="ANNOTATION_TOP_28" val="630"/>
  <p:tag name="ANNOTATION_LEFT_28" val="492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56.7"/>
  <p:tag name="ANNOTATION_END_29" val="267.8"/>
  <p:tag name="ANNOTATION_TOP_29" val="660"/>
  <p:tag name="ANNOTATION_LEFT_29" val="386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67.8"/>
  <p:tag name="ANNOTATION_TOP_30" val="684"/>
  <p:tag name="ANNOTATION_LEFT_30" val="102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COUNT" val="30"/>
  <p:tag name="ARTICULATE_NAV_LEVEL" val="1"/>
  <p:tag name="ARTICULATE_SLIDE_PRESENTER_GUID" val="4d2f3078-4e23-450b-9218-5ad4c0116f4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90ccc2da76a4b7c8fb4ab354a1f881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eab3558cc114ac09757ea0d6f42566f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4"/>
  <p:tag name="ARTICULATE_AUDIO_RECORDED" val="1"/>
  <p:tag name="TIMELINE" val="8.0/57.4/92.2/223.9/231.7"/>
  <p:tag name="ELAPSEDTIME" val="282.4"/>
  <p:tag name="ANNOTATION_TYPE_1" val="0"/>
  <p:tag name="ANNOTATION_START_1" val="9.8"/>
  <p:tag name="ANNOTATION_END_1" val="14.9"/>
  <p:tag name="ANNOTATION_TOP_1" val="140"/>
  <p:tag name="ANNOTATION_LEFT_1" val="7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4.9"/>
  <p:tag name="ANNOTATION_END_2" val="19.5"/>
  <p:tag name="ANNOTATION_TOP_2" val="194"/>
  <p:tag name="ANNOTATION_LEFT_2" val="79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9.5"/>
  <p:tag name="ANNOTATION_END_3" val="61.2"/>
  <p:tag name="ANNOTATION_TOP_3" val="261"/>
  <p:tag name="ANNOTATION_LEFT_3" val="78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61.2"/>
  <p:tag name="ANNOTATION_END_4" val="66.3"/>
  <p:tag name="ANNOTATION_TOP_4" val="347"/>
  <p:tag name="ANNOTATION_LEFT_4" val="327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66.3"/>
  <p:tag name="ANNOTATION_END_5" val="70.0"/>
  <p:tag name="ANNOTATION_TOP_5" val="374"/>
  <p:tag name="ANNOTATION_LEFT_5" val="150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0.0"/>
  <p:tag name="ANNOTATION_END_6" val="75.5"/>
  <p:tag name="ANNOTATION_TOP_6" val="408"/>
  <p:tag name="ANNOTATION_LEFT_6" val="8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5.5"/>
  <p:tag name="ANNOTATION_END_7" val="79.2"/>
  <p:tag name="ANNOTATION_TOP_7" val="349"/>
  <p:tag name="ANNOTATION_LEFT_7" val="321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79.2"/>
  <p:tag name="ANNOTATION_END_8" val="83.4"/>
  <p:tag name="ANNOTATION_TOP_8" val="378"/>
  <p:tag name="ANNOTATION_LEFT_8" val="154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83.4"/>
  <p:tag name="ANNOTATION_END_9" val="110.8"/>
  <p:tag name="ANNOTATION_TOP_9" val="406"/>
  <p:tag name="ANNOTATION_LEFT_9" val="90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2"/>
  <p:tag name="ANNOTATION_START_10" val="110.8"/>
  <p:tag name="ANNOTATION_END_10" val="110.8"/>
  <p:tag name="ANNOTATION_TOP_10" val="-40"/>
  <p:tag name="ANNOTATION_LEFT_10" val="-40"/>
  <p:tag name="ANNOTATION_WIDTH_10" val="1042"/>
  <p:tag name="ANNOTATION_HEIGHT_10" val="801"/>
  <p:tag name="ANNOTATION_ANIMATION_10" val="4"/>
  <p:tag name="ANNOTATION_ROTATION_10" val="0"/>
  <p:tag name="ANNOTATION_SUB_TYPE_10" val="11"/>
  <p:tag name="ANNOTATION_LOOP_COUNT_10" val="1"/>
  <p:tag name="ANNOTATION_BOX_RADIUS_10" val="0"/>
  <p:tag name="ANNOTATION_SCALE_10" val="0"/>
  <p:tag name="ANNOTATION_BORDER_ALPHA_10" val="100"/>
  <p:tag name="ANNOTATION_BORDER_COLOR_10" val="16777215"/>
  <p:tag name="ANNOTATION_FILL_COLOR_10" val="10855845"/>
  <p:tag name="ANNOTATION_FILL_ALPHA_10" val="50"/>
  <p:tag name="ANNOTATION_BORDER_WIDTH_10" val="2"/>
  <p:tag name="ANNOTATION_SLIDE_WIDTH_10" val="960"/>
  <p:tag name="ANNOTATION_SLIDE_HEIGHT_10" val="720"/>
  <p:tag name="ANNOTATION_TYPE_11" val="2"/>
  <p:tag name="ANNOTATION_START_11" val="110.8"/>
  <p:tag name="ANNOTATION_END_11" val="118.2"/>
  <p:tag name="ANNOTATION_TOP_11" val="103"/>
  <p:tag name="ANNOTATION_LEFT_11" val="815"/>
  <p:tag name="ANNOTATION_WIDTH_11" val="86"/>
  <p:tag name="ANNOTATION_HEIGHT_11" val="19"/>
  <p:tag name="ANNOTATION_ANIMATION_11" val="4"/>
  <p:tag name="ANNOTATION_ROTATION_11" val="0"/>
  <p:tag name="ANNOTATION_SUB_TYPE_11" val="11"/>
  <p:tag name="ANNOTATION_LOOP_COUNT_11" val="1"/>
  <p:tag name="ANNOTATION_BOX_RADIUS_11" val="5"/>
  <p:tag name="ANNOTATION_SCALE_11" val="0"/>
  <p:tag name="ANNOTATION_BORDER_ALPHA_11" val="100"/>
  <p:tag name="ANNOTATION_BORDER_COLOR_11" val="16777215"/>
  <p:tag name="ANNOTATION_FILL_COLOR_11" val="10855845"/>
  <p:tag name="ANNOTATION_FILL_ALPHA_11" val="50"/>
  <p:tag name="ANNOTATION_BORDER_WIDTH_11" val="2"/>
  <p:tag name="ANNOTATION_SLIDE_WIDTH_11" val="960"/>
  <p:tag name="ANNOTATION_SLIDE_HEIGHT_11" val="720"/>
  <p:tag name="ANNOTATION_TYPE_12" val="2"/>
  <p:tag name="ANNOTATION_START_12" val="118.2"/>
  <p:tag name="ANNOTATION_END_12" val="118.2"/>
  <p:tag name="ANNOTATION_TOP_12" val="-40"/>
  <p:tag name="ANNOTATION_LEFT_12" val="-40"/>
  <p:tag name="ANNOTATION_WIDTH_12" val="1042"/>
  <p:tag name="ANNOTATION_HEIGHT_12" val="801"/>
  <p:tag name="ANNOTATION_ANIMATION_12" val="4"/>
  <p:tag name="ANNOTATION_ROTATION_12" val="0"/>
  <p:tag name="ANNOTATION_SUB_TYPE_12" val="11"/>
  <p:tag name="ANNOTATION_LOOP_COUNT_12" val="1"/>
  <p:tag name="ANNOTATION_BOX_RADIUS_12" val="0"/>
  <p:tag name="ANNOTATION_SCALE_12" val="0"/>
  <p:tag name="ANNOTATION_BORDER_ALPHA_12" val="100"/>
  <p:tag name="ANNOTATION_BORDER_COLOR_12" val="16777215"/>
  <p:tag name="ANNOTATION_FILL_COLOR_12" val="10855845"/>
  <p:tag name="ANNOTATION_FILL_ALPHA_12" val="50"/>
  <p:tag name="ANNOTATION_BORDER_WIDTH_12" val="2"/>
  <p:tag name="ANNOTATION_SLIDE_WIDTH_12" val="960"/>
  <p:tag name="ANNOTATION_SLIDE_HEIGHT_12" val="720"/>
  <p:tag name="ANNOTATION_TYPE_13" val="2"/>
  <p:tag name="ANNOTATION_START_13" val="118.2"/>
  <p:tag name="ANNOTATION_END_13" val="124.2"/>
  <p:tag name="ANNOTATION_TOP_13" val="654"/>
  <p:tag name="ANNOTATION_LEFT_13" val="835"/>
  <p:tag name="ANNOTATION_WIDTH_13" val="83"/>
  <p:tag name="ANNOTATION_HEIGHT_13" val="26"/>
  <p:tag name="ANNOTATION_ANIMATION_13" val="4"/>
  <p:tag name="ANNOTATION_ROTATION_13" val="0"/>
  <p:tag name="ANNOTATION_SUB_TYPE_13" val="11"/>
  <p:tag name="ANNOTATION_LOOP_COUNT_13" val="1"/>
  <p:tag name="ANNOTATION_BOX_RADIUS_13" val="5"/>
  <p:tag name="ANNOTATION_SCALE_13" val="0"/>
  <p:tag name="ANNOTATION_BORDER_ALPHA_13" val="100"/>
  <p:tag name="ANNOTATION_BORDER_COLOR_13" val="16777215"/>
  <p:tag name="ANNOTATION_FILL_COLOR_13" val="10855845"/>
  <p:tag name="ANNOTATION_FILL_ALPHA_13" val="50"/>
  <p:tag name="ANNOTATION_BORDER_WIDTH_13" val="2"/>
  <p:tag name="ANNOTATION_SLIDE_WIDTH_13" val="960"/>
  <p:tag name="ANNOTATION_SLIDE_HEIGHT_13" val="720"/>
  <p:tag name="ANNOTATION_TYPE_14" val="2"/>
  <p:tag name="ANNOTATION_START_14" val="124.2"/>
  <p:tag name="ANNOTATION_END_14" val="124.2"/>
  <p:tag name="ANNOTATION_TOP_14" val="-40"/>
  <p:tag name="ANNOTATION_LEFT_14" val="-40"/>
  <p:tag name="ANNOTATION_WIDTH_14" val="1042"/>
  <p:tag name="ANNOTATION_HEIGHT_14" val="801"/>
  <p:tag name="ANNOTATION_ANIMATION_14" val="4"/>
  <p:tag name="ANNOTATION_ROTATION_14" val="0"/>
  <p:tag name="ANNOTATION_SUB_TYPE_14" val="11"/>
  <p:tag name="ANNOTATION_LOOP_COUNT_14" val="1"/>
  <p:tag name="ANNOTATION_BOX_RADIUS_14" val="0"/>
  <p:tag name="ANNOTATION_SCALE_14" val="0"/>
  <p:tag name="ANNOTATION_BORDER_ALPHA_14" val="100"/>
  <p:tag name="ANNOTATION_BORDER_COLOR_14" val="16777215"/>
  <p:tag name="ANNOTATION_FILL_COLOR_14" val="10855845"/>
  <p:tag name="ANNOTATION_FILL_ALPHA_14" val="50"/>
  <p:tag name="ANNOTATION_BORDER_WIDTH_14" val="2"/>
  <p:tag name="ANNOTATION_SLIDE_WIDTH_14" val="960"/>
  <p:tag name="ANNOTATION_SLIDE_HEIGHT_14" val="720"/>
  <p:tag name="ANNOTATION_TYPE_15" val="2"/>
  <p:tag name="ANNOTATION_START_15" val="124.2"/>
  <p:tag name="ANNOTATION_END_15" val="129.2"/>
  <p:tag name="ANNOTATION_TOP_15" val="214"/>
  <p:tag name="ANNOTATION_LEFT_15" val="817"/>
  <p:tag name="ANNOTATION_WIDTH_15" val="85"/>
  <p:tag name="ANNOTATION_HEIGHT_15" val="44"/>
  <p:tag name="ANNOTATION_ANIMATION_15" val="4"/>
  <p:tag name="ANNOTATION_ROTATION_15" val="0"/>
  <p:tag name="ANNOTATION_SUB_TYPE_15" val="11"/>
  <p:tag name="ANNOTATION_LOOP_COUNT_15" val="1"/>
  <p:tag name="ANNOTATION_BOX_RADIUS_15" val="5"/>
  <p:tag name="ANNOTATION_SCALE_15" val="0"/>
  <p:tag name="ANNOTATION_BORDER_ALPHA_15" val="100"/>
  <p:tag name="ANNOTATION_BORDER_COLOR_15" val="16777215"/>
  <p:tag name="ANNOTATION_FILL_COLOR_15" val="10855845"/>
  <p:tag name="ANNOTATION_FILL_ALPHA_15" val="50"/>
  <p:tag name="ANNOTATION_BORDER_WIDTH_15" val="2"/>
  <p:tag name="ANNOTATION_SLIDE_WIDTH_15" val="960"/>
  <p:tag name="ANNOTATION_SLIDE_HEIGHT_15" val="720"/>
  <p:tag name="ANNOTATION_TYPE_16" val="0"/>
  <p:tag name="ANNOTATION_START_16" val="129.2"/>
  <p:tag name="ANNOTATION_END_16" val="131.3"/>
  <p:tag name="ANNOTATION_TOP_16" val="226"/>
  <p:tag name="ANNOTATION_LEFT_16" val="742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31.3"/>
  <p:tag name="ANNOTATION_END_17" val="133.0"/>
  <p:tag name="ANNOTATION_TOP_17" val="112"/>
  <p:tag name="ANNOTATION_LEFT_17" val="818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33.0"/>
  <p:tag name="ANNOTATION_END_18" val="135.6"/>
  <p:tag name="ANNOTATION_TOP_18" val="666"/>
  <p:tag name="ANNOTATION_LEFT_18" val="840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35.6"/>
  <p:tag name="ANNOTATION_END_19" val="137.1"/>
  <p:tag name="ANNOTATION_TOP_19" val="211"/>
  <p:tag name="ANNOTATION_LEFT_19" val="742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37.1"/>
  <p:tag name="ANNOTATION_END_20" val="141.6"/>
  <p:tag name="ANNOTATION_TOP_20" val="245"/>
  <p:tag name="ANNOTATION_LEFT_20" val="820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41.6"/>
  <p:tag name="ANNOTATION_END_21" val="149.6"/>
  <p:tag name="ANNOTATION_TOP_21" val="236"/>
  <p:tag name="ANNOTATION_LEFT_21" val="869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49.6"/>
  <p:tag name="ANNOTATION_END_22" val="151.4"/>
  <p:tag name="ANNOTATION_TOP_22" val="113"/>
  <p:tag name="ANNOTATION_LEFT_22" val="815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51.4"/>
  <p:tag name="ANNOTATION_END_23" val="154.1"/>
  <p:tag name="ANNOTATION_TOP_23" val="213"/>
  <p:tag name="ANNOTATION_LEFT_23" val="752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54.1"/>
  <p:tag name="ANNOTATION_END_24" val="162.0"/>
  <p:tag name="ANNOTATION_TOP_24" val="652"/>
  <p:tag name="ANNOTATION_LEFT_24" val="760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62.0"/>
  <p:tag name="ANNOTATION_END_25" val="162.6"/>
  <p:tag name="ANNOTATION_TOP_25" val="293"/>
  <p:tag name="ANNOTATION_LEFT_25" val="809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62.6"/>
  <p:tag name="ANNOTATION_END_26" val="163.1"/>
  <p:tag name="ANNOTATION_TOP_26" val="357"/>
  <p:tag name="ANNOTATION_LEFT_26" val="801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63.1"/>
  <p:tag name="ANNOTATION_END_27" val="164.4"/>
  <p:tag name="ANNOTATION_TOP_27" val="443"/>
  <p:tag name="ANNOTATION_LEFT_27" val="816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64.4"/>
  <p:tag name="ANNOTATION_END_28" val="167.1"/>
  <p:tag name="ANNOTATION_TOP_28" val="522"/>
  <p:tag name="ANNOTATION_LEFT_28" val="809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67.1"/>
  <p:tag name="ANNOTATION_END_29" val="171.7"/>
  <p:tag name="ANNOTATION_TOP_29" val="472"/>
  <p:tag name="ANNOTATION_LEFT_29" val="535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71.7"/>
  <p:tag name="ANNOTATION_END_30" val="185.5"/>
  <p:tag name="ANNOTATION_TOP_30" val="633"/>
  <p:tag name="ANNOTATION_LEFT_30" val="733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85.5"/>
  <p:tag name="ANNOTATION_END_31" val="188.2"/>
  <p:tag name="ANNOTATION_TOP_31" val="663"/>
  <p:tag name="ANNOTATION_LEFT_31" val="733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88.2"/>
  <p:tag name="ANNOTATION_END_32" val="188.6"/>
  <p:tag name="ANNOTATION_TOP_32" val="662"/>
  <p:tag name="ANNOTATION_LEFT_32" val="657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88.6"/>
  <p:tag name="ANNOTATION_END_33" val="189.0"/>
  <p:tag name="ANNOTATION_TOP_33" val="619"/>
  <p:tag name="ANNOTATION_LEFT_33" val="567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89.0"/>
  <p:tag name="ANNOTATION_END_34" val="189.4"/>
  <p:tag name="ANNOTATION_TOP_34" val="516"/>
  <p:tag name="ANNOTATION_LEFT_34" val="567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89.4"/>
  <p:tag name="ANNOTATION_END_35" val="189.7"/>
  <p:tag name="ANNOTATION_TOP_35" val="461"/>
  <p:tag name="ANNOTATION_LEFT_35" val="556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89.7"/>
  <p:tag name="ANNOTATION_END_36" val="190.1"/>
  <p:tag name="ANNOTATION_TOP_36" val="405"/>
  <p:tag name="ANNOTATION_LEFT_36" val="556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90.1"/>
  <p:tag name="ANNOTATION_END_37" val="191.0"/>
  <p:tag name="ANNOTATION_TOP_37" val="362"/>
  <p:tag name="ANNOTATION_LEFT_37" val="554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91.0"/>
  <p:tag name="ANNOTATION_END_38" val="193.4"/>
  <p:tag name="ANNOTATION_TOP_38" val="326"/>
  <p:tag name="ANNOTATION_LEFT_38" val="533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93.4"/>
  <p:tag name="ANNOTATION_END_39" val="196.1"/>
  <p:tag name="ANNOTATION_TOP_39" val="233"/>
  <p:tag name="ANNOTATION_LEFT_39" val="736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196.1"/>
  <p:tag name="ANNOTATION_END_40" val="203.5"/>
  <p:tag name="ANNOTATION_TOP_40" val="319"/>
  <p:tag name="ANNOTATION_LEFT_40" val="527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203.5"/>
  <p:tag name="ANNOTATION_END_41" val="225.5"/>
  <p:tag name="ANNOTATION_TOP_41" val="281"/>
  <p:tag name="ANNOTATION_LEFT_41" val="540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225.5"/>
  <p:tag name="ANNOTATION_END_42" val="230.5"/>
  <p:tag name="ANNOTATION_TOP_42" val="458"/>
  <p:tag name="ANNOTATION_LEFT_42" val="81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230.5"/>
  <p:tag name="ANNOTATION_END_43" val="233.2"/>
  <p:tag name="ANNOTATION_TOP_43" val="515"/>
  <p:tag name="ANNOTATION_LEFT_43" val="79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233.2"/>
  <p:tag name="ANNOTATION_END_44" val="235.9"/>
  <p:tag name="ANNOTATION_TOP_44" val="582"/>
  <p:tag name="ANNOTATION_LEFT_44" val="81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235.9"/>
  <p:tag name="ANNOTATION_END_45" val="240.6"/>
  <p:tag name="ANNOTATION_TOP_45" val="624"/>
  <p:tag name="ANNOTATION_LEFT_45" val="83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240.6"/>
  <p:tag name="ANNOTATION_END_46" val="242.4"/>
  <p:tag name="ANNOTATION_TOP_46" val="613"/>
  <p:tag name="ANNOTATION_LEFT_46" val="272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242.4"/>
  <p:tag name="ANNOTATION_END_47" val="244.5"/>
  <p:tag name="ANNOTATION_TOP_47" val="647"/>
  <p:tag name="ANNOTATION_LEFT_47" val="179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244.5"/>
  <p:tag name="ANNOTATION_END_48" val="251.8"/>
  <p:tag name="ANNOTATION_TOP_48" val="647"/>
  <p:tag name="ANNOTATION_LEFT_48" val="234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251.8"/>
  <p:tag name="ANNOTATION_END_49" val="255.1"/>
  <p:tag name="ANNOTATION_TOP_49" val="681"/>
  <p:tag name="ANNOTATION_LEFT_49" val="95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255.1"/>
  <p:tag name="ANNOTATION_END_50" val="274.1"/>
  <p:tag name="ANNOTATION_TOP_50" val="319"/>
  <p:tag name="ANNOTATION_LEFT_50" val="540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274.1"/>
  <p:tag name="ANNOTATION_TOP_51" val="46"/>
  <p:tag name="ANNOTATION_LEFT_51" val="54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COUNT" val="51"/>
  <p:tag name="ARTICULATE_NAV_LEVEL" val="1"/>
  <p:tag name="ARTICULATE_SLIDE_PRESENTER_GUID" val="4d2f3078-4e23-450b-9218-5ad4c0116f4b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2"/>
  <p:tag name="ARTICULATE_NAV_LEVEL" val="1"/>
  <p:tag name="ARTICULATE_SLIDE_PRESENTER_GUID" val="4d2f3078-4e23-450b-9218-5ad4c0116f4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386"/>
  <p:tag name="ARTICULATE_NAV_LEVEL" val="1"/>
  <p:tag name="ARTICULATE_SLIDE_PRESENTER_GUID" val="ede76040-926d-449b-a236-45a2d595407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5"/>
  <p:tag name="ARTICULATE_AUDIO_RECORDED" val="1"/>
  <p:tag name="TIMELINE" val="23.1/167.5"/>
  <p:tag name="ELAPSEDTIME" val="189.2"/>
  <p:tag name="ANNOTATION_TYPE_1" val="0"/>
  <p:tag name="ANNOTATION_START_1" val="24.9"/>
  <p:tag name="ANNOTATION_END_1" val="57.7"/>
  <p:tag name="ANNOTATION_TOP_1" val="152"/>
  <p:tag name="ANNOTATION_LEFT_1" val="5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57.7"/>
  <p:tag name="ANNOTATION_END_2" val="62.6"/>
  <p:tag name="ANNOTATION_TOP_2" val="328"/>
  <p:tag name="ANNOTATION_LEFT_2" val="548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62.6"/>
  <p:tag name="ANNOTATION_END_3" val="67.5"/>
  <p:tag name="ANNOTATION_TOP_3" val="338"/>
  <p:tag name="ANNOTATION_LEFT_3" val="813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67.5"/>
  <p:tag name="ANNOTATION_END_4" val="72.2"/>
  <p:tag name="ANNOTATION_TOP_4" val="328"/>
  <p:tag name="ANNOTATION_LEFT_4" val="536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72.2"/>
  <p:tag name="ANNOTATION_END_5" val="73.8"/>
  <p:tag name="ANNOTATION_TOP_5" val="187"/>
  <p:tag name="ANNOTATION_LEFT_5" val="768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3.8"/>
  <p:tag name="ANNOTATION_END_6" val="133.9"/>
  <p:tag name="ANNOTATION_TOP_6" val="276"/>
  <p:tag name="ANNOTATION_LEFT_6" val="789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33.9"/>
  <p:tag name="ANNOTATION_END_7" val="134.7"/>
  <p:tag name="ANNOTATION_TOP_7" val="255"/>
  <p:tag name="ANNOTATION_LEFT_7" val="898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34.7"/>
  <p:tag name="ANNOTATION_END_8" val="135.6"/>
  <p:tag name="ANNOTATION_TOP_8" val="374"/>
  <p:tag name="ANNOTATION_LEFT_8" val="898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35.6"/>
  <p:tag name="ANNOTATION_END_9" val="137.0"/>
  <p:tag name="ANNOTATION_TOP_9" val="387"/>
  <p:tag name="ANNOTATION_LEFT_9" val="808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37.0"/>
  <p:tag name="ANNOTATION_TOP_10" val="326"/>
  <p:tag name="ANNOTATION_LEFT_10" val="772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COUNT" val="10"/>
  <p:tag name="ARTICULATE_NAV_LEVEL" val="1"/>
  <p:tag name="ARTICULATE_SLIDE_PRESENTER_GUID" val="4d2f3078-4e23-450b-9218-5ad4c0116f4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7afa9aaeecb4b01b3dfede2d21a52bb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bf147880e4648f1b4ab571a5fbfddeb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7"/>
  <p:tag name="ARTICULATE_AUDIO_RECORDED" val="1"/>
  <p:tag name="TIMELINE" val="16.7/21.6/36.1/51.2/57.7"/>
  <p:tag name="ELAPSEDTIME" val="108.0"/>
  <p:tag name="ANNOTATION_TYPE_1" val="0"/>
  <p:tag name="ANNOTATION_START_1" val="5.8"/>
  <p:tag name="ANNOTATION_END_1" val="39.4"/>
  <p:tag name="ANNOTATION_TOP_1" val="172"/>
  <p:tag name="ANNOTATION_LEFT_1" val="43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9.4"/>
  <p:tag name="ANNOTATION_END_2" val="41.9"/>
  <p:tag name="ANNOTATION_TOP_2" val="374"/>
  <p:tag name="ANNOTATION_LEFT_2" val="12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1.9"/>
  <p:tag name="ANNOTATION_END_3" val="43.7"/>
  <p:tag name="ANNOTATION_TOP_3" val="424"/>
  <p:tag name="ANNOTATION_LEFT_3" val="113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3.7"/>
  <p:tag name="ANNOTATION_END_4" val="47.9"/>
  <p:tag name="ANNOTATION_TOP_4" val="472"/>
  <p:tag name="ANNOTATION_LEFT_4" val="107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7.9"/>
  <p:tag name="ANNOTATION_END_5" val="53.8"/>
  <p:tag name="ANNOTATION_TOP_5" val="223"/>
  <p:tag name="ANNOTATION_LEFT_5" val="54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3.8"/>
  <p:tag name="ANNOTATION_END_6" val="59.3"/>
  <p:tag name="ANNOTATION_TOP_6" val="557"/>
  <p:tag name="ANNOTATION_LEFT_6" val="3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59.3"/>
  <p:tag name="ANNOTATION_END_7" val="83.7"/>
  <p:tag name="ANNOTATION_TOP_7" val="603"/>
  <p:tag name="ANNOTATION_LEFT_7" val="72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COUNT" val="7"/>
  <p:tag name="ARTICULATE_NAV_LEVEL" val="1"/>
  <p:tag name="ARTICULATE_SLIDE_PRESENTER_GUID" val="4d2f3078-4e23-450b-9218-5ad4c0116f4b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990b355de5740dcb1d32544ba88fae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d84599993e841b39aa365f55f70dfbb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268"/>
  <p:tag name="ARTICULATE_NAV_LEVEL" val="1"/>
  <p:tag name="ARTICULATE_SLIDE_PRESENTER_GUID" val="4d2f3078-4e23-450b-9218-5ad4c0116f4b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0"/>
  <p:tag name="ORIGINAL_AUDIO_FILEPATH" val="C:\Users\amahmedkeele\Desktop\Lectures\Lecture-12 Enzyme\s27.wav"/>
  <p:tag name="ELAPSEDTIME" val="0"/>
  <p:tag name="ARTICULATE_NAV_LEVEL" val="1"/>
  <p:tag name="ARTICULATE_SLIDE_PRESENTER_GUID" val="4d2f3078-4e23-450b-9218-5ad4c0116f4b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4d2f3078-4e23-450b-9218-5ad4c0116f4b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UDIO_ID" val="274"/>
  <p:tag name="ARTICULATE_AUDIO_RECORDED" val="1"/>
  <p:tag name="ELAPSEDTIME" val="79.6"/>
  <p:tag name="ANNOTATION_TYPE_1" val="0"/>
  <p:tag name="ANNOTATION_START_1" val="5.6"/>
  <p:tag name="ANNOTATION_END_1" val="14.9"/>
  <p:tag name="ANNOTATION_TOP_1" val="130"/>
  <p:tag name="ANNOTATION_LEFT_1" val="91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5287936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4.9"/>
  <p:tag name="ANNOTATION_END_2" val="34.1"/>
  <p:tag name="ANNOTATION_TOP_2" val="193"/>
  <p:tag name="ANNOTATION_LEFT_2" val="92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5287936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4.1"/>
  <p:tag name="ANNOTATION_END_3" val="38.7"/>
  <p:tag name="ANNOTATION_TOP_3" val="241"/>
  <p:tag name="ANNOTATION_LEFT_3" val="132"/>
  <p:tag name="ANNOTATION_WIDTH_3" val="66"/>
  <p:tag name="ANNOTATION_HEIGHT_3" val="66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5287936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8.7"/>
  <p:tag name="ANNOTATION_END_4" val="44.1"/>
  <p:tag name="ANNOTATION_TOP_4" val="267"/>
  <p:tag name="ANNOTATION_LEFT_4" val="130"/>
  <p:tag name="ANNOTATION_WIDTH_4" val="66"/>
  <p:tag name="ANNOTATION_HEIGHT_4" val="66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5287936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4.1"/>
  <p:tag name="ANNOTATION_END_5" val="54.3"/>
  <p:tag name="ANNOTATION_TOP_5" val="303"/>
  <p:tag name="ANNOTATION_LEFT_5" val="130"/>
  <p:tag name="ANNOTATION_WIDTH_5" val="66"/>
  <p:tag name="ANNOTATION_HEIGHT_5" val="66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5287936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4.3"/>
  <p:tag name="ANNOTATION_END_6" val="72.8"/>
  <p:tag name="ANNOTATION_TOP_6" val="344"/>
  <p:tag name="ANNOTATION_LEFT_6" val="91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5287936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2.8"/>
  <p:tag name="ANNOTATION_END_7" val="73.4"/>
  <p:tag name="ANNOTATION_TOP_7" val="237"/>
  <p:tag name="ANNOTATION_LEFT_7" val="752"/>
  <p:tag name="ANNOTATION_WIDTH_7" val="66"/>
  <p:tag name="ANNOTATION_HEIGHT_7" val="66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5287936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73.4"/>
  <p:tag name="ANNOTATION_END_8" val="73.9"/>
  <p:tag name="ANNOTATION_TOP_8" val="182"/>
  <p:tag name="ANNOTATION_LEFT_8" val="773"/>
  <p:tag name="ANNOTATION_WIDTH_8" val="66"/>
  <p:tag name="ANNOTATION_HEIGHT_8" val="66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5287936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73.9"/>
  <p:tag name="ANNOTATION_END_9" val="74.4"/>
  <p:tag name="ANNOTATION_TOP_9" val="246"/>
  <p:tag name="ANNOTATION_LEFT_9" val="726"/>
  <p:tag name="ANNOTATION_WIDTH_9" val="66"/>
  <p:tag name="ANNOTATION_HEIGHT_9" val="66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5287936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74.4"/>
  <p:tag name="ANNOTATION_TOP_10" val="300"/>
  <p:tag name="ANNOTATION_LEFT_10" val="700"/>
  <p:tag name="ANNOTATION_WIDTH_10" val="66"/>
  <p:tag name="ANNOTATION_HEIGHT_10" val="66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5287936"/>
  <p:tag name="ANNOTATION_FILL_ALPHA_10" val="100"/>
  <p:tag name="ANNOTATION_BORDER_WIDTH_10" val="2"/>
  <p:tag name="ANNOTATION_SLIDE_WIDTH_10" val="960"/>
  <p:tag name="ANNOTATION_SLIDE_HEIGHT_10" val="720"/>
  <p:tag name="ANNOTATION_COUNT" val="10"/>
  <p:tag name="ARTICULATE_USED_LAYOUT" val="2"/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b2795c7faa948d5ba6085dadd3e1ef4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4090</TotalTime>
  <Words>548</Words>
  <Application>Microsoft Office PowerPoint</Application>
  <PresentationFormat>On-screen Show (4:3)</PresentationFormat>
  <Paragraphs>85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AL-Hosam</vt:lpstr>
      <vt:lpstr>Arial</vt:lpstr>
      <vt:lpstr>Arial Black</vt:lpstr>
      <vt:lpstr>Calibri</vt:lpstr>
      <vt:lpstr>ChunkFive</vt:lpstr>
      <vt:lpstr>Impact</vt:lpstr>
      <vt:lpstr>Stencil Std</vt:lpstr>
      <vt:lpstr>Sultan Medium</vt:lpstr>
      <vt:lpstr>Teknik</vt:lpstr>
      <vt:lpstr>Times New Roman</vt:lpstr>
      <vt:lpstr>Yousef  bkw Circle mhairy</vt:lpstr>
      <vt:lpstr>Default Design</vt:lpstr>
      <vt:lpstr>PowerPoint Presentation</vt:lpstr>
      <vt:lpstr>PowerPoint Presentation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 of metabolic control 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Windows User</cp:lastModifiedBy>
  <cp:revision>243</cp:revision>
  <dcterms:created xsi:type="dcterms:W3CDTF">2006-03-14T19:43:05Z</dcterms:created>
  <dcterms:modified xsi:type="dcterms:W3CDTF">2023-10-04T03:24:47Z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Lecture 12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9D7E45AD-4629-4AC7-8BB0-1E20075DA690</vt:lpwstr>
  </property>
  <property fmtid="{D5CDD505-2E9C-101B-9397-08002B2CF9AE}" pid="6" name="ArticulateProjectFull">
    <vt:lpwstr>D:\Ashraf\D\Faculty file\e-Larning\1433-1434\المحتوى الرقمي\109-Lectures\LMS-2\Lecture-12 Enzyme\Lecture 12.ppta</vt:lpwstr>
  </property>
</Properties>
</file>