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0" r:id="rId1"/>
  </p:sldMasterIdLst>
  <p:sldIdLst>
    <p:sldId id="289" r:id="rId2"/>
    <p:sldId id="264" r:id="rId3"/>
    <p:sldId id="265" r:id="rId4"/>
    <p:sldId id="266" r:id="rId5"/>
    <p:sldId id="267" r:id="rId6"/>
    <p:sldId id="268" r:id="rId7"/>
    <p:sldId id="270" r:id="rId8"/>
    <p:sldId id="277" r:id="rId9"/>
    <p:sldId id="278" r:id="rId10"/>
    <p:sldId id="290" r:id="rId11"/>
    <p:sldId id="273" r:id="rId12"/>
    <p:sldId id="285" r:id="rId13"/>
    <p:sldId id="286" r:id="rId14"/>
    <p:sldId id="281" r:id="rId15"/>
    <p:sldId id="275" r:id="rId16"/>
    <p:sldId id="27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0" autoAdjust="0"/>
    <p:restoredTop sz="94660"/>
  </p:normalViewPr>
  <p:slideViewPr>
    <p:cSldViewPr snapToGrid="0">
      <p:cViewPr varScale="1">
        <p:scale>
          <a:sx n="94" d="100"/>
          <a:sy n="94" d="100"/>
        </p:scale>
        <p:origin x="664" y="1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8ABE3C1-DBE1-495D-B57B-2849774B866A}" type="datetimeFigureOut">
              <a:rPr lang="en-US" smtClean="0"/>
              <a:pPr/>
              <a:t>8/30/22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70303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A3F48C-C7C6-4055-9F49-3777875E72AE}" type="datetimeFigureOut">
              <a:rPr lang="en-US" smtClean="0"/>
              <a:pPr/>
              <a:t>8/30/22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900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78E61D-D431-422C-9764-11DAFE33AB63}" type="datetimeFigureOut">
              <a:rPr lang="en-US" smtClean="0"/>
              <a:pPr/>
              <a:t>8/30/22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25677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DE42F4-6EEF-4EF7-8ED4-2208F0F89A08}" type="datetimeFigureOut">
              <a:rPr lang="en-US" smtClean="0"/>
              <a:pPr/>
              <a:t>8/30/22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23813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pPr/>
              <a:t>8/30/22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95782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5A6C69-6797-4E8A-BF37-F2C3751466E9}" type="datetimeFigureOut">
              <a:rPr lang="en-US" smtClean="0"/>
              <a:pPr/>
              <a:t>8/30/22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67085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2014A1-A632-4878-A0D3-F52BA7563730}" type="datetimeFigureOut">
              <a:rPr lang="en-US" smtClean="0"/>
              <a:pPr/>
              <a:t>8/30/22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17766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E99F462-093F-4566-844B-4C71F2739DA5}" type="datetimeFigureOut">
              <a:rPr lang="en-US" smtClean="0"/>
              <a:pPr/>
              <a:t>8/30/22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246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pPr/>
              <a:t>8/30/22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69992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pPr/>
              <a:t>8/30/22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23395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pPr/>
              <a:t>8/30/22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93382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6E9DEC-419B-4CC5-A080-3B06BD5A8291}" type="datetimeFigureOut">
              <a:rPr lang="en-US" smtClean="0"/>
              <a:pPr/>
              <a:t>8/30/22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03031976"/>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khanacademy.org/science/biology/biotech-dna-technology/dna-cloning-tutorial/a/bacterial-transformation-selection" TargetMode="External"/><Relationship Id="rId1" Type="http://schemas.openxmlformats.org/officeDocument/2006/relationships/slideLayout" Target="../slideLayouts/slideLayout7.xml"/><Relationship Id="rId4" Type="http://schemas.openxmlformats.org/officeDocument/2006/relationships/hyperlink" Target="https://www.khanacademy.org/science/biology/biotech-dna-technology/dna-cloning-tutorial/a/restriction-enzymes-dna-ligas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en.wikipedia.org/wiki/Protein" TargetMode="External"/><Relationship Id="rId7" Type="http://schemas.openxmlformats.org/officeDocument/2006/relationships/image" Target="../media/image2.png"/><Relationship Id="rId2" Type="http://schemas.openxmlformats.org/officeDocument/2006/relationships/hyperlink" Target="http://en.wikipedia.org/wiki/DNA" TargetMode="External"/><Relationship Id="rId1" Type="http://schemas.openxmlformats.org/officeDocument/2006/relationships/slideLayout" Target="../slideLayouts/slideLayout7.xml"/><Relationship Id="rId6" Type="http://schemas.openxmlformats.org/officeDocument/2006/relationships/hyperlink" Target="http://upload.wikimedia.org/wikipedia/commons/0/07/Gene.png" TargetMode="External"/><Relationship Id="rId5" Type="http://schemas.openxmlformats.org/officeDocument/2006/relationships/hyperlink" Target="http://en.wikipedia.org/wiki/Trait_(biology)" TargetMode="External"/><Relationship Id="rId4" Type="http://schemas.openxmlformats.org/officeDocument/2006/relationships/hyperlink" Target="http://en.wikipedia.org/wiki/Cell_(biology)"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en.wikipedia.org/wiki/Macromolecule" TargetMode="External"/><Relationship Id="rId3" Type="http://schemas.openxmlformats.org/officeDocument/2006/relationships/hyperlink" Target="http://en.wikipedia.org/wiki/Gene_product" TargetMode="External"/><Relationship Id="rId7" Type="http://schemas.openxmlformats.org/officeDocument/2006/relationships/hyperlink" Target="http://en.wikipedia.org/wiki/Virus" TargetMode="External"/><Relationship Id="rId2" Type="http://schemas.openxmlformats.org/officeDocument/2006/relationships/hyperlink" Target="http://en.wikipedia.org/wiki/Gene" TargetMode="External"/><Relationship Id="rId1" Type="http://schemas.openxmlformats.org/officeDocument/2006/relationships/slideLayout" Target="../slideLayouts/slideLayout7.xml"/><Relationship Id="rId6" Type="http://schemas.openxmlformats.org/officeDocument/2006/relationships/hyperlink" Target="http://en.wikipedia.org/wiki/Prokaryotes" TargetMode="External"/><Relationship Id="rId5" Type="http://schemas.openxmlformats.org/officeDocument/2006/relationships/hyperlink" Target="http://en.wikipedia.org/wiki/Eukaryotes" TargetMode="External"/><Relationship Id="rId4" Type="http://schemas.openxmlformats.org/officeDocument/2006/relationships/hyperlink" Target="http://en.wikipedia.org/wiki/Protein" TargetMode="External"/><Relationship Id="rId9"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Genetic_engineering" TargetMode="External"/><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7.gif"/><Relationship Id="rId4" Type="http://schemas.openxmlformats.org/officeDocument/2006/relationships/hyperlink" Target="http://en.wikipedia.org/wiki/Recombinant_DNA"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2EC8496-C26E-244A-BA60-B08ACF4A4D86}"/>
              </a:ext>
            </a:extLst>
          </p:cNvPr>
          <p:cNvSpPr txBox="1"/>
          <p:nvPr/>
        </p:nvSpPr>
        <p:spPr>
          <a:xfrm>
            <a:off x="3752826" y="1748117"/>
            <a:ext cx="4686348" cy="707886"/>
          </a:xfrm>
          <a:prstGeom prst="rect">
            <a:avLst/>
          </a:prstGeom>
          <a:noFill/>
        </p:spPr>
        <p:txBody>
          <a:bodyPr wrap="none" rtlCol="0">
            <a:spAutoFit/>
          </a:bodyPr>
          <a:lstStyle/>
          <a:p>
            <a:r>
              <a:rPr lang="en-SA" sz="4000" dirty="0"/>
              <a:t>Genetics Engineering </a:t>
            </a:r>
          </a:p>
        </p:txBody>
      </p:sp>
      <p:sp>
        <p:nvSpPr>
          <p:cNvPr id="3" name="TextBox 2">
            <a:extLst>
              <a:ext uri="{FF2B5EF4-FFF2-40B4-BE49-F238E27FC236}">
                <a16:creationId xmlns:a16="http://schemas.microsoft.com/office/drawing/2014/main" id="{EAA911FF-B2DB-D14E-8B15-F65196E8D20E}"/>
              </a:ext>
            </a:extLst>
          </p:cNvPr>
          <p:cNvSpPr txBox="1"/>
          <p:nvPr/>
        </p:nvSpPr>
        <p:spPr>
          <a:xfrm>
            <a:off x="4926105" y="2456003"/>
            <a:ext cx="1957908" cy="646331"/>
          </a:xfrm>
          <a:prstGeom prst="rect">
            <a:avLst/>
          </a:prstGeom>
          <a:noFill/>
        </p:spPr>
        <p:txBody>
          <a:bodyPr wrap="none" rtlCol="0">
            <a:spAutoFit/>
          </a:bodyPr>
          <a:lstStyle/>
          <a:p>
            <a:r>
              <a:rPr lang="en-SA" sz="3600" dirty="0"/>
              <a:t>Lecture-1</a:t>
            </a:r>
          </a:p>
        </p:txBody>
      </p:sp>
      <p:sp>
        <p:nvSpPr>
          <p:cNvPr id="4" name="Rectangle 3">
            <a:extLst>
              <a:ext uri="{FF2B5EF4-FFF2-40B4-BE49-F238E27FC236}">
                <a16:creationId xmlns:a16="http://schemas.microsoft.com/office/drawing/2014/main" id="{1E5C22F0-BBDC-2448-AF0E-F99327C559B9}"/>
              </a:ext>
            </a:extLst>
          </p:cNvPr>
          <p:cNvSpPr/>
          <p:nvPr/>
        </p:nvSpPr>
        <p:spPr>
          <a:xfrm>
            <a:off x="4252226" y="3429000"/>
            <a:ext cx="3687548" cy="369332"/>
          </a:xfrm>
          <a:prstGeom prst="rect">
            <a:avLst/>
          </a:prstGeom>
        </p:spPr>
        <p:txBody>
          <a:bodyPr wrap="none">
            <a:spAutoFit/>
          </a:bodyPr>
          <a:lstStyle/>
          <a:p>
            <a:r>
              <a:rPr lang="en-US" dirty="0">
                <a:solidFill>
                  <a:srgbClr val="FF0000"/>
                </a:solidFill>
              </a:rPr>
              <a:t>I</a:t>
            </a:r>
            <a:r>
              <a:rPr lang="en-SA" dirty="0">
                <a:solidFill>
                  <a:srgbClr val="FF0000"/>
                </a:solidFill>
              </a:rPr>
              <a:t>ntroduction to Genetics Engineering </a:t>
            </a:r>
          </a:p>
        </p:txBody>
      </p:sp>
    </p:spTree>
    <p:extLst>
      <p:ext uri="{BB962C8B-B14F-4D97-AF65-F5344CB8AC3E}">
        <p14:creationId xmlns:p14="http://schemas.microsoft.com/office/powerpoint/2010/main" val="1633507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F21FF59-9658-F43E-63A4-8DD791DDF1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3033"/>
          <a:stretch>
            <a:fillRect/>
          </a:stretch>
        </p:blipFill>
        <p:spPr bwMode="auto">
          <a:xfrm>
            <a:off x="3093720" y="983279"/>
            <a:ext cx="4834665" cy="5427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 name="TextBox 3">
            <a:extLst>
              <a:ext uri="{FF2B5EF4-FFF2-40B4-BE49-F238E27FC236}">
                <a16:creationId xmlns:a16="http://schemas.microsoft.com/office/drawing/2014/main" id="{A300D656-6175-66F3-2F14-BCB94293C38E}"/>
              </a:ext>
            </a:extLst>
          </p:cNvPr>
          <p:cNvSpPr txBox="1"/>
          <p:nvPr/>
        </p:nvSpPr>
        <p:spPr>
          <a:xfrm>
            <a:off x="1305426" y="356755"/>
            <a:ext cx="6100010" cy="369332"/>
          </a:xfrm>
          <a:prstGeom prst="rect">
            <a:avLst/>
          </a:prstGeom>
          <a:noFill/>
        </p:spPr>
        <p:txBody>
          <a:bodyPr wrap="square">
            <a:spAutoFit/>
          </a:bodyPr>
          <a:lstStyle/>
          <a:p>
            <a:pPr marL="339725" indent="-339725">
              <a:spcBef>
                <a:spcPts val="600"/>
              </a:spcBef>
              <a:buFont typeface="Arial"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defRPr/>
            </a:pPr>
            <a:r>
              <a:rPr lang="en-US" sz="1800" dirty="0"/>
              <a:t>Creating recombinant DNA</a:t>
            </a:r>
          </a:p>
        </p:txBody>
      </p:sp>
    </p:spTree>
    <p:extLst>
      <p:ext uri="{BB962C8B-B14F-4D97-AF65-F5344CB8AC3E}">
        <p14:creationId xmlns:p14="http://schemas.microsoft.com/office/powerpoint/2010/main" val="2364457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0581" y="0"/>
            <a:ext cx="11284772" cy="1754326"/>
          </a:xfrm>
          <a:prstGeom prst="rect">
            <a:avLst/>
          </a:prstGeom>
          <a:noFill/>
        </p:spPr>
        <p:txBody>
          <a:bodyPr wrap="square" rtlCol="0">
            <a:spAutoFit/>
          </a:bodyPr>
          <a:lstStyle/>
          <a:p>
            <a:pPr fontAlgn="base"/>
            <a:r>
              <a:rPr lang="en-US" b="1" dirty="0"/>
              <a:t>2. Bacterial transformation and selection</a:t>
            </a:r>
          </a:p>
          <a:p>
            <a:pPr fontAlgn="base"/>
            <a:endParaRPr lang="en-US" dirty="0"/>
          </a:p>
          <a:p>
            <a:pPr fontAlgn="base"/>
            <a:r>
              <a:rPr lang="en-US" dirty="0"/>
              <a:t>Plasmids and other DNA can be introduced into bacteria, such as the harmless </a:t>
            </a:r>
            <a:r>
              <a:rPr lang="en-US" i="1" dirty="0"/>
              <a:t>E. coli</a:t>
            </a:r>
            <a:r>
              <a:rPr lang="en-US" dirty="0"/>
              <a:t> used in labs, in a process called </a:t>
            </a:r>
            <a:r>
              <a:rPr lang="en-US" b="1" dirty="0"/>
              <a:t>transformation</a:t>
            </a:r>
            <a:r>
              <a:rPr lang="en-US" dirty="0"/>
              <a:t>. During </a:t>
            </a:r>
            <a:r>
              <a:rPr lang="en-US" dirty="0">
                <a:hlinkClick r:id="rId2"/>
              </a:rPr>
              <a:t>transformation</a:t>
            </a:r>
            <a:r>
              <a:rPr lang="en-US" dirty="0"/>
              <a:t>, specially prepared bacterial cells are given a shock (such as high temperature) that encourages them to take up foreign DNA.</a:t>
            </a:r>
          </a:p>
          <a:p>
            <a:endParaRPr lang="en-US" dirty="0"/>
          </a:p>
        </p:txBody>
      </p:sp>
      <p:pic>
        <p:nvPicPr>
          <p:cNvPr id="3078" name="Picture 6" descr="https://ka-perseus-images.s3.amazonaws.com/18d195a4cad40d49c5c552aeeb99417a4076fc2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1529" y="3532171"/>
            <a:ext cx="7622876" cy="290090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79699" y="1500846"/>
            <a:ext cx="10736132" cy="2031325"/>
          </a:xfrm>
          <a:prstGeom prst="rect">
            <a:avLst/>
          </a:prstGeom>
        </p:spPr>
        <p:txBody>
          <a:bodyPr wrap="square">
            <a:spAutoFit/>
          </a:bodyPr>
          <a:lstStyle/>
          <a:p>
            <a:pPr fontAlgn="base">
              <a:buFont typeface="Arial" panose="020B0604020202020204" pitchFamily="34" charset="0"/>
              <a:buChar char="•"/>
            </a:pPr>
            <a:r>
              <a:rPr lang="en-US" dirty="0">
                <a:solidFill>
                  <a:srgbClr val="21242C"/>
                </a:solidFill>
                <a:latin typeface="inherit"/>
              </a:rPr>
              <a:t>Bacteria can take up foreign DNA in a process called </a:t>
            </a:r>
            <a:r>
              <a:rPr lang="en-US" b="1" dirty="0">
                <a:solidFill>
                  <a:srgbClr val="21242C"/>
                </a:solidFill>
                <a:latin typeface="inherit"/>
              </a:rPr>
              <a:t>transformation</a:t>
            </a:r>
            <a:r>
              <a:rPr lang="en-US" dirty="0">
                <a:solidFill>
                  <a:srgbClr val="21242C"/>
                </a:solidFill>
                <a:latin typeface="inherit"/>
              </a:rPr>
              <a:t>.</a:t>
            </a:r>
          </a:p>
          <a:p>
            <a:pPr fontAlgn="base">
              <a:buFont typeface="Arial" panose="020B0604020202020204" pitchFamily="34" charset="0"/>
              <a:buChar char="•"/>
            </a:pPr>
            <a:r>
              <a:rPr lang="en-US" dirty="0">
                <a:solidFill>
                  <a:srgbClr val="21242C"/>
                </a:solidFill>
                <a:latin typeface="inherit"/>
              </a:rPr>
              <a:t>Transformation is a key step in DNA cloning. It occurs after </a:t>
            </a:r>
            <a:r>
              <a:rPr lang="en-US" dirty="0">
                <a:solidFill>
                  <a:srgbClr val="6B0235"/>
                </a:solidFill>
                <a:latin typeface="inherit"/>
                <a:hlinkClick r:id="rId4"/>
              </a:rPr>
              <a:t>restriction digest and ligation</a:t>
            </a:r>
            <a:r>
              <a:rPr lang="en-US" dirty="0">
                <a:solidFill>
                  <a:srgbClr val="21242C"/>
                </a:solidFill>
                <a:latin typeface="inherit"/>
              </a:rPr>
              <a:t> and transfers newly made </a:t>
            </a:r>
            <a:r>
              <a:rPr lang="en-US" b="1" dirty="0">
                <a:solidFill>
                  <a:srgbClr val="21242C"/>
                </a:solidFill>
                <a:latin typeface="inherit"/>
              </a:rPr>
              <a:t>plasmids</a:t>
            </a:r>
            <a:r>
              <a:rPr lang="en-US" dirty="0">
                <a:solidFill>
                  <a:srgbClr val="21242C"/>
                </a:solidFill>
                <a:latin typeface="inherit"/>
              </a:rPr>
              <a:t> to bacteria.</a:t>
            </a:r>
          </a:p>
          <a:p>
            <a:pPr fontAlgn="base">
              <a:buFont typeface="Arial" panose="020B0604020202020204" pitchFamily="34" charset="0"/>
              <a:buChar char="•"/>
            </a:pPr>
            <a:r>
              <a:rPr lang="en-US" dirty="0">
                <a:solidFill>
                  <a:srgbClr val="21242C"/>
                </a:solidFill>
                <a:latin typeface="inherit"/>
              </a:rPr>
              <a:t>After transformation, bacteria are </a:t>
            </a:r>
            <a:r>
              <a:rPr lang="en-US" b="1" dirty="0">
                <a:solidFill>
                  <a:srgbClr val="21242C"/>
                </a:solidFill>
                <a:latin typeface="inherit"/>
              </a:rPr>
              <a:t>selected</a:t>
            </a:r>
            <a:r>
              <a:rPr lang="en-US" dirty="0">
                <a:solidFill>
                  <a:srgbClr val="21242C"/>
                </a:solidFill>
                <a:latin typeface="inherit"/>
              </a:rPr>
              <a:t> on antibiotic plates. Bacteria with a plasmid are </a:t>
            </a:r>
            <a:r>
              <a:rPr lang="en-US" b="1" dirty="0">
                <a:solidFill>
                  <a:srgbClr val="21242C"/>
                </a:solidFill>
                <a:latin typeface="inherit"/>
              </a:rPr>
              <a:t>antibiotic-resistant</a:t>
            </a:r>
            <a:r>
              <a:rPr lang="en-US" dirty="0">
                <a:solidFill>
                  <a:srgbClr val="21242C"/>
                </a:solidFill>
                <a:latin typeface="inherit"/>
              </a:rPr>
              <a:t>, and each one will form a </a:t>
            </a:r>
            <a:r>
              <a:rPr lang="en-US" b="1" dirty="0">
                <a:solidFill>
                  <a:srgbClr val="21242C"/>
                </a:solidFill>
                <a:latin typeface="inherit"/>
              </a:rPr>
              <a:t>colony</a:t>
            </a:r>
            <a:r>
              <a:rPr lang="en-US" dirty="0">
                <a:solidFill>
                  <a:srgbClr val="21242C"/>
                </a:solidFill>
                <a:latin typeface="inherit"/>
              </a:rPr>
              <a:t>.</a:t>
            </a:r>
          </a:p>
          <a:p>
            <a:pPr fontAlgn="base">
              <a:buFont typeface="Arial" panose="020B0604020202020204" pitchFamily="34" charset="0"/>
              <a:buChar char="•"/>
            </a:pPr>
            <a:r>
              <a:rPr lang="en-US" dirty="0">
                <a:solidFill>
                  <a:srgbClr val="21242C"/>
                </a:solidFill>
                <a:latin typeface="inherit"/>
              </a:rPr>
              <a:t>Colonies with the right plasmid can be grown to make large cultures of identical bacteria, which are used to make protein.</a:t>
            </a:r>
            <a:endParaRPr lang="en-US" b="0" i="0" dirty="0">
              <a:solidFill>
                <a:srgbClr val="21242C"/>
              </a:solidFill>
              <a:effectLst/>
              <a:latin typeface="inherit"/>
            </a:endParaRPr>
          </a:p>
        </p:txBody>
      </p:sp>
    </p:spTree>
    <p:extLst>
      <p:ext uri="{BB962C8B-B14F-4D97-AF65-F5344CB8AC3E}">
        <p14:creationId xmlns:p14="http://schemas.microsoft.com/office/powerpoint/2010/main" val="3472292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1317" y="69105"/>
            <a:ext cx="11066033" cy="3734356"/>
          </a:xfrm>
          <a:prstGeom prst="rect">
            <a:avLst/>
          </a:prstGeom>
        </p:spPr>
        <p:txBody>
          <a:bodyPr wrap="square">
            <a:spAutoFit/>
          </a:bodyPr>
          <a:lstStyle/>
          <a:p>
            <a:pPr marL="339725" indent="-339725">
              <a:spcBef>
                <a:spcPts val="700"/>
              </a:spcBef>
              <a:buFont typeface="Arial" panose="020B0604020202020204" pitchFamily="34"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altLang="en-US" sz="2000" dirty="0"/>
              <a:t>Transformation of Bacterial Cells</a:t>
            </a:r>
          </a:p>
          <a:p>
            <a:pPr marL="739775" lvl="1" indent="-282575">
              <a:spcBef>
                <a:spcPts val="600"/>
              </a:spcBef>
              <a:buFont typeface="Arial" panose="020B0604020202020204" pitchFamily="34"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altLang="en-US" sz="2000" dirty="0"/>
              <a:t>very inefficient process</a:t>
            </a:r>
          </a:p>
          <a:p>
            <a:pPr marL="739775" lvl="1" indent="-282575">
              <a:spcBef>
                <a:spcPts val="600"/>
              </a:spcBef>
              <a:buFont typeface="Arial" panose="020B0604020202020204" pitchFamily="34"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altLang="en-US" sz="2000" dirty="0"/>
              <a:t>A process for inserting foreign DNA into bacteria</a:t>
            </a:r>
          </a:p>
          <a:p>
            <a:pPr marL="1139825" lvl="2" indent="-225425">
              <a:spcBef>
                <a:spcPts val="500"/>
              </a:spcBef>
              <a:buFont typeface="Arial" panose="020B0604020202020204" pitchFamily="34"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altLang="en-US" sz="2000" dirty="0"/>
              <a:t>Treat bacterial cells with calcium chloride</a:t>
            </a:r>
          </a:p>
          <a:p>
            <a:pPr marL="1139825" lvl="2" indent="-225425">
              <a:spcBef>
                <a:spcPts val="500"/>
              </a:spcBef>
              <a:buFont typeface="Arial" panose="020B0604020202020204" pitchFamily="34"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altLang="en-US" sz="2000" dirty="0"/>
              <a:t>Add plasmid DNA to cells chilled on ice</a:t>
            </a:r>
          </a:p>
          <a:p>
            <a:pPr marL="1139825" lvl="2" indent="-225425">
              <a:spcBef>
                <a:spcPts val="500"/>
              </a:spcBef>
              <a:buFont typeface="Arial" panose="020B0604020202020204" pitchFamily="34"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altLang="en-US" sz="2000" dirty="0"/>
              <a:t>Heat the cell and DNA mixture</a:t>
            </a:r>
          </a:p>
          <a:p>
            <a:pPr marL="1139825" lvl="2" indent="-225425">
              <a:spcBef>
                <a:spcPts val="500"/>
              </a:spcBef>
              <a:buFont typeface="Arial" panose="020B0604020202020204" pitchFamily="34"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altLang="en-US" sz="2000" dirty="0"/>
              <a:t>Plasmid DNA enters bacterial cells and is replicated and express their genes</a:t>
            </a:r>
          </a:p>
          <a:p>
            <a:pPr marL="739775" lvl="1" indent="-282575">
              <a:spcBef>
                <a:spcPts val="600"/>
              </a:spcBef>
              <a:buFont typeface="Arial" panose="020B0604020202020204" pitchFamily="34"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altLang="en-US" sz="2000" b="1" i="1" dirty="0"/>
              <a:t>electroporation</a:t>
            </a:r>
          </a:p>
          <a:p>
            <a:pPr marL="739775" lvl="1" indent="-282575">
              <a:spcBef>
                <a:spcPts val="600"/>
              </a:spcBef>
              <a:buFont typeface="Arial" panose="020B0604020202020204" pitchFamily="34"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altLang="en-US" sz="2000" dirty="0"/>
              <a:t>Apply brief pulse of high voltage electricity to create tiny holes in the bacteria cell wall that allow the DNA to enter</a:t>
            </a:r>
          </a:p>
        </p:txBody>
      </p:sp>
      <p:sp>
        <p:nvSpPr>
          <p:cNvPr id="3" name="Rectangle 2"/>
          <p:cNvSpPr/>
          <p:nvPr/>
        </p:nvSpPr>
        <p:spPr>
          <a:xfrm>
            <a:off x="770963" y="3989609"/>
            <a:ext cx="10886739" cy="2092881"/>
          </a:xfrm>
          <a:prstGeom prst="rect">
            <a:avLst/>
          </a:prstGeom>
        </p:spPr>
        <p:txBody>
          <a:bodyPr wrap="square">
            <a:spAutoFit/>
          </a:bodyPr>
          <a:lstStyle/>
          <a:p>
            <a:pPr marL="339725" indent="-339725">
              <a:spcBef>
                <a:spcPts val="700"/>
              </a:spcBef>
              <a:buFont typeface="Arial" panose="020B0604020202020204" pitchFamily="34"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altLang="en-US" sz="2000" dirty="0"/>
              <a:t>Selection of recombinant bacteria after transformation</a:t>
            </a:r>
          </a:p>
          <a:p>
            <a:pPr marL="796925" lvl="1" indent="-339725">
              <a:spcBef>
                <a:spcPts val="600"/>
              </a:spcBef>
              <a:buFont typeface="Arial" panose="020B0604020202020204" pitchFamily="34"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altLang="en-US" sz="2000" b="1" dirty="0"/>
              <a:t>Selection</a:t>
            </a:r>
            <a:r>
              <a:rPr lang="en-US" altLang="en-US" sz="2000" dirty="0"/>
              <a:t> is a process designed to facilitate the identification of recombinant bacteria while preventing the growth of non-transformed bacteria and bacteria that contain plasmid without foreign DNA</a:t>
            </a:r>
          </a:p>
          <a:p>
            <a:pPr marL="796925" lvl="1" indent="-339725">
              <a:spcBef>
                <a:spcPts val="600"/>
              </a:spcBef>
              <a:buFont typeface="Arial" panose="020B0604020202020204" pitchFamily="34" charset="0"/>
              <a:buAutoNum type="arabicPeriod"/>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altLang="en-US" sz="2000" b="1" dirty="0"/>
              <a:t>Antibiotic selection </a:t>
            </a:r>
            <a:r>
              <a:rPr lang="en-US" altLang="en-US" sz="2000" dirty="0"/>
              <a:t>– plate transformed cells on plates containing different antibiotics to identify recombinant bacteria and non-transformed bacteria</a:t>
            </a:r>
          </a:p>
        </p:txBody>
      </p:sp>
    </p:spTree>
    <p:extLst>
      <p:ext uri="{BB962C8B-B14F-4D97-AF65-F5344CB8AC3E}">
        <p14:creationId xmlns:p14="http://schemas.microsoft.com/office/powerpoint/2010/main" val="2305628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8489" y="358929"/>
            <a:ext cx="10994316" cy="2246769"/>
          </a:xfrm>
          <a:prstGeom prst="rect">
            <a:avLst/>
          </a:prstGeom>
        </p:spPr>
        <p:txBody>
          <a:bodyPr wrap="square">
            <a:spAutoFit/>
          </a:bodyPr>
          <a:lstStyle/>
          <a:p>
            <a:pPr marL="796925" lvl="1" indent="-339725">
              <a:spcBef>
                <a:spcPts val="600"/>
              </a:spcBef>
              <a:buFont typeface="Arial" panose="020B0604020202020204" pitchFamily="34" charset="0"/>
              <a:buAutoNum type="arabicPeriod" startAt="2"/>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altLang="en-US" sz="2000" b="1" dirty="0"/>
              <a:t>Blue-white selection</a:t>
            </a:r>
          </a:p>
          <a:p>
            <a:pPr marL="796925" lvl="1" indent="-339725">
              <a:spcBef>
                <a:spcPts val="600"/>
              </a:spcBef>
              <a:buFont typeface="Arial" panose="020B0604020202020204" pitchFamily="34"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altLang="en-US" sz="2000" dirty="0"/>
              <a:t>DNA is cloned into the restriction site in the </a:t>
            </a:r>
            <a:r>
              <a:rPr lang="en-US" altLang="en-US" sz="2000" dirty="0" err="1"/>
              <a:t>lacZ</a:t>
            </a:r>
            <a:r>
              <a:rPr lang="en-US" altLang="en-US" sz="2000" dirty="0"/>
              <a:t> gene</a:t>
            </a:r>
          </a:p>
          <a:p>
            <a:pPr marL="796925" lvl="1" indent="-339725">
              <a:spcBef>
                <a:spcPts val="600"/>
              </a:spcBef>
              <a:buFont typeface="Arial" panose="020B0604020202020204" pitchFamily="34"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altLang="en-US" sz="2000" dirty="0"/>
              <a:t>When it is interrupted by an inserted gene, the </a:t>
            </a:r>
            <a:r>
              <a:rPr lang="en-US" altLang="en-US" sz="2000" dirty="0" err="1"/>
              <a:t>lacZ</a:t>
            </a:r>
            <a:r>
              <a:rPr lang="en-US" altLang="en-US" sz="2000" dirty="0"/>
              <a:t> gene cannot produce functional Beta gal</a:t>
            </a:r>
          </a:p>
          <a:p>
            <a:pPr marL="796925" lvl="1" indent="-339725">
              <a:spcBef>
                <a:spcPts val="600"/>
              </a:spcBef>
              <a:buFont typeface="Arial" panose="020B0604020202020204" pitchFamily="34"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altLang="en-US" sz="2000" dirty="0"/>
              <a:t>When </a:t>
            </a:r>
            <a:r>
              <a:rPr lang="en-US" altLang="en-US" sz="2000" dirty="0" err="1"/>
              <a:t>Xgal</a:t>
            </a:r>
            <a:r>
              <a:rPr lang="en-US" altLang="en-US" sz="2000" dirty="0"/>
              <a:t> (artificial lactose) is added to the plate, if functional </a:t>
            </a:r>
            <a:r>
              <a:rPr lang="en-US" altLang="en-US" sz="2000" dirty="0" err="1"/>
              <a:t>lacZ</a:t>
            </a:r>
            <a:r>
              <a:rPr lang="en-US" altLang="en-US" sz="2000" dirty="0"/>
              <a:t> is present = blue colony</a:t>
            </a:r>
          </a:p>
          <a:p>
            <a:pPr marL="796925" lvl="1" indent="-339725">
              <a:spcBef>
                <a:spcPts val="600"/>
              </a:spcBef>
              <a:buFont typeface="Arial" panose="020B0604020202020204" pitchFamily="34" charset="0"/>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altLang="en-US" sz="2000" dirty="0"/>
              <a:t>Non-functional </a:t>
            </a:r>
            <a:r>
              <a:rPr lang="en-US" altLang="en-US" sz="2000" dirty="0" err="1"/>
              <a:t>lacZ</a:t>
            </a:r>
            <a:r>
              <a:rPr lang="en-US" altLang="en-US" sz="2000" dirty="0"/>
              <a:t> =</a:t>
            </a:r>
            <a:r>
              <a:rPr lang="en-US" altLang="en-US" sz="2000" b="1" dirty="0"/>
              <a:t> white colony = clone =</a:t>
            </a:r>
            <a:r>
              <a:rPr lang="en-US" altLang="en-US" sz="2000" dirty="0"/>
              <a:t> genetically identical bacterial cells each containing copies of recombinant plasmid</a:t>
            </a:r>
          </a:p>
        </p:txBody>
      </p:sp>
      <p:pic>
        <p:nvPicPr>
          <p:cNvPr id="11" name="Picture 1" descr="480px-Blue-white_tes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35188" y="3254188"/>
            <a:ext cx="4921623" cy="28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7794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460" y="312896"/>
            <a:ext cx="10090673" cy="1200329"/>
          </a:xfrm>
          <a:prstGeom prst="rect">
            <a:avLst/>
          </a:prstGeom>
        </p:spPr>
        <p:txBody>
          <a:bodyPr wrap="square">
            <a:spAutoFit/>
          </a:bodyPr>
          <a:lstStyle/>
          <a:p>
            <a:pPr fontAlgn="base"/>
            <a:r>
              <a:rPr lang="en-US" b="1" dirty="0">
                <a:solidFill>
                  <a:srgbClr val="21242C"/>
                </a:solidFill>
                <a:latin typeface="inherit"/>
              </a:rPr>
              <a:t>Steps of bacterial transformation and selection</a:t>
            </a:r>
          </a:p>
          <a:p>
            <a:pPr fontAlgn="base"/>
            <a:r>
              <a:rPr lang="en-US" dirty="0">
                <a:solidFill>
                  <a:srgbClr val="21242C"/>
                </a:solidFill>
                <a:latin typeface="inherit"/>
              </a:rPr>
              <a:t>Here is a typical procedure for transforming and selecting bacteria:</a:t>
            </a:r>
          </a:p>
          <a:p>
            <a:br>
              <a:rPr lang="en-US" dirty="0">
                <a:solidFill>
                  <a:srgbClr val="21242C"/>
                </a:solidFill>
                <a:latin typeface="inherit"/>
              </a:rPr>
            </a:br>
            <a:endParaRPr lang="en-US" dirty="0"/>
          </a:p>
        </p:txBody>
      </p:sp>
      <p:pic>
        <p:nvPicPr>
          <p:cNvPr id="2050" name="Picture 2" descr="https://ka-perseus-images.s3.amazonaws.com/81a97e6b27e2ac9eef024f0fe33ae222a8ee8c5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7863" y="1513225"/>
            <a:ext cx="6765530" cy="45775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0302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0709" y="330404"/>
            <a:ext cx="11399521" cy="1754326"/>
          </a:xfrm>
          <a:prstGeom prst="rect">
            <a:avLst/>
          </a:prstGeom>
        </p:spPr>
        <p:txBody>
          <a:bodyPr wrap="square">
            <a:spAutoFit/>
          </a:bodyPr>
          <a:lstStyle/>
          <a:p>
            <a:pPr fontAlgn="base"/>
            <a:r>
              <a:rPr lang="en-US" b="1" dirty="0">
                <a:solidFill>
                  <a:srgbClr val="21242C"/>
                </a:solidFill>
                <a:latin typeface="inherit"/>
              </a:rPr>
              <a:t>3. Protein production</a:t>
            </a:r>
          </a:p>
          <a:p>
            <a:pPr fontAlgn="base"/>
            <a:r>
              <a:rPr lang="en-US" dirty="0">
                <a:solidFill>
                  <a:srgbClr val="21242C"/>
                </a:solidFill>
                <a:latin typeface="inherit"/>
              </a:rPr>
              <a:t>Once we have found a bacterial colony with the right plasmid, we can grow a large culture of plasmid-bearing bacteria. Then, </a:t>
            </a:r>
            <a:r>
              <a:rPr lang="en-US" dirty="0">
                <a:solidFill>
                  <a:srgbClr val="FF0000"/>
                </a:solidFill>
                <a:latin typeface="inherit"/>
              </a:rPr>
              <a:t>we give the bacteria a chemical signal that instructs them to make the target protein</a:t>
            </a:r>
            <a:r>
              <a:rPr lang="en-US" dirty="0">
                <a:solidFill>
                  <a:srgbClr val="21242C"/>
                </a:solidFill>
                <a:latin typeface="inherit"/>
              </a:rPr>
              <a:t>.</a:t>
            </a:r>
          </a:p>
          <a:p>
            <a:pPr fontAlgn="base"/>
            <a:r>
              <a:rPr lang="en-US" dirty="0">
                <a:solidFill>
                  <a:srgbClr val="21242C"/>
                </a:solidFill>
                <a:latin typeface="inherit"/>
              </a:rPr>
              <a:t>The bacteria serve as miniature “factories," churning out large amounts of protein. For instance, if our plasmid contained the human insulin gene, the bacteria would start transcribing the gene and translating the mRNA to produce many molecules of human insulin protein. </a:t>
            </a:r>
            <a:endParaRPr lang="en-US" b="0" i="0" dirty="0">
              <a:solidFill>
                <a:srgbClr val="21242C"/>
              </a:solidFill>
              <a:effectLst/>
              <a:latin typeface="inherit"/>
            </a:endParaRPr>
          </a:p>
        </p:txBody>
      </p:sp>
      <p:pic>
        <p:nvPicPr>
          <p:cNvPr id="5122" name="Picture 2" descr="https://ka-perseus-images.s3.amazonaws.com/249e3aa16a629a4461015a5b39ceaa80836764d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8960" y="2213385"/>
            <a:ext cx="6429524" cy="210220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971773" y="4598491"/>
            <a:ext cx="10140875" cy="1477328"/>
          </a:xfrm>
          <a:prstGeom prst="rect">
            <a:avLst/>
          </a:prstGeom>
        </p:spPr>
        <p:txBody>
          <a:bodyPr wrap="square">
            <a:spAutoFit/>
          </a:bodyPr>
          <a:lstStyle/>
          <a:p>
            <a:r>
              <a:rPr lang="en-US" dirty="0">
                <a:solidFill>
                  <a:srgbClr val="21242C"/>
                </a:solidFill>
                <a:latin typeface="Lato"/>
              </a:rPr>
              <a:t>Once the protein has been produced, the bacterial cells can be split open to release it. There are many other proteins and macromolecules floating around in bacteria besides the target protein (e.g., insulin). Because of this, the target protein must be </a:t>
            </a:r>
            <a:r>
              <a:rPr lang="en-US" b="1" dirty="0">
                <a:solidFill>
                  <a:srgbClr val="21242C"/>
                </a:solidFill>
                <a:latin typeface="Lato"/>
              </a:rPr>
              <a:t>purified</a:t>
            </a:r>
            <a:r>
              <a:rPr lang="en-US" dirty="0">
                <a:solidFill>
                  <a:srgbClr val="21242C"/>
                </a:solidFill>
                <a:latin typeface="Lato"/>
              </a:rPr>
              <a:t>, or separated from the other contents of the cells by biochemical techniques. The purified protein can be used for experiments or, in the case of insulin, administered to patients. </a:t>
            </a:r>
            <a:endParaRPr lang="en-US" dirty="0"/>
          </a:p>
        </p:txBody>
      </p:sp>
    </p:spTree>
    <p:extLst>
      <p:ext uri="{BB962C8B-B14F-4D97-AF65-F5344CB8AC3E}">
        <p14:creationId xmlns:p14="http://schemas.microsoft.com/office/powerpoint/2010/main" val="658189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5458" y="581964"/>
            <a:ext cx="11144923" cy="5909310"/>
          </a:xfrm>
          <a:prstGeom prst="rect">
            <a:avLst/>
          </a:prstGeom>
        </p:spPr>
        <p:txBody>
          <a:bodyPr wrap="square">
            <a:spAutoFit/>
          </a:bodyPr>
          <a:lstStyle/>
          <a:p>
            <a:pPr fontAlgn="base"/>
            <a:r>
              <a:rPr lang="en-US" b="1" dirty="0">
                <a:solidFill>
                  <a:srgbClr val="21242C"/>
                </a:solidFill>
                <a:latin typeface="inherit"/>
              </a:rPr>
              <a:t>Uses of DNA cloning</a:t>
            </a:r>
          </a:p>
          <a:p>
            <a:pPr fontAlgn="base"/>
            <a:endParaRPr lang="en-US" dirty="0">
              <a:solidFill>
                <a:srgbClr val="21242C"/>
              </a:solidFill>
              <a:latin typeface="inherit"/>
            </a:endParaRPr>
          </a:p>
          <a:p>
            <a:pPr fontAlgn="base"/>
            <a:r>
              <a:rPr lang="en-US" dirty="0">
                <a:solidFill>
                  <a:srgbClr val="21242C"/>
                </a:solidFill>
                <a:latin typeface="inherit"/>
              </a:rPr>
              <a:t>DNA molecules built through cloning techniques are used for many purposes in molecular biology. A short list of examples includes:</a:t>
            </a:r>
          </a:p>
          <a:p>
            <a:pPr fontAlgn="base"/>
            <a:endParaRPr lang="en-US" dirty="0">
              <a:solidFill>
                <a:srgbClr val="21242C"/>
              </a:solidFill>
              <a:latin typeface="inherit"/>
            </a:endParaRPr>
          </a:p>
          <a:p>
            <a:pPr fontAlgn="base">
              <a:buFont typeface="Arial" panose="020B0604020202020204" pitchFamily="34" charset="0"/>
              <a:buChar char="•"/>
            </a:pPr>
            <a:r>
              <a:rPr lang="en-US" b="1" dirty="0">
                <a:solidFill>
                  <a:srgbClr val="21242C"/>
                </a:solidFill>
                <a:latin typeface="inherit"/>
              </a:rPr>
              <a:t>Biopharmaceuticals.</a:t>
            </a:r>
            <a:r>
              <a:rPr lang="en-US" dirty="0">
                <a:solidFill>
                  <a:srgbClr val="21242C"/>
                </a:solidFill>
                <a:latin typeface="inherit"/>
              </a:rPr>
              <a:t> DNA cloning can be used to make human proteins with biomedical applications, such as the insulin mentioned above. Other examples of recombinant proteins include human growth hormone, which is given to patients who are unable to synthesize the hormone, and tissue plasminogen activator (</a:t>
            </a:r>
            <a:r>
              <a:rPr lang="en-US" dirty="0" err="1">
                <a:solidFill>
                  <a:srgbClr val="21242C"/>
                </a:solidFill>
                <a:latin typeface="inherit"/>
              </a:rPr>
              <a:t>tPA</a:t>
            </a:r>
            <a:r>
              <a:rPr lang="en-US" dirty="0">
                <a:solidFill>
                  <a:srgbClr val="21242C"/>
                </a:solidFill>
                <a:latin typeface="inherit"/>
              </a:rPr>
              <a:t>), which is used to treat strokes and prevent blood clots. Recombinant proteins like these are often made in bacteria.</a:t>
            </a:r>
          </a:p>
          <a:p>
            <a:pPr fontAlgn="base">
              <a:buFont typeface="Arial" panose="020B0604020202020204" pitchFamily="34" charset="0"/>
              <a:buChar char="•"/>
            </a:pPr>
            <a:endParaRPr lang="en-US" dirty="0">
              <a:solidFill>
                <a:srgbClr val="21242C"/>
              </a:solidFill>
              <a:latin typeface="inherit"/>
            </a:endParaRPr>
          </a:p>
          <a:p>
            <a:pPr fontAlgn="base">
              <a:buFont typeface="Arial" panose="020B0604020202020204" pitchFamily="34" charset="0"/>
              <a:buChar char="•"/>
            </a:pPr>
            <a:r>
              <a:rPr lang="en-US" b="1" dirty="0">
                <a:solidFill>
                  <a:srgbClr val="21242C"/>
                </a:solidFill>
                <a:latin typeface="inherit"/>
              </a:rPr>
              <a:t>Gene therapy.</a:t>
            </a:r>
            <a:r>
              <a:rPr lang="en-US" dirty="0">
                <a:solidFill>
                  <a:srgbClr val="21242C"/>
                </a:solidFill>
                <a:latin typeface="inherit"/>
              </a:rPr>
              <a:t> In some genetic disorders, patients lack the functional form of a particular gene. Gene therapy attempts to provide a normal copy of the gene to the cells of a patient’s body. For example, DNA cloning was used to build plasmids containing a normal version of the gene that's nonfunctional in cystic fibrosis. When the plasmids were delivered to the lungs of cystic fibrosis patients, lung function deteriorated less quickly</a:t>
            </a:r>
            <a:r>
              <a:rPr lang="en-US" dirty="0">
                <a:solidFill>
                  <a:srgbClr val="21242C"/>
                </a:solidFill>
                <a:latin typeface="KaTeX_Main"/>
              </a:rPr>
              <a:t>.</a:t>
            </a:r>
          </a:p>
          <a:p>
            <a:pPr fontAlgn="base">
              <a:buFont typeface="Arial" panose="020B0604020202020204" pitchFamily="34" charset="0"/>
              <a:buChar char="•"/>
            </a:pPr>
            <a:endParaRPr lang="en-US" dirty="0">
              <a:solidFill>
                <a:srgbClr val="21242C"/>
              </a:solidFill>
              <a:latin typeface="inherit"/>
            </a:endParaRPr>
          </a:p>
          <a:p>
            <a:pPr fontAlgn="base">
              <a:buFont typeface="Arial" panose="020B0604020202020204" pitchFamily="34" charset="0"/>
              <a:buChar char="•"/>
            </a:pPr>
            <a:r>
              <a:rPr lang="en-US" b="1" dirty="0">
                <a:solidFill>
                  <a:srgbClr val="21242C"/>
                </a:solidFill>
                <a:latin typeface="inherit"/>
              </a:rPr>
              <a:t>Gene analysis.</a:t>
            </a:r>
            <a:r>
              <a:rPr lang="en-US" dirty="0">
                <a:solidFill>
                  <a:srgbClr val="21242C"/>
                </a:solidFill>
                <a:latin typeface="inherit"/>
              </a:rPr>
              <a:t> In basic research labs, biologists often use DNA cloning to build artificial, recombinant versions of genes that help them understand how normal genes in an organism function. These are just a few examples of how DNA cloning is used in biology today. DNA cloning is a very common technique that is used in a huge variety of molecular biology applications.</a:t>
            </a:r>
            <a:endParaRPr lang="en-US" b="0" i="0" dirty="0">
              <a:solidFill>
                <a:srgbClr val="21242C"/>
              </a:solidFill>
              <a:effectLst/>
              <a:latin typeface="inherit"/>
            </a:endParaRPr>
          </a:p>
        </p:txBody>
      </p:sp>
    </p:spTree>
    <p:extLst>
      <p:ext uri="{BB962C8B-B14F-4D97-AF65-F5344CB8AC3E}">
        <p14:creationId xmlns:p14="http://schemas.microsoft.com/office/powerpoint/2010/main" val="1214769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9859" y="94446"/>
            <a:ext cx="8326418" cy="954107"/>
          </a:xfrm>
          <a:prstGeom prst="rect">
            <a:avLst/>
          </a:prstGeom>
        </p:spPr>
        <p:txBody>
          <a:bodyPr wrap="square">
            <a:spAutoFit/>
          </a:bodyPr>
          <a:lstStyle/>
          <a:p>
            <a:r>
              <a:rPr lang="en-US" altLang="en-US" sz="2800" dirty="0">
                <a:solidFill>
                  <a:srgbClr val="0070C0"/>
                </a:solidFill>
              </a:rPr>
              <a:t>Introduction to the Fundamentals of Recombinant DNA 			Technology and DNA Cloning</a:t>
            </a:r>
            <a:endParaRPr lang="en-US" sz="2800" dirty="0">
              <a:solidFill>
                <a:srgbClr val="0070C0"/>
              </a:solidFill>
            </a:endParaRPr>
          </a:p>
        </p:txBody>
      </p:sp>
      <p:sp>
        <p:nvSpPr>
          <p:cNvPr id="3" name="Title 1"/>
          <p:cNvSpPr txBox="1">
            <a:spLocks/>
          </p:cNvSpPr>
          <p:nvPr/>
        </p:nvSpPr>
        <p:spPr>
          <a:xfrm>
            <a:off x="381000" y="0"/>
            <a:ext cx="8229600" cy="1143000"/>
          </a:xfrm>
          <a:prstGeom prst="rect">
            <a:avLst/>
          </a:prstGeom>
        </p:spPr>
        <p:txBody>
          <a:bodyPr rtlCol="0">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br>
              <a:rPr lang="en-US" b="1" dirty="0"/>
            </a:br>
            <a:br>
              <a:rPr lang="en-US" b="1" dirty="0"/>
            </a:br>
            <a:endParaRPr lang="en-US" b="1" dirty="0"/>
          </a:p>
        </p:txBody>
      </p:sp>
      <p:sp>
        <p:nvSpPr>
          <p:cNvPr id="4" name="Content Placeholder 2"/>
          <p:cNvSpPr txBox="1">
            <a:spLocks/>
          </p:cNvSpPr>
          <p:nvPr/>
        </p:nvSpPr>
        <p:spPr>
          <a:xfrm>
            <a:off x="152400" y="972354"/>
            <a:ext cx="6739665" cy="57912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 typeface="Arial" panose="020B0604020202020204" pitchFamily="34" charset="0"/>
              <a:buNone/>
            </a:pPr>
            <a:r>
              <a:rPr lang="en-US" altLang="en-US" sz="2200" b="1" u="sng" dirty="0"/>
              <a:t>DNA= </a:t>
            </a:r>
            <a:r>
              <a:rPr lang="en-US" altLang="en-US" sz="2200" b="1" u="sng" dirty="0" err="1">
                <a:solidFill>
                  <a:srgbClr val="FF0000"/>
                </a:solidFill>
              </a:rPr>
              <a:t>D</a:t>
            </a:r>
            <a:r>
              <a:rPr lang="en-US" altLang="en-US" sz="2200" b="1" u="sng" dirty="0" err="1"/>
              <a:t>eoxyribu-</a:t>
            </a:r>
            <a:r>
              <a:rPr lang="en-US" altLang="en-US" sz="2200" b="1" u="sng" dirty="0" err="1">
                <a:solidFill>
                  <a:srgbClr val="FF0000"/>
                </a:solidFill>
              </a:rPr>
              <a:t>N</a:t>
            </a:r>
            <a:r>
              <a:rPr lang="en-US" altLang="en-US" sz="2200" b="1" u="sng" dirty="0" err="1"/>
              <a:t>ucelic</a:t>
            </a:r>
            <a:r>
              <a:rPr lang="en-US" altLang="en-US" sz="2200" b="1" u="sng" dirty="0"/>
              <a:t> </a:t>
            </a:r>
            <a:r>
              <a:rPr lang="en-US" altLang="en-US" sz="2200" b="1" u="sng" dirty="0">
                <a:solidFill>
                  <a:srgbClr val="FF0000"/>
                </a:solidFill>
              </a:rPr>
              <a:t>A</a:t>
            </a:r>
            <a:r>
              <a:rPr lang="en-US" altLang="en-US" sz="2200" b="1" u="sng" dirty="0"/>
              <a:t>cid</a:t>
            </a:r>
            <a:endParaRPr lang="en-US" altLang="en-US" sz="2200" dirty="0"/>
          </a:p>
          <a:p>
            <a:r>
              <a:rPr lang="en-US" altLang="en-US" sz="2200" b="1" i="1" dirty="0"/>
              <a:t>DNA is a very large molecule, made up of smaller units called </a:t>
            </a:r>
            <a:r>
              <a:rPr lang="en-US" altLang="en-US" sz="2200" b="1" i="1" dirty="0">
                <a:solidFill>
                  <a:srgbClr val="FF0000"/>
                </a:solidFill>
              </a:rPr>
              <a:t>nucleotides</a:t>
            </a:r>
          </a:p>
          <a:p>
            <a:endParaRPr lang="en-US" altLang="en-US" sz="2200" b="1" i="1" dirty="0"/>
          </a:p>
          <a:p>
            <a:r>
              <a:rPr lang="en-US" altLang="en-US" sz="2200" b="1" i="1" dirty="0"/>
              <a:t>Each nucleotide has three parts: a </a:t>
            </a:r>
            <a:r>
              <a:rPr lang="en-US" altLang="en-US" sz="2200" b="1" i="1" dirty="0">
                <a:solidFill>
                  <a:srgbClr val="FF0000"/>
                </a:solidFill>
              </a:rPr>
              <a:t>sugar</a:t>
            </a:r>
            <a:r>
              <a:rPr lang="en-US" altLang="en-US" sz="2200" b="1" i="1" dirty="0"/>
              <a:t> (ribose), a </a:t>
            </a:r>
            <a:r>
              <a:rPr lang="en-US" altLang="en-US" sz="2200" b="1" i="1" dirty="0">
                <a:solidFill>
                  <a:srgbClr val="FF0000"/>
                </a:solidFill>
              </a:rPr>
              <a:t>phosphate</a:t>
            </a:r>
            <a:r>
              <a:rPr lang="en-US" altLang="en-US" sz="2200" b="1" i="1" dirty="0"/>
              <a:t> molecule, and a nitrogenous </a:t>
            </a:r>
            <a:r>
              <a:rPr lang="en-US" altLang="en-US" sz="2200" b="1" i="1" dirty="0">
                <a:solidFill>
                  <a:srgbClr val="FF0000"/>
                </a:solidFill>
              </a:rPr>
              <a:t>base</a:t>
            </a:r>
            <a:r>
              <a:rPr lang="en-US" altLang="en-US" sz="2200" b="1" i="1" dirty="0"/>
              <a:t>. </a:t>
            </a:r>
          </a:p>
          <a:p>
            <a:r>
              <a:rPr lang="en-US" sz="2200" b="1" dirty="0"/>
              <a:t>DNA polymerization only occurs in the </a:t>
            </a:r>
            <a:r>
              <a:rPr lang="en-US" sz="2200" b="1" dirty="0">
                <a:solidFill>
                  <a:srgbClr val="FF0000"/>
                </a:solidFill>
              </a:rPr>
              <a:t>5’ to 3’ </a:t>
            </a:r>
            <a:r>
              <a:rPr lang="en-US" sz="2200" b="1" dirty="0"/>
              <a:t>direction.</a:t>
            </a:r>
            <a:endParaRPr lang="en-US" altLang="en-US" sz="2200" b="1" i="1" dirty="0"/>
          </a:p>
          <a:p>
            <a:r>
              <a:rPr lang="en-US" altLang="en-US" sz="2200" b="1" i="1" dirty="0"/>
              <a:t>The nitrogenous base is the part of the nucleotide that carries genetic information</a:t>
            </a:r>
          </a:p>
          <a:p>
            <a:endParaRPr lang="en-US" altLang="en-US" sz="2200" b="1" i="1" dirty="0"/>
          </a:p>
          <a:p>
            <a:r>
              <a:rPr lang="en-US" altLang="en-US" sz="2200" b="1" i="1" dirty="0"/>
              <a:t>The bases found in DNA are four: </a:t>
            </a:r>
            <a:r>
              <a:rPr lang="en-US" altLang="en-US" sz="2200" b="1" i="1" dirty="0">
                <a:solidFill>
                  <a:srgbClr val="FF0000"/>
                </a:solidFill>
              </a:rPr>
              <a:t>adenine</a:t>
            </a:r>
            <a:r>
              <a:rPr lang="en-US" altLang="en-US" sz="2200" b="1" i="1" dirty="0"/>
              <a:t>, </a:t>
            </a:r>
            <a:r>
              <a:rPr lang="en-US" altLang="en-US" sz="2200" b="1" i="1" dirty="0">
                <a:solidFill>
                  <a:srgbClr val="FF0000"/>
                </a:solidFill>
              </a:rPr>
              <a:t>cytosine</a:t>
            </a:r>
            <a:r>
              <a:rPr lang="en-US" altLang="en-US" sz="2200" b="1" i="1" dirty="0"/>
              <a:t>, </a:t>
            </a:r>
            <a:r>
              <a:rPr lang="en-US" altLang="en-US" sz="2200" b="1" i="1" dirty="0">
                <a:solidFill>
                  <a:srgbClr val="FF0000"/>
                </a:solidFill>
              </a:rPr>
              <a:t>guanine</a:t>
            </a:r>
            <a:r>
              <a:rPr lang="en-US" altLang="en-US" sz="2200" b="1" i="1" dirty="0"/>
              <a:t>, and </a:t>
            </a:r>
            <a:r>
              <a:rPr lang="en-US" altLang="en-US" sz="2200" b="1" i="1" dirty="0">
                <a:solidFill>
                  <a:srgbClr val="FF0000"/>
                </a:solidFill>
              </a:rPr>
              <a:t>thymine. </a:t>
            </a:r>
          </a:p>
          <a:p>
            <a:r>
              <a:rPr lang="en-US" sz="2000" b="1" dirty="0"/>
              <a:t>Base-pairing is accomplished by </a:t>
            </a:r>
            <a:r>
              <a:rPr lang="en-US" sz="2000" b="1" dirty="0">
                <a:solidFill>
                  <a:srgbClr val="FF0000"/>
                </a:solidFill>
              </a:rPr>
              <a:t>hydrogen</a:t>
            </a:r>
            <a:r>
              <a:rPr lang="en-US" sz="2000" b="1" dirty="0"/>
              <a:t> bonding between </a:t>
            </a:r>
            <a:r>
              <a:rPr lang="en-US" sz="2000" b="1" dirty="0">
                <a:solidFill>
                  <a:srgbClr val="FF0000"/>
                </a:solidFill>
              </a:rPr>
              <a:t>DNA BASE PAIR</a:t>
            </a:r>
            <a:r>
              <a:rPr lang="en-US" sz="2000" b="1" dirty="0"/>
              <a:t>. Watson-Crick base-pairing dictates the base pairs in DNA are: A-T, C-G. </a:t>
            </a:r>
          </a:p>
          <a:p>
            <a:endParaRPr lang="en-US" altLang="en-US" sz="2200" b="1" i="1" dirty="0"/>
          </a:p>
        </p:txBody>
      </p:sp>
      <p:pic>
        <p:nvPicPr>
          <p:cNvPr id="5" name="Picture 2" descr="http://www.mitochondrialdnatesting.com/images/what-is-dna-made-o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2065" y="1591913"/>
            <a:ext cx="4143375"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8127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684007" y="425824"/>
            <a:ext cx="6953921" cy="5257800"/>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sz="1800" b="1" i="1" dirty="0"/>
              <a:t>A gene is a stretch of </a:t>
            </a:r>
            <a:r>
              <a:rPr lang="en-US" sz="1800" b="1" i="1" dirty="0">
                <a:hlinkClick r:id="rId2" action="ppaction://hlinkfile" tooltip="DNA"/>
              </a:rPr>
              <a:t>DNA</a:t>
            </a:r>
            <a:r>
              <a:rPr lang="en-US" sz="1800" b="1" i="1" dirty="0"/>
              <a:t> that codes for a type of </a:t>
            </a:r>
            <a:r>
              <a:rPr lang="en-US" sz="1800" b="1" i="1" dirty="0">
                <a:hlinkClick r:id="rId3" action="ppaction://hlinkfile" tooltip="Protein"/>
              </a:rPr>
              <a:t>protein </a:t>
            </a:r>
            <a:r>
              <a:rPr lang="en-US" sz="1800" b="1" i="1" dirty="0"/>
              <a:t>that has a function in the organism. </a:t>
            </a:r>
          </a:p>
          <a:p>
            <a:pPr>
              <a:defRPr/>
            </a:pPr>
            <a:r>
              <a:rPr lang="en-US" sz="1800" b="1" i="1" dirty="0"/>
              <a:t>It is a unit of </a:t>
            </a:r>
            <a:r>
              <a:rPr lang="en-US" sz="1800" b="1" i="1" u="sng" dirty="0">
                <a:solidFill>
                  <a:srgbClr val="0070C0"/>
                </a:solidFill>
              </a:rPr>
              <a:t>heredity</a:t>
            </a:r>
            <a:r>
              <a:rPr lang="en-US" sz="1800" b="1" i="1" dirty="0"/>
              <a:t> in a living organism. All </a:t>
            </a:r>
            <a:r>
              <a:rPr lang="en-US" sz="1800" b="1" i="1" dirty="0">
                <a:solidFill>
                  <a:srgbClr val="0070C0"/>
                </a:solidFill>
              </a:rPr>
              <a:t>living</a:t>
            </a:r>
            <a:r>
              <a:rPr lang="en-US" sz="1800" b="1" i="1" dirty="0"/>
              <a:t> things depend on genes</a:t>
            </a:r>
          </a:p>
          <a:p>
            <a:pPr>
              <a:defRPr/>
            </a:pPr>
            <a:r>
              <a:rPr lang="en-US" sz="1800" b="1" i="1" dirty="0"/>
              <a:t>Genes hold the information to build and maintain an organism's </a:t>
            </a:r>
            <a:r>
              <a:rPr lang="en-US" sz="1800" b="1" i="1" dirty="0">
                <a:hlinkClick r:id="rId4" action="ppaction://hlinkfile" tooltip="Cell (biology)"/>
              </a:rPr>
              <a:t>cells</a:t>
            </a:r>
            <a:r>
              <a:rPr lang="en-US" sz="1800" b="1" i="1" dirty="0"/>
              <a:t> and pass genetic </a:t>
            </a:r>
            <a:r>
              <a:rPr lang="en-US" sz="1800" b="1" i="1" dirty="0">
                <a:hlinkClick r:id="rId5" action="ppaction://hlinkfile" tooltip="Trait (biology)"/>
              </a:rPr>
              <a:t>traits</a:t>
            </a:r>
            <a:r>
              <a:rPr lang="en-US" sz="1800" b="1" i="1" dirty="0"/>
              <a:t> to offspring.</a:t>
            </a:r>
          </a:p>
        </p:txBody>
      </p:sp>
      <p:pic>
        <p:nvPicPr>
          <p:cNvPr id="3" name="Picture 2" descr="File:Gene.pn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28879" y="164055"/>
            <a:ext cx="3886200" cy="311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885713" y="2454559"/>
            <a:ext cx="6096000" cy="2031325"/>
          </a:xfrm>
          <a:prstGeom prst="rect">
            <a:avLst/>
          </a:prstGeom>
        </p:spPr>
        <p:txBody>
          <a:bodyPr>
            <a:spAutoFit/>
          </a:bodyPr>
          <a:lstStyle/>
          <a:p>
            <a:r>
              <a:rPr lang="en-US" altLang="en-US" dirty="0"/>
              <a:t>Genes contain:</a:t>
            </a:r>
          </a:p>
          <a:p>
            <a:r>
              <a:rPr lang="en-US" altLang="en-US" dirty="0">
                <a:solidFill>
                  <a:srgbClr val="FF0000"/>
                </a:solidFill>
              </a:rPr>
              <a:t>EXONS:</a:t>
            </a:r>
            <a:r>
              <a:rPr lang="en-US" altLang="en-US" dirty="0"/>
              <a:t> a set of coding regions…</a:t>
            </a:r>
          </a:p>
          <a:p>
            <a:r>
              <a:rPr lang="en-US" altLang="en-US" dirty="0">
                <a:solidFill>
                  <a:srgbClr val="FF0000"/>
                </a:solidFill>
              </a:rPr>
              <a:t>INTRONS: </a:t>
            </a:r>
            <a:r>
              <a:rPr lang="en-US" altLang="en-US" dirty="0"/>
              <a:t>Non-coding regions removed sequence and are therefore labeled split genes (splicing).</a:t>
            </a:r>
          </a:p>
          <a:p>
            <a:r>
              <a:rPr lang="en-US" altLang="en-US" b="1" dirty="0"/>
              <a:t>Genome:</a:t>
            </a:r>
            <a:r>
              <a:rPr lang="en-US" altLang="en-US" dirty="0"/>
              <a:t> </a:t>
            </a:r>
            <a:r>
              <a:rPr lang="en-US" altLang="en-US" b="1" i="1" dirty="0"/>
              <a:t>The genetic </a:t>
            </a:r>
            <a:r>
              <a:rPr lang="en-US" altLang="en-US" b="1" i="1" dirty="0">
                <a:solidFill>
                  <a:srgbClr val="FF0000"/>
                </a:solidFill>
              </a:rPr>
              <a:t>complement</a:t>
            </a:r>
            <a:r>
              <a:rPr lang="en-US" altLang="en-US" b="1" i="1" dirty="0"/>
              <a:t> of an organism, including all of its </a:t>
            </a:r>
            <a:r>
              <a:rPr lang="en-US" altLang="en-US" b="1" i="1" dirty="0">
                <a:solidFill>
                  <a:srgbClr val="FF0000"/>
                </a:solidFill>
              </a:rPr>
              <a:t>GENES</a:t>
            </a:r>
            <a:r>
              <a:rPr lang="en-US" altLang="en-US" b="1" i="1" dirty="0"/>
              <a:t>, as represented in its DNA</a:t>
            </a:r>
          </a:p>
          <a:p>
            <a:endParaRPr lang="en-US" altLang="en-US" dirty="0"/>
          </a:p>
        </p:txBody>
      </p:sp>
      <p:pic>
        <p:nvPicPr>
          <p:cNvPr id="5" name="Picture 2" descr="http://www.makgene.com/images/structure_of_gene.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22438" y="4115226"/>
            <a:ext cx="7467600" cy="268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7659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199" y="1649506"/>
            <a:ext cx="5857539"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b="1" i="1" dirty="0"/>
              <a:t>Gene Expression:</a:t>
            </a:r>
          </a:p>
          <a:p>
            <a:r>
              <a:rPr lang="en-US" altLang="en-US" sz="2000" b="1" i="1" dirty="0"/>
              <a:t>Is the process by which information from a </a:t>
            </a:r>
            <a:r>
              <a:rPr lang="en-US" altLang="en-US" sz="2000" b="1" i="1" dirty="0">
                <a:hlinkClick r:id="rId2" action="ppaction://hlinkfile" tooltip="Gene"/>
              </a:rPr>
              <a:t>gene</a:t>
            </a:r>
            <a:r>
              <a:rPr lang="en-US" altLang="en-US" sz="2000" b="1" i="1" dirty="0"/>
              <a:t> is used in the synthesis of a functional </a:t>
            </a:r>
            <a:r>
              <a:rPr lang="en-US" altLang="en-US" sz="2000" b="1" i="1" dirty="0">
                <a:hlinkClick r:id="rId3" action="ppaction://hlinkfile" tooltip="Gene product"/>
              </a:rPr>
              <a:t>gene product</a:t>
            </a:r>
            <a:r>
              <a:rPr lang="en-US" altLang="en-US" sz="2000" b="1" i="1" dirty="0"/>
              <a:t> (</a:t>
            </a:r>
            <a:r>
              <a:rPr lang="en-US" altLang="en-US" sz="2000" b="1" i="1" dirty="0">
                <a:hlinkClick r:id="rId4" action="ppaction://hlinkfile" tooltip="Protein"/>
              </a:rPr>
              <a:t>proteins</a:t>
            </a:r>
            <a:r>
              <a:rPr lang="en-US" altLang="en-US" sz="2000" b="1" i="1" dirty="0"/>
              <a:t>) </a:t>
            </a:r>
          </a:p>
          <a:p>
            <a:r>
              <a:rPr lang="en-US" altLang="en-US" sz="2000" b="1" i="1" dirty="0"/>
              <a:t>The process of gene expression is used by all known life - </a:t>
            </a:r>
            <a:r>
              <a:rPr lang="en-US" altLang="en-US" sz="2000" b="1" i="1" dirty="0">
                <a:hlinkClick r:id="rId5" action="ppaction://hlinkfile" tooltip="Eukaryotes"/>
              </a:rPr>
              <a:t>eukaryotes</a:t>
            </a:r>
            <a:r>
              <a:rPr lang="en-US" altLang="en-US" sz="2000" b="1" i="1" dirty="0"/>
              <a:t> , </a:t>
            </a:r>
            <a:r>
              <a:rPr lang="en-US" altLang="en-US" sz="2000" b="1" i="1" dirty="0">
                <a:hlinkClick r:id="rId6" action="ppaction://hlinkfile" tooltip="Prokaryotes"/>
              </a:rPr>
              <a:t>prokaryotes</a:t>
            </a:r>
            <a:r>
              <a:rPr lang="en-US" altLang="en-US" sz="2000" b="1" i="1" dirty="0"/>
              <a:t> , and </a:t>
            </a:r>
            <a:r>
              <a:rPr lang="en-US" altLang="en-US" sz="2000" b="1" i="1" dirty="0">
                <a:hlinkClick r:id="rId7" action="ppaction://hlinkfile" tooltip="Virus"/>
              </a:rPr>
              <a:t>viruses</a:t>
            </a:r>
            <a:r>
              <a:rPr lang="en-US" altLang="en-US" sz="2000" b="1" i="1" dirty="0"/>
              <a:t> - to generate the </a:t>
            </a:r>
            <a:r>
              <a:rPr lang="en-US" altLang="en-US" sz="2000" b="1" i="1" dirty="0">
                <a:hlinkClick r:id="rId8" action="ppaction://hlinkfile" tooltip="Macromolecule"/>
              </a:rPr>
              <a:t>macromolecular</a:t>
            </a:r>
            <a:r>
              <a:rPr lang="en-US" altLang="en-US" sz="2000" b="1" i="1" dirty="0"/>
              <a:t> machinery for life.</a:t>
            </a:r>
          </a:p>
          <a:p>
            <a:endParaRPr lang="en-US" altLang="en-US" b="1" i="1" dirty="0"/>
          </a:p>
        </p:txBody>
      </p:sp>
      <p:pic>
        <p:nvPicPr>
          <p:cNvPr id="3" name="Picture 5" descr="http://www.daviddarling.info/images/gene_expression.gi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07074" y="391758"/>
            <a:ext cx="5232699" cy="5352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5932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457200" y="274638"/>
            <a:ext cx="82296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600" b="1" i="1" u="sng">
                <a:solidFill>
                  <a:srgbClr val="FF0000"/>
                </a:solidFill>
              </a:rPr>
              <a:t>Steps of gene expression</a:t>
            </a:r>
            <a:endParaRPr lang="en-US" altLang="en-US" sz="4000" b="1" i="1" u="sng" dirty="0">
              <a:solidFill>
                <a:srgbClr val="FF0000"/>
              </a:solidFill>
            </a:endParaRPr>
          </a:p>
        </p:txBody>
      </p:sp>
      <p:sp>
        <p:nvSpPr>
          <p:cNvPr id="3" name="Content Placeholder 4"/>
          <p:cNvSpPr txBox="1">
            <a:spLocks/>
          </p:cNvSpPr>
          <p:nvPr/>
        </p:nvSpPr>
        <p:spPr>
          <a:xfrm>
            <a:off x="381000" y="1295400"/>
            <a:ext cx="6514652" cy="5257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dirty="0">
                <a:solidFill>
                  <a:srgbClr val="0070C0"/>
                </a:solidFill>
              </a:rPr>
              <a:t>(1) Transcription</a:t>
            </a:r>
            <a:r>
              <a:rPr lang="en-US" altLang="en-US" dirty="0">
                <a:solidFill>
                  <a:srgbClr val="002060"/>
                </a:solidFill>
              </a:rPr>
              <a:t> </a:t>
            </a:r>
            <a:r>
              <a:rPr lang="en-US" altLang="en-US" dirty="0"/>
              <a:t>(mRNA synthesis), </a:t>
            </a:r>
          </a:p>
          <a:p>
            <a:endParaRPr lang="en-US" altLang="en-US" dirty="0"/>
          </a:p>
          <a:p>
            <a:r>
              <a:rPr lang="en-US" altLang="en-US" i="1" dirty="0">
                <a:solidFill>
                  <a:srgbClr val="FF0000"/>
                </a:solidFill>
              </a:rPr>
              <a:t>(2) Post-transcriptional process </a:t>
            </a:r>
            <a:r>
              <a:rPr lang="en-US" altLang="en-US" dirty="0"/>
              <a:t>(RNA splicing), </a:t>
            </a:r>
          </a:p>
          <a:p>
            <a:endParaRPr lang="en-US" altLang="en-US" dirty="0"/>
          </a:p>
          <a:p>
            <a:r>
              <a:rPr lang="en-US" altLang="en-US" u="sng" dirty="0">
                <a:solidFill>
                  <a:srgbClr val="0070C0"/>
                </a:solidFill>
              </a:rPr>
              <a:t>(3) Translation</a:t>
            </a:r>
            <a:r>
              <a:rPr lang="en-US" altLang="en-US" dirty="0">
                <a:solidFill>
                  <a:srgbClr val="0070C0"/>
                </a:solidFill>
              </a:rPr>
              <a:t> </a:t>
            </a:r>
            <a:r>
              <a:rPr lang="en-US" altLang="en-US" dirty="0"/>
              <a:t>(protein synthesis)</a:t>
            </a:r>
          </a:p>
          <a:p>
            <a:endParaRPr lang="en-US" altLang="en-US" dirty="0"/>
          </a:p>
          <a:p>
            <a:r>
              <a:rPr lang="en-US" altLang="en-US" dirty="0"/>
              <a:t> </a:t>
            </a:r>
            <a:r>
              <a:rPr lang="en-US" altLang="en-US" i="1" u="sng" dirty="0">
                <a:solidFill>
                  <a:srgbClr val="FF0000"/>
                </a:solidFill>
              </a:rPr>
              <a:t>(4)post-translational modification of a protein</a:t>
            </a:r>
            <a:r>
              <a:rPr lang="en-US" altLang="en-US" i="1" u="sng" dirty="0">
                <a:solidFill>
                  <a:srgbClr val="002060"/>
                </a:solidFill>
              </a:rPr>
              <a:t>.</a:t>
            </a:r>
          </a:p>
          <a:p>
            <a:endParaRPr lang="en-US" altLang="en-US" dirty="0"/>
          </a:p>
        </p:txBody>
      </p:sp>
      <p:pic>
        <p:nvPicPr>
          <p:cNvPr id="4" name="Picture 2" descr="http://www.library.utoronto.ca/see/SEED/Vol5-1/Queiroz_Emmeche_El-Hani_files/image00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5640" y="973567"/>
            <a:ext cx="4495800" cy="517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0917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548641" y="617085"/>
            <a:ext cx="5658522" cy="225765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1800" i="1" dirty="0"/>
              <a:t>MUTATION: are </a:t>
            </a:r>
            <a:r>
              <a:rPr lang="en-US" altLang="en-US" sz="1800" i="1" u="sng" dirty="0">
                <a:solidFill>
                  <a:srgbClr val="FF0000"/>
                </a:solidFill>
              </a:rPr>
              <a:t>changes </a:t>
            </a:r>
            <a:r>
              <a:rPr lang="en-US" altLang="en-US" sz="1800" i="1" dirty="0">
                <a:solidFill>
                  <a:srgbClr val="FF0000"/>
                </a:solidFill>
              </a:rPr>
              <a:t>in the DNA sequence </a:t>
            </a:r>
            <a:r>
              <a:rPr lang="en-US" altLang="en-US" sz="1800" i="1" dirty="0"/>
              <a:t>of a cell's genome caused by radiation, viruses, transposons and mutagenic chemicals,</a:t>
            </a:r>
          </a:p>
          <a:p>
            <a:endParaRPr lang="en-US" altLang="en-US" sz="1800" i="1" dirty="0"/>
          </a:p>
        </p:txBody>
      </p:sp>
      <p:pic>
        <p:nvPicPr>
          <p:cNvPr id="4" name="Picture 5" descr="http://kvhs.nbed.nb.ca/gallant/biology/point_mut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2326" y="247705"/>
            <a:ext cx="3471616" cy="3167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548641" y="1831250"/>
            <a:ext cx="6809590" cy="45259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1800" dirty="0"/>
              <a:t>Recombination: The </a:t>
            </a:r>
            <a:r>
              <a:rPr lang="en-US" altLang="en-US" sz="1800" i="1" dirty="0">
                <a:solidFill>
                  <a:srgbClr val="FF0000"/>
                </a:solidFill>
              </a:rPr>
              <a:t>exchange</a:t>
            </a:r>
            <a:r>
              <a:rPr lang="en-US" altLang="en-US" sz="1800" dirty="0"/>
              <a:t> of corresponding DNA segments between adjacent chromosomes during the special type of cell division that results in the production of new genetic make up...</a:t>
            </a:r>
          </a:p>
        </p:txBody>
      </p:sp>
      <p:sp>
        <p:nvSpPr>
          <p:cNvPr id="6" name="Content Placeholder 2"/>
          <p:cNvSpPr txBox="1">
            <a:spLocks/>
          </p:cNvSpPr>
          <p:nvPr/>
        </p:nvSpPr>
        <p:spPr>
          <a:xfrm>
            <a:off x="575536" y="2725836"/>
            <a:ext cx="5905948" cy="13630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Arial" panose="020B0604020202020204" pitchFamily="34" charset="0"/>
              <a:buNone/>
            </a:pPr>
            <a:r>
              <a:rPr lang="en-US" altLang="en-US" b="1" dirty="0"/>
              <a:t>	</a:t>
            </a:r>
            <a:r>
              <a:rPr lang="en-US" altLang="en-US" sz="1800" b="1" dirty="0"/>
              <a:t>In </a:t>
            </a:r>
            <a:r>
              <a:rPr lang="en-US" altLang="en-US" sz="1800" b="1" dirty="0">
                <a:hlinkClick r:id="rId3" action="ppaction://hlinkfile" tooltip="Genetic engineering"/>
              </a:rPr>
              <a:t>genetic engineering</a:t>
            </a:r>
            <a:r>
              <a:rPr lang="en-US" altLang="en-US" sz="1800" b="1" dirty="0"/>
              <a:t>, recombination can also refer to artificial and deliberate recombination of pieces of DNA, from different organisms, creating what is called </a:t>
            </a:r>
            <a:r>
              <a:rPr lang="en-US" altLang="en-US" sz="1800" b="1" dirty="0">
                <a:hlinkClick r:id="rId4" action="ppaction://hlinkfile" tooltip="Recombinant DNA"/>
              </a:rPr>
              <a:t>recombinant DNA</a:t>
            </a:r>
            <a:r>
              <a:rPr lang="en-US" altLang="en-US" sz="1800" b="1" dirty="0"/>
              <a:t>.</a:t>
            </a:r>
          </a:p>
          <a:p>
            <a:pPr algn="ctr">
              <a:buNone/>
            </a:pPr>
            <a:r>
              <a:rPr lang="en-US" altLang="en-US" sz="1800" b="1" dirty="0"/>
              <a:t> </a:t>
            </a:r>
          </a:p>
          <a:p>
            <a:pPr algn="just">
              <a:buFont typeface="Arial" panose="020B0604020202020204" pitchFamily="34" charset="0"/>
              <a:buNone/>
            </a:pPr>
            <a:endParaRPr lang="en-US" altLang="en-US" sz="1800" b="1" dirty="0"/>
          </a:p>
        </p:txBody>
      </p:sp>
      <p:pic>
        <p:nvPicPr>
          <p:cNvPr id="7" name="Picture 5" descr="http://www.microbiologybytes.com/introduction/graphics/GeneticEngineering2.gif"/>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7906872" y="3868836"/>
            <a:ext cx="3447602" cy="2836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1E8E2E20-6F57-CA4D-9CEC-A42DFDE22C1F}"/>
              </a:ext>
            </a:extLst>
          </p:cNvPr>
          <p:cNvSpPr/>
          <p:nvPr/>
        </p:nvSpPr>
        <p:spPr>
          <a:xfrm>
            <a:off x="575536" y="4088907"/>
            <a:ext cx="6096000" cy="2862322"/>
          </a:xfrm>
          <a:prstGeom prst="rect">
            <a:avLst/>
          </a:prstGeom>
        </p:spPr>
        <p:txBody>
          <a:bodyPr>
            <a:spAutoFit/>
          </a:bodyPr>
          <a:lstStyle/>
          <a:p>
            <a:pPr algn="ctr">
              <a:buNone/>
            </a:pPr>
            <a:r>
              <a:rPr lang="en-US" sz="3600" b="1" dirty="0"/>
              <a:t>Genetic engineering is also known as genetic modification, is the process of changing the DNA in an organism’s genome</a:t>
            </a:r>
            <a:r>
              <a:rPr lang="en-US" sz="3600" b="1" baseline="30000" dirty="0"/>
              <a:t>.</a:t>
            </a:r>
            <a:endParaRPr lang="en-US" sz="3600" b="1" dirty="0"/>
          </a:p>
        </p:txBody>
      </p:sp>
    </p:spTree>
    <p:extLst>
      <p:ext uri="{BB962C8B-B14F-4D97-AF65-F5344CB8AC3E}">
        <p14:creationId xmlns:p14="http://schemas.microsoft.com/office/powerpoint/2010/main" val="1297282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00435" y="447346"/>
            <a:ext cx="1715662" cy="400110"/>
          </a:xfrm>
          <a:prstGeom prst="rect">
            <a:avLst/>
          </a:prstGeom>
        </p:spPr>
        <p:txBody>
          <a:bodyPr wrap="none">
            <a:spAutoFit/>
          </a:bodyPr>
          <a:lstStyle/>
          <a:p>
            <a:pPr fontAlgn="base"/>
            <a:r>
              <a:rPr lang="en-US" sz="2000" b="1" dirty="0">
                <a:solidFill>
                  <a:srgbClr val="FF0000"/>
                </a:solidFill>
                <a:latin typeface="Lato"/>
              </a:rPr>
              <a:t>DNA cloning</a:t>
            </a:r>
            <a:endParaRPr lang="en-US" sz="2000" b="1" i="0" dirty="0">
              <a:solidFill>
                <a:srgbClr val="FF0000"/>
              </a:solidFill>
              <a:effectLst/>
              <a:latin typeface="Lato"/>
            </a:endParaRPr>
          </a:p>
        </p:txBody>
      </p:sp>
      <p:sp>
        <p:nvSpPr>
          <p:cNvPr id="4" name="Rectangle 3"/>
          <p:cNvSpPr/>
          <p:nvPr/>
        </p:nvSpPr>
        <p:spPr>
          <a:xfrm>
            <a:off x="700434" y="967805"/>
            <a:ext cx="10821005" cy="3693319"/>
          </a:xfrm>
          <a:prstGeom prst="rect">
            <a:avLst/>
          </a:prstGeom>
        </p:spPr>
        <p:txBody>
          <a:bodyPr wrap="square">
            <a:spAutoFit/>
          </a:bodyPr>
          <a:lstStyle/>
          <a:p>
            <a:pPr fontAlgn="base">
              <a:buFont typeface="Arial" panose="020B0604020202020204" pitchFamily="34" charset="0"/>
              <a:buChar char="•"/>
            </a:pPr>
            <a:r>
              <a:rPr lang="en-US" b="1" dirty="0">
                <a:solidFill>
                  <a:srgbClr val="21242C"/>
                </a:solidFill>
                <a:latin typeface="inherit"/>
              </a:rPr>
              <a:t>DNA cloning</a:t>
            </a:r>
            <a:r>
              <a:rPr lang="en-US" dirty="0">
                <a:solidFill>
                  <a:srgbClr val="21242C"/>
                </a:solidFill>
                <a:latin typeface="inherit"/>
              </a:rPr>
              <a:t> is a molecular biology technique that makes many identical copies of a piece of DNA, such as a gene.</a:t>
            </a:r>
          </a:p>
          <a:p>
            <a:pPr fontAlgn="base">
              <a:buFont typeface="Arial" panose="020B0604020202020204" pitchFamily="34" charset="0"/>
              <a:buChar char="•"/>
            </a:pPr>
            <a:endParaRPr lang="en-US" dirty="0">
              <a:solidFill>
                <a:srgbClr val="21242C"/>
              </a:solidFill>
              <a:latin typeface="inherit"/>
            </a:endParaRPr>
          </a:p>
          <a:p>
            <a:pPr fontAlgn="base">
              <a:buFont typeface="Arial" panose="020B0604020202020204" pitchFamily="34" charset="0"/>
              <a:buChar char="•"/>
            </a:pPr>
            <a:r>
              <a:rPr lang="en-US" dirty="0">
                <a:solidFill>
                  <a:srgbClr val="21242C"/>
                </a:solidFill>
                <a:latin typeface="inherit"/>
              </a:rPr>
              <a:t>In a typical cloning experiment, a target gene is inserted into a circular piece of DNA called a </a:t>
            </a:r>
            <a:r>
              <a:rPr lang="en-US" b="1" dirty="0">
                <a:solidFill>
                  <a:srgbClr val="21242C"/>
                </a:solidFill>
                <a:latin typeface="inherit"/>
              </a:rPr>
              <a:t>plasmid</a:t>
            </a:r>
            <a:r>
              <a:rPr lang="en-US" dirty="0">
                <a:solidFill>
                  <a:srgbClr val="21242C"/>
                </a:solidFill>
                <a:latin typeface="inherit"/>
              </a:rPr>
              <a:t>.</a:t>
            </a:r>
          </a:p>
          <a:p>
            <a:pPr fontAlgn="base">
              <a:buFont typeface="Arial" panose="020B0604020202020204" pitchFamily="34" charset="0"/>
              <a:buChar char="•"/>
            </a:pPr>
            <a:endParaRPr lang="en-US" dirty="0">
              <a:solidFill>
                <a:srgbClr val="21242C"/>
              </a:solidFill>
              <a:latin typeface="inherit"/>
            </a:endParaRPr>
          </a:p>
          <a:p>
            <a:pPr fontAlgn="base">
              <a:buFont typeface="Arial" panose="020B0604020202020204" pitchFamily="34" charset="0"/>
              <a:buChar char="•"/>
            </a:pPr>
            <a:r>
              <a:rPr lang="en-US" altLang="en-US" dirty="0">
                <a:solidFill>
                  <a:srgbClr val="21242C"/>
                </a:solidFill>
                <a:latin typeface="inherit"/>
              </a:rPr>
              <a:t>The insertion is done using enzymes that “cut and paste” DNA, and it produces a molecule </a:t>
            </a:r>
          </a:p>
          <a:p>
            <a:pPr fontAlgn="base"/>
            <a:r>
              <a:rPr lang="en-US" altLang="en-US" dirty="0">
                <a:solidFill>
                  <a:srgbClr val="21242C"/>
                </a:solidFill>
                <a:latin typeface="inherit"/>
              </a:rPr>
              <a:t>of </a:t>
            </a:r>
            <a:r>
              <a:rPr lang="en-US" altLang="en-US" b="1" dirty="0">
                <a:solidFill>
                  <a:srgbClr val="21242C"/>
                </a:solidFill>
                <a:latin typeface="inherit"/>
              </a:rPr>
              <a:t>recombinant DNA</a:t>
            </a:r>
            <a:r>
              <a:rPr lang="en-US" altLang="en-US" dirty="0">
                <a:solidFill>
                  <a:srgbClr val="21242C"/>
                </a:solidFill>
                <a:latin typeface="inherit"/>
              </a:rPr>
              <a:t>, or DNA assembled out of fragments from multiple sources.</a:t>
            </a:r>
          </a:p>
          <a:p>
            <a:pPr fontAlgn="base"/>
            <a:endParaRPr lang="en-US" dirty="0">
              <a:solidFill>
                <a:srgbClr val="21242C"/>
              </a:solidFill>
              <a:latin typeface="inherit"/>
            </a:endParaRPr>
          </a:p>
          <a:p>
            <a:pPr fontAlgn="base">
              <a:buFont typeface="Arial" panose="020B0604020202020204" pitchFamily="34" charset="0"/>
              <a:buChar char="•"/>
            </a:pPr>
            <a:r>
              <a:rPr lang="en-US" dirty="0">
                <a:solidFill>
                  <a:srgbClr val="21242C"/>
                </a:solidFill>
                <a:latin typeface="inherit"/>
              </a:rPr>
              <a:t>The plasmid is introduced into bacteria via process called </a:t>
            </a:r>
            <a:r>
              <a:rPr lang="en-US" b="1" dirty="0">
                <a:solidFill>
                  <a:srgbClr val="21242C"/>
                </a:solidFill>
                <a:latin typeface="inherit"/>
              </a:rPr>
              <a:t>transformation</a:t>
            </a:r>
            <a:r>
              <a:rPr lang="en-US" dirty="0">
                <a:solidFill>
                  <a:srgbClr val="21242C"/>
                </a:solidFill>
                <a:latin typeface="inherit"/>
              </a:rPr>
              <a:t>, and bacteria carrying the plasmid are selected using antibiotics.</a:t>
            </a:r>
          </a:p>
          <a:p>
            <a:pPr fontAlgn="base">
              <a:buFont typeface="Arial" panose="020B0604020202020204" pitchFamily="34" charset="0"/>
              <a:buChar char="•"/>
            </a:pPr>
            <a:endParaRPr lang="en-US" dirty="0">
              <a:solidFill>
                <a:srgbClr val="21242C"/>
              </a:solidFill>
              <a:latin typeface="inherit"/>
            </a:endParaRPr>
          </a:p>
          <a:p>
            <a:pPr fontAlgn="base">
              <a:buFont typeface="Arial" panose="020B0604020202020204" pitchFamily="34" charset="0"/>
              <a:buChar char="•"/>
            </a:pPr>
            <a:r>
              <a:rPr lang="en-US" dirty="0">
                <a:solidFill>
                  <a:srgbClr val="21242C"/>
                </a:solidFill>
                <a:latin typeface="inherit"/>
              </a:rPr>
              <a:t>Bacteria with the correct plasmid are used to make more plasmid DNA or, in some cases, induced to express the gene and make protein</a:t>
            </a:r>
            <a:endParaRPr lang="en-US" b="0" i="0" dirty="0">
              <a:solidFill>
                <a:srgbClr val="21242C"/>
              </a:solidFill>
              <a:effectLst/>
              <a:latin typeface="inherit"/>
            </a:endParaRPr>
          </a:p>
        </p:txBody>
      </p:sp>
      <p:pic>
        <p:nvPicPr>
          <p:cNvPr id="1026" name="Picture 2" descr="https://ka-perseus-images.s3.amazonaws.com/1246f65e5c4d3741c85d8b43aa0175cc72368c9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5779" y="4781473"/>
            <a:ext cx="4848940" cy="149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7867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3793" y="301214"/>
            <a:ext cx="10574767" cy="3693319"/>
          </a:xfrm>
          <a:prstGeom prst="rect">
            <a:avLst/>
          </a:prstGeom>
          <a:noFill/>
        </p:spPr>
        <p:txBody>
          <a:bodyPr wrap="square" rtlCol="0">
            <a:spAutoFit/>
          </a:bodyPr>
          <a:lstStyle/>
          <a:p>
            <a:r>
              <a:rPr lang="en-US" b="1" dirty="0"/>
              <a:t>Restriction enzymes &amp; DNA ligase</a:t>
            </a:r>
          </a:p>
          <a:p>
            <a:endParaRPr lang="en-US" dirty="0"/>
          </a:p>
          <a:p>
            <a:pPr fontAlgn="base"/>
            <a:r>
              <a:rPr lang="en-US" b="1" dirty="0"/>
              <a:t>Restriction enzymes</a:t>
            </a:r>
            <a:r>
              <a:rPr lang="en-US" dirty="0"/>
              <a:t> are DNA-cutting enzymes. Each enzyme recognizes one or a few target sequences and cuts DNA at or near those sequences.</a:t>
            </a:r>
          </a:p>
          <a:p>
            <a:pPr fontAlgn="base"/>
            <a:r>
              <a:rPr lang="en-US" dirty="0"/>
              <a:t>Many restriction enzymes make </a:t>
            </a:r>
            <a:r>
              <a:rPr lang="en-US" altLang="en-US" b="1" dirty="0"/>
              <a:t>sticky" or "cohesive</a:t>
            </a:r>
            <a:r>
              <a:rPr lang="en-US" altLang="en-US" dirty="0"/>
              <a:t>" ends</a:t>
            </a:r>
            <a:r>
              <a:rPr lang="en-US" dirty="0"/>
              <a:t> cuts, producing ends with single-stranded DNA overhangs. However, some produce </a:t>
            </a:r>
            <a:r>
              <a:rPr lang="en-US" b="1" dirty="0"/>
              <a:t>blunt ends</a:t>
            </a:r>
            <a:r>
              <a:rPr lang="en-US" dirty="0"/>
              <a:t>. If two DNA molecules have matching ends, they can be joined by the enzyme </a:t>
            </a:r>
            <a:r>
              <a:rPr lang="en-US" b="1" dirty="0"/>
              <a:t>DNA ligase</a:t>
            </a:r>
            <a:r>
              <a:rPr lang="en-US" dirty="0"/>
              <a:t>. </a:t>
            </a:r>
          </a:p>
          <a:p>
            <a:pPr fontAlgn="base"/>
            <a:endParaRPr lang="en-US" dirty="0"/>
          </a:p>
          <a:p>
            <a:pPr fontAlgn="base"/>
            <a:r>
              <a:rPr lang="en-US" b="1" dirty="0"/>
              <a:t>DNA ligase</a:t>
            </a:r>
            <a:r>
              <a:rPr lang="en-US" dirty="0"/>
              <a:t> is a DNA-joining enzyme. If two pieces of DNA have matching ends, ligase can link them to form a single, unbroken molecule of DNA.</a:t>
            </a:r>
          </a:p>
          <a:p>
            <a:pPr fontAlgn="base"/>
            <a:r>
              <a:rPr lang="en-US" dirty="0"/>
              <a:t>In DNA cloning, restriction enzymes and DNA ligase are used to insert genes and other pieces of DNA into plasmids.</a:t>
            </a:r>
          </a:p>
          <a:p>
            <a:endParaRPr lang="en-US" dirty="0"/>
          </a:p>
        </p:txBody>
      </p:sp>
      <p:pic>
        <p:nvPicPr>
          <p:cNvPr id="3" name="Picture 2" descr="Type of DNA ends generated by restriction enzymes. Representative... |  Download Scientific Diagram">
            <a:extLst>
              <a:ext uri="{FF2B5EF4-FFF2-40B4-BE49-F238E27FC236}">
                <a16:creationId xmlns:a16="http://schemas.microsoft.com/office/drawing/2014/main" id="{689D0E1D-DA56-6F95-77E4-D7617B2570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5274" y="4319411"/>
            <a:ext cx="7581452" cy="211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716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1062" y="144866"/>
            <a:ext cx="11424621" cy="2585323"/>
          </a:xfrm>
          <a:prstGeom prst="rect">
            <a:avLst/>
          </a:prstGeom>
        </p:spPr>
        <p:txBody>
          <a:bodyPr wrap="square">
            <a:spAutoFit/>
          </a:bodyPr>
          <a:lstStyle/>
          <a:p>
            <a:pPr fontAlgn="base"/>
            <a:r>
              <a:rPr lang="en-US" b="1" dirty="0">
                <a:solidFill>
                  <a:srgbClr val="21242C"/>
                </a:solidFill>
                <a:latin typeface="inherit"/>
              </a:rPr>
              <a:t>Restriction enzymes</a:t>
            </a:r>
          </a:p>
          <a:p>
            <a:pPr fontAlgn="base"/>
            <a:r>
              <a:rPr lang="en-US" dirty="0">
                <a:solidFill>
                  <a:srgbClr val="21242C"/>
                </a:solidFill>
                <a:latin typeface="inherit"/>
              </a:rPr>
              <a:t>Restriction enzymes are found in bacteria (and other prokaryotes). They recognize and bind to specific sequences of DNA, called </a:t>
            </a:r>
            <a:r>
              <a:rPr lang="en-US" b="1" dirty="0">
                <a:solidFill>
                  <a:srgbClr val="21242C"/>
                </a:solidFill>
                <a:latin typeface="inherit"/>
              </a:rPr>
              <a:t>restriction sites</a:t>
            </a:r>
            <a:r>
              <a:rPr lang="en-US" dirty="0">
                <a:solidFill>
                  <a:srgbClr val="21242C"/>
                </a:solidFill>
                <a:latin typeface="inherit"/>
              </a:rPr>
              <a:t>. Each restriction enzyme recognizes just one or a few restriction sites. When it finds its target sequence, a restriction enzyme will make a double-stranded cut in the DNA molecule. Typically, the cut is at or near the restriction site and occurs in a tidy, predictable pattern. </a:t>
            </a:r>
          </a:p>
          <a:p>
            <a:pPr fontAlgn="base"/>
            <a:r>
              <a:rPr lang="en-US" dirty="0">
                <a:solidFill>
                  <a:srgbClr val="21242C"/>
                </a:solidFill>
                <a:latin typeface="inherit"/>
              </a:rPr>
              <a:t>As an example of how a restriction enzyme recognizes and cuts at a DNA sequence, let's consider </a:t>
            </a:r>
            <a:r>
              <a:rPr lang="en-US" i="1" dirty="0" err="1">
                <a:solidFill>
                  <a:srgbClr val="21242C"/>
                </a:solidFill>
                <a:latin typeface="inherit"/>
              </a:rPr>
              <a:t>Eco</a:t>
            </a:r>
            <a:r>
              <a:rPr lang="en-US" dirty="0" err="1">
                <a:solidFill>
                  <a:srgbClr val="21242C"/>
                </a:solidFill>
                <a:latin typeface="inherit"/>
              </a:rPr>
              <a:t>RI</a:t>
            </a:r>
            <a:r>
              <a:rPr lang="en-US" dirty="0">
                <a:solidFill>
                  <a:srgbClr val="21242C"/>
                </a:solidFill>
                <a:latin typeface="inherit"/>
              </a:rPr>
              <a:t>, a common restriction enzyme used in labs. </a:t>
            </a:r>
            <a:r>
              <a:rPr lang="en-US" i="1" dirty="0" err="1">
                <a:solidFill>
                  <a:srgbClr val="21242C"/>
                </a:solidFill>
                <a:latin typeface="inherit"/>
              </a:rPr>
              <a:t>Eco</a:t>
            </a:r>
            <a:r>
              <a:rPr lang="en-US" dirty="0" err="1">
                <a:solidFill>
                  <a:srgbClr val="21242C"/>
                </a:solidFill>
                <a:latin typeface="inherit"/>
              </a:rPr>
              <a:t>RI</a:t>
            </a:r>
            <a:r>
              <a:rPr lang="en-US" dirty="0">
                <a:solidFill>
                  <a:srgbClr val="21242C"/>
                </a:solidFill>
                <a:latin typeface="inherit"/>
              </a:rPr>
              <a:t> cuts at the following site:</a:t>
            </a:r>
          </a:p>
          <a:p>
            <a:br>
              <a:rPr lang="en-US" dirty="0">
                <a:solidFill>
                  <a:srgbClr val="21242C"/>
                </a:solidFill>
                <a:latin typeface="inherit"/>
              </a:rPr>
            </a:br>
            <a:endParaRPr lang="en-US" dirty="0"/>
          </a:p>
        </p:txBody>
      </p:sp>
      <p:pic>
        <p:nvPicPr>
          <p:cNvPr id="6146" name="Picture 2" descr="https://ka-perseus-images.s3.amazonaws.com/2bdb4b1ed420b268190cb6b07acb0dd0e5c3e2e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2447" y="2287276"/>
            <a:ext cx="6035450" cy="705147"/>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https://ka-perseus-images.s3.amazonaws.com/39deb855b5cac0c47c92a40426487f5d341d903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9266" y="2828856"/>
            <a:ext cx="6275964" cy="115900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a:spLocks noChangeArrowheads="1"/>
          </p:cNvSpPr>
          <p:nvPr/>
        </p:nvSpPr>
        <p:spPr bwMode="auto">
          <a:xfrm>
            <a:off x="584497" y="4103275"/>
            <a:ext cx="10836536" cy="95410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21242C"/>
                </a:solidFill>
                <a:effectLst/>
                <a:latin typeface="inherit"/>
              </a:rPr>
              <a:t>DNA ligase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21242C"/>
                </a:solidFill>
                <a:effectLst/>
                <a:latin typeface="inherit"/>
              </a:rPr>
              <a:t>In DNA replication, ligase’s job is to join together fragments of newly synthesized DNA to form </a:t>
            </a:r>
            <a:r>
              <a:rPr kumimoji="0" lang="en-US" altLang="en-US" sz="1500" b="0" i="0" u="none" strike="noStrike" cap="none" normalizeH="0" baseline="0">
                <a:ln>
                  <a:noFill/>
                </a:ln>
                <a:solidFill>
                  <a:srgbClr val="21242C"/>
                </a:solidFill>
                <a:effectLst/>
                <a:latin typeface="inherit"/>
              </a:rPr>
              <a:t>a strand</a:t>
            </a:r>
            <a:r>
              <a:rPr kumimoji="0" lang="en-US" altLang="en-US" sz="1500" b="0" i="0" u="none" strike="noStrike" cap="none" normalizeH="0" baseline="0" dirty="0">
                <a:ln>
                  <a:noFill/>
                </a:ln>
                <a:solidFill>
                  <a:srgbClr val="21242C"/>
                </a:solidFill>
                <a:effectLst/>
                <a:latin typeface="inherit"/>
              </a:rPr>
              <a:t>. The ligases used in DNA cloning do basically the same thing. If two pieces of DNA have matching ends, DNA ligase can join them together to make an unbroken molecule.</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21242C"/>
                </a:solidFill>
                <a:effectLst/>
                <a:latin typeface="inherit"/>
              </a:rPr>
              <a:t>  </a:t>
            </a:r>
            <a:endParaRPr kumimoji="0" lang="en-US" altLang="en-US" b="0" i="0" u="none" strike="noStrike" cap="none" normalizeH="0" baseline="0" dirty="0">
              <a:ln>
                <a:noFill/>
              </a:ln>
              <a:solidFill>
                <a:srgbClr val="21242C"/>
              </a:solidFill>
              <a:effectLst/>
              <a:latin typeface="inherit"/>
            </a:endParaRPr>
          </a:p>
        </p:txBody>
      </p:sp>
      <p:pic>
        <p:nvPicPr>
          <p:cNvPr id="7" name="Picture 2" descr="https://ka-perseus-images.s3.amazonaws.com/90e028bc741c4da8d623219daa1c5e8f933019e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6418" y="4872599"/>
            <a:ext cx="6160872" cy="1795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25696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1691</TotalTime>
  <Words>1625</Words>
  <Application>Microsoft Macintosh PowerPoint</Application>
  <PresentationFormat>Widescreen</PresentationFormat>
  <Paragraphs>103</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inherit</vt:lpstr>
      <vt:lpstr>KaTeX_Main</vt:lpstr>
      <vt:lpstr>Lato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Abul Farah</dc:creator>
  <cp:lastModifiedBy>Bader O. Almotairi</cp:lastModifiedBy>
  <cp:revision>47</cp:revision>
  <dcterms:created xsi:type="dcterms:W3CDTF">2018-08-30T08:39:54Z</dcterms:created>
  <dcterms:modified xsi:type="dcterms:W3CDTF">2022-08-30T20:50:31Z</dcterms:modified>
</cp:coreProperties>
</file>