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sldIdLst>
    <p:sldId id="392" r:id="rId2"/>
    <p:sldId id="256" r:id="rId3"/>
    <p:sldId id="257" r:id="rId4"/>
    <p:sldId id="388" r:id="rId5"/>
    <p:sldId id="357" r:id="rId6"/>
    <p:sldId id="259" r:id="rId7"/>
    <p:sldId id="311" r:id="rId8"/>
    <p:sldId id="358" r:id="rId9"/>
    <p:sldId id="359" r:id="rId10"/>
    <p:sldId id="360" r:id="rId11"/>
    <p:sldId id="265" r:id="rId12"/>
    <p:sldId id="266" r:id="rId13"/>
    <p:sldId id="267" r:id="rId14"/>
    <p:sldId id="268" r:id="rId15"/>
    <p:sldId id="269" r:id="rId16"/>
    <p:sldId id="270" r:id="rId17"/>
    <p:sldId id="375" r:id="rId18"/>
    <p:sldId id="387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00"/>
    <a:srgbClr val="CC0066"/>
    <a:srgbClr val="CCFFFF"/>
    <a:srgbClr val="E7FFFF"/>
    <a:srgbClr val="FFFFFF"/>
    <a:srgbClr val="FFFF00"/>
    <a:srgbClr val="08080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2" autoAdjust="0"/>
    <p:restoredTop sz="99510" autoAdjust="0"/>
  </p:normalViewPr>
  <p:slideViewPr>
    <p:cSldViewPr>
      <p:cViewPr varScale="1">
        <p:scale>
          <a:sx n="88" d="100"/>
          <a:sy n="88" d="100"/>
        </p:scale>
        <p:origin x="1099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97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8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7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9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6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2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8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8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07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85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8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8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2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EBA07C2-7AE9-4770-8F24-C4B3D36F135C}" type="slidenum">
              <a:rPr lang="ar-SA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1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11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887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962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2072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828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753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73" r:id="rId7"/>
    <p:sldLayoutId id="2147483669" r:id="rId8"/>
    <p:sldLayoutId id="2147483664" r:id="rId9"/>
    <p:sldLayoutId id="2147483674" r:id="rId10"/>
    <p:sldLayoutId id="2147483672" r:id="rId11"/>
    <p:sldLayoutId id="2147483671" r:id="rId12"/>
    <p:sldLayoutId id="2147483670" r:id="rId13"/>
    <p:sldLayoutId id="2147483665" r:id="rId14"/>
    <p:sldLayoutId id="2147483666" r:id="rId15"/>
    <p:sldLayoutId id="2147483667" r:id="rId16"/>
    <p:sldLayoutId id="2147483668" r:id="rId17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5.xml"/><Relationship Id="rId7" Type="http://schemas.openxmlformats.org/officeDocument/2006/relationships/image" Target="../media/image9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8.xml"/><Relationship Id="rId7" Type="http://schemas.openxmlformats.org/officeDocument/2006/relationships/image" Target="../media/image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1.xml"/><Relationship Id="rId7" Type="http://schemas.openxmlformats.org/officeDocument/2006/relationships/image" Target="../media/image9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54.xml"/><Relationship Id="rId7" Type="http://schemas.openxmlformats.org/officeDocument/2006/relationships/image" Target="../media/image8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57.xml"/><Relationship Id="rId7" Type="http://schemas.openxmlformats.org/officeDocument/2006/relationships/image" Target="../media/image8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60.xml"/><Relationship Id="rId7" Type="http://schemas.openxmlformats.org/officeDocument/2006/relationships/image" Target="../media/image8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17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63.xml"/><Relationship Id="rId7" Type="http://schemas.openxmlformats.org/officeDocument/2006/relationships/image" Target="../media/image8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9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4.xml"/><Relationship Id="rId7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.jpeg"/><Relationship Id="rId11" Type="http://schemas.microsoft.com/office/2007/relationships/hdphoto" Target="../media/hdphoto1.wdp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6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9.xml"/><Relationship Id="rId7" Type="http://schemas.openxmlformats.org/officeDocument/2006/relationships/image" Target="../media/image9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9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5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microsoft.com/office/2007/relationships/hdphoto" Target="../media/hdphoto2.wdp"/><Relationship Id="rId5" Type="http://schemas.openxmlformats.org/officeDocument/2006/relationships/tags" Target="../tags/tag20.xml"/><Relationship Id="rId10" Type="http://schemas.openxmlformats.org/officeDocument/2006/relationships/image" Target="../media/image9.jpeg"/><Relationship Id="rId4" Type="http://schemas.openxmlformats.org/officeDocument/2006/relationships/tags" Target="../tags/tag19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9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12.jpe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12.jpeg"/><Relationship Id="rId5" Type="http://schemas.openxmlformats.org/officeDocument/2006/relationships/tags" Target="../tags/tag39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7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09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Classification of </a:t>
            </a:r>
            <a:r>
              <a:rPr lang="en-GB" sz="32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endParaRPr lang="en-GB" sz="32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33400" y="2162175"/>
            <a:ext cx="7772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 </a:t>
            </a:r>
            <a:r>
              <a:rPr lang="en-GB" b="1" dirty="0">
                <a:solidFill>
                  <a:srgbClr val="080808"/>
                </a:solidFill>
              </a:rPr>
              <a:t>carbonyl group</a:t>
            </a:r>
            <a:r>
              <a:rPr lang="en-GB" dirty="0"/>
              <a:t> (</a:t>
            </a:r>
            <a:r>
              <a:rPr lang="en-GB" sz="2000" b="1" dirty="0">
                <a:solidFill>
                  <a:srgbClr val="FF0000"/>
                </a:solidFill>
              </a:rPr>
              <a:t>C=O) </a:t>
            </a:r>
            <a:r>
              <a:rPr lang="en-GB" sz="2000" b="1" u="sng" dirty="0"/>
              <a:t>at the end of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u="sng" dirty="0"/>
              <a:t> chain</a:t>
            </a:r>
            <a:r>
              <a:rPr lang="en-GB" sz="2000" b="1" u="sng" dirty="0">
                <a:solidFill>
                  <a:srgbClr val="080808"/>
                </a:solidFill>
              </a:rPr>
              <a:t> </a:t>
            </a:r>
            <a:r>
              <a:rPr lang="en-GB" sz="2000" b="1" dirty="0">
                <a:solidFill>
                  <a:srgbClr val="080808"/>
                </a:solidFill>
              </a:rPr>
              <a:t>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Glucose).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3400" y="3062287"/>
            <a:ext cx="762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</a:t>
            </a:r>
            <a:r>
              <a:rPr lang="en-GB" sz="2000" b="1" dirty="0">
                <a:solidFill>
                  <a:srgbClr val="FF0000"/>
                </a:solidFill>
              </a:rPr>
              <a:t>C=O</a:t>
            </a:r>
            <a:r>
              <a:rPr lang="en-GB" sz="2000" b="1" dirty="0">
                <a:solidFill>
                  <a:srgbClr val="080808"/>
                </a:solidFill>
              </a:rPr>
              <a:t> carbonyl group </a:t>
            </a:r>
            <a:r>
              <a:rPr lang="en-GB" sz="2000" b="1" u="sng" dirty="0">
                <a:solidFill>
                  <a:srgbClr val="080808"/>
                </a:solidFill>
              </a:rPr>
              <a:t>within </a:t>
            </a:r>
            <a:r>
              <a:rPr lang="ar-EG" u="sng" dirty="0">
                <a:solidFill>
                  <a:srgbClr val="080808"/>
                </a:solidFill>
              </a:rPr>
              <a:t>داخل</a:t>
            </a:r>
            <a:r>
              <a:rPr lang="en-GB" sz="2000" b="1" u="sng" dirty="0">
                <a:solidFill>
                  <a:srgbClr val="080808"/>
                </a:solidFill>
              </a:rPr>
              <a:t> the </a:t>
            </a:r>
            <a:r>
              <a:rPr lang="en-GB" sz="20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u="sng" dirty="0">
                <a:solidFill>
                  <a:srgbClr val="080808"/>
                </a:solidFill>
              </a:rPr>
              <a:t> chain </a:t>
            </a:r>
            <a:r>
              <a:rPr lang="en-GB" sz="2000" b="1" dirty="0">
                <a:solidFill>
                  <a:srgbClr val="080808"/>
                </a:solidFill>
              </a:rPr>
              <a:t>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Fructose).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85800" y="48910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 err="1">
                <a:solidFill>
                  <a:srgbClr val="080808"/>
                </a:solidFill>
              </a:rPr>
              <a:t>Triose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</a:t>
            </a:r>
            <a:r>
              <a:rPr lang="en-GB" sz="2000" b="1" dirty="0" err="1">
                <a:solidFill>
                  <a:srgbClr val="080808"/>
                </a:solidFill>
              </a:rPr>
              <a:t>e.g.Glyceraldehyde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28600" y="1334512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Based on the location of the carbonyl </a:t>
            </a:r>
            <a:r>
              <a:rPr lang="en-GB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group (</a:t>
            </a:r>
            <a:r>
              <a:rPr lang="en-GB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C=O</a:t>
            </a:r>
            <a:r>
              <a:rPr lang="en-GB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sz="32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28600" y="41910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Based on the number of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the skeleton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685800" y="550068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80808"/>
                </a:solidFill>
              </a:rPr>
              <a:t>Pentose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Ribose.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85800" y="6034088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Hexose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Glucose, Fructose and </a:t>
            </a:r>
            <a:r>
              <a:rPr lang="en-GB" sz="2000" b="1" dirty="0" err="1">
                <a:solidFill>
                  <a:srgbClr val="080808"/>
                </a:solidFill>
              </a:rPr>
              <a:t>Galactose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  <p:bldP spid="109573" grpId="0"/>
      <p:bldP spid="109574" grpId="0"/>
      <p:bldP spid="109575" grpId="0"/>
      <p:bldP spid="109576" grpId="0"/>
      <p:bldP spid="109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4102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Disaccharides </a:t>
            </a:r>
            <a:r>
              <a:rPr lang="ar-EG" sz="2000" dirty="0">
                <a:ln w="11430"/>
                <a:solidFill>
                  <a:schemeClr val="tx1"/>
                </a:solidFill>
              </a:rPr>
              <a:t>السكر الثنائ</a:t>
            </a:r>
            <a:r>
              <a:rPr lang="ar-SA" sz="2000" dirty="0">
                <a:ln w="11430"/>
                <a:solidFill>
                  <a:schemeClr val="tx1"/>
                </a:solidFill>
              </a:rPr>
              <a:t>ي</a:t>
            </a:r>
            <a:endParaRPr lang="en-GB" sz="36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Consist of 2 monosaccharide molecules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joined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during a </a:t>
            </a:r>
            <a:r>
              <a:rPr lang="en-GB" sz="20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 </a:t>
            </a:r>
            <a:r>
              <a:rPr lang="ar-EG" sz="20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تفاعل نزع الماء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304800" y="2971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Sucrose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table sugar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): consists of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Glucose + Fructose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pic>
        <p:nvPicPr>
          <p:cNvPr id="111634" name="Picture 18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52588" r="1709" b="9428"/>
          <a:stretch>
            <a:fillRect/>
          </a:stretch>
        </p:blipFill>
        <p:spPr bwMode="auto">
          <a:xfrm>
            <a:off x="304800" y="4038600"/>
            <a:ext cx="861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81000" y="630549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covalent bond formed between Glucose &amp; Fructose is called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“</a:t>
            </a:r>
            <a:r>
              <a:rPr lang="en-GB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glycosidic</a:t>
            </a:r>
            <a:r>
              <a:rPr lang="en-GB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linkage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”</a:t>
            </a:r>
            <a:r>
              <a:rPr lang="en-GB" sz="1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  <a:endParaRPr lang="en-GB" sz="14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33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B0D695-6EC0-4EDA-BF9C-B9333EE0887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562600" cy="71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Polysaccharides </a:t>
            </a:r>
            <a:r>
              <a:rPr lang="ar-EG" sz="1800" dirty="0">
                <a:ln w="11430"/>
                <a:solidFill>
                  <a:schemeClr val="tx1"/>
                </a:solidFill>
              </a:rPr>
              <a:t>السكر العديد</a:t>
            </a:r>
            <a:endParaRPr lang="en-GB" sz="32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They consist 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of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hundreds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to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thousands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of 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monosaccharides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joined by a </a:t>
            </a: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endParaRPr lang="en-GB" sz="28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04800" y="3494087"/>
            <a:ext cx="853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These are of two types: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1- Storage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ar-EG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تخزينية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sugar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cell by hydrolysis </a:t>
            </a:r>
            <a:r>
              <a:rPr lang="ar-E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ماء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2- Structural </a:t>
            </a:r>
            <a:r>
              <a:rPr lang="ar-EG" sz="2400" dirty="0">
                <a:latin typeface="Tahoma" pitchFamily="34" charset="0"/>
              </a:rPr>
              <a:t>تركيبية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Serve as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building materials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the organism.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D5FE79-F2ED-41EC-83A8-F1A4C1BCE84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67736"/>
            <a:ext cx="54102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I- Starch </a:t>
            </a:r>
            <a:r>
              <a:rPr lang="en-GB" altLang="en-US" sz="32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GB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plants</a:t>
            </a:r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ar-EG" altLang="en-US" sz="1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النشا</a:t>
            </a:r>
            <a:endParaRPr lang="en-GB" altLang="en-US" sz="18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28600" y="2071687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storage polysaccharide of plants (</a:t>
            </a:r>
            <a:r>
              <a:rPr lang="en-GB" u="sng" dirty="0">
                <a:solidFill>
                  <a:srgbClr val="080808"/>
                </a:solidFill>
              </a:rPr>
              <a:t>within plastids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28600" y="248443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thousands of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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28600" y="2681288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</a:t>
            </a:r>
            <a:r>
              <a:rPr lang="en-GB" sz="16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hydrolysed </a:t>
            </a:r>
            <a:r>
              <a:rPr lang="ar-EG" sz="1600" u="sng" dirty="0">
                <a:solidFill>
                  <a:srgbClr val="080808"/>
                </a:solidFill>
              </a:rPr>
              <a:t>بإضافة الماء</a:t>
            </a:r>
            <a:r>
              <a:rPr lang="en-GB" sz="1600" dirty="0">
                <a:solidFill>
                  <a:srgbClr val="080808"/>
                </a:solidFill>
              </a:rPr>
              <a:t> </a:t>
            </a: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special enzymes in humans</a:t>
            </a:r>
            <a:r>
              <a:rPr lang="en-GB" sz="16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GB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28600" y="3443287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Potatoes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grains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major </a:t>
            </a:r>
            <a:r>
              <a:rPr lang="en-GB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starch. 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1066800" y="2746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Storage </a:t>
            </a:r>
            <a:r>
              <a:rPr lang="ar-SA" sz="2000" dirty="0">
                <a:ln w="11430"/>
              </a:rPr>
              <a:t>تخزينية</a:t>
            </a:r>
            <a:r>
              <a:rPr lang="en-GB" sz="20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pic>
        <p:nvPicPr>
          <p:cNvPr id="113674" name="Picture 10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43287" r="19421" b="32372"/>
          <a:stretch/>
        </p:blipFill>
        <p:spPr bwMode="auto">
          <a:xfrm>
            <a:off x="381000" y="4191000"/>
            <a:ext cx="8382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6" name="Picture 1">
            <a:extLst>
              <a:ext uri="{FF2B5EF4-FFF2-40B4-BE49-F238E27FC236}">
                <a16:creationId xmlns:a16="http://schemas.microsoft.com/office/drawing/2014/main" id="{E7ACBD84-AACB-442B-BB03-3DA451EED1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8" b="-1"/>
          <a:stretch/>
        </p:blipFill>
        <p:spPr bwMode="auto">
          <a:xfrm>
            <a:off x="7086600" y="1276085"/>
            <a:ext cx="1447800" cy="154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68" grpId="0"/>
      <p:bldP spid="113669" grpId="0"/>
      <p:bldP spid="1136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371600"/>
            <a:ext cx="51054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Glycogen </a:t>
            </a:r>
            <a:r>
              <a:rPr lang="en-GB" sz="3200" b="1" dirty="0">
                <a:solidFill>
                  <a:srgbClr val="0000FF"/>
                </a:solidFill>
              </a:rPr>
              <a:t>(</a:t>
            </a:r>
            <a:r>
              <a:rPr lang="en-GB" sz="2000" b="1" dirty="0">
                <a:solidFill>
                  <a:srgbClr val="0000FF"/>
                </a:solidFill>
              </a:rPr>
              <a:t>in animals</a:t>
            </a:r>
            <a:r>
              <a:rPr lang="en-GB" sz="3200" b="1" dirty="0">
                <a:solidFill>
                  <a:srgbClr val="0000FF"/>
                </a:solidFill>
              </a:rPr>
              <a:t>)</a:t>
            </a: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الجليكوﭽـين</a:t>
            </a:r>
            <a:r>
              <a:rPr lang="en-GB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Stored in animal cells (</a:t>
            </a:r>
            <a:r>
              <a:rPr lang="en-GB" sz="2000" dirty="0">
                <a:solidFill>
                  <a:srgbClr val="080808"/>
                </a:solidFill>
              </a:rPr>
              <a:t>e.g. liver and muscle cells in Human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 is consisted  of thousands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57200" y="6181725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hydrolysed.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7" b="4466"/>
          <a:stretch>
            <a:fillRect/>
          </a:stretch>
        </p:blipFill>
        <p:spPr bwMode="auto">
          <a:xfrm>
            <a:off x="685800" y="3197225"/>
            <a:ext cx="74295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265182"/>
            <a:ext cx="44614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066800" y="198438"/>
            <a:ext cx="716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Structural </a:t>
            </a:r>
            <a:r>
              <a:rPr lang="ar-EG" sz="2000" dirty="0">
                <a:ln w="11430"/>
              </a:rPr>
              <a:t>تركيبية</a:t>
            </a:r>
            <a:r>
              <a:rPr lang="en-GB" sz="28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173163"/>
            <a:ext cx="28194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Cellulose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2422525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Forms the micro-fibrils and cell wall in plants.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81000" y="2955925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consisted of thousands of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en-GB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04800" y="58515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Humans cannot digest it, but some bacteria and protozoa can (</a:t>
            </a:r>
            <a:r>
              <a:rPr lang="en-GB" sz="2000" dirty="0">
                <a:solidFill>
                  <a:srgbClr val="080808"/>
                </a:solidFill>
              </a:rPr>
              <a:t>e.g. in Termites and Cows stomach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81000" y="1889125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building material of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cell wall.</a:t>
            </a:r>
            <a:endParaRPr lang="en-GB" sz="20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 rotWithShape="1">
          <a:blip r:embed="rId6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70989" r="19083" b="4465"/>
          <a:stretch/>
        </p:blipFill>
        <p:spPr bwMode="auto">
          <a:xfrm>
            <a:off x="457200" y="3505200"/>
            <a:ext cx="7924800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5" name="Picture 1">
            <a:extLst>
              <a:ext uri="{FF2B5EF4-FFF2-40B4-BE49-F238E27FC236}">
                <a16:creationId xmlns:a16="http://schemas.microsoft.com/office/drawing/2014/main" id="{CB01019E-CC2A-4890-A991-CA8A227D19C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9765" r="4432"/>
          <a:stretch/>
        </p:blipFill>
        <p:spPr bwMode="auto">
          <a:xfrm>
            <a:off x="6934200" y="1371600"/>
            <a:ext cx="15240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28600" y="1256010"/>
            <a:ext cx="3124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Chitin </a:t>
            </a:r>
            <a:r>
              <a:rPr lang="ar-EG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الكيتين</a:t>
            </a:r>
            <a:endParaRPr lang="en-GB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33400" y="229741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consisted of thousands of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molecules with a 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atom 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end.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3043535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to manufacture the surgical threads.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184021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building material of the </a:t>
            </a:r>
            <a:r>
              <a:rPr lang="en-GB" altLang="en-US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cuticle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الجُـلَيد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insects.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54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09800" y="265182"/>
            <a:ext cx="48205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alpha val="46000"/>
                <a:lumMod val="0"/>
                <a:lumOff val="100000"/>
              </a:schemeClr>
            </a:gs>
            <a:gs pos="4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" y="0"/>
            <a:ext cx="9144000" cy="69342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44958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Carbohydrates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5943600"/>
            <a:ext cx="2971800" cy="674688"/>
            <a:chOff x="2976" y="3849"/>
            <a:chExt cx="1872" cy="425"/>
          </a:xfrm>
        </p:grpSpPr>
        <p:sp>
          <p:nvSpPr>
            <p:cNvPr id="164868" name="Text Box 4"/>
            <p:cNvSpPr txBox="1">
              <a:spLocks noChangeArrowheads="1"/>
            </p:cNvSpPr>
            <p:nvPr/>
          </p:nvSpPr>
          <p:spPr bwMode="auto">
            <a:xfrm>
              <a:off x="3072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7458" name="Text Box 5"/>
            <p:cNvSpPr txBox="1">
              <a:spLocks noChangeArrowheads="1"/>
            </p:cNvSpPr>
            <p:nvPr/>
          </p:nvSpPr>
          <p:spPr bwMode="auto">
            <a:xfrm>
              <a:off x="2976" y="4080"/>
              <a:ext cx="8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0000FF"/>
                  </a:solidFill>
                </a:rPr>
                <a:t>C=O on top</a:t>
              </a:r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3936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Ketose</a:t>
              </a:r>
            </a:p>
          </p:txBody>
        </p:sp>
        <p:sp>
          <p:nvSpPr>
            <p:cNvPr id="17460" name="Text Box 7"/>
            <p:cNvSpPr txBox="1">
              <a:spLocks noChangeArrowheads="1"/>
            </p:cNvSpPr>
            <p:nvPr/>
          </p:nvSpPr>
          <p:spPr bwMode="auto">
            <a:xfrm>
              <a:off x="3775" y="4080"/>
              <a:ext cx="10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0000FF"/>
                  </a:solidFill>
                </a:rPr>
                <a:t>C=O </a:t>
              </a:r>
              <a:r>
                <a:rPr lang="en-GB" altLang="en-US" sz="1400" b="1" dirty="0" smtClean="0">
                  <a:solidFill>
                    <a:srgbClr val="0000FF"/>
                  </a:solidFill>
                </a:rPr>
                <a:t>within </a:t>
              </a:r>
              <a:r>
                <a:rPr lang="en-GB" altLang="en-US" sz="1400" b="1" dirty="0">
                  <a:solidFill>
                    <a:srgbClr val="0000FF"/>
                  </a:solidFill>
                </a:rPr>
                <a:t>chain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1676400"/>
            <a:ext cx="7696200" cy="684213"/>
            <a:chOff x="576" y="1066"/>
            <a:chExt cx="4848" cy="431"/>
          </a:xfrm>
        </p:grpSpPr>
        <p:sp>
          <p:nvSpPr>
            <p:cNvPr id="164873" name="Text Box 9"/>
            <p:cNvSpPr txBox="1">
              <a:spLocks noChangeArrowheads="1"/>
            </p:cNvSpPr>
            <p:nvPr/>
          </p:nvSpPr>
          <p:spPr bwMode="auto">
            <a:xfrm>
              <a:off x="864" y="1324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(Glucose)</a:t>
              </a:r>
            </a:p>
          </p:txBody>
        </p:sp>
        <p:sp>
          <p:nvSpPr>
            <p:cNvPr id="164874" name="Text Box 1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066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Monosaccharides</a:t>
              </a:r>
              <a:endPara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4875" name="Text Box 1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8" y="1081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Disaccharides</a:t>
              </a:r>
            </a:p>
          </p:txBody>
        </p:sp>
        <p:sp>
          <p:nvSpPr>
            <p:cNvPr id="16487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36" y="107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Polysaccharides</a:t>
              </a:r>
            </a:p>
          </p:txBody>
        </p:sp>
        <p:sp>
          <p:nvSpPr>
            <p:cNvPr id="164877" name="Text Box 13"/>
            <p:cNvSpPr txBox="1">
              <a:spLocks noChangeArrowheads="1"/>
            </p:cNvSpPr>
            <p:nvPr/>
          </p:nvSpPr>
          <p:spPr bwMode="auto">
            <a:xfrm>
              <a:off x="2256" y="1324"/>
              <a:ext cx="168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(Sucrose)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962400" y="2992438"/>
            <a:ext cx="4648200" cy="1050925"/>
            <a:chOff x="2496" y="1885"/>
            <a:chExt cx="2928" cy="662"/>
          </a:xfrm>
        </p:grpSpPr>
        <p:sp>
          <p:nvSpPr>
            <p:cNvPr id="164879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47" y="1885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Storage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9" y="1885"/>
              <a:ext cx="1024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Structural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2496" y="2121"/>
              <a:ext cx="1248" cy="4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Starch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                                   &amp;                                           Glycogen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animals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4195" y="2140"/>
              <a:ext cx="1229" cy="3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Cellulose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&amp;                                               Chitin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insects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2367598" y="610256"/>
            <a:ext cx="457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No. of sugar molecules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981200" y="1066800"/>
            <a:ext cx="5334000" cy="685800"/>
            <a:chOff x="1248" y="672"/>
            <a:chExt cx="3360" cy="432"/>
          </a:xfrm>
        </p:grpSpPr>
        <p:sp>
          <p:nvSpPr>
            <p:cNvPr id="17443" name="Line 21"/>
            <p:cNvSpPr>
              <a:spLocks noChangeShapeType="1"/>
            </p:cNvSpPr>
            <p:nvPr/>
          </p:nvSpPr>
          <p:spPr bwMode="auto">
            <a:xfrm>
              <a:off x="3024" y="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22"/>
            <p:cNvSpPr>
              <a:spLocks noChangeShapeType="1"/>
            </p:cNvSpPr>
            <p:nvPr/>
          </p:nvSpPr>
          <p:spPr bwMode="auto">
            <a:xfrm>
              <a:off x="1248" y="864"/>
              <a:ext cx="33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23"/>
            <p:cNvSpPr>
              <a:spLocks noChangeShapeType="1"/>
            </p:cNvSpPr>
            <p:nvPr/>
          </p:nvSpPr>
          <p:spPr bwMode="auto">
            <a:xfrm>
              <a:off x="460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24"/>
            <p:cNvSpPr>
              <a:spLocks noChangeShapeType="1"/>
            </p:cNvSpPr>
            <p:nvPr/>
          </p:nvSpPr>
          <p:spPr bwMode="auto">
            <a:xfrm>
              <a:off x="3024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25"/>
            <p:cNvSpPr>
              <a:spLocks noChangeShapeType="1"/>
            </p:cNvSpPr>
            <p:nvPr/>
          </p:nvSpPr>
          <p:spPr bwMode="auto">
            <a:xfrm>
              <a:off x="124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724400" y="2057400"/>
            <a:ext cx="2971800" cy="990600"/>
            <a:chOff x="3168" y="2457"/>
            <a:chExt cx="1872" cy="624"/>
          </a:xfrm>
        </p:grpSpPr>
        <p:sp>
          <p:nvSpPr>
            <p:cNvPr id="17439" name="Line 27"/>
            <p:cNvSpPr>
              <a:spLocks noChangeShapeType="1"/>
            </p:cNvSpPr>
            <p:nvPr/>
          </p:nvSpPr>
          <p:spPr bwMode="auto">
            <a:xfrm>
              <a:off x="4800" y="2457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28"/>
            <p:cNvSpPr>
              <a:spLocks noChangeShapeType="1"/>
            </p:cNvSpPr>
            <p:nvPr/>
          </p:nvSpPr>
          <p:spPr bwMode="auto">
            <a:xfrm>
              <a:off x="3168" y="2841"/>
              <a:ext cx="18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29"/>
            <p:cNvSpPr>
              <a:spLocks noChangeShapeType="1"/>
            </p:cNvSpPr>
            <p:nvPr/>
          </p:nvSpPr>
          <p:spPr bwMode="auto">
            <a:xfrm>
              <a:off x="3168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0"/>
            <p:cNvSpPr>
              <a:spLocks noChangeShapeType="1"/>
            </p:cNvSpPr>
            <p:nvPr/>
          </p:nvSpPr>
          <p:spPr bwMode="auto">
            <a:xfrm>
              <a:off x="5040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562600" y="5410200"/>
            <a:ext cx="1219200" cy="533400"/>
            <a:chOff x="3504" y="3513"/>
            <a:chExt cx="768" cy="336"/>
          </a:xfrm>
        </p:grpSpPr>
        <p:sp>
          <p:nvSpPr>
            <p:cNvPr id="17435" name="Line 32"/>
            <p:cNvSpPr>
              <a:spLocks noChangeShapeType="1"/>
            </p:cNvSpPr>
            <p:nvPr/>
          </p:nvSpPr>
          <p:spPr bwMode="auto">
            <a:xfrm>
              <a:off x="3504" y="3704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33"/>
            <p:cNvSpPr>
              <a:spLocks noChangeShapeType="1"/>
            </p:cNvSpPr>
            <p:nvPr/>
          </p:nvSpPr>
          <p:spPr bwMode="auto">
            <a:xfrm>
              <a:off x="3504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4"/>
            <p:cNvSpPr>
              <a:spLocks noChangeShapeType="1"/>
            </p:cNvSpPr>
            <p:nvPr/>
          </p:nvSpPr>
          <p:spPr bwMode="auto">
            <a:xfrm>
              <a:off x="4272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5"/>
            <p:cNvSpPr>
              <a:spLocks noChangeShapeType="1"/>
            </p:cNvSpPr>
            <p:nvPr/>
          </p:nvSpPr>
          <p:spPr bwMode="auto">
            <a:xfrm>
              <a:off x="3888" y="3513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09600" y="4904652"/>
            <a:ext cx="6781800" cy="554038"/>
            <a:chOff x="288" y="3158"/>
            <a:chExt cx="4272" cy="349"/>
          </a:xfrm>
        </p:grpSpPr>
        <p:sp>
          <p:nvSpPr>
            <p:cNvPr id="164901" name="Text Box 3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64" y="3170"/>
              <a:ext cx="1296" cy="3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Location of Carbonyl Group</a:t>
              </a:r>
            </a:p>
          </p:txBody>
        </p:sp>
        <p:sp>
          <p:nvSpPr>
            <p:cNvPr id="164902" name="Text Box 3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8" y="3158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No. of C atoms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849313" y="5257800"/>
            <a:ext cx="2894012" cy="685800"/>
            <a:chOff x="384" y="3432"/>
            <a:chExt cx="1823" cy="432"/>
          </a:xfrm>
        </p:grpSpPr>
        <p:sp>
          <p:nvSpPr>
            <p:cNvPr id="17428" name="Line 40"/>
            <p:cNvSpPr>
              <a:spLocks noChangeShapeType="1"/>
            </p:cNvSpPr>
            <p:nvPr/>
          </p:nvSpPr>
          <p:spPr bwMode="auto">
            <a:xfrm>
              <a:off x="384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41"/>
            <p:cNvSpPr>
              <a:spLocks noChangeShapeType="1"/>
            </p:cNvSpPr>
            <p:nvPr/>
          </p:nvSpPr>
          <p:spPr bwMode="auto">
            <a:xfrm>
              <a:off x="1199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42"/>
            <p:cNvSpPr>
              <a:spLocks noChangeShapeType="1"/>
            </p:cNvSpPr>
            <p:nvPr/>
          </p:nvSpPr>
          <p:spPr bwMode="auto">
            <a:xfrm>
              <a:off x="2207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43"/>
            <p:cNvSpPr>
              <a:spLocks noChangeShapeType="1"/>
            </p:cNvSpPr>
            <p:nvPr/>
          </p:nvSpPr>
          <p:spPr bwMode="auto">
            <a:xfrm>
              <a:off x="384" y="3672"/>
              <a:ext cx="18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44"/>
            <p:cNvSpPr>
              <a:spLocks noChangeShapeType="1"/>
            </p:cNvSpPr>
            <p:nvPr/>
          </p:nvSpPr>
          <p:spPr bwMode="auto">
            <a:xfrm>
              <a:off x="1200" y="3432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231775" y="5921375"/>
            <a:ext cx="4340225" cy="517525"/>
            <a:chOff x="-5" y="3850"/>
            <a:chExt cx="2734" cy="326"/>
          </a:xfrm>
        </p:grpSpPr>
        <p:sp>
          <p:nvSpPr>
            <p:cNvPr id="164910" name="Rectangle 46"/>
            <p:cNvSpPr>
              <a:spLocks noChangeArrowheads="1"/>
            </p:cNvSpPr>
            <p:nvPr/>
          </p:nvSpPr>
          <p:spPr bwMode="auto">
            <a:xfrm>
              <a:off x="-5" y="3850"/>
              <a:ext cx="947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 u="sng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Triose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Glyceraldehyde</a:t>
              </a:r>
            </a:p>
          </p:txBody>
        </p:sp>
        <p:sp>
          <p:nvSpPr>
            <p:cNvPr id="164911" name="Rectangle 47"/>
            <p:cNvSpPr>
              <a:spLocks noChangeArrowheads="1"/>
            </p:cNvSpPr>
            <p:nvPr/>
          </p:nvSpPr>
          <p:spPr bwMode="auto">
            <a:xfrm>
              <a:off x="912" y="3850"/>
              <a:ext cx="829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Pentose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</a:t>
              </a:r>
            </a:p>
          </p:txBody>
        </p:sp>
        <p:sp>
          <p:nvSpPr>
            <p:cNvPr id="164912" name="Rectangle 48"/>
            <p:cNvSpPr>
              <a:spLocks noChangeArrowheads="1"/>
            </p:cNvSpPr>
            <p:nvPr/>
          </p:nvSpPr>
          <p:spPr bwMode="auto">
            <a:xfrm>
              <a:off x="1968" y="3850"/>
              <a:ext cx="761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Hexose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905000" y="2360613"/>
            <a:ext cx="4419600" cy="2592387"/>
            <a:chOff x="1200" y="1487"/>
            <a:chExt cx="2784" cy="1633"/>
          </a:xfrm>
        </p:grpSpPr>
        <p:sp>
          <p:nvSpPr>
            <p:cNvPr id="17422" name="Line 50"/>
            <p:cNvSpPr>
              <a:spLocks noChangeShapeType="1"/>
            </p:cNvSpPr>
            <p:nvPr/>
          </p:nvSpPr>
          <p:spPr bwMode="auto">
            <a:xfrm>
              <a:off x="1200" y="1487"/>
              <a:ext cx="0" cy="16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51"/>
            <p:cNvSpPr>
              <a:spLocks noChangeShapeType="1"/>
            </p:cNvSpPr>
            <p:nvPr/>
          </p:nvSpPr>
          <p:spPr bwMode="auto">
            <a:xfrm>
              <a:off x="1200" y="2880"/>
              <a:ext cx="27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52"/>
            <p:cNvSpPr>
              <a:spLocks noChangeShapeType="1"/>
            </p:cNvSpPr>
            <p:nvPr/>
          </p:nvSpPr>
          <p:spPr bwMode="auto">
            <a:xfrm>
              <a:off x="3984" y="28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5"/>
          <p:cNvSpPr txBox="1"/>
          <p:nvPr/>
        </p:nvSpPr>
        <p:spPr>
          <a:xfrm>
            <a:off x="5084892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6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6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8100" y="1254126"/>
            <a:ext cx="9029700" cy="555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STRUCTURE AND FUNCTION OF MACROMOLECULES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85800" y="2727325"/>
            <a:ext cx="70866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Polymer principles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And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Macromolecules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79383"/>
            <a:ext cx="8686800" cy="4164217"/>
          </a:xfrm>
        </p:spPr>
        <p:txBody>
          <a:bodyPr>
            <a:spAutoFit/>
          </a:bodyPr>
          <a:lstStyle/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Cells join </a:t>
            </a:r>
            <a:r>
              <a:rPr lang="ar-EG" altLang="en-US" sz="1800" dirty="0">
                <a:solidFill>
                  <a:srgbClr val="000000"/>
                </a:solidFill>
              </a:rPr>
              <a:t>تربط</a:t>
            </a:r>
            <a:r>
              <a:rPr lang="en-US" altLang="en-US" sz="1800" b="1" dirty="0">
                <a:solidFill>
                  <a:srgbClr val="000000"/>
                </a:solidFill>
              </a:rPr>
              <a:t> smaller organic molecules 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</a:t>
            </a:r>
            <a:r>
              <a:rPr lang="en-US" altLang="en-US" sz="1800" b="1" dirty="0">
                <a:solidFill>
                  <a:srgbClr val="000000"/>
                </a:solidFill>
              </a:rPr>
              <a:t>) together to form larger molecules (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</a:rPr>
              <a:t>, which may be composed of thousands of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molecules.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381000" indent="-381000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sz="1800" b="1" dirty="0"/>
              <a:t>Macromolecules are organic molecules that weigh more than 100,000 D</a:t>
            </a:r>
            <a:r>
              <a:rPr lang="en-US" sz="1800" b="1" dirty="0" smtClean="0"/>
              <a:t>altons </a:t>
            </a:r>
            <a:r>
              <a:rPr lang="en-US" sz="1800" b="1" dirty="0"/>
              <a:t>(</a:t>
            </a:r>
            <a:r>
              <a:rPr lang="en-US" sz="1600" b="1" i="1" dirty="0">
                <a:solidFill>
                  <a:srgbClr val="FF3300"/>
                </a:solidFill>
              </a:rPr>
              <a:t>ATOMIC MASS UNIT</a:t>
            </a:r>
            <a:r>
              <a:rPr lang="en-US" sz="1800" b="1" dirty="0"/>
              <a:t>).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The four major classes of macromolecules are: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Carbohydrates,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Lipids,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Proteins,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Nucleic acids (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will be studied later: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lectures 18, 19 &amp; 20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4191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715962"/>
          </a:xfrm>
        </p:spPr>
        <p:txBody>
          <a:bodyPr/>
          <a:lstStyle/>
          <a:p>
            <a:r>
              <a:rPr lang="en-US" altLang="en-US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Objectives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0980" y="1382395"/>
            <a:ext cx="8572500" cy="5191125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Polymers principles: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synthesis and breakdown of polymers.</a:t>
            </a:r>
          </a:p>
          <a:p>
            <a:pPr marL="0" indent="0"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Carbohydrates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Mono</a:t>
            </a: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saccharides:</a:t>
            </a: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Classifications of Monosaccharides: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</a:t>
            </a:r>
            <a:r>
              <a:rPr lang="en-GB" altLang="en-US" sz="1800" dirty="0" smtClean="0">
                <a:cs typeface="Times New Roman" panose="02020603050405020304" pitchFamily="18" charset="0"/>
              </a:rPr>
              <a:t>examples</a:t>
            </a: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</a:pPr>
            <a:endParaRPr lang="en-GB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</a:t>
            </a: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saccharides:</a:t>
            </a: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endParaRPr lang="en-GB" altLang="en-US" sz="2400" dirty="0" smtClean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</a:t>
            </a: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saccharides:</a:t>
            </a:r>
            <a:endParaRPr lang="en-GB" altLang="en-US" sz="2400" dirty="0" smtClean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Storage Polysaccharides: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endParaRPr lang="en-GB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B)- Structural Polysaccharides: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endParaRPr lang="en-GB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GB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8226CD-214E-4E02-80A6-8B1BFDC3C7E8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899489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14875"/>
            <a:ext cx="3200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C02B33-FF17-41D3-B3AC-F9CD6A36B9E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73163"/>
            <a:ext cx="5181600" cy="25114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 are connected by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covalent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 </a:t>
            </a:r>
            <a:r>
              <a:rPr lang="ar-EG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تفاعل نزع الماء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monomer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hydroxyl group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atom to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(</a:t>
            </a:r>
            <a:r>
              <a:rPr lang="en-US" sz="1800" b="1" dirty="0" smtClean="0"/>
              <a:t>H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O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requires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is aided by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" y="4038600"/>
            <a:ext cx="9067800" cy="242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covalent bonds connecting monomers in a polymer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disassembled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تـُكسَــر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hydration (</a:t>
            </a:r>
            <a:r>
              <a:rPr lang="en-US" alt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</a:t>
            </a:r>
            <a:r>
              <a:rPr lang="ar-EG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الماء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hydrolysis as the covalent bond is broken, a                                                              hydrogen atom and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hydroxyl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from a split                                                                  water molecule attaches where the covalent                                                                    bond used to be.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 reactions dominate the 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digestive </a:t>
            </a:r>
            <a:endParaRPr lang="en-US" altLang="en-US" sz="16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guided by specific enzymes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/>
          <a:stretch>
            <a:fillRect/>
          </a:stretch>
        </p:blipFill>
        <p:spPr bwMode="auto">
          <a:xfrm>
            <a:off x="5238750" y="1380335"/>
            <a:ext cx="3448050" cy="23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33600" y="1524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19200" y="742890"/>
            <a:ext cx="67818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(Carbohydrates, Lipids, Proteins and nucleic acids)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524000"/>
            <a:ext cx="5562600" cy="1568450"/>
            <a:chOff x="1200" y="960"/>
            <a:chExt cx="3504" cy="672"/>
          </a:xfrm>
        </p:grpSpPr>
        <p:sp>
          <p:nvSpPr>
            <p:cNvPr id="6158" name="Line 5"/>
            <p:cNvSpPr>
              <a:spLocks noChangeShapeType="1"/>
            </p:cNvSpPr>
            <p:nvPr/>
          </p:nvSpPr>
          <p:spPr bwMode="auto">
            <a:xfrm>
              <a:off x="2256" y="960"/>
              <a:ext cx="17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6"/>
            <p:cNvSpPr>
              <a:spLocks noChangeShapeType="1"/>
            </p:cNvSpPr>
            <p:nvPr/>
          </p:nvSpPr>
          <p:spPr bwMode="auto">
            <a:xfrm>
              <a:off x="3024" y="96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7"/>
            <p:cNvSpPr>
              <a:spLocks noChangeShapeType="1"/>
            </p:cNvSpPr>
            <p:nvPr/>
          </p:nvSpPr>
          <p:spPr bwMode="auto">
            <a:xfrm>
              <a:off x="1200" y="1344"/>
              <a:ext cx="35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8"/>
            <p:cNvSpPr>
              <a:spLocks noChangeShapeType="1"/>
            </p:cNvSpPr>
            <p:nvPr/>
          </p:nvSpPr>
          <p:spPr bwMode="auto">
            <a:xfrm>
              <a:off x="1200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9"/>
            <p:cNvSpPr>
              <a:spLocks noChangeShapeType="1"/>
            </p:cNvSpPr>
            <p:nvPr/>
          </p:nvSpPr>
          <p:spPr bwMode="auto">
            <a:xfrm>
              <a:off x="302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0"/>
            <p:cNvSpPr>
              <a:spLocks noChangeShapeType="1"/>
            </p:cNvSpPr>
            <p:nvPr/>
          </p:nvSpPr>
          <p:spPr bwMode="auto">
            <a:xfrm>
              <a:off x="470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8382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Mono-mer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38100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Di-mer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3246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Poly-mer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28600" y="4892675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 Polymer: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is a long molecule consists of a chain of </a:t>
            </a:r>
            <a:r>
              <a:rPr lang="en-GB" sz="24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similar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building molecules (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monomers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) covalently bonded together.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95400" y="3702050"/>
            <a:ext cx="6858000" cy="717550"/>
            <a:chOff x="768" y="1824"/>
            <a:chExt cx="4320" cy="452"/>
          </a:xfrm>
        </p:grpSpPr>
        <p:sp>
          <p:nvSpPr>
            <p:cNvPr id="104467" name="Text Box 1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أحاد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8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36" y="1872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ثنائ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9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0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عديد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2286000" y="762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9" grpId="0" animBg="1"/>
      <p:bldP spid="104460" grpId="0" animBg="1"/>
      <p:bldP spid="104461" grpId="0" animBg="1"/>
      <p:bldP spid="1044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 Carbohydrates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0386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saccharides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ar-SA" sz="3200" dirty="0">
              <a:solidFill>
                <a:srgbClr val="FF0000"/>
              </a:solidFill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ar-SA" altLang="en-US" dirty="0">
                <a:solidFill>
                  <a:srgbClr val="000000"/>
                </a:solidFill>
              </a:rPr>
              <a:t>    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simplest form of carbohydrates (simple sugars).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contain a single sugar molecule.</a:t>
            </a:r>
          </a:p>
          <a:p>
            <a:pPr marL="990600" lvl="1" indent="-533400" eaLnBrk="1" hangingPunct="1">
              <a:buFontTx/>
              <a:buAutoNum type="arabicPeriod" startAt="2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saccharides: 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 two monosaccharides joined via dehydration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reactions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buFontTx/>
              <a:buAutoNum type="arabicPeriod" startAt="3"/>
              <a:defRPr/>
            </a:pP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saccharides: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are polymers of many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33985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9063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Sugars, </a:t>
            </a:r>
            <a:r>
              <a:rPr lang="en-US" altLang="en-US" sz="1600" b="1" dirty="0" err="1"/>
              <a:t>Carbo</a:t>
            </a:r>
            <a:r>
              <a:rPr lang="en-US" altLang="en-US" sz="1600" b="1" dirty="0"/>
              <a:t> = carbon, hydrate = water; Used as an immediate energy source.</a:t>
            </a:r>
          </a:p>
          <a:p>
            <a:pPr marL="119063"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The molecular formula is C</a:t>
            </a:r>
            <a:r>
              <a:rPr lang="en-US" altLang="en-US" sz="1600" b="1" baseline="-25000" dirty="0"/>
              <a:t>n</a:t>
            </a:r>
            <a:r>
              <a:rPr lang="en-US" altLang="en-US" sz="1600" b="1" dirty="0"/>
              <a:t>H</a:t>
            </a:r>
            <a:r>
              <a:rPr lang="en-US" altLang="en-US" sz="1600" b="1" baseline="-25000" dirty="0"/>
              <a:t>2n</a:t>
            </a:r>
            <a:r>
              <a:rPr lang="en-US" altLang="en-US" sz="1600" b="1" dirty="0"/>
              <a:t>O</a:t>
            </a:r>
            <a:r>
              <a:rPr lang="en-US" altLang="en-US" sz="1600" b="1" baseline="-25000" dirty="0"/>
              <a:t>n </a:t>
            </a:r>
            <a:r>
              <a:rPr lang="en-US" altLang="en-US" sz="1600" b="1" dirty="0"/>
              <a:t> </a:t>
            </a:r>
            <a:r>
              <a:rPr lang="en-US" altLang="en-US" sz="1600" b="1" dirty="0" smtClean="0"/>
              <a:t>means that,  </a:t>
            </a:r>
            <a:r>
              <a:rPr lang="en-US" altLang="en-US" sz="1600" b="1" dirty="0"/>
              <a:t>carbon, hydrogen and oxygen are found in the ratio = 1:2:1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85800"/>
            <a:ext cx="7239000" cy="1447800"/>
            <a:chOff x="672" y="432"/>
            <a:chExt cx="4560" cy="912"/>
          </a:xfrm>
        </p:grpSpPr>
        <p:sp>
          <p:nvSpPr>
            <p:cNvPr id="8295" name="Oval 3"/>
            <p:cNvSpPr>
              <a:spLocks noChangeArrowheads="1"/>
            </p:cNvSpPr>
            <p:nvPr/>
          </p:nvSpPr>
          <p:spPr bwMode="auto">
            <a:xfrm>
              <a:off x="3168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8296" name="Oval 4"/>
            <p:cNvSpPr>
              <a:spLocks noChangeArrowheads="1"/>
            </p:cNvSpPr>
            <p:nvPr/>
          </p:nvSpPr>
          <p:spPr bwMode="auto">
            <a:xfrm>
              <a:off x="1392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07525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" y="432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u="sng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07526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20" y="528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3784600"/>
            <a:ext cx="8839200" cy="1108075"/>
            <a:chOff x="144" y="2384"/>
            <a:chExt cx="5568" cy="698"/>
          </a:xfrm>
        </p:grpSpPr>
        <p:sp>
          <p:nvSpPr>
            <p:cNvPr id="8291" name="Rectangle 8"/>
            <p:cNvSpPr>
              <a:spLocks noChangeArrowheads="1"/>
            </p:cNvSpPr>
            <p:nvPr/>
          </p:nvSpPr>
          <p:spPr bwMode="auto">
            <a:xfrm>
              <a:off x="3040" y="2384"/>
              <a:ext cx="1296" cy="3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8292" name="Rectangle 9"/>
            <p:cNvSpPr>
              <a:spLocks noChangeArrowheads="1"/>
            </p:cNvSpPr>
            <p:nvPr/>
          </p:nvSpPr>
          <p:spPr bwMode="auto">
            <a:xfrm>
              <a:off x="1392" y="2400"/>
              <a:ext cx="1296" cy="336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144" y="2832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4416" y="2736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4953000" cy="5334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Monosaccharides</a:t>
            </a: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السكر</a:t>
            </a:r>
            <a:r>
              <a:rPr lang="ar-SA" sz="2800" dirty="0">
                <a:ln w="11430"/>
                <a:solidFill>
                  <a:schemeClr val="tx1"/>
                </a:solidFill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الأحادي</a:t>
            </a:r>
            <a:endParaRPr lang="en-GB" sz="1800" dirty="0">
              <a:ln w="11430"/>
              <a:solidFill>
                <a:schemeClr val="tx1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71800" y="1524000"/>
            <a:ext cx="381000" cy="4343400"/>
            <a:chOff x="1296" y="816"/>
            <a:chExt cx="240" cy="2736"/>
          </a:xfrm>
        </p:grpSpPr>
        <p:sp>
          <p:nvSpPr>
            <p:cNvPr id="8280" name="Text Box 14"/>
            <p:cNvSpPr txBox="1">
              <a:spLocks noChangeArrowheads="1"/>
            </p:cNvSpPr>
            <p:nvPr/>
          </p:nvSpPr>
          <p:spPr bwMode="auto">
            <a:xfrm>
              <a:off x="1296" y="81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1" name="Text Box 15"/>
            <p:cNvSpPr txBox="1">
              <a:spLocks noChangeArrowheads="1"/>
            </p:cNvSpPr>
            <p:nvPr/>
          </p:nvSpPr>
          <p:spPr bwMode="auto">
            <a:xfrm>
              <a:off x="1296" y="129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2" name="Text Box 16"/>
            <p:cNvSpPr txBox="1">
              <a:spLocks noChangeArrowheads="1"/>
            </p:cNvSpPr>
            <p:nvPr/>
          </p:nvSpPr>
          <p:spPr bwMode="auto">
            <a:xfrm>
              <a:off x="1296" y="174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3" name="Text Box 17"/>
            <p:cNvSpPr txBox="1">
              <a:spLocks noChangeArrowheads="1"/>
            </p:cNvSpPr>
            <p:nvPr/>
          </p:nvSpPr>
          <p:spPr bwMode="auto">
            <a:xfrm>
              <a:off x="1296" y="222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8284" name="Text Box 18"/>
            <p:cNvSpPr txBox="1">
              <a:spLocks noChangeArrowheads="1"/>
            </p:cNvSpPr>
            <p:nvPr/>
          </p:nvSpPr>
          <p:spPr bwMode="auto">
            <a:xfrm>
              <a:off x="1296" y="270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5" name="Text Box 19"/>
            <p:cNvSpPr txBox="1">
              <a:spLocks noChangeArrowheads="1"/>
            </p:cNvSpPr>
            <p:nvPr/>
          </p:nvSpPr>
          <p:spPr bwMode="auto">
            <a:xfrm>
              <a:off x="1296" y="318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6" name="Line 20"/>
            <p:cNvSpPr>
              <a:spLocks noChangeShapeType="1"/>
            </p:cNvSpPr>
            <p:nvPr/>
          </p:nvSpPr>
          <p:spPr bwMode="auto">
            <a:xfrm>
              <a:off x="1440" y="1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7" name="Line 21"/>
            <p:cNvSpPr>
              <a:spLocks noChangeShapeType="1"/>
            </p:cNvSpPr>
            <p:nvPr/>
          </p:nvSpPr>
          <p:spPr bwMode="auto">
            <a:xfrm>
              <a:off x="1440" y="302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8" name="Line 22"/>
            <p:cNvSpPr>
              <a:spLocks noChangeShapeType="1"/>
            </p:cNvSpPr>
            <p:nvPr/>
          </p:nvSpPr>
          <p:spPr bwMode="auto">
            <a:xfrm>
              <a:off x="1440" y="254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9" name="Line 23"/>
            <p:cNvSpPr>
              <a:spLocks noChangeShapeType="1"/>
            </p:cNvSpPr>
            <p:nvPr/>
          </p:nvSpPr>
          <p:spPr bwMode="auto">
            <a:xfrm>
              <a:off x="1440" y="206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90" name="Line 24"/>
            <p:cNvSpPr>
              <a:spLocks noChangeShapeType="1"/>
            </p:cNvSpPr>
            <p:nvPr/>
          </p:nvSpPr>
          <p:spPr bwMode="auto">
            <a:xfrm>
              <a:off x="1440" y="158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00300" y="1143000"/>
            <a:ext cx="1714500" cy="609600"/>
            <a:chOff x="936" y="576"/>
            <a:chExt cx="1080" cy="384"/>
          </a:xfrm>
        </p:grpSpPr>
        <p:grpSp>
          <p:nvGrpSpPr>
            <p:cNvPr id="8274" name="Group 26"/>
            <p:cNvGrpSpPr>
              <a:grpSpLocks/>
            </p:cNvGrpSpPr>
            <p:nvPr/>
          </p:nvGrpSpPr>
          <p:grpSpPr bwMode="auto">
            <a:xfrm>
              <a:off x="1512" y="768"/>
              <a:ext cx="240" cy="192"/>
              <a:chOff x="1536" y="816"/>
              <a:chExt cx="240" cy="192"/>
            </a:xfrm>
          </p:grpSpPr>
          <p:sp>
            <p:nvSpPr>
              <p:cNvPr id="8278" name="Line 2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1536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Line 2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1584" y="86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49" name="Text Box 29"/>
            <p:cNvSpPr txBox="1">
              <a:spLocks noChangeArrowheads="1"/>
            </p:cNvSpPr>
            <p:nvPr/>
          </p:nvSpPr>
          <p:spPr bwMode="auto">
            <a:xfrm>
              <a:off x="1680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76" name="Line 3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1152" y="768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>
              <a:off x="936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362200" y="2362200"/>
            <a:ext cx="1828800" cy="457200"/>
            <a:chOff x="912" y="1344"/>
            <a:chExt cx="1152" cy="288"/>
          </a:xfrm>
        </p:grpSpPr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>
              <a:off x="1632" y="134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4" name="Text Box 34"/>
            <p:cNvSpPr txBox="1">
              <a:spLocks noChangeArrowheads="1"/>
            </p:cNvSpPr>
            <p:nvPr/>
          </p:nvSpPr>
          <p:spPr bwMode="auto">
            <a:xfrm>
              <a:off x="912" y="13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72" name="Line 35"/>
            <p:cNvSpPr>
              <a:spLocks noChangeShapeType="1"/>
            </p:cNvSpPr>
            <p:nvPr/>
          </p:nvSpPr>
          <p:spPr bwMode="auto">
            <a:xfrm>
              <a:off x="1536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36"/>
            <p:cNvSpPr>
              <a:spLocks noChangeShapeType="1"/>
            </p:cNvSpPr>
            <p:nvPr/>
          </p:nvSpPr>
          <p:spPr bwMode="auto">
            <a:xfrm>
              <a:off x="1152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209800" y="3048000"/>
            <a:ext cx="1905000" cy="457200"/>
            <a:chOff x="816" y="1776"/>
            <a:chExt cx="1200" cy="288"/>
          </a:xfrm>
        </p:grpSpPr>
        <p:sp>
          <p:nvSpPr>
            <p:cNvPr id="107558" name="Text Box 38"/>
            <p:cNvSpPr txBox="1">
              <a:spLocks noChangeArrowheads="1"/>
            </p:cNvSpPr>
            <p:nvPr/>
          </p:nvSpPr>
          <p:spPr bwMode="auto">
            <a:xfrm>
              <a:off x="816" y="17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>
              <a:off x="1680" y="17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8" name="Line 40"/>
            <p:cNvSpPr>
              <a:spLocks noChangeShapeType="1"/>
            </p:cNvSpPr>
            <p:nvPr/>
          </p:nvSpPr>
          <p:spPr bwMode="auto">
            <a:xfrm>
              <a:off x="1568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41"/>
            <p:cNvSpPr>
              <a:spLocks noChangeShapeType="1"/>
            </p:cNvSpPr>
            <p:nvPr/>
          </p:nvSpPr>
          <p:spPr bwMode="auto">
            <a:xfrm>
              <a:off x="1184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2362200" y="3810000"/>
            <a:ext cx="1905000" cy="457200"/>
            <a:chOff x="912" y="2256"/>
            <a:chExt cx="1200" cy="288"/>
          </a:xfrm>
        </p:grpSpPr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1680" y="22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4" name="Text Box 44"/>
            <p:cNvSpPr txBox="1">
              <a:spLocks noChangeArrowheads="1"/>
            </p:cNvSpPr>
            <p:nvPr/>
          </p:nvSpPr>
          <p:spPr bwMode="auto">
            <a:xfrm>
              <a:off x="912" y="225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4" name="Line 45"/>
            <p:cNvSpPr>
              <a:spLocks noChangeShapeType="1"/>
            </p:cNvSpPr>
            <p:nvPr/>
          </p:nvSpPr>
          <p:spPr bwMode="auto">
            <a:xfrm>
              <a:off x="1552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46"/>
            <p:cNvSpPr>
              <a:spLocks noChangeShapeType="1"/>
            </p:cNvSpPr>
            <p:nvPr/>
          </p:nvSpPr>
          <p:spPr bwMode="auto">
            <a:xfrm>
              <a:off x="1184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2362200" y="4572000"/>
            <a:ext cx="1905000" cy="457200"/>
            <a:chOff x="912" y="2736"/>
            <a:chExt cx="1200" cy="288"/>
          </a:xfrm>
        </p:grpSpPr>
        <p:sp>
          <p:nvSpPr>
            <p:cNvPr id="107568" name="Text Box 48"/>
            <p:cNvSpPr txBox="1">
              <a:spLocks noChangeArrowheads="1"/>
            </p:cNvSpPr>
            <p:nvPr/>
          </p:nvSpPr>
          <p:spPr bwMode="auto">
            <a:xfrm>
              <a:off x="1680" y="273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9" name="Text Box 49"/>
            <p:cNvSpPr txBox="1">
              <a:spLocks noChangeArrowheads="1"/>
            </p:cNvSpPr>
            <p:nvPr/>
          </p:nvSpPr>
          <p:spPr bwMode="auto">
            <a:xfrm>
              <a:off x="912" y="273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0" name="Line 50"/>
            <p:cNvSpPr>
              <a:spLocks noChangeShapeType="1"/>
            </p:cNvSpPr>
            <p:nvPr/>
          </p:nvSpPr>
          <p:spPr bwMode="auto">
            <a:xfrm>
              <a:off x="155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51"/>
            <p:cNvSpPr>
              <a:spLocks noChangeShapeType="1"/>
            </p:cNvSpPr>
            <p:nvPr/>
          </p:nvSpPr>
          <p:spPr bwMode="auto">
            <a:xfrm>
              <a:off x="119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362200" y="5334000"/>
            <a:ext cx="1905000" cy="457200"/>
            <a:chOff x="912" y="3216"/>
            <a:chExt cx="1200" cy="288"/>
          </a:xfrm>
        </p:grpSpPr>
        <p:sp>
          <p:nvSpPr>
            <p:cNvPr id="107573" name="Text Box 53"/>
            <p:cNvSpPr txBox="1">
              <a:spLocks noChangeArrowheads="1"/>
            </p:cNvSpPr>
            <p:nvPr/>
          </p:nvSpPr>
          <p:spPr bwMode="auto">
            <a:xfrm>
              <a:off x="1680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74" name="Text Box 54"/>
            <p:cNvSpPr txBox="1">
              <a:spLocks noChangeArrowheads="1"/>
            </p:cNvSpPr>
            <p:nvPr/>
          </p:nvSpPr>
          <p:spPr bwMode="auto">
            <a:xfrm>
              <a:off x="912" y="32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56" name="Line 55"/>
            <p:cNvSpPr>
              <a:spLocks noChangeShapeType="1"/>
            </p:cNvSpPr>
            <p:nvPr/>
          </p:nvSpPr>
          <p:spPr bwMode="auto">
            <a:xfrm>
              <a:off x="1536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56"/>
            <p:cNvSpPr>
              <a:spLocks noChangeShapeType="1"/>
            </p:cNvSpPr>
            <p:nvPr/>
          </p:nvSpPr>
          <p:spPr bwMode="auto">
            <a:xfrm>
              <a:off x="1184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2971800" y="5791200"/>
            <a:ext cx="533400" cy="762000"/>
            <a:chOff x="1872" y="3648"/>
            <a:chExt cx="336" cy="480"/>
          </a:xfrm>
        </p:grpSpPr>
        <p:sp>
          <p:nvSpPr>
            <p:cNvPr id="8252" name="Line 58"/>
            <p:cNvSpPr>
              <a:spLocks noChangeShapeType="1"/>
            </p:cNvSpPr>
            <p:nvPr/>
          </p:nvSpPr>
          <p:spPr bwMode="auto">
            <a:xfrm>
              <a:off x="2016" y="364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9" name="Text Box 59"/>
            <p:cNvSpPr txBox="1">
              <a:spLocks noChangeArrowheads="1"/>
            </p:cNvSpPr>
            <p:nvPr/>
          </p:nvSpPr>
          <p:spPr bwMode="auto">
            <a:xfrm>
              <a:off x="1872" y="38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4876800" y="1143000"/>
            <a:ext cx="2133600" cy="5410200"/>
            <a:chOff x="3792" y="624"/>
            <a:chExt cx="1344" cy="3408"/>
          </a:xfrm>
        </p:grpSpPr>
        <p:sp>
          <p:nvSpPr>
            <p:cNvPr id="107581" name="Text Box 61"/>
            <p:cNvSpPr txBox="1">
              <a:spLocks noChangeArrowheads="1"/>
            </p:cNvSpPr>
            <p:nvPr/>
          </p:nvSpPr>
          <p:spPr bwMode="auto">
            <a:xfrm>
              <a:off x="4320" y="864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8215" name="Text Box 62"/>
            <p:cNvSpPr txBox="1">
              <a:spLocks noChangeArrowheads="1"/>
            </p:cNvSpPr>
            <p:nvPr/>
          </p:nvSpPr>
          <p:spPr bwMode="auto">
            <a:xfrm>
              <a:off x="4320" y="1344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6" name="Text Box 63"/>
            <p:cNvSpPr txBox="1">
              <a:spLocks noChangeArrowheads="1"/>
            </p:cNvSpPr>
            <p:nvPr/>
          </p:nvSpPr>
          <p:spPr bwMode="auto">
            <a:xfrm>
              <a:off x="4320" y="179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7" name="Text Box 64"/>
            <p:cNvSpPr txBox="1">
              <a:spLocks noChangeArrowheads="1"/>
            </p:cNvSpPr>
            <p:nvPr/>
          </p:nvSpPr>
          <p:spPr bwMode="auto">
            <a:xfrm>
              <a:off x="4320" y="227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8218" name="Text Box 65"/>
            <p:cNvSpPr txBox="1">
              <a:spLocks noChangeArrowheads="1"/>
            </p:cNvSpPr>
            <p:nvPr/>
          </p:nvSpPr>
          <p:spPr bwMode="auto">
            <a:xfrm>
              <a:off x="4320" y="275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9" name="Text Box 66"/>
            <p:cNvSpPr txBox="1">
              <a:spLocks noChangeArrowheads="1"/>
            </p:cNvSpPr>
            <p:nvPr/>
          </p:nvSpPr>
          <p:spPr bwMode="auto">
            <a:xfrm>
              <a:off x="4320" y="323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20" name="Line 67"/>
            <p:cNvSpPr>
              <a:spLocks noChangeShapeType="1"/>
            </p:cNvSpPr>
            <p:nvPr/>
          </p:nvSpPr>
          <p:spPr bwMode="auto">
            <a:xfrm>
              <a:off x="4464" y="1160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68"/>
            <p:cNvSpPr>
              <a:spLocks noChangeShapeType="1"/>
            </p:cNvSpPr>
            <p:nvPr/>
          </p:nvSpPr>
          <p:spPr bwMode="auto">
            <a:xfrm>
              <a:off x="4464" y="355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69"/>
            <p:cNvSpPr>
              <a:spLocks noChangeShapeType="1"/>
            </p:cNvSpPr>
            <p:nvPr/>
          </p:nvSpPr>
          <p:spPr bwMode="auto">
            <a:xfrm>
              <a:off x="4464" y="307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70"/>
            <p:cNvSpPr>
              <a:spLocks noChangeShapeType="1"/>
            </p:cNvSpPr>
            <p:nvPr/>
          </p:nvSpPr>
          <p:spPr bwMode="auto">
            <a:xfrm>
              <a:off x="4464" y="259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71"/>
            <p:cNvSpPr>
              <a:spLocks noChangeShapeType="1"/>
            </p:cNvSpPr>
            <p:nvPr/>
          </p:nvSpPr>
          <p:spPr bwMode="auto">
            <a:xfrm>
              <a:off x="4464" y="2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72"/>
            <p:cNvSpPr>
              <a:spLocks noChangeShapeType="1"/>
            </p:cNvSpPr>
            <p:nvPr/>
          </p:nvSpPr>
          <p:spPr bwMode="auto">
            <a:xfrm>
              <a:off x="4464" y="163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73"/>
            <p:cNvSpPr>
              <a:spLocks noChangeShapeType="1"/>
            </p:cNvSpPr>
            <p:nvPr/>
          </p:nvSpPr>
          <p:spPr bwMode="auto">
            <a:xfrm flipV="1">
              <a:off x="453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74"/>
            <p:cNvSpPr>
              <a:spLocks noChangeShapeType="1"/>
            </p:cNvSpPr>
            <p:nvPr/>
          </p:nvSpPr>
          <p:spPr bwMode="auto">
            <a:xfrm flipV="1">
              <a:off x="4584" y="864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Text Box 75"/>
            <p:cNvSpPr txBox="1">
              <a:spLocks noChangeArrowheads="1"/>
            </p:cNvSpPr>
            <p:nvPr/>
          </p:nvSpPr>
          <p:spPr bwMode="auto">
            <a:xfrm>
              <a:off x="4704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29" name="Line 76"/>
            <p:cNvSpPr>
              <a:spLocks noChangeShapeType="1"/>
            </p:cNvSpPr>
            <p:nvPr/>
          </p:nvSpPr>
          <p:spPr bwMode="auto">
            <a:xfrm flipH="1" flipV="1">
              <a:off x="417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7" name="Text Box 77"/>
            <p:cNvSpPr txBox="1">
              <a:spLocks noChangeArrowheads="1"/>
            </p:cNvSpPr>
            <p:nvPr/>
          </p:nvSpPr>
          <p:spPr bwMode="auto">
            <a:xfrm>
              <a:off x="3960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598" name="Text Box 78"/>
            <p:cNvSpPr txBox="1">
              <a:spLocks noChangeArrowheads="1"/>
            </p:cNvSpPr>
            <p:nvPr/>
          </p:nvSpPr>
          <p:spPr bwMode="auto">
            <a:xfrm>
              <a:off x="4704" y="326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99" name="Text Box 79"/>
            <p:cNvSpPr txBox="1">
              <a:spLocks noChangeArrowheads="1"/>
            </p:cNvSpPr>
            <p:nvPr/>
          </p:nvSpPr>
          <p:spPr bwMode="auto">
            <a:xfrm>
              <a:off x="4704" y="278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0" name="Text Box 80"/>
            <p:cNvSpPr txBox="1">
              <a:spLocks noChangeArrowheads="1"/>
            </p:cNvSpPr>
            <p:nvPr/>
          </p:nvSpPr>
          <p:spPr bwMode="auto">
            <a:xfrm>
              <a:off x="3792" y="23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1" name="Text Box 81"/>
            <p:cNvSpPr txBox="1">
              <a:spLocks noChangeArrowheads="1"/>
            </p:cNvSpPr>
            <p:nvPr/>
          </p:nvSpPr>
          <p:spPr bwMode="auto">
            <a:xfrm>
              <a:off x="3840" y="182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2" name="Text Box 82"/>
            <p:cNvSpPr txBox="1">
              <a:spLocks noChangeArrowheads="1"/>
            </p:cNvSpPr>
            <p:nvPr/>
          </p:nvSpPr>
          <p:spPr bwMode="auto">
            <a:xfrm>
              <a:off x="4704" y="18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3" name="Text Box 83"/>
            <p:cNvSpPr txBox="1">
              <a:spLocks noChangeArrowheads="1"/>
            </p:cNvSpPr>
            <p:nvPr/>
          </p:nvSpPr>
          <p:spPr bwMode="auto">
            <a:xfrm>
              <a:off x="4704" y="230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4" name="Text Box 84"/>
            <p:cNvSpPr txBox="1">
              <a:spLocks noChangeArrowheads="1"/>
            </p:cNvSpPr>
            <p:nvPr/>
          </p:nvSpPr>
          <p:spPr bwMode="auto">
            <a:xfrm>
              <a:off x="3936" y="27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5" name="Text Box 85"/>
            <p:cNvSpPr txBox="1">
              <a:spLocks noChangeArrowheads="1"/>
            </p:cNvSpPr>
            <p:nvPr/>
          </p:nvSpPr>
          <p:spPr bwMode="auto">
            <a:xfrm>
              <a:off x="3936" y="326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6" name="Text Box 86"/>
            <p:cNvSpPr txBox="1">
              <a:spLocks noChangeArrowheads="1"/>
            </p:cNvSpPr>
            <p:nvPr/>
          </p:nvSpPr>
          <p:spPr bwMode="auto">
            <a:xfrm>
              <a:off x="4656" y="13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7" name="Text Box 87"/>
            <p:cNvSpPr txBox="1">
              <a:spLocks noChangeArrowheads="1"/>
            </p:cNvSpPr>
            <p:nvPr/>
          </p:nvSpPr>
          <p:spPr bwMode="auto">
            <a:xfrm>
              <a:off x="3936" y="139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41" name="Line 88"/>
            <p:cNvSpPr>
              <a:spLocks noChangeShapeType="1"/>
            </p:cNvSpPr>
            <p:nvPr/>
          </p:nvSpPr>
          <p:spPr bwMode="auto">
            <a:xfrm>
              <a:off x="456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89"/>
            <p:cNvSpPr>
              <a:spLocks noChangeShapeType="1"/>
            </p:cNvSpPr>
            <p:nvPr/>
          </p:nvSpPr>
          <p:spPr bwMode="auto">
            <a:xfrm>
              <a:off x="417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90"/>
            <p:cNvSpPr>
              <a:spLocks noChangeShapeType="1"/>
            </p:cNvSpPr>
            <p:nvPr/>
          </p:nvSpPr>
          <p:spPr bwMode="auto">
            <a:xfrm>
              <a:off x="4592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91"/>
            <p:cNvSpPr>
              <a:spLocks noChangeShapeType="1"/>
            </p:cNvSpPr>
            <p:nvPr/>
          </p:nvSpPr>
          <p:spPr bwMode="auto">
            <a:xfrm>
              <a:off x="4208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92"/>
            <p:cNvSpPr>
              <a:spLocks noChangeShapeType="1"/>
            </p:cNvSpPr>
            <p:nvPr/>
          </p:nvSpPr>
          <p:spPr bwMode="auto">
            <a:xfrm>
              <a:off x="4576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93"/>
            <p:cNvSpPr>
              <a:spLocks noChangeShapeType="1"/>
            </p:cNvSpPr>
            <p:nvPr/>
          </p:nvSpPr>
          <p:spPr bwMode="auto">
            <a:xfrm>
              <a:off x="4208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94"/>
            <p:cNvSpPr>
              <a:spLocks noChangeShapeType="1"/>
            </p:cNvSpPr>
            <p:nvPr/>
          </p:nvSpPr>
          <p:spPr bwMode="auto">
            <a:xfrm>
              <a:off x="457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95"/>
            <p:cNvSpPr>
              <a:spLocks noChangeShapeType="1"/>
            </p:cNvSpPr>
            <p:nvPr/>
          </p:nvSpPr>
          <p:spPr bwMode="auto">
            <a:xfrm>
              <a:off x="421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96"/>
            <p:cNvSpPr>
              <a:spLocks noChangeShapeType="1"/>
            </p:cNvSpPr>
            <p:nvPr/>
          </p:nvSpPr>
          <p:spPr bwMode="auto">
            <a:xfrm>
              <a:off x="4560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97"/>
            <p:cNvSpPr>
              <a:spLocks noChangeShapeType="1"/>
            </p:cNvSpPr>
            <p:nvPr/>
          </p:nvSpPr>
          <p:spPr bwMode="auto">
            <a:xfrm>
              <a:off x="4208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8" name="Text Box 98"/>
            <p:cNvSpPr txBox="1">
              <a:spLocks noChangeArrowheads="1"/>
            </p:cNvSpPr>
            <p:nvPr/>
          </p:nvSpPr>
          <p:spPr bwMode="auto">
            <a:xfrm>
              <a:off x="4320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228600" y="1970089"/>
            <a:ext cx="1676400" cy="930275"/>
            <a:chOff x="144" y="1241"/>
            <a:chExt cx="960" cy="586"/>
          </a:xfrm>
        </p:grpSpPr>
        <p:sp>
          <p:nvSpPr>
            <p:cNvPr id="107620" name="Text Box 10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4" y="1241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Glucose</a:t>
              </a:r>
            </a:p>
          </p:txBody>
        </p:sp>
        <p:sp>
          <p:nvSpPr>
            <p:cNvPr id="107621" name="Text Box 10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4" y="1497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7086600" y="2071688"/>
            <a:ext cx="1981200" cy="976312"/>
            <a:chOff x="4464" y="1305"/>
            <a:chExt cx="1248" cy="615"/>
          </a:xfrm>
        </p:grpSpPr>
        <p:sp>
          <p:nvSpPr>
            <p:cNvPr id="107623" name="Text Box 10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464" y="1305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Galactose</a:t>
              </a:r>
            </a:p>
          </p:txBody>
        </p:sp>
        <p:sp>
          <p:nvSpPr>
            <p:cNvPr id="107624" name="Text Box 10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08" y="1593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6324600" y="76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Aldehyde sugars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/>
              <a:t>An OH group is attached to each carbon except one, which is double bonded to an oxygen (carbonyl).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5" grpId="0"/>
      <p:bldP spid="12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2209800"/>
            <a:ext cx="2514600" cy="838200"/>
            <a:chOff x="2736" y="1104"/>
            <a:chExt cx="1584" cy="528"/>
          </a:xfrm>
        </p:grpSpPr>
        <p:sp>
          <p:nvSpPr>
            <p:cNvPr id="9329" name="Oval 3"/>
            <p:cNvSpPr>
              <a:spLocks noChangeArrowheads="1"/>
            </p:cNvSpPr>
            <p:nvPr/>
          </p:nvSpPr>
          <p:spPr bwMode="auto">
            <a:xfrm>
              <a:off x="3312" y="1104"/>
              <a:ext cx="1008" cy="52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8548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736" y="110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u="sng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Ketose</a:t>
              </a:r>
              <a:endPara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67400" y="914400"/>
            <a:ext cx="2057400" cy="5715000"/>
            <a:chOff x="3024" y="288"/>
            <a:chExt cx="1296" cy="3600"/>
          </a:xfrm>
        </p:grpSpPr>
        <p:sp>
          <p:nvSpPr>
            <p:cNvPr id="9291" name="Text Box 6"/>
            <p:cNvSpPr txBox="1">
              <a:spLocks noChangeArrowheads="1"/>
            </p:cNvSpPr>
            <p:nvPr/>
          </p:nvSpPr>
          <p:spPr bwMode="auto">
            <a:xfrm>
              <a:off x="3504" y="72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2" name="Text Box 7"/>
            <p:cNvSpPr txBox="1">
              <a:spLocks noChangeArrowheads="1"/>
            </p:cNvSpPr>
            <p:nvPr/>
          </p:nvSpPr>
          <p:spPr bwMode="auto">
            <a:xfrm>
              <a:off x="3504" y="120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3" name="Text Box 8"/>
            <p:cNvSpPr txBox="1">
              <a:spLocks noChangeArrowheads="1"/>
            </p:cNvSpPr>
            <p:nvPr/>
          </p:nvSpPr>
          <p:spPr bwMode="auto">
            <a:xfrm>
              <a:off x="3504" y="165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4" name="Text Box 9"/>
            <p:cNvSpPr txBox="1">
              <a:spLocks noChangeArrowheads="1"/>
            </p:cNvSpPr>
            <p:nvPr/>
          </p:nvSpPr>
          <p:spPr bwMode="auto">
            <a:xfrm>
              <a:off x="3504" y="213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5" name="Text Box 10"/>
            <p:cNvSpPr txBox="1">
              <a:spLocks noChangeArrowheads="1"/>
            </p:cNvSpPr>
            <p:nvPr/>
          </p:nvSpPr>
          <p:spPr bwMode="auto">
            <a:xfrm>
              <a:off x="3504" y="261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6" name="Text Box 11"/>
            <p:cNvSpPr txBox="1">
              <a:spLocks noChangeArrowheads="1"/>
            </p:cNvSpPr>
            <p:nvPr/>
          </p:nvSpPr>
          <p:spPr bwMode="auto">
            <a:xfrm>
              <a:off x="3504" y="309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7" name="Line 12"/>
            <p:cNvSpPr>
              <a:spLocks noChangeShapeType="1"/>
            </p:cNvSpPr>
            <p:nvPr/>
          </p:nvSpPr>
          <p:spPr bwMode="auto">
            <a:xfrm>
              <a:off x="3648" y="1016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13"/>
            <p:cNvSpPr>
              <a:spLocks noChangeShapeType="1"/>
            </p:cNvSpPr>
            <p:nvPr/>
          </p:nvSpPr>
          <p:spPr bwMode="auto">
            <a:xfrm>
              <a:off x="3648" y="340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14"/>
            <p:cNvSpPr>
              <a:spLocks noChangeShapeType="1"/>
            </p:cNvSpPr>
            <p:nvPr/>
          </p:nvSpPr>
          <p:spPr bwMode="auto">
            <a:xfrm>
              <a:off x="3648" y="29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15"/>
            <p:cNvSpPr>
              <a:spLocks noChangeShapeType="1"/>
            </p:cNvSpPr>
            <p:nvPr/>
          </p:nvSpPr>
          <p:spPr bwMode="auto">
            <a:xfrm>
              <a:off x="3648" y="244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16"/>
            <p:cNvSpPr>
              <a:spLocks noChangeShapeType="1"/>
            </p:cNvSpPr>
            <p:nvPr/>
          </p:nvSpPr>
          <p:spPr bwMode="auto">
            <a:xfrm>
              <a:off x="3648" y="196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17"/>
            <p:cNvSpPr>
              <a:spLocks noChangeShapeType="1"/>
            </p:cNvSpPr>
            <p:nvPr/>
          </p:nvSpPr>
          <p:spPr bwMode="auto">
            <a:xfrm>
              <a:off x="3648" y="148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18"/>
            <p:cNvSpPr>
              <a:spLocks noChangeShapeType="1"/>
            </p:cNvSpPr>
            <p:nvPr/>
          </p:nvSpPr>
          <p:spPr bwMode="auto">
            <a:xfrm flipV="1">
              <a:off x="3768" y="7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Text Box 19"/>
            <p:cNvSpPr txBox="1">
              <a:spLocks noChangeArrowheads="1"/>
            </p:cNvSpPr>
            <p:nvPr/>
          </p:nvSpPr>
          <p:spPr bwMode="auto">
            <a:xfrm>
              <a:off x="3888" y="4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9305" name="Line 20"/>
            <p:cNvSpPr>
              <a:spLocks noChangeShapeType="1"/>
            </p:cNvSpPr>
            <p:nvPr/>
          </p:nvSpPr>
          <p:spPr bwMode="auto">
            <a:xfrm flipH="1" flipV="1">
              <a:off x="3360" y="672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Text Box 21"/>
            <p:cNvSpPr txBox="1">
              <a:spLocks noChangeArrowheads="1"/>
            </p:cNvSpPr>
            <p:nvPr/>
          </p:nvSpPr>
          <p:spPr bwMode="auto">
            <a:xfrm>
              <a:off x="3144" y="4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3888" y="312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7" name="Text Box 23"/>
            <p:cNvSpPr txBox="1">
              <a:spLocks noChangeArrowheads="1"/>
            </p:cNvSpPr>
            <p:nvPr/>
          </p:nvSpPr>
          <p:spPr bwMode="auto">
            <a:xfrm>
              <a:off x="3888" y="264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8" name="Text Box 24"/>
            <p:cNvSpPr txBox="1">
              <a:spLocks noChangeArrowheads="1"/>
            </p:cNvSpPr>
            <p:nvPr/>
          </p:nvSpPr>
          <p:spPr bwMode="auto">
            <a:xfrm>
              <a:off x="3888" y="216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9" name="Text Box 25"/>
            <p:cNvSpPr txBox="1">
              <a:spLocks noChangeArrowheads="1"/>
            </p:cNvSpPr>
            <p:nvPr/>
          </p:nvSpPr>
          <p:spPr bwMode="auto">
            <a:xfrm>
              <a:off x="3024" y="16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70" name="Text Box 26"/>
            <p:cNvSpPr txBox="1">
              <a:spLocks noChangeArrowheads="1"/>
            </p:cNvSpPr>
            <p:nvPr/>
          </p:nvSpPr>
          <p:spPr bwMode="auto">
            <a:xfrm>
              <a:off x="3888" y="16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1" name="Text Box 27"/>
            <p:cNvSpPr txBox="1">
              <a:spLocks noChangeArrowheads="1"/>
            </p:cNvSpPr>
            <p:nvPr/>
          </p:nvSpPr>
          <p:spPr bwMode="auto">
            <a:xfrm>
              <a:off x="3120" y="216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2" name="Text Box 28"/>
            <p:cNvSpPr txBox="1">
              <a:spLocks noChangeArrowheads="1"/>
            </p:cNvSpPr>
            <p:nvPr/>
          </p:nvSpPr>
          <p:spPr bwMode="auto">
            <a:xfrm>
              <a:off x="3120" y="26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3" name="Text Box 29"/>
            <p:cNvSpPr txBox="1">
              <a:spLocks noChangeArrowheads="1"/>
            </p:cNvSpPr>
            <p:nvPr/>
          </p:nvSpPr>
          <p:spPr bwMode="auto">
            <a:xfrm>
              <a:off x="3120" y="312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4" name="Text Box 30"/>
            <p:cNvSpPr txBox="1">
              <a:spLocks noChangeArrowheads="1"/>
            </p:cNvSpPr>
            <p:nvPr/>
          </p:nvSpPr>
          <p:spPr bwMode="auto">
            <a:xfrm>
              <a:off x="3984" y="123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9316" name="Line 31"/>
            <p:cNvSpPr>
              <a:spLocks noChangeShapeType="1"/>
            </p:cNvSpPr>
            <p:nvPr/>
          </p:nvSpPr>
          <p:spPr bwMode="auto">
            <a:xfrm>
              <a:off x="3760" y="135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32"/>
            <p:cNvSpPr>
              <a:spLocks noChangeShapeType="1"/>
            </p:cNvSpPr>
            <p:nvPr/>
          </p:nvSpPr>
          <p:spPr bwMode="auto">
            <a:xfrm>
              <a:off x="3776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33"/>
            <p:cNvSpPr>
              <a:spLocks noChangeShapeType="1"/>
            </p:cNvSpPr>
            <p:nvPr/>
          </p:nvSpPr>
          <p:spPr bwMode="auto">
            <a:xfrm>
              <a:off x="3392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34"/>
            <p:cNvSpPr>
              <a:spLocks noChangeShapeType="1"/>
            </p:cNvSpPr>
            <p:nvPr/>
          </p:nvSpPr>
          <p:spPr bwMode="auto">
            <a:xfrm>
              <a:off x="3760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35"/>
            <p:cNvSpPr>
              <a:spLocks noChangeShapeType="1"/>
            </p:cNvSpPr>
            <p:nvPr/>
          </p:nvSpPr>
          <p:spPr bwMode="auto">
            <a:xfrm>
              <a:off x="3392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36"/>
            <p:cNvSpPr>
              <a:spLocks noChangeShapeType="1"/>
            </p:cNvSpPr>
            <p:nvPr/>
          </p:nvSpPr>
          <p:spPr bwMode="auto">
            <a:xfrm>
              <a:off x="376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Line 37"/>
            <p:cNvSpPr>
              <a:spLocks noChangeShapeType="1"/>
            </p:cNvSpPr>
            <p:nvPr/>
          </p:nvSpPr>
          <p:spPr bwMode="auto">
            <a:xfrm>
              <a:off x="340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Line 38"/>
            <p:cNvSpPr>
              <a:spLocks noChangeShapeType="1"/>
            </p:cNvSpPr>
            <p:nvPr/>
          </p:nvSpPr>
          <p:spPr bwMode="auto">
            <a:xfrm>
              <a:off x="3744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Line 39"/>
            <p:cNvSpPr>
              <a:spLocks noChangeShapeType="1"/>
            </p:cNvSpPr>
            <p:nvPr/>
          </p:nvSpPr>
          <p:spPr bwMode="auto">
            <a:xfrm>
              <a:off x="3392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4" name="Text Box 40"/>
            <p:cNvSpPr txBox="1">
              <a:spLocks noChangeArrowheads="1"/>
            </p:cNvSpPr>
            <p:nvPr/>
          </p:nvSpPr>
          <p:spPr bwMode="auto">
            <a:xfrm>
              <a:off x="3504" y="36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6" name="Line 41"/>
            <p:cNvSpPr>
              <a:spLocks noChangeShapeType="1"/>
            </p:cNvSpPr>
            <p:nvPr/>
          </p:nvSpPr>
          <p:spPr bwMode="auto">
            <a:xfrm>
              <a:off x="3664" y="5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3520" y="2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8" name="Line 43"/>
            <p:cNvSpPr>
              <a:spLocks noChangeShapeType="1"/>
            </p:cNvSpPr>
            <p:nvPr/>
          </p:nvSpPr>
          <p:spPr bwMode="auto">
            <a:xfrm>
              <a:off x="3760" y="14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7620000" y="0"/>
            <a:ext cx="1524000" cy="925513"/>
            <a:chOff x="144" y="1241"/>
            <a:chExt cx="960" cy="583"/>
          </a:xfrm>
        </p:grpSpPr>
        <p:sp>
          <p:nvSpPr>
            <p:cNvPr id="108589" name="Text Box 45"/>
            <p:cNvSpPr txBox="1">
              <a:spLocks noChangeArrowheads="1"/>
            </p:cNvSpPr>
            <p:nvPr/>
          </p:nvSpPr>
          <p:spPr bwMode="auto">
            <a:xfrm>
              <a:off x="144" y="1241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u="sng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Fructose</a:t>
              </a:r>
            </a:p>
          </p:txBody>
        </p:sp>
        <p:sp>
          <p:nvSpPr>
            <p:cNvPr id="108590" name="Text Box 46"/>
            <p:cNvSpPr txBox="1">
              <a:spLocks noChangeArrowheads="1"/>
            </p:cNvSpPr>
            <p:nvPr/>
          </p:nvSpPr>
          <p:spPr bwMode="auto">
            <a:xfrm>
              <a:off x="144" y="1497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aseline="-250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aseline="-250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aseline="-250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2057400"/>
            <a:ext cx="2133600" cy="3567113"/>
            <a:chOff x="192" y="1296"/>
            <a:chExt cx="1344" cy="2247"/>
          </a:xfrm>
        </p:grpSpPr>
        <p:grpSp>
          <p:nvGrpSpPr>
            <p:cNvPr id="9267" name="Group 48"/>
            <p:cNvGrpSpPr>
              <a:grpSpLocks/>
            </p:cNvGrpSpPr>
            <p:nvPr/>
          </p:nvGrpSpPr>
          <p:grpSpPr bwMode="auto">
            <a:xfrm>
              <a:off x="336" y="1296"/>
              <a:ext cx="1200" cy="1968"/>
              <a:chOff x="336" y="912"/>
              <a:chExt cx="1200" cy="1968"/>
            </a:xfrm>
          </p:grpSpPr>
          <p:sp>
            <p:nvSpPr>
              <p:cNvPr id="9269" name="Text Box 49"/>
              <p:cNvSpPr txBox="1">
                <a:spLocks noChangeArrowheads="1"/>
              </p:cNvSpPr>
              <p:nvPr/>
            </p:nvSpPr>
            <p:spPr bwMode="auto">
              <a:xfrm>
                <a:off x="720" y="115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0" name="Text Box 50"/>
              <p:cNvSpPr txBox="1">
                <a:spLocks noChangeArrowheads="1"/>
              </p:cNvSpPr>
              <p:nvPr/>
            </p:nvSpPr>
            <p:spPr bwMode="auto">
              <a:xfrm>
                <a:off x="720" y="163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1" name="Text Box 51"/>
              <p:cNvSpPr txBox="1">
                <a:spLocks noChangeArrowheads="1"/>
              </p:cNvSpPr>
              <p:nvPr/>
            </p:nvSpPr>
            <p:spPr bwMode="auto">
              <a:xfrm>
                <a:off x="720" y="2083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2" name="Line 52"/>
              <p:cNvSpPr>
                <a:spLocks noChangeShapeType="1"/>
              </p:cNvSpPr>
              <p:nvPr/>
            </p:nvSpPr>
            <p:spPr bwMode="auto">
              <a:xfrm>
                <a:off x="864" y="144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3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93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984" y="1152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0" name="Text Box 56"/>
              <p:cNvSpPr txBox="1">
                <a:spLocks noChangeArrowheads="1"/>
              </p:cNvSpPr>
              <p:nvPr/>
            </p:nvSpPr>
            <p:spPr bwMode="auto">
              <a:xfrm>
                <a:off x="1104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77" name="Line 5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 flipV="1">
                <a:off x="57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2" name="Text Box 58"/>
              <p:cNvSpPr txBox="1">
                <a:spLocks noChangeArrowheads="1"/>
              </p:cNvSpPr>
              <p:nvPr/>
            </p:nvSpPr>
            <p:spPr bwMode="auto">
              <a:xfrm>
                <a:off x="360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3" name="Text Box 59"/>
              <p:cNvSpPr txBox="1">
                <a:spLocks noChangeArrowheads="1"/>
              </p:cNvSpPr>
              <p:nvPr/>
            </p:nvSpPr>
            <p:spPr bwMode="auto">
              <a:xfrm>
                <a:off x="1104" y="2112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4" name="Text Box 60"/>
              <p:cNvSpPr txBox="1">
                <a:spLocks noChangeArrowheads="1"/>
              </p:cNvSpPr>
              <p:nvPr/>
            </p:nvSpPr>
            <p:spPr bwMode="auto">
              <a:xfrm>
                <a:off x="336" y="21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5" name="Text Box 61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6" name="Text Box 62"/>
              <p:cNvSpPr txBox="1">
                <a:spLocks noChangeArrowheads="1"/>
              </p:cNvSpPr>
              <p:nvPr/>
            </p:nvSpPr>
            <p:spPr bwMode="auto">
              <a:xfrm>
                <a:off x="336" y="16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3" name="Line 6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4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5"/>
              <p:cNvSpPr>
                <a:spLocks noChangeShapeType="1"/>
              </p:cNvSpPr>
              <p:nvPr/>
            </p:nvSpPr>
            <p:spPr bwMode="auto">
              <a:xfrm>
                <a:off x="992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66"/>
              <p:cNvSpPr>
                <a:spLocks noChangeShapeType="1"/>
              </p:cNvSpPr>
              <p:nvPr/>
            </p:nvSpPr>
            <p:spPr bwMode="auto">
              <a:xfrm>
                <a:off x="608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1" name="Text Box 67"/>
              <p:cNvSpPr txBox="1">
                <a:spLocks noChangeArrowheads="1"/>
              </p:cNvSpPr>
              <p:nvPr/>
            </p:nvSpPr>
            <p:spPr bwMode="auto">
              <a:xfrm>
                <a:off x="720" y="25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8" name="Line 68"/>
              <p:cNvSpPr>
                <a:spLocks noChangeShapeType="1"/>
              </p:cNvSpPr>
              <p:nvPr/>
            </p:nvSpPr>
            <p:spPr bwMode="auto">
              <a:xfrm>
                <a:off x="864" y="240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68" name="Text Box 69"/>
            <p:cNvSpPr txBox="1">
              <a:spLocks noChangeArrowheads="1"/>
            </p:cNvSpPr>
            <p:nvPr/>
          </p:nvSpPr>
          <p:spPr bwMode="auto">
            <a:xfrm>
              <a:off x="192" y="3312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Glyceraldehyde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2743200" y="1828800"/>
            <a:ext cx="2438400" cy="4724400"/>
            <a:chOff x="1920" y="1152"/>
            <a:chExt cx="1536" cy="2976"/>
          </a:xfrm>
        </p:grpSpPr>
        <p:grpSp>
          <p:nvGrpSpPr>
            <p:cNvPr id="9233" name="Group 71"/>
            <p:cNvGrpSpPr>
              <a:grpSpLocks/>
            </p:cNvGrpSpPr>
            <p:nvPr/>
          </p:nvGrpSpPr>
          <p:grpSpPr bwMode="auto">
            <a:xfrm>
              <a:off x="1920" y="1152"/>
              <a:ext cx="1200" cy="2976"/>
              <a:chOff x="1920" y="576"/>
              <a:chExt cx="1200" cy="2976"/>
            </a:xfrm>
          </p:grpSpPr>
          <p:sp>
            <p:nvSpPr>
              <p:cNvPr id="9235" name="Text Box 72"/>
              <p:cNvSpPr txBox="1">
                <a:spLocks noChangeArrowheads="1"/>
              </p:cNvSpPr>
              <p:nvPr/>
            </p:nvSpPr>
            <p:spPr bwMode="auto">
              <a:xfrm>
                <a:off x="2304" y="81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6" name="Text Box 73"/>
              <p:cNvSpPr txBox="1">
                <a:spLocks noChangeArrowheads="1"/>
              </p:cNvSpPr>
              <p:nvPr/>
            </p:nvSpPr>
            <p:spPr bwMode="auto">
              <a:xfrm>
                <a:off x="2304" y="129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7" name="Text Box 74"/>
              <p:cNvSpPr txBox="1">
                <a:spLocks noChangeArrowheads="1"/>
              </p:cNvSpPr>
              <p:nvPr/>
            </p:nvSpPr>
            <p:spPr bwMode="auto">
              <a:xfrm>
                <a:off x="2304" y="174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8" name="Text Box 75"/>
              <p:cNvSpPr txBox="1">
                <a:spLocks noChangeArrowheads="1"/>
              </p:cNvSpPr>
              <p:nvPr/>
            </p:nvSpPr>
            <p:spPr bwMode="auto">
              <a:xfrm>
                <a:off x="2304" y="222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9" name="Text Box 76"/>
              <p:cNvSpPr txBox="1">
                <a:spLocks noChangeArrowheads="1"/>
              </p:cNvSpPr>
              <p:nvPr/>
            </p:nvSpPr>
            <p:spPr bwMode="auto">
              <a:xfrm>
                <a:off x="2304" y="270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40" name="Line 77"/>
              <p:cNvSpPr>
                <a:spLocks noChangeShapeType="1"/>
              </p:cNvSpPr>
              <p:nvPr/>
            </p:nvSpPr>
            <p:spPr bwMode="auto">
              <a:xfrm>
                <a:off x="2448" y="111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78"/>
              <p:cNvSpPr>
                <a:spLocks noChangeShapeType="1"/>
              </p:cNvSpPr>
              <p:nvPr/>
            </p:nvSpPr>
            <p:spPr bwMode="auto">
              <a:xfrm>
                <a:off x="2448" y="302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79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80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81"/>
              <p:cNvSpPr>
                <a:spLocks noChangeShapeType="1"/>
              </p:cNvSpPr>
              <p:nvPr/>
            </p:nvSpPr>
            <p:spPr bwMode="auto">
              <a:xfrm>
                <a:off x="2448" y="158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82"/>
              <p:cNvSpPr>
                <a:spLocks noChangeShapeType="1"/>
              </p:cNvSpPr>
              <p:nvPr/>
            </p:nvSpPr>
            <p:spPr bwMode="auto">
              <a:xfrm flipV="1">
                <a:off x="252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83"/>
              <p:cNvSpPr>
                <a:spLocks noChangeShapeType="1"/>
              </p:cNvSpPr>
              <p:nvPr/>
            </p:nvSpPr>
            <p:spPr bwMode="auto">
              <a:xfrm flipV="1">
                <a:off x="2568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8" name="Text Box 84"/>
              <p:cNvSpPr txBox="1">
                <a:spLocks noChangeArrowheads="1"/>
              </p:cNvSpPr>
              <p:nvPr/>
            </p:nvSpPr>
            <p:spPr bwMode="auto">
              <a:xfrm>
                <a:off x="2688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48" name="Line 85"/>
              <p:cNvSpPr>
                <a:spLocks noChangeShapeType="1"/>
              </p:cNvSpPr>
              <p:nvPr/>
            </p:nvSpPr>
            <p:spPr bwMode="auto">
              <a:xfrm flipH="1" flipV="1">
                <a:off x="216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0" name="Text Box 86"/>
              <p:cNvSpPr txBox="1">
                <a:spLocks noChangeArrowheads="1"/>
              </p:cNvSpPr>
              <p:nvPr/>
            </p:nvSpPr>
            <p:spPr bwMode="auto">
              <a:xfrm>
                <a:off x="1944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1" name="Text Box 87"/>
              <p:cNvSpPr txBox="1">
                <a:spLocks noChangeArrowheads="1"/>
              </p:cNvSpPr>
              <p:nvPr/>
            </p:nvSpPr>
            <p:spPr bwMode="auto">
              <a:xfrm>
                <a:off x="2688" y="273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2" name="Text Box 88"/>
              <p:cNvSpPr txBox="1">
                <a:spLocks noChangeArrowheads="1"/>
              </p:cNvSpPr>
              <p:nvPr/>
            </p:nvSpPr>
            <p:spPr bwMode="auto">
              <a:xfrm>
                <a:off x="2688" y="225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3" name="Text Box 89"/>
              <p:cNvSpPr txBox="1">
                <a:spLocks noChangeArrowheads="1"/>
              </p:cNvSpPr>
              <p:nvPr/>
            </p:nvSpPr>
            <p:spPr bwMode="auto">
              <a:xfrm>
                <a:off x="2688" y="177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4" name="Text Box 90"/>
              <p:cNvSpPr txBox="1">
                <a:spLocks noChangeArrowheads="1"/>
              </p:cNvSpPr>
              <p:nvPr/>
            </p:nvSpPr>
            <p:spPr bwMode="auto">
              <a:xfrm>
                <a:off x="1920" y="17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5" name="Text Box 91"/>
              <p:cNvSpPr txBox="1">
                <a:spLocks noChangeArrowheads="1"/>
              </p:cNvSpPr>
              <p:nvPr/>
            </p:nvSpPr>
            <p:spPr bwMode="auto">
              <a:xfrm>
                <a:off x="1920" y="22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6" name="Text Box 92"/>
              <p:cNvSpPr txBox="1">
                <a:spLocks noChangeArrowheads="1"/>
              </p:cNvSpPr>
              <p:nvPr/>
            </p:nvSpPr>
            <p:spPr bwMode="auto">
              <a:xfrm>
                <a:off x="1920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7" name="Text Box 93"/>
              <p:cNvSpPr txBox="1">
                <a:spLocks noChangeArrowheads="1"/>
              </p:cNvSpPr>
              <p:nvPr/>
            </p:nvSpPr>
            <p:spPr bwMode="auto">
              <a:xfrm>
                <a:off x="2688" y="13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8" name="Text Box 94"/>
              <p:cNvSpPr txBox="1">
                <a:spLocks noChangeArrowheads="1"/>
              </p:cNvSpPr>
              <p:nvPr/>
            </p:nvSpPr>
            <p:spPr bwMode="auto">
              <a:xfrm>
                <a:off x="1920" y="13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58" name="Line 95"/>
              <p:cNvSpPr>
                <a:spLocks noChangeShapeType="1"/>
              </p:cNvSpPr>
              <p:nvPr/>
            </p:nvSpPr>
            <p:spPr bwMode="auto">
              <a:xfrm>
                <a:off x="2544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96"/>
              <p:cNvSpPr>
                <a:spLocks noChangeShapeType="1"/>
              </p:cNvSpPr>
              <p:nvPr/>
            </p:nvSpPr>
            <p:spPr bwMode="auto">
              <a:xfrm>
                <a:off x="2160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97"/>
              <p:cNvSpPr>
                <a:spLocks noChangeShapeType="1"/>
              </p:cNvSpPr>
              <p:nvPr/>
            </p:nvSpPr>
            <p:spPr bwMode="auto">
              <a:xfrm>
                <a:off x="2576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98"/>
              <p:cNvSpPr>
                <a:spLocks noChangeShapeType="1"/>
              </p:cNvSpPr>
              <p:nvPr/>
            </p:nvSpPr>
            <p:spPr bwMode="auto">
              <a:xfrm>
                <a:off x="2192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99"/>
              <p:cNvSpPr>
                <a:spLocks noChangeShapeType="1"/>
              </p:cNvSpPr>
              <p:nvPr/>
            </p:nvSpPr>
            <p:spPr bwMode="auto">
              <a:xfrm>
                <a:off x="2560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100"/>
              <p:cNvSpPr>
                <a:spLocks noChangeShapeType="1"/>
              </p:cNvSpPr>
              <p:nvPr/>
            </p:nvSpPr>
            <p:spPr bwMode="auto">
              <a:xfrm>
                <a:off x="2192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101"/>
              <p:cNvSpPr>
                <a:spLocks noChangeShapeType="1"/>
              </p:cNvSpPr>
              <p:nvPr/>
            </p:nvSpPr>
            <p:spPr bwMode="auto">
              <a:xfrm>
                <a:off x="256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102"/>
              <p:cNvSpPr>
                <a:spLocks noChangeShapeType="1"/>
              </p:cNvSpPr>
              <p:nvPr/>
            </p:nvSpPr>
            <p:spPr bwMode="auto">
              <a:xfrm>
                <a:off x="220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7" name="Text Box 103"/>
              <p:cNvSpPr txBox="1">
                <a:spLocks noChangeArrowheads="1"/>
              </p:cNvSpPr>
              <p:nvPr/>
            </p:nvSpPr>
            <p:spPr bwMode="auto">
              <a:xfrm>
                <a:off x="2304" y="326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</p:grpSp>
        <p:sp>
          <p:nvSpPr>
            <p:cNvPr id="9234" name="Text Box 104"/>
            <p:cNvSpPr txBox="1">
              <a:spLocks noChangeArrowheads="1"/>
            </p:cNvSpPr>
            <p:nvPr/>
          </p:nvSpPr>
          <p:spPr bwMode="auto">
            <a:xfrm>
              <a:off x="2688" y="384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Ribose</a:t>
              </a:r>
            </a:p>
          </p:txBody>
        </p:sp>
      </p:grpSp>
      <p:sp>
        <p:nvSpPr>
          <p:cNvPr id="108649" name="Text Box 105"/>
          <p:cNvSpPr txBox="1">
            <a:spLocks noChangeArrowheads="1"/>
          </p:cNvSpPr>
          <p:nvPr/>
        </p:nvSpPr>
        <p:spPr bwMode="auto">
          <a:xfrm>
            <a:off x="7315200" y="1905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FF"/>
                </a:solidFill>
                <a:latin typeface="Tahoma" pitchFamily="34" charset="0"/>
              </a:rPr>
              <a:t>Ketone sugar</a:t>
            </a:r>
          </a:p>
        </p:txBody>
      </p: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533400" y="304800"/>
            <a:ext cx="1752600" cy="1752600"/>
            <a:chOff x="336" y="192"/>
            <a:chExt cx="1104" cy="1104"/>
          </a:xfrm>
        </p:grpSpPr>
        <p:sp>
          <p:nvSpPr>
            <p:cNvPr id="108651" name="Text Box 107"/>
            <p:cNvSpPr txBox="1">
              <a:spLocks noChangeArrowheads="1"/>
            </p:cNvSpPr>
            <p:nvPr/>
          </p:nvSpPr>
          <p:spPr bwMode="auto">
            <a:xfrm>
              <a:off x="336" y="192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Triose</a:t>
              </a: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 Sugar</a:t>
              </a:r>
            </a:p>
          </p:txBody>
        </p:sp>
        <p:sp>
          <p:nvSpPr>
            <p:cNvPr id="108652" name="AutoShape 10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0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2667000" y="304800"/>
            <a:ext cx="2133600" cy="1752600"/>
            <a:chOff x="1680" y="192"/>
            <a:chExt cx="1344" cy="1104"/>
          </a:xfrm>
        </p:grpSpPr>
        <p:sp>
          <p:nvSpPr>
            <p:cNvPr id="108654" name="Text Box 110"/>
            <p:cNvSpPr txBox="1">
              <a:spLocks noChangeArrowheads="1"/>
            </p:cNvSpPr>
            <p:nvPr/>
          </p:nvSpPr>
          <p:spPr bwMode="auto">
            <a:xfrm>
              <a:off x="1680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Pentose Sugar</a:t>
              </a:r>
            </a:p>
          </p:txBody>
        </p:sp>
        <p:sp>
          <p:nvSpPr>
            <p:cNvPr id="108655" name="AutoShape 1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5029200" y="304800"/>
            <a:ext cx="1828800" cy="1034267"/>
            <a:chOff x="3168" y="192"/>
            <a:chExt cx="1152" cy="676"/>
          </a:xfrm>
        </p:grpSpPr>
        <p:sp>
          <p:nvSpPr>
            <p:cNvPr id="108657" name="Text Box 113"/>
            <p:cNvSpPr txBox="1">
              <a:spLocks noChangeArrowheads="1"/>
            </p:cNvSpPr>
            <p:nvPr/>
          </p:nvSpPr>
          <p:spPr bwMode="auto">
            <a:xfrm>
              <a:off x="3168" y="192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Hexose Sugar</a:t>
              </a:r>
            </a:p>
          </p:txBody>
        </p:sp>
        <p:sp>
          <p:nvSpPr>
            <p:cNvPr id="108658" name="AutoShape 1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999" y="411"/>
              <a:ext cx="240" cy="457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7979ba81-044f-4597-9219-36b15cbce3a1"/>
  <p:tag name="ARTICULATE_PROJECT_CHECK" val="0"/>
  <p:tag name="ARTICULATE_PRESENTATION_ID" val="608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8260920-d:\ashraf\d\faculty file\e-larning\1433-1434\المحتوى الرقمي\109-lectures\lms-2\lecture-1 macromolecules\lecture 1.pptx"/>
  <p:tag name="ARTICULATE_PRESENTER_VERSION" val="7"/>
  <p:tag name="ARTICULATE_USED_PAGE_ORIENTATION" val="1"/>
  <p:tag name="ARTICULATE_USED_PAGE_SIZE" val="1"/>
  <p:tag name="INKNOELEADERBOARD" val="852796429"/>
  <p:tag name="ARTICULATE_PROJECT_OPEN" val="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7" val="0"/>
  <p:tag name="ANNOTATION_START_7" val="41.4"/>
  <p:tag name="ANNOTATION_TOP_7" val="576"/>
  <p:tag name="ANNOTATION_LEFT_7" val="5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UDIO_ID" val="388"/>
  <p:tag name="ARTICULATE_AUDIO_RECORDED" val="1"/>
  <p:tag name="ANNOTATION_TYPE_1" val="0"/>
  <p:tag name="ANNOTATION_START_1" val="1.2"/>
  <p:tag name="ANNOTATION_END_1" val="8.2"/>
  <p:tag name="ANNOTATION_TOP_1" val="53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25.7"/>
  <p:tag name="ANNOTATION_TOP_2" val="182"/>
  <p:tag name="ANNOTATION_LEFT_2" val="4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34.8"/>
  <p:tag name="ANNOTATION_TOP_3" val="303"/>
  <p:tag name="ANNOTATION_LEFT_3" val="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8"/>
  <p:tag name="ANNOTATION_END_4" val="36.4"/>
  <p:tag name="ANNOTATION_TOP_4" val="361"/>
  <p:tag name="ANNOTATION_LEFT_4" val="6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4"/>
  <p:tag name="ANNOTATION_END_5" val="37.8"/>
  <p:tag name="ANNOTATION_TOP_5" val="469"/>
  <p:tag name="ANNOTATION_LEFT_5" val="6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TOP_6" val="583"/>
  <p:tag name="ANNOTATION_LEFT_6" val="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50.23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3f643b30064af2a52e603b5847b7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9b83c280524dac93f995fca2635c3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7"/>
  <p:tag name="ARTICULATE_AUDIO_RECORDED" val="1"/>
  <p:tag name="ELAPSEDTIME" val="236.1"/>
  <p:tag name="ANNOTATION_TYPE_1" val="2"/>
  <p:tag name="ANNOTATION_START_1" val="42.0"/>
  <p:tag name="ANNOTATION_END_1" val="42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2.0"/>
  <p:tag name="ANNOTATION_END_2" val="51.0"/>
  <p:tag name="ANNOTATION_TOP_2" val="155"/>
  <p:tag name="ANNOTATION_LEFT_2" val="204"/>
  <p:tag name="ANNOTATION_WIDTH_2" val="283"/>
  <p:tag name="ANNOTATION_HEIGHT_2" val="56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1.0"/>
  <p:tag name="ANNOTATION_END_3" val="69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9.2"/>
  <p:tag name="ANNOTATION_END_4" val="70.5"/>
  <p:tag name="ANNOTATION_TOP_4" val="199"/>
  <p:tag name="ANNOTATION_LEFT_4" val="6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1.7"/>
  <p:tag name="ANNOTATION_TOP_5" val="199"/>
  <p:tag name="ANNOTATION_LEFT_5" val="6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7.5"/>
  <p:tag name="ANNOTATION_TOP_6" val="201"/>
  <p:tag name="ANNOTATION_LEFT_6" val="7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81.7"/>
  <p:tag name="ANNOTATION_TOP_7" val="204"/>
  <p:tag name="ANNOTATION_LEFT_7" val="8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7"/>
  <p:tag name="ANNOTATION_END_8" val="102.7"/>
  <p:tag name="ANNOTATION_TOP_8" val="260"/>
  <p:tag name="ANNOTATION_LEFT_8" val="7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7"/>
  <p:tag name="ANNOTATION_END_9" val="111.8"/>
  <p:tag name="ANNOTATION_TOP_9" val="355"/>
  <p:tag name="ANNOTATION_LEFT_9" val="6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8"/>
  <p:tag name="ANNOTATION_END_10" val="121.9"/>
  <p:tag name="ANNOTATION_TOP_10" val="249"/>
  <p:tag name="ANNOTATION_LEFT_10" val="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1.9"/>
  <p:tag name="ANNOTATION_END_11" val="149.2"/>
  <p:tag name="ANNOTATION_TOP_11" val="352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2"/>
  <p:tag name="ANNOTATION_START_12" val="149.2"/>
  <p:tag name="ANNOTATION_END_12" val="149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49.2"/>
  <p:tag name="ANNOTATION_END_13" val="157.4"/>
  <p:tag name="ANNOTATION_TOP_13" val="472"/>
  <p:tag name="ANNOTATION_LEFT_13" val="291"/>
  <p:tag name="ANNOTATION_WIDTH_13" val="129"/>
  <p:tag name="ANNOTATION_HEIGHT_13" val="41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57.4"/>
  <p:tag name="ANNOTATION_END_14" val="166.7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66.7"/>
  <p:tag name="ANNOTATION_END_15" val="168.8"/>
  <p:tag name="ANNOTATION_TOP_15" val="557"/>
  <p:tag name="ANNOTATION_LEFT_15" val="6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8.8"/>
  <p:tag name="ANNOTATION_END_16" val="169.6"/>
  <p:tag name="ANNOTATION_TOP_16" val="551"/>
  <p:tag name="ANNOTATION_LEFT_16" val="7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9.6"/>
  <p:tag name="ANNOTATION_END_17" val="170.1"/>
  <p:tag name="ANNOTATION_TOP_17" val="552"/>
  <p:tag name="ANNOTATION_LEFT_17" val="7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0.1"/>
  <p:tag name="ANNOTATION_END_18" val="170.7"/>
  <p:tag name="ANNOTATION_TOP_18" val="552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0.7"/>
  <p:tag name="ANNOTATION_END_19" val="179.2"/>
  <p:tag name="ANNOTATION_TOP_19" val="553"/>
  <p:tag name="ANNOTATION_LEFT_19" val="8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9.2"/>
  <p:tag name="ANNOTATION_END_20" val="181.5"/>
  <p:tag name="ANNOTATION_TOP_20" val="616"/>
  <p:tag name="ANNOTATION_LEFT_20" val="8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5"/>
  <p:tag name="ANNOTATION_END_21" val="184.5"/>
  <p:tag name="ANNOTATION_TOP_21" val="689"/>
  <p:tag name="ANNOTATION_LEFT_21" val="8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4.5"/>
  <p:tag name="ANNOTATION_END_22" val="187.3"/>
  <p:tag name="ANNOTATION_TOP_22" val="683"/>
  <p:tag name="ANNOTATION_LEFT_22" val="7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7.3"/>
  <p:tag name="ANNOTATION_TOP_23" val="679"/>
  <p:tag name="ANNOTATION_LEFT_23" val="67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76e4d1307b454b824bc9889df7e77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7bc4f928904089853095857e9a50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99.2"/>
  <p:tag name="ANNOTATION_TYPE_1" val="0"/>
  <p:tag name="ANNOTATION_START_1" val="52.6"/>
  <p:tag name="ANNOTATION_END_1" val="57.5"/>
  <p:tag name="ANNOTATION_TOP_1" val="353"/>
  <p:tag name="ANNOTATION_LEFT_1" val="4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5"/>
  <p:tag name="ANNOTATION_TOP_2" val="374"/>
  <p:tag name="ANNOTATION_LEFT_2" val="6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30.70/73.2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e99a9a4308469580d9793d42c09eb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327dea2bd6444f9d01c4d878f4ce0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62d38b94bf4d138d379307554ceab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7a8a5015dd46d58b67d4bb23aba16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34c0895cae4b76a2d7f770ce5893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88.6"/>
  <p:tag name="ANNOTATION_TYPE_1" val="2"/>
  <p:tag name="ANNOTATION_START_1" val="150.1"/>
  <p:tag name="ANNOTATION_END_1" val="150.1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50.1"/>
  <p:tag name="ANNOTATION_END_2" val="154.4"/>
  <p:tag name="ANNOTATION_TOP_2" val="247"/>
  <p:tag name="ANNOTATION_LEFT_2" val="136"/>
  <p:tag name="ANNOTATION_WIDTH_2" val="113"/>
  <p:tag name="ANNOTATION_HEIGHT_2" val="3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54.4"/>
  <p:tag name="ANNOTATION_END_3" val="154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54.4"/>
  <p:tag name="ANNOTATION_END_4" val="158.1"/>
  <p:tag name="ANNOTATION_TOP_4" val="400"/>
  <p:tag name="ANNOTATION_LEFT_4" val="129"/>
  <p:tag name="ANNOTATION_WIDTH_4" val="72"/>
  <p:tag name="ANNOTATION_HEIGHT_4" val="5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58.1"/>
  <p:tag name="ANNOTATION_END_5" val="158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58.1"/>
  <p:tag name="ANNOTATION_END_6" val="164.7"/>
  <p:tag name="ANNOTATION_TOP_6" val="549"/>
  <p:tag name="ANNOTATION_LEFT_6" val="124"/>
  <p:tag name="ANNOTATION_WIDTH_6" val="113"/>
  <p:tag name="ANNOTATION_HEIGHT_6" val="7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64.7"/>
  <p:tag name="ANNOTATION_END_7" val="164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64.7"/>
  <p:tag name="ANNOTATION_END_8" val="168.2"/>
  <p:tag name="ANNOTATION_TOP_8" val="247"/>
  <p:tag name="ANNOTATION_LEFT_8" val="298"/>
  <p:tag name="ANNOTATION_WIDTH_8" val="197"/>
  <p:tag name="ANNOTATION_HEIGHT_8" val="6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68.2"/>
  <p:tag name="ANNOTATION_END_9" val="169.8"/>
  <p:tag name="ANNOTATION_TOP_9" val="432"/>
  <p:tag name="ANNOTATION_LEFT_9" val="3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9.8"/>
  <p:tag name="ANNOTATION_TOP_10" val="587"/>
  <p:tag name="ANNOTATION_LEFT_10" val="3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TIMELINE" val="54.30/61.1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ee97ddcf754ad2b6780031fe0acaf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aa71c760341999a98ecc53f608ca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15.6"/>
  <p:tag name="ANNOTATION_TOP_1" val="81"/>
  <p:tag name="ANNOTATION_LEFT_1" val="2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UDIO_ID" val="358"/>
  <p:tag name="ARTICULATE_AUDIO_RECORDED" val="1"/>
  <p:tag name="ELAPSEDTIME" val="126.5"/>
  <p:tag name="ANNOTATION_COUNT" val="0"/>
  <p:tag name="TIMELINE" val="7.80/14.30/18.70/26.80/35.00/54.50/77.90/102.7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df903a32754a07b80a1a891cf8dd4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b61f471a0e4795b394036e3862fe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2b7bbf4574448d878c8a3b9f09391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7f8b6a53f749b9b31c642ba218ff6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64dea8278844ca9ae16b6e263f94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a968b2c9904debbdc3be59591534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cb224f5d5e4382ba6a2a21e947f15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2285d91a65402c85e92845c6ee047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5d3cf9a88748debfc928147f2fbe6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9"/>
  <p:tag name="ARTICULATE_AUDIO_RECORDED" val="1"/>
  <p:tag name="ELAPSEDTIME" val="124.0"/>
  <p:tag name="ANNOTATION_TYPE_1" val="0"/>
  <p:tag name="ANNOTATION_START_1" val="60.7"/>
  <p:tag name="ANNOTATION_END_1" val="-1.0"/>
  <p:tag name="ANNOTATION_TOP_1" val="5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9"/>
  <p:tag name="ANNOTATION_END_2" val="-1.0"/>
  <p:tag name="ANNOTATION_TOP_2" val="50"/>
  <p:tag name="ANNOTATION_LEFT_2" val="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8"/>
  <p:tag name="ANNOTATION_TOP_3" val="50"/>
  <p:tag name="ANNOTATION_LEFT_3" val="2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TIMELINE" val="9.40/19.10/30.50/51.30/75.60/87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bd1cccbee840479353f8a15ad594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74db8fbb9c48dfb1bb14a27a35f1f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fd596004d14463b59decc124380c8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a143f9de884963a4c6dece0e1d068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ANNOTATION_COUNT" val="0"/>
  <p:tag name="ORIGINAL_AUDIO_FILEPATH" val="C:\Ashraf\D\Ashraf 2\Lectures\Saudia\145-Zoo\Gamal-Lectures\New-Articulate\Lectures\Lecture-17 Division\s22.wav"/>
  <p:tag name="ELAPSEDTIME" val="22.75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59e0edb4bf49d1ab183f0f69b66aa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1f2abc241f4eb4995b7ae32ab7199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67b339aced479098833b3703ade29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AUDIO_RECORDED" val="1"/>
  <p:tag name="ELAPSEDTIME" val="60.7"/>
  <p:tag name="ANNOTATION_COUNT" val="0"/>
  <p:tag name="TIMELINE" val="2.50/14.60/16.30/19.80/24.70/28.20/30.8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15cd07fc58415cb01475392cd902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1c0181778944d58df810181f6346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108.9"/>
  <p:tag name="ANNOTATION_TYPE_1" val="0"/>
  <p:tag name="ANNOTATION_START_1" val="39.3"/>
  <p:tag name="ANNOTATION_END_1" val="-1.0"/>
  <p:tag name="ANNOTATION_TOP_1" val="506"/>
  <p:tag name="ANNOTATION_LEFT_1" val="7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2"/>
  <p:tag name="ANNOTATION_END_2" val="-1.0"/>
  <p:tag name="ANNOTATION_TOP_2" val="512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9.5"/>
  <p:tag name="ANNOTATION_TOP_3" val="587"/>
  <p:tag name="ANNOTATION_LEFT_3" val="2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5"/>
  <p:tag name="ANNOTATION_END_4" val="66.5"/>
  <p:tag name="ANNOTATION_TOP_4" val="531"/>
  <p:tag name="ANNOTATION_LEFT_4" val="53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END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5"/>
  <p:tag name="ANNOTATION_END_6" val="105.7"/>
  <p:tag name="ANNOTATION_TOP_6" val="468"/>
  <p:tag name="ANNOTATION_LEFT_6" val="643"/>
  <p:tag name="ANNOTATION_WIDTH_6" val="108"/>
  <p:tag name="ANNOTATION_HEIGHT_6" val="55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5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COUNT" val="7"/>
  <p:tag name="TIMELINE" val="24.4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e704310d1e4826a3b7801f4a92d3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659ba534bb4fe3bd4c9071e197158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86.3"/>
  <p:tag name="ANNOTATION_TYPE_1" val="0"/>
  <p:tag name="ANNOTATION_START_1" val="34.4"/>
  <p:tag name="ANNOTATION_END_1" val="36.8"/>
  <p:tag name="ANNOTATION_TOP_1" val="425"/>
  <p:tag name="ANNOTATION_LEFT_1" val="12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TOP_2" val="537"/>
  <p:tag name="ANNOTATION_LEFT_2" val="12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11.90/19.6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d96fb958364986af196cacc61d754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b1bc70c0204b16bec2cb3b099cf74f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95197443c34e298ab755ea71c1ed0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125.0"/>
  <p:tag name="ANNOTATION_TYPE_1" val="0"/>
  <p:tag name="ANNOTATION_START_1" val="78.3"/>
  <p:tag name="ANNOTATION_END_1" val="79.7"/>
  <p:tag name="ANNOTATION_TOP_1" val="388"/>
  <p:tag name="ANNOTATION_LEFT_1" val="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9.7"/>
  <p:tag name="ANNOTATION_END_2" val="90.4"/>
  <p:tag name="ANNOTATION_TOP_2" val="388"/>
  <p:tag name="ANNOTATION_LEFT_2" val="1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0.4"/>
  <p:tag name="ANNOTATION_END_3" val="100.8"/>
  <p:tag name="ANNOTATION_TOP_3" val="520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0.8"/>
  <p:tag name="ANNOTATION_END_4" val="101.6"/>
  <p:tag name="ANNOTATION_TOP_4" val="53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6"/>
  <p:tag name="ANNOTATION_END_5" val="102.5"/>
  <p:tag name="ANNOTATION_TOP_5" val="551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5"/>
  <p:tag name="ANNOTATION_END_6" val="103.5"/>
  <p:tag name="ANNOTATION_TOP_6" val="548"/>
  <p:tag name="ANNOTATION_LEFT_6" val="4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5"/>
  <p:tag name="ANNOTATION_END_7" val="110.7"/>
  <p:tag name="ANNOTATION_TOP_7" val="539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0.7"/>
  <p:tag name="ANNOTATION_END_8" val="111.4"/>
  <p:tag name="ANNOTATION_TOP_8" val="541"/>
  <p:tag name="ANNOTATION_LEFT_8" val="1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1.4"/>
  <p:tag name="ANNOTATION_END_9" val="111.9"/>
  <p:tag name="ANNOTATION_TOP_9" val="542"/>
  <p:tag name="ANNOTATION_LEFT_9" val="29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9"/>
  <p:tag name="ANNOTATION_END_10" val="112.5"/>
  <p:tag name="ANNOTATION_TOP_10" val="546"/>
  <p:tag name="ANNOTATION_LEFT_10" val="4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5"/>
  <p:tag name="ANNOTATION_TOP_11" val="535"/>
  <p:tag name="ANNOTATION_LEFT_11" val="62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COUNT" val="11"/>
  <p:tag name="TIMELINE" val="39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d59f9c5c744c60b598e1b6fda1b6e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0314b00c364185a15e6ef90739948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74.0"/>
  <p:tag name="ANNOTATION_TYPE_1" val="0"/>
  <p:tag name="ANNOTATION_START_1" val="38.4"/>
  <p:tag name="ANNOTATION_END_1" val="39.2"/>
  <p:tag name="ANNOTATION_TOP_1" val="404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2"/>
  <p:tag name="ANNOTATION_END_2" val="51.7"/>
  <p:tag name="ANNOTATION_TOP_2" val="403"/>
  <p:tag name="ANNOTATION_LEFT_2" val="2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7"/>
  <p:tag name="ANNOTATION_TOP_3" val="679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6f4f1d98e74d5a8e67f64789fa5f8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90dc7c9c10415eacd1b80fad97c45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139.0"/>
  <p:tag name="ANNOTATION_TYPE_1" val="0"/>
  <p:tag name="ANNOTATION_START_1" val="16.5"/>
  <p:tag name="ANNOTATION_END_1" val="72.2"/>
  <p:tag name="ANNOTATION_TOP_1" val="154"/>
  <p:tag name="ANNOTATION_LEFT_1" val="3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2.2"/>
  <p:tag name="ANNOTATION_END_2" val="73.0"/>
  <p:tag name="ANNOTATION_TOP_2" val="473"/>
  <p:tag name="ANNOTATION_LEFT_2" val="1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3.0"/>
  <p:tag name="ANNOTATION_END_3" val="73.7"/>
  <p:tag name="ANNOTATION_TOP_3" val="476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7"/>
  <p:tag name="ANNOTATION_END_4" val="74.4"/>
  <p:tag name="ANNOTATION_TOP_4" val="466"/>
  <p:tag name="ANNOTATION_LEFT_4" val="5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4"/>
  <p:tag name="ANNOTATION_END_5" val="87.1"/>
  <p:tag name="ANNOTATION_TOP_5" val="463"/>
  <p:tag name="ANNOTATION_LEFT_5" val="7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1"/>
  <p:tag name="ANNOTATION_END_6" val="113.7"/>
  <p:tag name="ANNOTATION_TOP_6" val="649"/>
  <p:tag name="ANNOTATION_LEFT_6" val="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3.7"/>
  <p:tag name="ANNOTATION_END_7" val="114.7"/>
  <p:tag name="ANNOTATION_TOP_7" val="642"/>
  <p:tag name="ANNOTATION_LEFT_7" val="4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7"/>
  <p:tag name="ANNOTATION_TOP_8" val="637"/>
  <p:tag name="ANNOTATION_LEFT_8" val="6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08e86c55cf427a9be2bdeae3d647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07608d334c4324b962a15256dea1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d3fb0d128d41aea1f83ce8f570390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11.6"/>
  <p:tag name="ANNOTATION_TYPE_1" val="0"/>
  <p:tag name="ANNOTATION_START_1" val="8.4"/>
  <p:tag name="ANNOTATION_END_1" val="26.0"/>
  <p:tag name="ANNOTATION_TOP_1" val="230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0"/>
  <p:tag name="ANNOTATION_END_2" val="49.5"/>
  <p:tag name="ANNOTATION_TOP_2" val="506"/>
  <p:tag name="ANNOTATION_LEFT_2" val="15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5"/>
  <p:tag name="ANNOTATION_END_3" val="54.9"/>
  <p:tag name="ANNOTATION_TOP_3" val="281"/>
  <p:tag name="ANNOTATION_LEFT_3" val="5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9"/>
  <p:tag name="ANNOTATION_END_4" val="69.6"/>
  <p:tag name="ANNOTATION_TOP_4" val="305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TOP_5" val="357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1a5e0e08e14903b66666988852960f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c5efea3374433b8a9484e2cf46df2f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5"/>
  <p:tag name="ARTICULATE_AUDIO_RECORDED" val="1"/>
  <p:tag name="ELAPSEDTIME" val="115.1"/>
  <p:tag name="ANNOTATION_TYPE_1" val="0"/>
  <p:tag name="ANNOTATION_START_1" val="17.3"/>
  <p:tag name="ANNOTATION_END_1" val="19.2"/>
  <p:tag name="ANNOTATION_TOP_1" val="201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1.0"/>
  <p:tag name="ANNOTATION_TOP_2" val="205"/>
  <p:tag name="ANNOTATION_LEFT_2" val="4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9.8"/>
  <p:tag name="ANNOTATION_TOP_3" val="214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8"/>
  <p:tag name="ANNOTATION_END_4" val="70.5"/>
  <p:tag name="ANNOTATION_TOP_4" val="533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2.7"/>
  <p:tag name="ANNOTATION_TOP_5" val="340"/>
  <p:tag name="ANNOTATION_LEFT_5" val="4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2.7"/>
  <p:tag name="ANNOTATION_END_6" val="76.5"/>
  <p:tag name="ANNOTATION_TOP_6" val="341"/>
  <p:tag name="ANNOTATION_LEFT_6" val="7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5"/>
  <p:tag name="ANNOTATION_END_7" val="80.6"/>
  <p:tag name="ANNOTATION_TOP_7" val="373"/>
  <p:tag name="ANNOTATION_LEFT_7" val="4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6"/>
  <p:tag name="ANNOTATION_END_8" val="87.7"/>
  <p:tag name="ANNOTATION_TOP_8" val="413"/>
  <p:tag name="ANNOTATION_LEFT_8" val="4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7"/>
  <p:tag name="ANNOTATION_END_9" val="90.3"/>
  <p:tag name="ANNOTATION_TOP_9" val="371"/>
  <p:tag name="ANNOTATION_LEFT_9" val="7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3"/>
  <p:tag name="ANNOTATION_END_10" val="93.6"/>
  <p:tag name="ANNOTATION_TOP_10" val="408"/>
  <p:tag name="ANNOTATION_LEFT_10" val="7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64d538d700418d9adf4d30821bf7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c5658fadd046c9948896b77b834ee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b39b4361bf4a0b98e1880edd8fdd2b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74494a48274d52b5da606592eda29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bb288386b34d16a2007faafcafe9e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ANNOTATION_TYPE_1" val="2"/>
  <p:tag name="ANNOTATION_START_1" val="45.0"/>
  <p:tag name="ANNOTATION_END_1" val="4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5.0"/>
  <p:tag name="ANNOTATION_END_2" val="58.3"/>
  <p:tag name="ANNOTATION_TOP_2" val="181"/>
  <p:tag name="ANNOTATION_LEFT_2" val="547"/>
  <p:tag name="ANNOTATION_WIDTH_2" val="144"/>
  <p:tag name="ANNOTATION_HEIGHT_2" val="4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8.3"/>
  <p:tag name="ANNOTATION_END_3" val="58.3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8.3"/>
  <p:tag name="ANNOTATION_END_4" val="66.5"/>
  <p:tag name="ANNOTATION_TOP_4" val="217"/>
  <p:tag name="ANNOTATION_LEFT_4" val="489"/>
  <p:tag name="ANNOTATION_WIDTH_4" val="132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COUNT" val="5"/>
  <p:tag name="TIMELINE" val="16.30/68.50/96.40/109.60/116.00/120.00/124.90"/>
  <p:tag name="ELAPSEDTIME" val="189.072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e42c01451e49009d78db8b485208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e8aae3b5be849dbaf858847c35d174f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1a1ebc546a40d28e186d06bb95214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b3270042ed4d03958c9554bbbb770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5794</TotalTime>
  <Words>1073</Words>
  <Application>Microsoft Office PowerPoint</Application>
  <PresentationFormat>On-screen Show (4:3)</PresentationFormat>
  <Paragraphs>261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Symbol</vt:lpstr>
      <vt:lpstr>Tahoma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Polymers principles</vt:lpstr>
      <vt:lpstr>Objectives </vt:lpstr>
      <vt:lpstr>PowerPoint Presentation</vt:lpstr>
      <vt:lpstr>PowerPoint Presentation</vt:lpstr>
      <vt:lpstr>A.  Carbohydrates</vt:lpstr>
      <vt:lpstr>1- Monosaccharides السكر الأحادي</vt:lpstr>
      <vt:lpstr>PowerPoint Presentation</vt:lpstr>
      <vt:lpstr>PowerPoint Presentation</vt:lpstr>
      <vt:lpstr>2- Disaccharides السكر الثنائي</vt:lpstr>
      <vt:lpstr>3- Polysaccharides السكر العديد</vt:lpstr>
      <vt:lpstr>I- Starch (in plants) النشا</vt:lpstr>
      <vt:lpstr>II- Glycogen (in animals) الجليكوﭽـين </vt:lpstr>
      <vt:lpstr>I- Cellulose</vt:lpstr>
      <vt:lpstr>PowerPoint Presentation</vt:lpstr>
      <vt:lpstr>Carbohydrates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859</cp:revision>
  <dcterms:created xsi:type="dcterms:W3CDTF">2005-10-11T05:28:58Z</dcterms:created>
  <dcterms:modified xsi:type="dcterms:W3CDTF">2023-03-11T19:40:19Z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42248740-D9C6-4685-A131-C9EB40D42312</vt:lpwstr>
  </property>
  <property fmtid="{D5CDD505-2E9C-101B-9397-08002B2CF9AE}" pid="6" name="ArticulateProjectFull">
    <vt:lpwstr>C:\Users\hp\Desktop\Lectures\Lecture 1-Macromolecules-I.ppta</vt:lpwstr>
  </property>
</Properties>
</file>