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0" r:id="rId1"/>
  </p:sldMasterIdLst>
  <p:sldIdLst>
    <p:sldId id="293" r:id="rId2"/>
    <p:sldId id="295" r:id="rId3"/>
    <p:sldId id="296" r:id="rId4"/>
    <p:sldId id="297" r:id="rId5"/>
    <p:sldId id="289" r:id="rId6"/>
    <p:sldId id="264" r:id="rId7"/>
    <p:sldId id="265" r:id="rId8"/>
    <p:sldId id="266" r:id="rId9"/>
    <p:sldId id="267" r:id="rId10"/>
    <p:sldId id="298" r:id="rId11"/>
    <p:sldId id="300" r:id="rId12"/>
    <p:sldId id="268" r:id="rId13"/>
    <p:sldId id="291" r:id="rId14"/>
    <p:sldId id="29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4660"/>
  </p:normalViewPr>
  <p:slideViewPr>
    <p:cSldViewPr snapToGrid="0">
      <p:cViewPr varScale="1">
        <p:scale>
          <a:sx n="94" d="100"/>
          <a:sy n="94" d="100"/>
        </p:scale>
        <p:origin x="66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0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0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77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عنوان ونص فوق 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1117601" y="2362200"/>
            <a:ext cx="10257367" cy="17859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117601" y="4300539"/>
            <a:ext cx="10257367" cy="1785937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FF9CA-1BA1-41FA-9757-CDE86F0627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3980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1117601" y="2362201"/>
            <a:ext cx="5027084" cy="3724275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347884" y="2362201"/>
            <a:ext cx="5027083" cy="3724275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A0D65-7BC4-48A3-A50F-61B3F8496AE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087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13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782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08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76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6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99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395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3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pPr/>
              <a:t>9/1/25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3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books/n/genomes/A9089/def-item/A9355/" TargetMode="External"/><Relationship Id="rId2" Type="http://schemas.openxmlformats.org/officeDocument/2006/relationships/hyperlink" Target="https://www.ncbi.nlm.nih.gov/books/n/genomes/A9089/def-item/A9787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hyperlink" Target="https://www.ncbi.nlm.nih.gov/books/n/genomes/A9089/def-item/A9685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combinant_DNA" TargetMode="External"/><Relationship Id="rId2" Type="http://schemas.openxmlformats.org/officeDocument/2006/relationships/hyperlink" Target="http://en.wikipedia.org/wiki/Genetic_engineerin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en.wikipedia.org/wiki/Protein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en.wikipedia.org/wiki/DN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upload.wikimedia.org/wikipedia/commons/0/07/Gene.png" TargetMode="External"/><Relationship Id="rId5" Type="http://schemas.openxmlformats.org/officeDocument/2006/relationships/hyperlink" Target="http://en.wikipedia.org/wiki/Trait_(biology)" TargetMode="External"/><Relationship Id="rId4" Type="http://schemas.openxmlformats.org/officeDocument/2006/relationships/hyperlink" Target="http://en.wikipedia.org/wiki/Cell_(biology)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Macromolecule" TargetMode="External"/><Relationship Id="rId3" Type="http://schemas.openxmlformats.org/officeDocument/2006/relationships/hyperlink" Target="http://en.wikipedia.org/wiki/Gene_product" TargetMode="External"/><Relationship Id="rId7" Type="http://schemas.openxmlformats.org/officeDocument/2006/relationships/hyperlink" Target="http://en.wikipedia.org/wiki/Virus" TargetMode="External"/><Relationship Id="rId2" Type="http://schemas.openxmlformats.org/officeDocument/2006/relationships/hyperlink" Target="http://en.wikipedia.org/wiki/Gen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Prokaryotes" TargetMode="External"/><Relationship Id="rId5" Type="http://schemas.openxmlformats.org/officeDocument/2006/relationships/hyperlink" Target="http://en.wikipedia.org/wiki/Eukaryotes" TargetMode="External"/><Relationship Id="rId4" Type="http://schemas.openxmlformats.org/officeDocument/2006/relationships/hyperlink" Target="http://en.wikipedia.org/wiki/Protein" TargetMode="External"/><Relationship Id="rId9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title"/>
          </p:nvPr>
        </p:nvSpPr>
        <p:spPr>
          <a:xfrm>
            <a:off x="1582615" y="3248025"/>
            <a:ext cx="9026769" cy="541338"/>
          </a:xfrm>
          <a:solidFill>
            <a:schemeClr val="accent6">
              <a:lumMod val="20000"/>
              <a:lumOff val="80000"/>
            </a:schemeClr>
          </a:solidFill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>
              <a:defRPr/>
            </a:pPr>
            <a:r>
              <a:rPr lang="en-GB" sz="4800" b="1" dirty="0">
                <a:solidFill>
                  <a:srgbClr val="0000FF"/>
                </a:solidFill>
                <a:latin typeface="Palatino Linotype" panose="02040502050505030304" pitchFamily="18" charset="0"/>
              </a:rPr>
              <a:t>Genetics Engineering (Zoo-455)</a:t>
            </a:r>
          </a:p>
        </p:txBody>
      </p:sp>
      <p:sp>
        <p:nvSpPr>
          <p:cNvPr id="5123" name="AutoShape 9" descr="data:image/jpeg;base64,/9j/4AAQSkZJRgABAQAAAQABAAD/2wCEAAkGBxMTEhUTExQWFhUWGBoaGBgYGBgdHhwdGhwZGhwcHBkcHyggHhsmGyAcITEiJSkrLi4uHB8zODMsNygtLysBCgoKDg0OGxAQGywkICU0NCwsLCw0LDQ0LC80NCwsLCwsLCwsLC8sLCwsLCwsLCwsNDQsLCwsLCwsLCwsLCwsLP/AABEIAKgBLAMBIgACEQEDEQH/xAAcAAADAAMBAQEAAAAAAAAAAAAEBQYCAwcAAQj/xAA9EAACAQIEBAUCBAUDBAIDAQABAhEDIQAEEjEFQVFhBhMicYEykUKhsfAjUsHR4RRi8QcVM4JykhYkYxf/xAAaAQACAwEBAAAAAAAAAAAAAAACAwABBAUG/8QAMBEAAgICAgEDAgUEAQUAAAAAAQIAEQMhEjFBBCJRE/AyYXGhwYGRseHRBRQjQvH/2gAMAwEAAhEDEQA/AIrw1wKtmSKjqzk7CCf8AYv8t4Kga8xUSig5Egt9tsI+F8fzVPLpRVwoVQPSoB++BHrsWl2Zj1Yk4UA0kp8zxHL5Uf8A6tIFtvNqCT8Dl+WJTj3Fq1S71GPaYH2xvzVeQBhNxBpIGDCyTbwzNEsBNsXmSq+gYiKPDyAGGKXhNRtMYji4SyiGRFSDhlkcuUEYU5LMlbYdqSyzjNm1jMancGzeXkEjE5mMrV1enFjSpWxqq01XfDk/CJR7ky1KoaTsdqYGqe8i2E2XzXq6Yr6dRHerSOzpHzIAP54muE5YGooI/EJ9gb/lOCvdQJR8Wb/T5dRcVKo9XtvH9Ixu4HpdAaikrMAASWO+kdT+gwD4lqNXzbLstMST0AVdR7mbAczHXDrIZxKWWNZVEhW0AnYADSvy0E9b4Aa/UymOrk//ANR8xWCoKZFPUGUqg9QANl1i8XJgQMR/AqJU33m87zi447lPNNMtMM7C/RSon2gThLUyijOMx/8AGT5h76oMdpZgMVzAG/zMNVs6/SbuI1tVKD0xy3jtH1HHWXy6VaT1EOmXYJTAmwJG5NjYn2GInPcEZiG0koWgkfcgd4waZAYLKYj8DUAtYO49IP6Yu8/4roFwqL6hFxy6YXeJ+HLl3dKKGGjTpG0ja3MmcB+GPD2batTDZWpodl1MRA02JMn/AGnEJ5CxFZMRJnRchmarVsvVK6S7DWNpFoYjlYj740eIbll1iAy6ovsxsfiDg2ppQI+qNNVywkEgEgd5vthNmKlAsXVKrA/Vb6rGL8zNsULoR515jCo3/wCzSXf0ztzMxf5xtr5x6mYeiWAoJcx+KNwe2Ba3GaMq/lTpQAFmAmBzHSd/bExn8yFHlJToiW1yQSSYtB5cvknA5NiRSJZ+JeHotEJS0IHjWbAuRcAH+UdMC8Uy8ZOlSFRQQupl6s1wPYT9zhf4Y4g4bXUVX9Gn9qx+MOHzYYoyIBpsPQP/ALTN9+fTHPfK1y+GgP3i/wALVTlqVRzdixkiJMWAHb++Pj8Sq1QalZhAkrTVoMd+g774G43TLAqRvJPpgzPWbfliXzGWYGdRDHfoQLXHQd8OXKWFGGU8x74dr1mWq9IpTpg+tmZieexuftAx6rxbMIjVfNq+WDGsfTPaTJ+MK0zVQUvLUwDEmOnP9PtjXxGtVZBTaNKD0gCx5kz1w3mJVQrJ+IqtdmRirqFJZqiSIHTnJNh3OBBVuPMoIpI1LAMsL7XgjGNLIwFIAg7+qJ9xh3wvPgNVq1EuQFRNwBYAT0AGIGU7Mo2OoppVlQFqQfzZEM/4LbKOvfkBhNmc1UaoS7Eu5gk9J2H9cWlahSYl19BC6QqgkQYJJbrJ/LCuhwJXqKFM+mb2JM9MCM+/dIFHiS5Q1ah99/mAAOvIDB1UtTBp0oBkauYHdjzI+wwzyPAHVxph2WSQDN8BJwmr6wF1F2iIuT/zfDnzq7cb1CxrwF+Yqq55ihpqSwJNzz/mbsDa3bAqZWgB/Ed9X+xQQO0nng7OZQ03CrBPTqR+oH5420K70RoCKTuxP8x3+1hhoyAdRZQk+6MqFPGFamcE5QXnBGdgD3wUVA0oSJwpz9E79MOMrV641cTIKkDElwzgdTWmnDzJ0QDGJLwrmIqaTizqgg4tpBGWVy4OHNJIWMJ8nUOGLZiBfCnTkCIwGtwt64UThLns+G2OPZpi6GDhPleHOTFySbDETSgSE7mWRRjWYg30NE9iD/TBHDKRp5ioxEqG6fz+oflb5xY5HhyqFby1So6jWIsBFxB2B+84x4vUWkrOMuroBqYywawidMbBQL8r254pjskRByeJM8U4dUKFwR/FIdjHIABV9i2on/16Y3U62Xby1Dq9QFJSeTEaoAsek9sIeIZ3J1wxyxqUqyrOi5UgXIJmGBHfpgvJZFDTp1IFJ6erSwUG0abkHrJ35DCqJIhlhUK4plnpUyzAx6yJMn1AyOluwxhnssKdCkIl3ZCzdEVQf1n9jDdMyxVVraKqGxIAH95vGPcY4YK1JQrhtJUgwBEHmIMCLRgiNQVzcYq4bQNNhTZgulC3qFgdGx5X1Hc4Z5WrladGDCsx1FSQVPQDe3YXwHxDhDub6zUWwJ2iNlnl2tuPgU+E6jkMzAcv063j9J7SSCfIhh7m7inilEYvSCq1g4uZAEAASYIk3gc98JT4kq1bEm0gXMC1toB/P32w/o+G8rTPrJaNzA/Sfi284OXJUBHlU1tzN+5sP77zgi6qNmGEZupK5WlWmRT23Ijn7AGfnDXL+FqjJqkSfm0nmfnb88VGSkEA01C8io2w8pUIEzP7nFo6N0YLIV7nL83wtEBGoA8gBvG0RvG1vyvhWaKEyFYnqwgR1sbRjpHEeEJrB3nreL8pwLmOFIBb0zv1I6SMZs2SiRG4wncm+B5ZQNgVn1DmPYdMX/DcpSK7AjrhJT4avIT0E7W+/PDnKEofj7YzIVuzLyj4MLzPCaTggKATiL8QeGtN9E9xuP74vaeYU9serqGWDh5CEailcgzjFXhxTcSPtH254FOX1ERYdTt7Y6fn+HLeVB7/AL+cTGe4NDa02m45YQdTT2NSfy2QRoDEgHYjaf7YIyvBFb064vcHbvfDarlFKiAFYCYk9P1jBPDsvqMCCYMj7Xk4EMRKMR5vhdSkdIEhtzytjHL8Oru5cCY5jqeX+cNs5l2LaRMgSBPf6e++PvDM41JTYiTfsRscHq4A3J4UmVnATadQg7z97e2BaObqUX1CQ0MNiYkXgHFnm6pP8WmB5g6izdZHUYAoZilWYion0g239JmR2g3HseuGKL8yXUg6zvrLEyZsSOnfl1wPVqzFuQ5z+eLn/sNNK2l11UjMMd4P4T0I5HsMasz4Dk6kfUpAIO1toPfDVSCX3U05rhRIZkQrp+oRb4OFNS4IO4xTeFvEWuk1GpdokHr2wLm6AqBiU0stj/fEXMwJVh1MisQeJkqZ5AmN8bkTUMUSotCgVYXqdRyxqyvDEKSDhqZg9kQf+4AvUkKT+VXB5HHR0cVaQYYheP8ADoBI3wb4P43H8Nj2w7sRuPIG6lrkCRvgbjmcAEAwcMacRIxJeIMg0lpN8IZmB9sY91qbaXGyqRucHcH4o1RlQqRLAE9JONfgfgJqOA49O59uf9vnFfxPPUcopGXpp5kW6wbCWaNInvywOPBkY2TEEsNkw7iCipVOk6YH1arEbRHvF+3eMTvF83WR9NN29J+q5ubx125Rtzwk4Kc4rK1TRVRtRs41iTqY9Dc7CDyBtgzifFKOoB1rImzMKcqBaZhy3wYI+MOZa7ijXKF8MprSBBWmFE+Y5Kg9bndpnngXj/iBaiClTpTT5Mebd1AtPcXntjbxHOUqqucu3mN6ZUlgy6diQTb33P6j5emmeTVpXL1lYytwjW5/B3H54modxvwCqAtNWWGViTPMQbHkd9o9ueKKhmqKDSoE7yY5n/kcoxzHi2cq0WCER5ZBBIBMcwTzEbfnhjw3OVHeVvqiQIMzzB+ehFuUYkleZ0nzwQb8trYTZ+mzW0+kb2/sd4/Zwpy/FCJp2Dq0GenYweo6cvliOJtpCgwzD1HmJtt1xCR1CDkeIkzlOoGjUdIksVJuOUzft0tgfJ8eqIdDAkT9Qg2mB7XkfGGPEiCqoWLE3gH6rEi4+SD1i3RBxDhukhHhDF21AnYEEm5G46b4xZAVN+JuxuripX5TxCjCAADeB1j988HDjCEagT7iPsO2OUrmChqK7ljquZPLZhNxad+o74Jy/GSqgKSDqIMAbnpy/wCe2FFGG1MvudJbPGTeZEyTt2FtvzscDf8AcFP1AD+v7/fXEfQ49tqgi3O3K33j9xBmVz6OCpMNNjMbQJnrt3/MYzuGOzGBQBKbI1JM3v32/f8AbDBczfSb9CPtz/ZxHpnGpsJ+I35/n+9tj0zfmCRB5ra23QidueBDMoi8iC47r5i0iOcY+0uMTA58x7de+EVHiFoYzJ2IBO3XY++F+YqhW1KxiSYvH3335flilZroyfT1K6txAbHbnb9cLq9Qb9eU/bCnMV9aSrXjt8iP6YBTiZFibxHOPzuMHsy0sShTKBl9Pc8vtgbJDyqgY2B+/Q4GpZ0g6hHY9e1v0wXWztOrAJ0tzI2I6HocUDejDdT2I+amjiRGqN/64W8Q4dJOmP3HPC1OImm2hgYtpb78+fL74b0s1JQm8iCRPS0YPlRiKIiJqZDEXAb9eXwdsC5Th3l5mk52b0mZ6d8PuKrETcTcbG5xjn1DUjYyt1PcXj2wwZaguTx1A6+SqoxBmFaQR742PnDTOnS552PXFNlKi1KaObgqP2cBZo09R2/PDlykRJe+5xjw/moZW2gjHWc5laZoLmuYUT36g44Nw3NFWjHQf++VRlaeXawN+8EyBh+ZPcN/lFMuxKbxXllq0UdFxI5VXE6cUWUzBrUlp6tLr9J5HscJa/GXR2pVKQ1DcrgMbsg411FtyRTQEVZriJmGXErm3anV1rtjrH/blrUlOixFzzxLZ/wjUqE6YVOrYcM69nUH02VMh9ooxj4e45rQAnbFFQyprKHUArJEmNIggXuD1Px3xK8K4FSy6lmcsRIG8auQAG5w+y3F6dOkKLnSdepiBH1EkRAudMWtcYfhAf3DqbGNCo5yqOtUsD6IA1r5cGSqxpP0gnoJgQZxPeIazlmqB2JYEA25hjpYESZG3SOuxOe4sKsUqXLTuCNRnpfaD9/kps1msrQctUYsxklEPpBsIkHeIO/TGgAIsCaMjmVpqNUF3jyfWRJkW0rcXsWPMR77eH1XqqYZldQViT8yTF5B6ERbc4nOJ11d2NBtC7kLMHp059B/TBvh1KmuxLOTtEzAtvN74VfPuA6eYz4owqAa001ksugwwDbHUIIn/Hp2AozVdKKqrPUKMXLm8qbACbgwCZPtyOGXEFJiQTWXuxMCxEQF2ABBjflvgLLRq1q5V51bQFiViD1mbAxHUXxsxxmpaLyE3UOI+Y48xQQVGm0AxPQ9bWvhZwfizUalRf5pCzf4A6j5MdcMsxWSqii3mC8LYEk7gcvawnbCxssfqpjVyI3mL7bgkT89MM+oPEJV+Yw4LWLubnvcC0SsEwBIHX9Yw2zeeX/UAU9TAAXYczPQAj43mPeRaoyLqU2NnHUdxHI/rPLG/h1ZkAqelobSwJ36SDf59sTRllY9/wC8GrXAFPSElS5JN7ED3jVt1ON9aqCS1TUxi25+ZmfnrhDwOq2twbDzGMSdySbH2tPKRityGTkgs8wZjpE2E7LsPjAPuT8MlfES+XOqDqSdu9iDz/xhQ9dCVCliFA1nuRaB/KBb4nnhp4u4qgzP0h9AAAmFm+/X/OJzOLWrSyxTJgwhgGNhI/5OFKtdzSHJEb0hEDUAH+kzNt/jn98GrUFOoJexHLn0v++eJ3IUlcahMr9akwQZ64a5cI4EatSk2a/Tf5k4jrCVrlVlq1OoILGDG94PSP3vjIcSFOqoBJBEdI+/Pp8DCPJOUYCBBueUW+xwTnc0qVUPUHbuP12xjfFupoDR1nqgKg02uYMe/wCz+eMsvmlZdJaTPIg35WNgP78twPw1ShZGgqTA52k35e+NdfLlWMWhiV2BMyTf+Wf+MKAuDVTCjmlQkcp6i5k3tzi+MMyFa+07z22+++MMzUm9xp3gfsY1uh0hhvG1/wBicGR5ljuY08yR9JtPMm8gX72wQufuCJF7D+WOsbjAyMGhTHufttjRrKPO+4PPr0IxfEGS47GeAaGHpN/aenQ4pshUBSQZiIjce4nEJVr+ZZQfp3j9nHuGcYeiZ73/ALYHhYgtudSqURUVQeXL/PXGrL5JlnUJA5HocLeH8fRyIIkiSD7csPkzwaF3nfkQML6sNEOpqA+HyYqUZhka3sf8Y25rhVQsSrGO2PnEF8mslUGxhWPXocUVGtIBHPvhuIBuz1Mzjc/NOUy1RYanRLN1OKTLcNzVZV8xVUjmcSGU8d1qZ0Kqj3GCk8U16zQ1QqO1sbymQtYA/WM4p3Oj5LhSoAHqeroMCeKMzRpVA+5O+FHA1vq1FiRzOF+freZW8neCd+uFnDkZve2vyisyhqB6jrPeMzTX+Ekgi2MeE16+YpnMZgxSkhEFg0bsx307juQekE3inh9aWT2lwPzOMuMUjSXylQFaagBZA1DSDNrwX1k87Hrh3pceNrPdfMXi4gHgPyhHDXZmDSFpCxYgfIsLm24sBGGOYo0gjVRTUknSnpEsxsCft+WEmUp5ryRXbQaVOLCxkyIEzBiCZH9y/wCCq6hqld5CfQrbBoGlTynrH3x1BkWtQ+JEUcSpeQFoUyPNdZq1CT/DHPfYRHviD8TZOl6Y1ifpZiJb/cFgnTOxJE8hh7xXiyvmH13DMC//AMFAMdwzwI798T9TOs9Vq1cSAQY5W+imO/tyntjn/UZ2sxhFdQfgyMWidLLzXlG9ztaRty+cUWV41mUGjKjWYH4ZCxJmSTDb37YR8MzBpqSILu1hvck2gyIvz7dcdC4Pwry6QRpNRzqcwSZJmJ+Iw3mKlESdylOuG/iPqM+qeR+dueNHimi3pq002UeYL8vpI6EQfyPMYquMUSqk3CaTLLuCLD1cvxTt/dNleL+hlIZbG+kC5I9xce8zjFkzFltR1JjWm3JulnW0D1A9yATE3/r3vgzLs5IAbSGAuAT6gAPVzBwRQ4KS2oFQKmw/DvAB/lYzY/BGHfD/AA+QLsAGEgEC55zfSBsJHuDhX1gDqaSg8RIaDXJ9VvVG5nmOo6x1POcD6BTZTJZG+sGxBtb7Xm2xnF/l+HbEQQdusHUAVj6pjnvHLAHHuCHy5ADINyB6hPM82Xn+XXDEzAmolhUkeH5lUepP0yGva0CwFj1+SO8OeJ8Z8qkWB9bG17y35EWie3c4R5mi1F0OqdQgaSeR9E9d55bD5XPVNWoI+lAOc/cgXsIkKRIuL4YdC5YXkYOZAL1FLSfU0/3vOPUK9IetXqU45BW/tHTDjMUZU6bxyjnt1O3uducX15DghqkAsxEST6WE2stiZuPuImQMLXICLMcw4xa9QBtat/E/ESpUtzgzYnocGUcxLSp0ltj0YcjzuMUieD0tIdtt9Q9p0ie1pvblOGOV4DRBvQBi/qn5liRYcz+uJ9UESgkjsxmNSh4g/iA5MLH2x7MZmSJP4R05W/pjog4Jlbk0qcSC230nYkSd+Q7XOMsx4cybeg0UEGLNsTsdxLf7VBxWq6hxFknL01YbiOfQASRzmDjKozTsYIsO8DnHzGHtDwxQQ6abVKZgwslovf0NLT84DzXAqyamUhgIBZR3O4Inn8YzPjKmx1GhgZL1Mzp2F/79euM6FY6Ssbm2/aYA2v8AfAXGkdSSAIG1sBPXfR5nMQIwwY+QuAWoxxVDC4BP/PXpj7Vpl117fv8Af3wMuaZgGHzsf3GMsrmKiEq2zDffrgeJkuYU6hG9+p/P7/2wPmWOq0X3BB5c/tN8YVsw+oAC87n3gX98bSpAkgaoPfn/AHwQFG5RNiZ08+VjTIuIjtiw4RxzzQIP8RYk/wCOuIVMyYOocr++N+SzoVgyHbliPjDSrnVqebFak67GAfnqMbMnxNwgHSxmf7Yj8txMKwdW3EsCf3bDdq6tDFh6hI9sZOJUxGVROFVsuGvzwtq1mRvbDfK1Aw7415rK69xcY74MWZReGeKmBJxuzNfTmBUW5LAwO+EGWylRBI2x0/wV4T1JSzNXudJ/I/bCM7hVLRGdqSU/F6fm5cL+JlsOc+2+PuW4YDGZc6i3qOmIuLbi3+fnB/8AofNenUDMppksgAsbRftyEd8EcRpur6yzhFmVVT6rXliY0+wwv0KlUv53A9OOKWfMQcRctpRSo1Ow0uN++0TGlo3674lOPeI6zNUohSlNCAoM/ggSRteBhr4hy/8AqilTLkqmokrB1q5uCALx0O/tjZxPLpRILquoiWEST7zy7WxoZx+ETRd7nPKx9WoyZiYBvG142vgLO5hqjAjlYQsAcrAc8NcxlqlZ6nlGKakQCDAmdpGCeE+HWZvpZj1iB3O3Tt0wksqbJjgpM28B4eSEdrLTI2BME3nuYva4AGKx8/qqHenT2DEhdQ2JO7fbtjMGnR8lDLuSCKSAMzEi7EQSBIF+nTGzMZWoSNS08vP46rJrHKVRJabDnywk+ptaUd+YwYa22oBn6hqajTuiABT6oA2ljux7XvtgCrw52MFW1cvSAd+TOR33E2xVUskqLOtqkWmSuq3X6o93jtgLLanq+VRRUZv9okKd2LDe3IGDA64yWwGpPbehNfAuDl1OoFVJ25xz2AEzF474oK2VCIGMCLXKgSIjtM2nfoMNMmgT0Ag6AoJmeXMkyDF/nvhb/qqQpNmKswmpl1SANBIXRNixuZvuR2wzFhPbSc62JjVeEYhHaFZiSNKnTpEkudbSZ+L9JDfPaGKM6sqvoYzMvY6FOoszAXI0z6gLQcDZnhtfPqtSvVOXy9RQRSSSzCSRq5QYVoM4U8V8EU1h8pWqJWUkhnYwSAdV+RY77+2NTYkVPdqZmfkaE2cZ4SKy1KSgA3Kc9LCbW5co74j+AU0+gkhpYH3ZguoAepogkqen2dcF4uzTRq+irRgESx9MWOpulrARzJMiVfG6EZklD9cVo+m5WJ1ARM/rhTElSp8R2E0Y14lw8BPSfQR6dUAQJAgNUnYSZA5e+GXhLLgICd4kmJE2O4e19U9L7FsT2Tr1KOlj6kj1kBlOqDdhE/iMxbDevxRdXn04ZTZpZgV6evUWAJK7iPzxktvw/v8AxHuJbplliwM3H/jEyLxE7xy/CNsaKuUA9QnYG1JYjbp9IN/fCrI8bmL1fcOW2nWfsCYP/qMN8vnC0iMwYtZ22I9PP2uPV1jDFyVBCFZ5qWwioI//AJU7TfUe52B2vzxqejUsJYQLaqa+mOdvxn/17dzyhIBK1Zj8VVlGobX2HwSp54xeoi7FR+KWrKI/CbXvHI29sR81CORZ8ohYidItbU0CZu2oepv9vblg+gpG28WEARG3pGw/9vjC/M51KYB1IzLqH/mELYkQWBvESYm/MYXUuLvVQmmvptGpGYSeYCDQ4JtJII+MMT1CnUnAw3jPDKVUN5ihTf1gpOw3E3G3fHMOM8Iei1Wk0HoR+oxZcV466fi/+1Qqd9iANNiIv1wt4nXFWmDEMhgj0WUmJ9NvqmI5TYQZIuOwJGx6kbwXMidD7/oR+5w1rhrMNxG32/fzhVxXh8etLX/z+uD+G53zEgj1KbienLEyC/eIlW8Gb61KxIW45T3O+PlFImLmTOMxmdTADdj+SwT+dsbi28c/a0b/ABhQsdyy0X+QZJ68o98CIgEiIwyzObBMYVcRzyrYRJ/ttGNCAmCWEOR1tBvH9YwZT4y6gLOwxMZNigNRjc7D8re2Ba+ZM77++GnACYovFf8Ao3pnqORGGVCszQIk8sLBWZbA26YbcK4iyOKgA1DrjSwuLnQOF8Po0qQr5mFj8B3PSR/TFD4R8WLms0qgaUCsAncRBI9ptjla8RNWoWrsT06D2GG3h9lp5qlURoAcTflthC4gpszGVCvud4qVinqhQI67N0A2xI0OPV6deuazApUqDyRqB9ABJlR9IHcDG/iGbaiAy+ubkG4OIrinFV1FxQYu4I0knT0+fyxMmQNQUzULAMOzNQ0q1WvS0lKh1HSQJMmZuPmeo64l/EfEMxVqA1BpWBJ025x69oPzjbW4myuCTSo07HSyqTsCReWN/wBBhBmONA1NGXRq7sb6pCk8vSLnFKzeISY/mVnC8wFGpiNKi7FmCibjciw/Ywzy+efMIPJqCjSgh67TJUfyqeU7Mb9MTtPhmiK/En1ERoyyQBPIFR9I9749xXiBzJALimiCFoiQJP4bD77nGM4Q7X4/b/f+Ju+oMQ13HOb46EBoZMFRMVK7H1ud41ntNumMKXHUp04pg1JUg67ajzYv9RXkBYb4TZYVW0kkxfYR/mPffc43UcjLENaxIEz21aun9sOXGAbMzPkLTfW4yur1MzagAEU9NgB0nrjpnhfIeVQavVhWKktz0qt9IjmtwT1tFsRfgPgC1KxqkBhTaFEWJGxJ95PsBi04jmfV/pVYlEp6qmwEEwqdfUQ25mFOGDGCeriWYzHj6Rk3J9LuEBkn0hyqkAC0KpIvzvgDx9mVTJVUQ72KiDpUWi3KP82nCXPcV8ysaIDGmn/k1tqDX0qo6KxkmZMKb3wu8XZtUybBAF0lSSoIGnV6h7abR2OHqvkDqUT4lnmOIKVRgZGhWgi4hViw58wMTeZ4oBqksNwoIIImQSL+32OEfhjjAq5VAWYvT/hkmNNrA7SZEffG/NVjAOokTYTJaOc8h22wn1bj6XCN9Knv3FvHaxTM0aw06mJpObbX7zaCZ54mvE/ESuYUggwgkGYuWtfsYwyqqDXphTIpk1apvYn6RJi8XixjpiX4jRNWqXZT6iTa9hYbW/zgPTIKF/H/AMhZTTmpXcG8R0a1M0qxCsRYtNyLC4uAN47YHyWa8l2RirKSYIuLx6hpg8pEbwLYQZbwq7ki4+NUdZIsI/rjYPD1RAYqkREAc/aCcX9DECQD34l/VJqxKrLtBlYWDy5c4kQYiJ1C977YY5XOOAIDMecO/MaogTBAvvf3GI7KV8zQsyFl6xy5727fOGlDjqfjMSDOodYm7TuZMjthGXA36xqZRKWnm2/lBNj6ixv/ADAekjUI7QfcYGzvG2X0qqE8lCggdgCJ+LYU5rxChWNYv/UybC3/ABNsMfAOXGYzgYCVpKWM9TYb9zPx7YznFxUu40I/6pOgZVcC8Mu0VM0xJNxTFgIiIA3YHlhlxfMKoOhVWQBqgCI3Mv2uszNzikrkBORBAiBOqdgeRuZnniO4uDU1rDc1PoDEljcEgkAhRYnabwDcAD5kRrMi61Qu5N7sSO/qMAzb6pFzEOvTGjPPUp02KCGjTpEQNgZAEfSF5kzg3OOurV6oMEMRIhiYkbaYiQP93QYKyNOoGHl0vMgQZaY6AcotE849sabrcHI1CSFSrm29Plg89z2N/wAsaozVOf4cE72PPtjpvCOHIr1KxeQ/WIAE2FsMGqUZBOi49M3kTy54o+sF0FmcJ+c4tT4jmlYs6CQNyCIHbGOa4zmRFgoIx2HiNOnA0BTqBg6dQtuDf9xhY3BstUklVJG5ACmf7/4w9PU4zsrAKEeZySrxetFo9xOBaXEmDaiNR63xe/8A4nrYtTMqDdo5dxzwNxnw8tOAUgQfVyJgmBjYuTHdCKN+ZK1eNE2Km2AK+eZjOKlOC5eok6oIie02E8onCzP8D0OVMH5wYK9SpqqrgrJrAx88vG2IGLkhOUFMkh7d8F8J4azV1p0mnUYB6YUquCuC8VOWq6x3HtNpHfAH5g/TUuCx15naG4UvlxVzFTSoAJ1qL84hZP3xFccy9F2KZVcxmH2jU7R7gGB84+Vc0+YRCCdH4mnn7D9TffGXFuOOtJcvlyaSRPotPUkjcnCHdC1KKnWyZcONfZ7v8CLv/wASKrqzdWjllm6CGqHtpXn7kYzoZyll4GRp6dVjWqGXO8hRsD7Ce+E1CGMPLcyZ/UY+tXWTqAWLLA5f0EYLgT+I3Oe2Zm/KGU0YsDLhmYkgmWMXuR9IHPngpEFy9zftvcmwEDt+uEB42lIELETz/U98LM5x92Npg/mepnfDQsVuWXmlfVtJEMxjfaLyBfp/TB2X8nd3Y0gJqOCoBA2VEm/vfnjntPP1Z1fi2BZhY9hjWTmKuwlR+EEx98UVWTc6nR8Za28rLr5FFBchkGlDEsQ1mckQDPwdsaKnGRfXly2skqGqN9K/TcNcm7HULFzsMRHD84cshZ8m7ExAa6Rz3kyeo2vgDO8fFVmYpptA+r0i0xBk3Ewf6DEq+pdASyXxD5PmU6noqVKgZm1ekqVVVAvHpgi+B85ximyupbUrAqQpsNUi52XfcxviQbikTGqG3F78udxbvj1HirzIEkWvpBG/Qd5xYJC0JXHcLyGarZN3anDqwixkEbzO4IgwY5fOD/8Av9WpZaOlp+pnlRveOZmcKhmKrHYC28f2jGJytepE6iDuNvy54WyBttUMEjqMFrqEKIxLEg1aljqM3uftbDnw6ApJChtRO9jYTcH8M88LOHcK1ak2AI/iG0e82/T88PaGWenqdQpCMZbWstaAJAt1hhFueE5StcRLG9yx4PRCLUsKYYAiFQqBzsAD2M9ueGNDIJBWiVd7Sek89pDcv+MDeGKQSiVdlAO8tYf/AC5A8sHZnMlFqNTRkH4iNjEgkG/ODuOvXHIDkuQP9GLyJXcxznAKLgSkHchdpv8AVsDf2wj4j4KSqIdApAJ9MXA6bAxYH3w+TNtUbTJYG53BPqMCLxEc4m+D14uqJocSFkEnaJi+5/LBHLkQgDuDhycDR2JxbiXhYU3IUyOV+nK/P2x0H/pdwrycv5jC9Qlr/wAq2Av3JPyMKOMZe71aahtZOkD1BB/8rX3tjoGWQUaaKJUU00gwsg6YBE2M+/yOb/Vu7ouM+e/6f7nQwhTbCY5zOD1bEqNREk3iQBIHbpF7c8THGnVVemoWQADBqFi9Qi5m5YKARM/G4e5/MKhB1ErS9RkidXxvJMWHW+I/i2dd2BckH6mIAADt6U9xEnnv8C8S639/f/Ed9/f38xXnWJ+kbn0wPkQuwkCRzMsMfeEFkqAqaYKh2AYC+nTYHcRAHxjCs5Gx2+k3tG0dogg9R3wFloaoAXAiYBmJtefffGlVB1MvqTSyw465eqghNME6VJ3IvNoPMgi22PLwlGoqS5CUiXIAkj2Ii2354AGY8saWCzq+pTEiCBcRck9t743Z1mpBmotKshBETPWPY/rOFnGQAqmv5nPTIQ25nwvxFRCPSeV1TFQbnvHI4DqVkVQrLUmRuSNUSJAibTO/TE3VcNcn6duW29jacVfBK6sg1nUoEKzm87rBjae/LDWwjH7ljw/LRnuI59KSU1pBizi5DfiFyCJ364Q5nPlni5UTqVj06G/UwcPM1whmVmZlJYQSSIHztPfnbCjJZelTZofXabESIJmCPgW64ZjVVF+ZG3F+Spi+uifLJ3Jg9j3wxy1TLBbCq8/i0z23+MDeJUUKoUAaz9UyY6Ede+AKNJwNK1FQLaC495F9r4cAGFyiSOozz+ToPWZGinJ9NQbEHacKOM+Ha1E2h15Fb4FWlWzC0vJV3YCGCgnbnbF34T8D5pyHqVDSTmv1H2j6R+eByZlxC2MZomc3VThrw7wrmsyf4dJo/mYEKPk7/E47vkPC+VonUtIM4/GwBP3i3wMGowtphlM84ixNx+WMGT/qg/8AQf1MsKB2ZybI/wDT3NU0YCsbj6QLT7nCap4P4ijhalSjTDSAWO/wCcdqzYdqcowW++kmw6at/fCSvwqv56VZ1rsYJFj/ALZIjY23xnx+vdrLESO4GgJzCp4HratBzINUgmFQxsDc9Nr4wq/9Pq2pB5pdXBJYWC/Ix1TjNCqCFpBDKgHVPpm+w5/OAaiKXCD1ikAG+tm1MbC1ojriD1+U9GL5Le5z7/8Az9aZOpgxEEXAMdTJwqq8IR29JHoFyASBHMkkfkMdL8R8ArVSNBWxknZ9rDVzvttGMfDfAvISp5ylYBLOSDO+wE7D7zg09YQnMtZ+IXIXVSFynhtA1PX6hUMyskBbgmNye0Yv+D8LpUwKRRvLFyh33gOpUXnodoONmbp0vIWtQlyCIKADT/NYggdPnAVXxDVouaYosxgHUx3JgCwsL9+WFvky59D+0shQLlFm+HZerSd3oCVXYiTI5CDe0bYjavhTJGztpmArU2DAkjUFYGT2tikyPGKdSq9Bg5ZFGpVIYamBmDYG0yOWE3E+KZdWFKqtRUp1BqBQED06QC/L1EXBO3LBelORbXf38RbWOpK8Q8IozIEWdSj1EiCZZSV7iLje/LGdHwwVOhVVnBAJUSAGm8ixNu/LFbSr0XpslMUUEekAIwJDGFECymbk9MYcHzi0aeYYMUKnVBHpM2tJFxfn98aXyOAQD1Lx+oRn4mSeY4SUUldBcH1KSbRbkehEjvjXl6whfUqwPUCQSpDXI/mtus7RiszeWbMLTq6komp9QCyxUMpR4H4v6HCWvk6FFncrW9CtYqLPMLty2N5+oYvG/Ib2Y59dRhSSmafneYrJqaTpgxDD5A3CnCXiObpliE1QwUksCuoiTIAtfa4541F5YWIkqQonSe+knltG3e2NuXy38Qu5IKuDPpIUbx3IHIbwcEuPiSTF8rj/ACNUOqXZWZQOsqxAMGbwb9jM4o84qJYfR5ZVxPpsJFv5oFrc8R/DsqwZCKhWnqbSyg3Jgwu1m6G0g/J2drAqyaidqkSTuAAS5i8/hHIHGV8VuKOvv/EInUIq5pvMMrAUjQJGraF0hYJkk/THI4ZEhy71nEN6fLAJa8QJicIcrXCLrckktChTAi15jfYT0ws4pmn16yxUt6lC3jeDawMHflHLDziv9fmZ6sysORDV8ulOdAJ1a4sEho0gWuY9vzpOJHQC3p9AmIJufpHtMR8xiL/6fa2NaqxZmX0iYAuRMAfG9v6Hcb4izxT0kebWZfqiQkc9x772GMw3lKnda/n+f2nRwLSXA+KVLLTgwF8yqSv4Rsp+JN/tyxP+Y7NrIlmJfuJ9Ki4uBc2/5z4hxA1KlYJqhtFJbchuI5gAe+B6FfmLQdUTa8KgtcXA5xY41VxE0A2ZlnCoMQQBz7C32kCJiPnCJcz5b1hfba2xN/m+DeN58HSsS35mIHq7mN+eENVSzkkwCbxbtjRgTVmYvVN7qHiWHDcwq5ctFgwEMNUzAJJ6ibYzoZh61N9IemFWXAWVgemQDsZ6d8K8pm1WnuB6vUHkggbenYdbdsHcMpOJbzUpgqYRbkjlJAj5JnF8aszntUAp5YP6iTqHJSBMzG/TpfGynwqqfQqs0TqhhFhMYPy2WeJJVgVJBCwO62P9rja+NC8eqamVWCJpMWuLWPfDOZN8YwX5mzMcDqU6Ot9VzuZi/L/OF2eyrFqcBQSpI0kXM9R8fbBuQ4tUAisGqJFgWNgb279OmB8y6uw0UoAMhpv252Pc4FeQO4UAzFEoxNc6mGyibe84V5+pSZpQVAI5/P5Yp+Oorqmkl20kEnYARueoJxI16MMRt7bffnhuNrFyrn6Q4N4do0KemkgVR0m/cncnvhnR0qFEEdLfrgSrmtIBiWMCBc/cbDGmlRd9NYAo4MFWJgjYdh12x5Wjk9zH9/MhyV1GvmCf1/5wlzFJqetqLKxY3RusxOobQOxxp454iXL1kptswvAmDMAE9MbEztMIaeoBjuBcrq2G35YoY2Rb8GQvZmtKWYqqi1ha+rTF723uB+d8NKVHQDIgWgbRa8DrhYtSrTg1CTZvQouQvTbcfnODuH5k1V8xqZX0grqHSbRgcg6XVfl1+8mO6s/vFnF6rMyrRZQ6kahGo9eRnnhklNQJJGo9LT172woNPRWDoqqz3ZHaCJJAJYGBJiBEk+xwyrVtB1kpsZYgmIvYAH0iBgmSqUQV7JMWeJq9RaTCkw1WkQfQDbVaLjueeJbN5/L0fLIqu7avWA0BibAtzJPMLyHthk/F61RXmoqILlgDJHSJnbTePxYmKOW/1DKaNFKdRSQ2on1Esv0qdh+mOhhw8VIfx8fzGI4PUpMjrp1aVNChp1SxcBGCKbnntb8x84x8T8PqVdOjZTG59QbSVkm+qYPOw+MbafDGqEa6lVCqsoja31ARYyOfK5xso5cPQh6zi+oXAfbSvq32A98KDhXD3uPKe2pHcLzVSlXNIMfMsViBMG8ytxHbljGnxWrqd3Wq+uAdQ9Ejedyf64O8N1UNZqVVJMFfOWZABMlt7x+mHHD6QCeSWNKiHHlNciopEhZ2DQf7bY3nIA+1+P7fl/xEEaideHirqqLrgEgilCoLyN7iJ+cG1smujy9SOGZgV+oAKCIBsVbXEkn4wlnW7ayykGykgKTtGkWN4BN8V1DglHVqZWBZSRp0yGK20yI2va04bk12Zlb2m+p7K0PMZKNI6lpaZcT6DH0FSButrk9Yvg3iXCqLVyaret1XSqkgwpjUevq5nAFemcuumnTVTLCdfrJMCNQ7NItj7nga6q1JkqPSCatcyCCZKnnJHK1hjAysH5BqB+/8zUmYMPmfeM8GZWVqckurUwGYEBY/sD7nCNchTOWZigaoWgMs6bkAFoMC3PFN/qaSU6a1UcFTKzq/D6VuSYMGee+ITiOdcGogYqmogJyB2N723+Yw3AzuOPx5+YwkDcP4hxIPZAxCrDLuAVsHVgJ74Bp5wkEqRBOxWQCbW/fMY00ZQB0qXk7DY7E7bRgulmUqsvnt6gWLHYRyiO18auIUUBqUPd3MajaWD1GPUemOtwNj/nBuTYlS1NS9RiAEi0HcyD9XxyMYns1nTJGrUGJuxBIEysnfn1x0fwLwzy6X+qq2GmEvEgger+g7e+E+qyjFj5H+ksYuZoR34S4Y9GiS6gO51ETJkxpUsBJ9+8YD8QcEoyrqwpshe4ErLAk7mBJPv2wyy/Ew6swuFYjcAWUQJJuZ5fpgTiNEsBJ2BJsTdhAGxOx2DXk44+L1DBiSO/v/AF/abkx8CBOW5ui1NUltUlmj073ECCR+Y62wN5LIxWDC7kKRsI5jmOX+7eRih4hkTTIpkE6aZJgx9VgAYiZI9MfcicKOJqEqaIE6So9IFgNyP5p59htjqJk5mOK8RYko1dnOs26DsNh9sM+GrqpgiJn1f0sRhNNhB5+3TDHhzhWnra3Pf/NsdZhrU45JNmNWyqmSYYEQCbXvc2uRcjGlMyY0ahpHqvY7R97i3fH2lmGdpsvO1rGx/v8AfGed4PV8y6oSQGGkgErNyAffCwR0YIuE0KhrMqgQqgqB8Ez/AJwqNFw5BXlzG43kdsM8mNAFxqki0QRMb8rjl/XA+e4xUHoAUcgRcge/9cRO6EuEUyKSy5BLQY3i/wBsfKnEEUsUGktAFpA3nCla7NZzbnPXuZwK4JBHKYn7/r0wfD5gxpTzbAMqfSFM89yJM8tsL6NMVBqLHeNxgui/lo1EEFXX1NEabSfywEeJhPTRRNI5uLk8zvib3QhACfoStK1F0geXz7dI+cEZjiAVTcbmTc7WsN9+ePY9jy7GrEUDUUZfh9KqwDMakjVDi0hp+IuIx84nmKlMhqSoyhr+m8RvP5Y9j2JiyHrx8Sm8xfkPGXmVgugkkR9P0g9Yk3w3y2XKhyjESZAabRvE2Hvj2PYb6xRjbivULHvuLeI5I1D5VJwWks1p3EagdyQNp6YFr5ykKnkVfMGtdAvFon8P0qLT1Jx7HsH6ccyEPUZQHumrOVcolKm1qZIsdIkoCJnfthVUWlWSoUDB1hqRkAs5LQxEWEW09hj7j2H40pOdm42hVRfS43VamlWdZYlKlOdIkbC31c5XawO2BcjwwZh18qoVYS3lVD6ghAvIJ9OwA3vj2PY1MoxqxXVRd8mowVcuyGpRV5pqb3gdDbmcb8q+gUroy0yGZSbwTFu4t7CMex7GgLyG5kDHlKJvEa1KnkpTD02aKZQgP6QJJsSATa198FZ5m8sGs7LVSD6TfT+FWWLGLmd4Ptj7j2MeRAjBF+/EPOLXcnc1xXzX1RrdzINpMEC3QWGHmTzRbWKWjL7aiTqMzeJP64+Y9hmfGoWL9OnE6MV5vxSzlwZ1sulQCTeTDEGQLXt2xNZiq7W1lhqv6tza5PPrj2PYciKvU0zflnLTtAHOPkz+9xgetKlreoLBtO97x2x7HsENExqjUVUNRqKrGQWQGT1IW3xbHU/F3ivykXLqsFbWa1wdKjrePYA49j2Mvq0D5kDdUf4m304/8bH8xDPC+YigKZDl01Mw5s5vfoLg9MMPOCyAwbmw5liYCkRYTa8Y9j2Obixq7kH7+/4EbkNRRxLNgF9RuAQ1pkgam5+wEggTz2xAeIa4ZnqJYQ0GZuTp3iO/aRz39j2OhgxhWBH5QXY8TJzL0wLML7+3L74Ny1hMkmbbWHM9ZjH3HsdVpzYb5AEEw1rRM3/r/fG3iNNidVwCAok7Acrd8ex7Ge9iAWgFDME21TBgfn8/GC2rGm2giGiCed97/wBsex7GgjdQpor0m0mBa1/fYdtsCoGUzNzcf09sex7EU3BmuuzC6mZXt1OE5FQ/Ss9dt98ex7BCWs//2Q==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5124" name="AutoShape 11" descr="data:image/jpeg;base64,/9j/4AAQSkZJRgABAQAAAQABAAD/2wCEAAkGBxMTEhUTExQWFhUWGBoaGBgYGBgdHhwdGhwZGhwcHBkcHyggHhsmGyAcITEiJSkrLi4uHB8zODMsNygtLysBCgoKDg0OGxAQGywkICU0NCwsLCw0LDQ0LC80NCwsLCwsLCwsLC8sLCwsLCwsLCwsNDQsLCwsLCwsLCwsLCwsLP/AABEIAKgBLAMBIgACEQEDEQH/xAAcAAADAAMBAQEAAAAAAAAAAAAEBQYCAwcAAQj/xAA9EAACAQIEBAUCBAUDBAIDAQABAhEDIQAEEjEFQVFhBhMicYEykUKhsfAjUsHR4RRi8QcVM4JykhYkYxf/xAAaAQACAwEBAAAAAAAAAAAAAAACAwABBAUG/8QAMBEAAgICAgEDAgUEAQUAAAAAAQIAEQMhEjFBBCJRE/AyYXGhwYGRseHRBRQjQvH/2gAMAwEAAhEDEQA/AIrw1wKtmSKjqzk7CCf8AYv8t4Kga8xUSig5Egt9tsI+F8fzVPLpRVwoVQPSoB++BHrsWl2Zj1Yk4UA0kp8zxHL5Uf8A6tIFtvNqCT8Dl+WJTj3Fq1S71GPaYH2xvzVeQBhNxBpIGDCyTbwzNEsBNsXmSq+gYiKPDyAGGKXhNRtMYji4SyiGRFSDhlkcuUEYU5LMlbYdqSyzjNm1jMancGzeXkEjE5mMrV1enFjSpWxqq01XfDk/CJR7ky1KoaTsdqYGqe8i2E2XzXq6Yr6dRHerSOzpHzIAP54muE5YGooI/EJ9gb/lOCvdQJR8Wb/T5dRcVKo9XtvH9Ixu4HpdAaikrMAASWO+kdT+gwD4lqNXzbLstMST0AVdR7mbAczHXDrIZxKWWNZVEhW0AnYADSvy0E9b4Aa/UymOrk//ANR8xWCoKZFPUGUqg9QANl1i8XJgQMR/AqJU33m87zi447lPNNMtMM7C/RSon2gThLUyijOMx/8AGT5h76oMdpZgMVzAG/zMNVs6/SbuI1tVKD0xy3jtH1HHWXy6VaT1EOmXYJTAmwJG5NjYn2GInPcEZiG0koWgkfcgd4waZAYLKYj8DUAtYO49IP6Yu8/4roFwqL6hFxy6YXeJ+HLl3dKKGGjTpG0ja3MmcB+GPD2batTDZWpodl1MRA02JMn/AGnEJ5CxFZMRJnRchmarVsvVK6S7DWNpFoYjlYj740eIbll1iAy6ovsxsfiDg2ppQI+qNNVywkEgEgd5vthNmKlAsXVKrA/Vb6rGL8zNsULoR515jCo3/wCzSXf0ztzMxf5xtr5x6mYeiWAoJcx+KNwe2Ba3GaMq/lTpQAFmAmBzHSd/bExn8yFHlJToiW1yQSSYtB5cvknA5NiRSJZ+JeHotEJS0IHjWbAuRcAH+UdMC8Uy8ZOlSFRQQupl6s1wPYT9zhf4Y4g4bXUVX9Gn9qx+MOHzYYoyIBpsPQP/ALTN9+fTHPfK1y+GgP3i/wALVTlqVRzdixkiJMWAHb++Pj8Sq1QalZhAkrTVoMd+g774G43TLAqRvJPpgzPWbfliXzGWYGdRDHfoQLXHQd8OXKWFGGU8x74dr1mWq9IpTpg+tmZieexuftAx6rxbMIjVfNq+WDGsfTPaTJ+MK0zVQUvLUwDEmOnP9PtjXxGtVZBTaNKD0gCx5kz1w3mJVQrJ+IqtdmRirqFJZqiSIHTnJNh3OBBVuPMoIpI1LAMsL7XgjGNLIwFIAg7+qJ9xh3wvPgNVq1EuQFRNwBYAT0AGIGU7Mo2OoppVlQFqQfzZEM/4LbKOvfkBhNmc1UaoS7Eu5gk9J2H9cWlahSYl19BC6QqgkQYJJbrJ/LCuhwJXqKFM+mb2JM9MCM+/dIFHiS5Q1ah99/mAAOvIDB1UtTBp0oBkauYHdjzI+wwzyPAHVxph2WSQDN8BJwmr6wF1F2iIuT/zfDnzq7cb1CxrwF+Yqq55ihpqSwJNzz/mbsDa3bAqZWgB/Ed9X+xQQO0nng7OZQ03CrBPTqR+oH5420K70RoCKTuxP8x3+1hhoyAdRZQk+6MqFPGFamcE5QXnBGdgD3wUVA0oSJwpz9E79MOMrV641cTIKkDElwzgdTWmnDzJ0QDGJLwrmIqaTizqgg4tpBGWVy4OHNJIWMJ8nUOGLZiBfCnTkCIwGtwt64UThLns+G2OPZpi6GDhPleHOTFySbDETSgSE7mWRRjWYg30NE9iD/TBHDKRp5ioxEqG6fz+oflb5xY5HhyqFby1So6jWIsBFxB2B+84x4vUWkrOMuroBqYywawidMbBQL8r254pjskRByeJM8U4dUKFwR/FIdjHIABV9i2on/16Y3U62Xby1Dq9QFJSeTEaoAsek9sIeIZ3J1wxyxqUqyrOi5UgXIJmGBHfpgvJZFDTp1IFJ6erSwUG0abkHrJ35DCqJIhlhUK4plnpUyzAx6yJMn1AyOluwxhnssKdCkIl3ZCzdEVQf1n9jDdMyxVVraKqGxIAH95vGPcY4YK1JQrhtJUgwBEHmIMCLRgiNQVzcYq4bQNNhTZgulC3qFgdGx5X1Hc4Z5WrladGDCsx1FSQVPQDe3YXwHxDhDub6zUWwJ2iNlnl2tuPgU+E6jkMzAcv063j9J7SSCfIhh7m7inilEYvSCq1g4uZAEAASYIk3gc98JT4kq1bEm0gXMC1toB/P32w/o+G8rTPrJaNzA/Sfi284OXJUBHlU1tzN+5sP77zgi6qNmGEZupK5WlWmRT23Ijn7AGfnDXL+FqjJqkSfm0nmfnb88VGSkEA01C8io2w8pUIEzP7nFo6N0YLIV7nL83wtEBGoA8gBvG0RvG1vyvhWaKEyFYnqwgR1sbRjpHEeEJrB3nreL8pwLmOFIBb0zv1I6SMZs2SiRG4wncm+B5ZQNgVn1DmPYdMX/DcpSK7AjrhJT4avIT0E7W+/PDnKEofj7YzIVuzLyj4MLzPCaTggKATiL8QeGtN9E9xuP74vaeYU9serqGWDh5CEailcgzjFXhxTcSPtH254FOX1ERYdTt7Y6fn+HLeVB7/AL+cTGe4NDa02m45YQdTT2NSfy2QRoDEgHYjaf7YIyvBFb064vcHbvfDarlFKiAFYCYk9P1jBPDsvqMCCYMj7Xk4EMRKMR5vhdSkdIEhtzytjHL8Oru5cCY5jqeX+cNs5l2LaRMgSBPf6e++PvDM41JTYiTfsRscHq4A3J4UmVnATadQg7z97e2BaObqUX1CQ0MNiYkXgHFnm6pP8WmB5g6izdZHUYAoZilWYion0g239JmR2g3HseuGKL8yXUg6zvrLEyZsSOnfl1wPVqzFuQ5z+eLn/sNNK2l11UjMMd4P4T0I5HsMasz4Dk6kfUpAIO1toPfDVSCX3U05rhRIZkQrp+oRb4OFNS4IO4xTeFvEWuk1GpdokHr2wLm6AqBiU0stj/fEXMwJVh1MisQeJkqZ5AmN8bkTUMUSotCgVYXqdRyxqyvDEKSDhqZg9kQf+4AvUkKT+VXB5HHR0cVaQYYheP8ADoBI3wb4P43H8Nj2w7sRuPIG6lrkCRvgbjmcAEAwcMacRIxJeIMg0lpN8IZmB9sY91qbaXGyqRucHcH4o1RlQqRLAE9JONfgfgJqOA49O59uf9vnFfxPPUcopGXpp5kW6wbCWaNInvywOPBkY2TEEsNkw7iCipVOk6YH1arEbRHvF+3eMTvF83WR9NN29J+q5ubx125Rtzwk4Kc4rK1TRVRtRs41iTqY9Dc7CDyBtgzifFKOoB1rImzMKcqBaZhy3wYI+MOZa7ijXKF8MprSBBWmFE+Y5Kg9bndpnngXj/iBaiClTpTT5Mebd1AtPcXntjbxHOUqqucu3mN6ZUlgy6diQTb33P6j5emmeTVpXL1lYytwjW5/B3H54modxvwCqAtNWWGViTPMQbHkd9o9ueKKhmqKDSoE7yY5n/kcoxzHi2cq0WCER5ZBBIBMcwTzEbfnhjw3OVHeVvqiQIMzzB+ehFuUYkleZ0nzwQb8trYTZ+mzW0+kb2/sd4/Zwpy/FCJp2Dq0GenYweo6cvliOJtpCgwzD1HmJtt1xCR1CDkeIkzlOoGjUdIksVJuOUzft0tgfJ8eqIdDAkT9Qg2mB7XkfGGPEiCqoWLE3gH6rEi4+SD1i3RBxDhukhHhDF21AnYEEm5G46b4xZAVN+JuxuripX5TxCjCAADeB1j988HDjCEagT7iPsO2OUrmChqK7ljquZPLZhNxad+o74Jy/GSqgKSDqIMAbnpy/wCe2FFGG1MvudJbPGTeZEyTt2FtvzscDf8AcFP1AD+v7/fXEfQ49tqgi3O3K33j9xBmVz6OCpMNNjMbQJnrt3/MYzuGOzGBQBKbI1JM3v32/f8AbDBczfSb9CPtz/ZxHpnGpsJ+I35/n+9tj0zfmCRB5ra23QidueBDMoi8iC47r5i0iOcY+0uMTA58x7de+EVHiFoYzJ2IBO3XY++F+YqhW1KxiSYvH3335flilZroyfT1K6txAbHbnb9cLq9Qb9eU/bCnMV9aSrXjt8iP6YBTiZFibxHOPzuMHsy0sShTKBl9Pc8vtgbJDyqgY2B+/Q4GpZ0g6hHY9e1v0wXWztOrAJ0tzI2I6HocUDejDdT2I+amjiRGqN/64W8Q4dJOmP3HPC1OImm2hgYtpb78+fL74b0s1JQm8iCRPS0YPlRiKIiJqZDEXAb9eXwdsC5Th3l5mk52b0mZ6d8PuKrETcTcbG5xjn1DUjYyt1PcXj2wwZaguTx1A6+SqoxBmFaQR742PnDTOnS552PXFNlKi1KaObgqP2cBZo09R2/PDlykRJe+5xjw/moZW2gjHWc5laZoLmuYUT36g44Nw3NFWjHQf++VRlaeXawN+8EyBh+ZPcN/lFMuxKbxXllq0UdFxI5VXE6cUWUzBrUlp6tLr9J5HscJa/GXR2pVKQ1DcrgMbsg411FtyRTQEVZriJmGXErm3anV1rtjrH/blrUlOixFzzxLZ/wjUqE6YVOrYcM69nUH02VMh9ooxj4e45rQAnbFFQyprKHUArJEmNIggXuD1Px3xK8K4FSy6lmcsRIG8auQAG5w+y3F6dOkKLnSdepiBH1EkRAudMWtcYfhAf3DqbGNCo5yqOtUsD6IA1r5cGSqxpP0gnoJgQZxPeIazlmqB2JYEA25hjpYESZG3SOuxOe4sKsUqXLTuCNRnpfaD9/kps1msrQctUYsxklEPpBsIkHeIO/TGgAIsCaMjmVpqNUF3jyfWRJkW0rcXsWPMR77eH1XqqYZldQViT8yTF5B6ERbc4nOJ11d2NBtC7kLMHp059B/TBvh1KmuxLOTtEzAtvN74VfPuA6eYz4owqAa001ksugwwDbHUIIn/Hp2AozVdKKqrPUKMXLm8qbACbgwCZPtyOGXEFJiQTWXuxMCxEQF2ABBjflvgLLRq1q5V51bQFiViD1mbAxHUXxsxxmpaLyE3UOI+Y48xQQVGm0AxPQ9bWvhZwfizUalRf5pCzf4A6j5MdcMsxWSqii3mC8LYEk7gcvawnbCxssfqpjVyI3mL7bgkT89MM+oPEJV+Yw4LWLubnvcC0SsEwBIHX9Yw2zeeX/UAU9TAAXYczPQAj43mPeRaoyLqU2NnHUdxHI/rPLG/h1ZkAqelobSwJ36SDf59sTRllY9/wC8GrXAFPSElS5JN7ED3jVt1ON9aqCS1TUxi25+ZmfnrhDwOq2twbDzGMSdySbH2tPKRityGTkgs8wZjpE2E7LsPjAPuT8MlfES+XOqDqSdu9iDz/xhQ9dCVCliFA1nuRaB/KBb4nnhp4u4qgzP0h9AAAmFm+/X/OJzOLWrSyxTJgwhgGNhI/5OFKtdzSHJEb0hEDUAH+kzNt/jn98GrUFOoJexHLn0v++eJ3IUlcahMr9akwQZ64a5cI4EatSk2a/Tf5k4jrCVrlVlq1OoILGDG94PSP3vjIcSFOqoBJBEdI+/Pp8DCPJOUYCBBueUW+xwTnc0qVUPUHbuP12xjfFupoDR1nqgKg02uYMe/wCz+eMsvmlZdJaTPIg35WNgP78twPw1ShZGgqTA52k35e+NdfLlWMWhiV2BMyTf+Wf+MKAuDVTCjmlQkcp6i5k3tzi+MMyFa+07z22+++MMzUm9xp3gfsY1uh0hhvG1/wBicGR5ljuY08yR9JtPMm8gX72wQufuCJF7D+WOsbjAyMGhTHufttjRrKPO+4PPr0IxfEGS47GeAaGHpN/aenQ4pshUBSQZiIjce4nEJVr+ZZQfp3j9nHuGcYeiZ73/ALYHhYgtudSqURUVQeXL/PXGrL5JlnUJA5HocLeH8fRyIIkiSD7csPkzwaF3nfkQML6sNEOpqA+HyYqUZhka3sf8Y25rhVQsSrGO2PnEF8mslUGxhWPXocUVGtIBHPvhuIBuz1Mzjc/NOUy1RYanRLN1OKTLcNzVZV8xVUjmcSGU8d1qZ0Kqj3GCk8U16zQ1QqO1sbymQtYA/WM4p3Oj5LhSoAHqeroMCeKMzRpVA+5O+FHA1vq1FiRzOF+freZW8neCd+uFnDkZve2vyisyhqB6jrPeMzTX+Ekgi2MeE16+YpnMZgxSkhEFg0bsx307juQekE3inh9aWT2lwPzOMuMUjSXylQFaagBZA1DSDNrwX1k87Hrh3pceNrPdfMXi4gHgPyhHDXZmDSFpCxYgfIsLm24sBGGOYo0gjVRTUknSnpEsxsCft+WEmUp5ryRXbQaVOLCxkyIEzBiCZH9y/wCCq6hqld5CfQrbBoGlTynrH3x1BkWtQ+JEUcSpeQFoUyPNdZq1CT/DHPfYRHviD8TZOl6Y1ifpZiJb/cFgnTOxJE8hh7xXiyvmH13DMC//AMFAMdwzwI798T9TOs9Vq1cSAQY5W+imO/tyntjn/UZ2sxhFdQfgyMWidLLzXlG9ztaRty+cUWV41mUGjKjWYH4ZCxJmSTDb37YR8MzBpqSILu1hvck2gyIvz7dcdC4Pwry6QRpNRzqcwSZJmJ+Iw3mKlESdylOuG/iPqM+qeR+dueNHimi3pq002UeYL8vpI6EQfyPMYquMUSqk3CaTLLuCLD1cvxTt/dNleL+hlIZbG+kC5I9xce8zjFkzFltR1JjWm3JulnW0D1A9yATE3/r3vgzLs5IAbSGAuAT6gAPVzBwRQ4KS2oFQKmw/DvAB/lYzY/BGHfD/AA+QLsAGEgEC55zfSBsJHuDhX1gDqaSg8RIaDXJ9VvVG5nmOo6x1POcD6BTZTJZG+sGxBtb7Xm2xnF/l+HbEQQdusHUAVj6pjnvHLAHHuCHy5ADINyB6hPM82Xn+XXDEzAmolhUkeH5lUepP0yGva0CwFj1+SO8OeJ8Z8qkWB9bG17y35EWie3c4R5mi1F0OqdQgaSeR9E9d55bD5XPVNWoI+lAOc/cgXsIkKRIuL4YdC5YXkYOZAL1FLSfU0/3vOPUK9IetXqU45BW/tHTDjMUZU6bxyjnt1O3uducX15DghqkAsxEST6WE2stiZuPuImQMLXICLMcw4xa9QBtat/E/ESpUtzgzYnocGUcxLSp0ltj0YcjzuMUieD0tIdtt9Q9p0ie1pvblOGOV4DRBvQBi/qn5liRYcz+uJ9UESgkjsxmNSh4g/iA5MLH2x7MZmSJP4R05W/pjog4Jlbk0qcSC230nYkSd+Q7XOMsx4cybeg0UEGLNsTsdxLf7VBxWq6hxFknL01YbiOfQASRzmDjKozTsYIsO8DnHzGHtDwxQQ6abVKZgwslovf0NLT84DzXAqyamUhgIBZR3O4Inn8YzPjKmx1GhgZL1Mzp2F/79euM6FY6Ssbm2/aYA2v8AfAXGkdSSAIG1sBPXfR5nMQIwwY+QuAWoxxVDC4BP/PXpj7Vpl117fv8Af3wMuaZgGHzsf3GMsrmKiEq2zDffrgeJkuYU6hG9+p/P7/2wPmWOq0X3BB5c/tN8YVsw+oAC87n3gX98bSpAkgaoPfn/AHwQFG5RNiZ08+VjTIuIjtiw4RxzzQIP8RYk/wCOuIVMyYOocr++N+SzoVgyHbliPjDSrnVqebFak67GAfnqMbMnxNwgHSxmf7Yj8txMKwdW3EsCf3bDdq6tDFh6hI9sZOJUxGVROFVsuGvzwtq1mRvbDfK1Aw7415rK69xcY74MWZReGeKmBJxuzNfTmBUW5LAwO+EGWylRBI2x0/wV4T1JSzNXudJ/I/bCM7hVLRGdqSU/F6fm5cL+JlsOc+2+PuW4YDGZc6i3qOmIuLbi3+fnB/8AofNenUDMppksgAsbRftyEd8EcRpur6yzhFmVVT6rXliY0+wwv0KlUv53A9OOKWfMQcRctpRSo1Ow0uN++0TGlo3674lOPeI6zNUohSlNCAoM/ggSRteBhr4hy/8AqilTLkqmokrB1q5uCALx0O/tjZxPLpRILquoiWEST7zy7WxoZx+ETRd7nPKx9WoyZiYBvG142vgLO5hqjAjlYQsAcrAc8NcxlqlZ6nlGKakQCDAmdpGCeE+HWZvpZj1iB3O3Tt0wksqbJjgpM28B4eSEdrLTI2BME3nuYva4AGKx8/qqHenT2DEhdQ2JO7fbtjMGnR8lDLuSCKSAMzEi7EQSBIF+nTGzMZWoSNS08vP46rJrHKVRJabDnywk+ptaUd+YwYa22oBn6hqajTuiABT6oA2ljux7XvtgCrw52MFW1cvSAd+TOR33E2xVUskqLOtqkWmSuq3X6o93jtgLLanq+VRRUZv9okKd2LDe3IGDA64yWwGpPbehNfAuDl1OoFVJ25xz2AEzF474oK2VCIGMCLXKgSIjtM2nfoMNMmgT0Ag6AoJmeXMkyDF/nvhb/qqQpNmKswmpl1SANBIXRNixuZvuR2wzFhPbSc62JjVeEYhHaFZiSNKnTpEkudbSZ+L9JDfPaGKM6sqvoYzMvY6FOoszAXI0z6gLQcDZnhtfPqtSvVOXy9RQRSSSzCSRq5QYVoM4U8V8EU1h8pWqJWUkhnYwSAdV+RY77+2NTYkVPdqZmfkaE2cZ4SKy1KSgA3Kc9LCbW5co74j+AU0+gkhpYH3ZguoAepogkqen2dcF4uzTRq+irRgESx9MWOpulrARzJMiVfG6EZklD9cVo+m5WJ1ARM/rhTElSp8R2E0Y14lw8BPSfQR6dUAQJAgNUnYSZA5e+GXhLLgICd4kmJE2O4e19U9L7FsT2Tr1KOlj6kj1kBlOqDdhE/iMxbDevxRdXn04ZTZpZgV6evUWAJK7iPzxktvw/v8AxHuJbplliwM3H/jEyLxE7xy/CNsaKuUA9QnYG1JYjbp9IN/fCrI8bmL1fcOW2nWfsCYP/qMN8vnC0iMwYtZ22I9PP2uPV1jDFyVBCFZ5qWwioI//AJU7TfUe52B2vzxqejUsJYQLaqa+mOdvxn/17dzyhIBK1Zj8VVlGobX2HwSp54xeoi7FR+KWrKI/CbXvHI29sR81CORZ8ohYidItbU0CZu2oepv9vblg+gpG28WEARG3pGw/9vjC/M51KYB1IzLqH/mELYkQWBvESYm/MYXUuLvVQmmvptGpGYSeYCDQ4JtJII+MMT1CnUnAw3jPDKVUN5ihTf1gpOw3E3G3fHMOM8Iei1Wk0HoR+oxZcV466fi/+1Qqd9iANNiIv1wt4nXFWmDEMhgj0WUmJ9NvqmI5TYQZIuOwJGx6kbwXMidD7/oR+5w1rhrMNxG32/fzhVxXh8etLX/z+uD+G53zEgj1KbienLEyC/eIlW8Gb61KxIW45T3O+PlFImLmTOMxmdTADdj+SwT+dsbi28c/a0b/ABhQsdyy0X+QZJ68o98CIgEiIwyzObBMYVcRzyrYRJ/ttGNCAmCWEOR1tBvH9YwZT4y6gLOwxMZNigNRjc7D8re2Ba+ZM77++GnACYovFf8Ao3pnqORGGVCszQIk8sLBWZbA26YbcK4iyOKgA1DrjSwuLnQOF8Po0qQr5mFj8B3PSR/TFD4R8WLms0qgaUCsAncRBI9ptjla8RNWoWrsT06D2GG3h9lp5qlURoAcTflthC4gpszGVCvud4qVinqhQI67N0A2xI0OPV6deuazApUqDyRqB9ABJlR9IHcDG/iGbaiAy+ubkG4OIrinFV1FxQYu4I0knT0+fyxMmQNQUzULAMOzNQ0q1WvS0lKh1HSQJMmZuPmeo64l/EfEMxVqA1BpWBJ025x69oPzjbW4myuCTSo07HSyqTsCReWN/wBBhBmONA1NGXRq7sb6pCk8vSLnFKzeISY/mVnC8wFGpiNKi7FmCibjciw/Ywzy+efMIPJqCjSgh67TJUfyqeU7Mb9MTtPhmiK/En1ERoyyQBPIFR9I9749xXiBzJALimiCFoiQJP4bD77nGM4Q7X4/b/f+Ju+oMQ13HOb46EBoZMFRMVK7H1ud41ntNumMKXHUp04pg1JUg67ajzYv9RXkBYb4TZYVW0kkxfYR/mPffc43UcjLENaxIEz21aun9sOXGAbMzPkLTfW4yur1MzagAEU9NgB0nrjpnhfIeVQavVhWKktz0qt9IjmtwT1tFsRfgPgC1KxqkBhTaFEWJGxJ95PsBi04jmfV/pVYlEp6qmwEEwqdfUQ25mFOGDGCeriWYzHj6Rk3J9LuEBkn0hyqkAC0KpIvzvgDx9mVTJVUQ72KiDpUWi3KP82nCXPcV8ysaIDGmn/k1tqDX0qo6KxkmZMKb3wu8XZtUybBAF0lSSoIGnV6h7abR2OHqvkDqUT4lnmOIKVRgZGhWgi4hViw58wMTeZ4oBqksNwoIIImQSL+32OEfhjjAq5VAWYvT/hkmNNrA7SZEffG/NVjAOokTYTJaOc8h22wn1bj6XCN9Knv3FvHaxTM0aw06mJpObbX7zaCZ54mvE/ESuYUggwgkGYuWtfsYwyqqDXphTIpk1apvYn6RJi8XixjpiX4jRNWqXZT6iTa9hYbW/zgPTIKF/H/AMhZTTmpXcG8R0a1M0qxCsRYtNyLC4uAN47YHyWa8l2RirKSYIuLx6hpg8pEbwLYQZbwq7ki4+NUdZIsI/rjYPD1RAYqkREAc/aCcX9DECQD34l/VJqxKrLtBlYWDy5c4kQYiJ1C977YY5XOOAIDMecO/MaogTBAvvf3GI7KV8zQsyFl6xy5727fOGlDjqfjMSDOodYm7TuZMjthGXA36xqZRKWnm2/lBNj6ixv/ADAekjUI7QfcYGzvG2X0qqE8lCggdgCJ+LYU5rxChWNYv/UybC3/ABNsMfAOXGYzgYCVpKWM9TYb9zPx7YznFxUu40I/6pOgZVcC8Mu0VM0xJNxTFgIiIA3YHlhlxfMKoOhVWQBqgCI3Mv2uszNzikrkBORBAiBOqdgeRuZnniO4uDU1rDc1PoDEljcEgkAhRYnabwDcAD5kRrMi61Qu5N7sSO/qMAzb6pFzEOvTGjPPUp02KCGjTpEQNgZAEfSF5kzg3OOurV6oMEMRIhiYkbaYiQP93QYKyNOoGHl0vMgQZaY6AcotE849sabrcHI1CSFSrm29Plg89z2N/wAsaozVOf4cE72PPtjpvCOHIr1KxeQ/WIAE2FsMGqUZBOi49M3kTy54o+sF0FmcJ+c4tT4jmlYs6CQNyCIHbGOa4zmRFgoIx2HiNOnA0BTqBg6dQtuDf9xhY3BstUklVJG5ACmf7/4w9PU4zsrAKEeZySrxetFo9xOBaXEmDaiNR63xe/8A4nrYtTMqDdo5dxzwNxnw8tOAUgQfVyJgmBjYuTHdCKN+ZK1eNE2Km2AK+eZjOKlOC5eok6oIie02E8onCzP8D0OVMH5wYK9SpqqrgrJrAx88vG2IGLkhOUFMkh7d8F8J4azV1p0mnUYB6YUquCuC8VOWq6x3HtNpHfAH5g/TUuCx15naG4UvlxVzFTSoAJ1qL84hZP3xFccy9F2KZVcxmH2jU7R7gGB84+Vc0+YRCCdH4mnn7D9TffGXFuOOtJcvlyaSRPotPUkjcnCHdC1KKnWyZcONfZ7v8CLv/wASKrqzdWjllm6CGqHtpXn7kYzoZyll4GRp6dVjWqGXO8hRsD7Ce+E1CGMPLcyZ/UY+tXWTqAWLLA5f0EYLgT+I3Oe2Zm/KGU0YsDLhmYkgmWMXuR9IHPngpEFy9zftvcmwEDt+uEB42lIELETz/U98LM5x92Npg/mepnfDQsVuWXmlfVtJEMxjfaLyBfp/TB2X8nd3Y0gJqOCoBA2VEm/vfnjntPP1Z1fi2BZhY9hjWTmKuwlR+EEx98UVWTc6nR8Za28rLr5FFBchkGlDEsQ1mckQDPwdsaKnGRfXly2skqGqN9K/TcNcm7HULFzsMRHD84cshZ8m7ExAa6Rz3kyeo2vgDO8fFVmYpptA+r0i0xBk3Ewf6DEq+pdASyXxD5PmU6noqVKgZm1ekqVVVAvHpgi+B85ximyupbUrAqQpsNUi52XfcxviQbikTGqG3F78udxbvj1HirzIEkWvpBG/Qd5xYJC0JXHcLyGarZN3anDqwixkEbzO4IgwY5fOD/8Av9WpZaOlp+pnlRveOZmcKhmKrHYC28f2jGJytepE6iDuNvy54WyBttUMEjqMFrqEKIxLEg1aljqM3uftbDnw6ApJChtRO9jYTcH8M88LOHcK1ak2AI/iG0e82/T88PaGWenqdQpCMZbWstaAJAt1hhFueE5StcRLG9yx4PRCLUsKYYAiFQqBzsAD2M9ueGNDIJBWiVd7Sek89pDcv+MDeGKQSiVdlAO8tYf/AC5A8sHZnMlFqNTRkH4iNjEgkG/ODuOvXHIDkuQP9GLyJXcxznAKLgSkHchdpv8AVsDf2wj4j4KSqIdApAJ9MXA6bAxYH3w+TNtUbTJYG53BPqMCLxEc4m+D14uqJocSFkEnaJi+5/LBHLkQgDuDhycDR2JxbiXhYU3IUyOV+nK/P2x0H/pdwrycv5jC9Qlr/wAq2Av3JPyMKOMZe71aahtZOkD1BB/8rX3tjoGWQUaaKJUU00gwsg6YBE2M+/yOb/Vu7ouM+e/6f7nQwhTbCY5zOD1bEqNREk3iQBIHbpF7c8THGnVVemoWQADBqFi9Qi5m5YKARM/G4e5/MKhB1ErS9RkidXxvJMWHW+I/i2dd2BckH6mIAADt6U9xEnnv8C8S639/f/Ed9/f38xXnWJ+kbn0wPkQuwkCRzMsMfeEFkqAqaYKh2AYC+nTYHcRAHxjCs5Gx2+k3tG0dogg9R3wFloaoAXAiYBmJtefffGlVB1MvqTSyw465eqghNME6VJ3IvNoPMgi22PLwlGoqS5CUiXIAkj2Ii2354AGY8saWCzq+pTEiCBcRck9t743Z1mpBmotKshBETPWPY/rOFnGQAqmv5nPTIQ25nwvxFRCPSeV1TFQbnvHI4DqVkVQrLUmRuSNUSJAibTO/TE3VcNcn6duW29jacVfBK6sg1nUoEKzm87rBjae/LDWwjH7ljw/LRnuI59KSU1pBizi5DfiFyCJ364Q5nPlni5UTqVj06G/UwcPM1whmVmZlJYQSSIHztPfnbCjJZelTZofXabESIJmCPgW64ZjVVF+ZG3F+Spi+uifLJ3Jg9j3wxy1TLBbCq8/i0z23+MDeJUUKoUAaz9UyY6Ede+AKNJwNK1FQLaC495F9r4cAGFyiSOozz+ToPWZGinJ9NQbEHacKOM+Ha1E2h15Fb4FWlWzC0vJV3YCGCgnbnbF34T8D5pyHqVDSTmv1H2j6R+eByZlxC2MZomc3VThrw7wrmsyf4dJo/mYEKPk7/E47vkPC+VonUtIM4/GwBP3i3wMGowtphlM84ixNx+WMGT/qg/8AQf1MsKB2ZybI/wDT3NU0YCsbj6QLT7nCap4P4ijhalSjTDSAWO/wCcdqzYdqcowW++kmw6at/fCSvwqv56VZ1rsYJFj/ALZIjY23xnx+vdrLESO4GgJzCp4HratBzINUgmFQxsDc9Nr4wq/9Pq2pB5pdXBJYWC/Ix1TjNCqCFpBDKgHVPpm+w5/OAaiKXCD1ikAG+tm1MbC1ojriD1+U9GL5Le5z7/8Az9aZOpgxEEXAMdTJwqq8IR29JHoFyASBHMkkfkMdL8R8ArVSNBWxknZ9rDVzvttGMfDfAvISp5ylYBLOSDO+wE7D7zg09YQnMtZ+IXIXVSFynhtA1PX6hUMyskBbgmNye0Yv+D8LpUwKRRvLFyh33gOpUXnodoONmbp0vIWtQlyCIKADT/NYggdPnAVXxDVouaYosxgHUx3JgCwsL9+WFvky59D+0shQLlFm+HZerSd3oCVXYiTI5CDe0bYjavhTJGztpmArU2DAkjUFYGT2tikyPGKdSq9Bg5ZFGpVIYamBmDYG0yOWE3E+KZdWFKqtRUp1BqBQED06QC/L1EXBO3LBelORbXf38RbWOpK8Q8IozIEWdSj1EiCZZSV7iLje/LGdHwwVOhVVnBAJUSAGm8ixNu/LFbSr0XpslMUUEekAIwJDGFECymbk9MYcHzi0aeYYMUKnVBHpM2tJFxfn98aXyOAQD1Lx+oRn4mSeY4SUUldBcH1KSbRbkehEjvjXl6whfUqwPUCQSpDXI/mtus7RiszeWbMLTq6komp9QCyxUMpR4H4v6HCWvk6FFncrW9CtYqLPMLty2N5+oYvG/Ib2Y59dRhSSmafneYrJqaTpgxDD5A3CnCXiObpliE1QwUksCuoiTIAtfa4541F5YWIkqQonSe+knltG3e2NuXy38Qu5IKuDPpIUbx3IHIbwcEuPiSTF8rj/ACNUOqXZWZQOsqxAMGbwb9jM4o84qJYfR5ZVxPpsJFv5oFrc8R/DsqwZCKhWnqbSyg3Jgwu1m6G0g/J2drAqyaidqkSTuAAS5i8/hHIHGV8VuKOvv/EInUIq5pvMMrAUjQJGraF0hYJkk/THI4ZEhy71nEN6fLAJa8QJicIcrXCLrckktChTAi15jfYT0ws4pmn16yxUt6lC3jeDawMHflHLDziv9fmZ6sysORDV8ulOdAJ1a4sEho0gWuY9vzpOJHQC3p9AmIJufpHtMR8xiL/6fa2NaqxZmX0iYAuRMAfG9v6Hcb4izxT0kebWZfqiQkc9x772GMw3lKnda/n+f2nRwLSXA+KVLLTgwF8yqSv4Rsp+JN/tyxP+Y7NrIlmJfuJ9Ki4uBc2/5z4hxA1KlYJqhtFJbchuI5gAe+B6FfmLQdUTa8KgtcXA5xY41VxE0A2ZlnCoMQQBz7C32kCJiPnCJcz5b1hfba2xN/m+DeN58HSsS35mIHq7mN+eENVSzkkwCbxbtjRgTVmYvVN7qHiWHDcwq5ctFgwEMNUzAJJ6ibYzoZh61N9IemFWXAWVgemQDsZ6d8K8pm1WnuB6vUHkggbenYdbdsHcMpOJbzUpgqYRbkjlJAj5JnF8aszntUAp5YP6iTqHJSBMzG/TpfGynwqqfQqs0TqhhFhMYPy2WeJJVgVJBCwO62P9rja+NC8eqamVWCJpMWuLWPfDOZN8YwX5mzMcDqU6Ot9VzuZi/L/OF2eyrFqcBQSpI0kXM9R8fbBuQ4tUAisGqJFgWNgb279OmB8y6uw0UoAMhpv252Pc4FeQO4UAzFEoxNc6mGyibe84V5+pSZpQVAI5/P5Yp+Oorqmkl20kEnYARueoJxI16MMRt7bffnhuNrFyrn6Q4N4do0KemkgVR0m/cncnvhnR0qFEEdLfrgSrmtIBiWMCBc/cbDGmlRd9NYAo4MFWJgjYdh12x5Wjk9zH9/MhyV1GvmCf1/5wlzFJqetqLKxY3RusxOobQOxxp454iXL1kptswvAmDMAE9MbEztMIaeoBjuBcrq2G35YoY2Rb8GQvZmtKWYqqi1ha+rTF723uB+d8NKVHQDIgWgbRa8DrhYtSrTg1CTZvQouQvTbcfnODuH5k1V8xqZX0grqHSbRgcg6XVfl1+8mO6s/vFnF6rMyrRZQ6kahGo9eRnnhklNQJJGo9LT172woNPRWDoqqz3ZHaCJJAJYGBJiBEk+xwyrVtB1kpsZYgmIvYAH0iBgmSqUQV7JMWeJq9RaTCkw1WkQfQDbVaLjueeJbN5/L0fLIqu7avWA0BibAtzJPMLyHthk/F61RXmoqILlgDJHSJnbTePxYmKOW/1DKaNFKdRSQ2on1Esv0qdh+mOhhw8VIfx8fzGI4PUpMjrp1aVNChp1SxcBGCKbnntb8x84x8T8PqVdOjZTG59QbSVkm+qYPOw+MbafDGqEa6lVCqsoja31ARYyOfK5xso5cPQh6zi+oXAfbSvq32A98KDhXD3uPKe2pHcLzVSlXNIMfMsViBMG8ytxHbljGnxWrqd3Wq+uAdQ9Ejedyf64O8N1UNZqVVJMFfOWZABMlt7x+mHHD6QCeSWNKiHHlNciopEhZ2DQf7bY3nIA+1+P7fl/xEEaideHirqqLrgEgilCoLyN7iJ+cG1smujy9SOGZgV+oAKCIBsVbXEkn4wlnW7ayykGykgKTtGkWN4BN8V1DglHVqZWBZSRp0yGK20yI2va04bk12Zlb2m+p7K0PMZKNI6lpaZcT6DH0FSButrk9Yvg3iXCqLVyaret1XSqkgwpjUevq5nAFemcuumnTVTLCdfrJMCNQ7NItj7nga6q1JkqPSCatcyCCZKnnJHK1hjAysH5BqB+/8zUmYMPmfeM8GZWVqckurUwGYEBY/sD7nCNchTOWZigaoWgMs6bkAFoMC3PFN/qaSU6a1UcFTKzq/D6VuSYMGee+ITiOdcGogYqmogJyB2N723+Yw3AzuOPx5+YwkDcP4hxIPZAxCrDLuAVsHVgJ74Bp5wkEqRBOxWQCbW/fMY00ZQB0qXk7DY7E7bRgulmUqsvnt6gWLHYRyiO18auIUUBqUPd3MajaWD1GPUemOtwNj/nBuTYlS1NS9RiAEi0HcyD9XxyMYns1nTJGrUGJuxBIEysnfn1x0fwLwzy6X+qq2GmEvEgger+g7e+E+qyjFj5H+ksYuZoR34S4Y9GiS6gO51ETJkxpUsBJ9+8YD8QcEoyrqwpshe4ErLAk7mBJPv2wyy/Ew6swuFYjcAWUQJJuZ5fpgTiNEsBJ2BJsTdhAGxOx2DXk44+L1DBiSO/v/AF/abkx8CBOW5ui1NUltUlmj073ECCR+Y62wN5LIxWDC7kKRsI5jmOX+7eRih4hkTTIpkE6aZJgx9VgAYiZI9MfcicKOJqEqaIE6So9IFgNyP5p59htjqJk5mOK8RYko1dnOs26DsNh9sM+GrqpgiJn1f0sRhNNhB5+3TDHhzhWnra3Pf/NsdZhrU45JNmNWyqmSYYEQCbXvc2uRcjGlMyY0ahpHqvY7R97i3fH2lmGdpsvO1rGx/v8AfGed4PV8y6oSQGGkgErNyAffCwR0YIuE0KhrMqgQqgqB8Ez/AJwqNFw5BXlzG43kdsM8mNAFxqki0QRMb8rjl/XA+e4xUHoAUcgRcge/9cRO6EuEUyKSy5BLQY3i/wBsfKnEEUsUGktAFpA3nCla7NZzbnPXuZwK4JBHKYn7/r0wfD5gxpTzbAMqfSFM89yJM8tsL6NMVBqLHeNxgui/lo1EEFXX1NEabSfywEeJhPTRRNI5uLk8zvib3QhACfoStK1F0geXz7dI+cEZjiAVTcbmTc7WsN9+ePY9jy7GrEUDUUZfh9KqwDMakjVDi0hp+IuIx84nmKlMhqSoyhr+m8RvP5Y9j2JiyHrx8Sm8xfkPGXmVgugkkR9P0g9Yk3w3y2XKhyjESZAabRvE2Hvj2PYb6xRjbivULHvuLeI5I1D5VJwWks1p3EagdyQNp6YFr5ykKnkVfMGtdAvFon8P0qLT1Jx7HsH6ccyEPUZQHumrOVcolKm1qZIsdIkoCJnfthVUWlWSoUDB1hqRkAs5LQxEWEW09hj7j2H40pOdm42hVRfS43VamlWdZYlKlOdIkbC31c5XawO2BcjwwZh18qoVYS3lVD6ghAvIJ9OwA3vj2PY1MoxqxXVRd8mowVcuyGpRV5pqb3gdDbmcb8q+gUroy0yGZSbwTFu4t7CMex7GgLyG5kDHlKJvEa1KnkpTD02aKZQgP6QJJsSATa198FZ5m8sGs7LVSD6TfT+FWWLGLmd4Ptj7j2MeRAjBF+/EPOLXcnc1xXzX1RrdzINpMEC3QWGHmTzRbWKWjL7aiTqMzeJP64+Y9hmfGoWL9OnE6MV5vxSzlwZ1sulQCTeTDEGQLXt2xNZiq7W1lhqv6tza5PPrj2PYciKvU0zflnLTtAHOPkz+9xgetKlreoLBtO97x2x7HsENExqjUVUNRqKrGQWQGT1IW3xbHU/F3ivykXLqsFbWa1wdKjrePYA49j2Mvq0D5kDdUf4m304/8bH8xDPC+YigKZDl01Mw5s5vfoLg9MMPOCyAwbmw5liYCkRYTa8Y9j2Obixq7kH7+/4EbkNRRxLNgF9RuAQ1pkgam5+wEggTz2xAeIa4ZnqJYQ0GZuTp3iO/aRz39j2OhgxhWBH5QXY8TJzL0wLML7+3L74Ny1hMkmbbWHM9ZjH3HsdVpzYb5AEEw1rRM3/r/fG3iNNidVwCAok7Acrd8ex7Ge9iAWgFDME21TBgfn8/GC2rGm2giGiCed97/wBsex7GgjdQpor0m0mBa1/fYdtsCoGUzNzcf09sex7EU3BmuuzC6mZXt1OE5FQ/Ss9dt98ex7BCWs//2Q==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71169" y="4111836"/>
            <a:ext cx="1468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x-none" sz="2400">
                <a:latin typeface="Palatino Linotype" panose="02040502050505030304" pitchFamily="18" charset="0"/>
              </a:rPr>
              <a:t>Lecture-1</a:t>
            </a:r>
            <a:endParaRPr lang="x-none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231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504092" y="462206"/>
            <a:ext cx="5990494" cy="69892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The genetic code is universal…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" t="1199" r="1497" b="8579"/>
          <a:stretch/>
        </p:blipFill>
        <p:spPr bwMode="auto">
          <a:xfrm>
            <a:off x="6459408" y="436814"/>
            <a:ext cx="5094988" cy="59436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14414" y="1184676"/>
            <a:ext cx="51464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2000" dirty="0">
                <a:latin typeface="Palatino Linotype" panose="02040502050505030304" pitchFamily="18" charset="0"/>
              </a:rPr>
              <a:t>All living organisms…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000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Use the same DNA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Palatino Linotype" panose="02040502050505030304" pitchFamily="18" charset="0"/>
              </a:rPr>
              <a:t>Use the same code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000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Read their genes in the same way</a:t>
            </a:r>
          </a:p>
        </p:txBody>
      </p:sp>
      <p:pic>
        <p:nvPicPr>
          <p:cNvPr id="6" name="Picture 2" descr="Genetic Code - an overview | ScienceDirect Top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70" y="2710093"/>
            <a:ext cx="5358574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767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48641" y="1883170"/>
            <a:ext cx="6039728" cy="37907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en-US" altLang="en-US" sz="2000" dirty="0">
                <a:solidFill>
                  <a:srgbClr val="0070C0"/>
                </a:solidFill>
                <a:latin typeface="Palatino Linotype" panose="02040502050505030304" pitchFamily="18" charset="0"/>
              </a:rPr>
              <a:t>A mutation</a:t>
            </a:r>
            <a:r>
              <a:rPr lang="en-US" altLang="en-US" sz="2000" dirty="0">
                <a:solidFill>
                  <a:prstClr val="black"/>
                </a:solidFill>
                <a:latin typeface="Palatino Linotype" panose="02040502050505030304" pitchFamily="18" charset="0"/>
              </a:rPr>
              <a:t>: is a change in the nucleotide sequence of a short region of a genome. 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en-US" sz="2000" dirty="0">
                <a:latin typeface="Palatino Linotype" panose="02040502050505030304" pitchFamily="18" charset="0"/>
              </a:rPr>
              <a:t>Many mutations are </a:t>
            </a:r>
            <a:r>
              <a:rPr lang="en-US" sz="2000" dirty="0">
                <a:latin typeface="Palatino Linotype" panose="02040502050505030304" pitchFamily="18" charset="0"/>
                <a:hlinkClick r:id="rId2"/>
              </a:rPr>
              <a:t>point mutations</a:t>
            </a:r>
            <a:r>
              <a:rPr lang="en-US" sz="2000" dirty="0">
                <a:latin typeface="Palatino Linotype" panose="02040502050505030304" pitchFamily="18" charset="0"/>
              </a:rPr>
              <a:t> that replace one nucleotide with another; others involve </a:t>
            </a:r>
            <a:r>
              <a:rPr lang="en-US" sz="2000" b="1" dirty="0">
                <a:latin typeface="Palatino Linotype" panose="02040502050505030304" pitchFamily="18" charset="0"/>
              </a:rPr>
              <a:t>insertion</a:t>
            </a:r>
            <a:r>
              <a:rPr lang="en-US" sz="2000" dirty="0">
                <a:latin typeface="Palatino Linotype" panose="02040502050505030304" pitchFamily="18" charset="0"/>
              </a:rPr>
              <a:t> or </a:t>
            </a:r>
            <a:r>
              <a:rPr lang="en-US" sz="2000" b="1" dirty="0">
                <a:latin typeface="Palatino Linotype" panose="02040502050505030304" pitchFamily="18" charset="0"/>
              </a:rPr>
              <a:t>deletion</a:t>
            </a:r>
            <a:r>
              <a:rPr lang="en-US" sz="2000" dirty="0">
                <a:latin typeface="Palatino Linotype" panose="02040502050505030304" pitchFamily="18" charset="0"/>
              </a:rPr>
              <a:t> of one or a few nucleotides. 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en-US" sz="2000" dirty="0">
                <a:latin typeface="Palatino Linotype" panose="02040502050505030304" pitchFamily="18" charset="0"/>
              </a:rPr>
              <a:t>Mutations result either from errors in </a:t>
            </a:r>
            <a:r>
              <a:rPr lang="en-US" sz="2000" dirty="0">
                <a:latin typeface="Palatino Linotype" panose="02040502050505030304" pitchFamily="18" charset="0"/>
                <a:hlinkClick r:id="rId3"/>
              </a:rPr>
              <a:t>DNA replication</a:t>
            </a:r>
            <a:r>
              <a:rPr lang="en-US" sz="2000" dirty="0">
                <a:latin typeface="Palatino Linotype" panose="02040502050505030304" pitchFamily="18" charset="0"/>
              </a:rPr>
              <a:t> or viruses or from the damaging effects of </a:t>
            </a:r>
            <a:r>
              <a:rPr lang="en-US" sz="2000" dirty="0">
                <a:latin typeface="Palatino Linotype" panose="02040502050505030304" pitchFamily="18" charset="0"/>
                <a:hlinkClick r:id="rId4"/>
              </a:rPr>
              <a:t>mutagens</a:t>
            </a:r>
            <a:r>
              <a:rPr lang="en-US" sz="2000" dirty="0">
                <a:latin typeface="Palatino Linotype" panose="02040502050505030304" pitchFamily="18" charset="0"/>
              </a:rPr>
              <a:t>, such as chemicals and radiation, which react with DNA and change the structures of individual nucleotides.</a:t>
            </a:r>
            <a:endParaRPr lang="en-US" altLang="en-US" sz="20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endParaRPr lang="en-US" altLang="en-US" sz="1800" i="1" dirty="0">
              <a:solidFill>
                <a:prstClr val="black"/>
              </a:solidFill>
            </a:endParaRPr>
          </a:p>
        </p:txBody>
      </p:sp>
      <p:pic>
        <p:nvPicPr>
          <p:cNvPr id="4" name="Picture 5" descr="http://kvhs.nbed.nb.ca/gallant/biology/point_mutatio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2087" y="1490342"/>
            <a:ext cx="5011610" cy="45720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68230" y="561944"/>
            <a:ext cx="66000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What is the difference between a mutation and a recombinant DNA?</a:t>
            </a:r>
            <a:endParaRPr lang="ar-SA" sz="20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369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548641" y="612058"/>
            <a:ext cx="6809590" cy="41357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6576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solidFill>
                  <a:srgbClr val="0070C0"/>
                </a:solidFill>
                <a:latin typeface="Palatino Linotype" panose="02040502050505030304" pitchFamily="18" charset="0"/>
              </a:rPr>
              <a:t>Recombination</a:t>
            </a:r>
            <a:r>
              <a:rPr lang="en-US" altLang="en-US" sz="2000" dirty="0">
                <a:latin typeface="Palatino Linotype" panose="02040502050505030304" pitchFamily="18" charset="0"/>
              </a:rPr>
              <a:t>: The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exchange</a:t>
            </a:r>
            <a:r>
              <a:rPr lang="en-US" altLang="en-US" sz="2000" dirty="0">
                <a:latin typeface="Palatino Linotype" panose="02040502050505030304" pitchFamily="18" charset="0"/>
              </a:rPr>
              <a:t> of corresponding DNA segments between adjacent chromosomes during the special type of cell division that results in the production of new genetic make up..</a:t>
            </a:r>
          </a:p>
          <a:p>
            <a:pPr indent="-36576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solidFill>
                  <a:srgbClr val="0070C0"/>
                </a:solidFill>
                <a:latin typeface="Palatino Linotype" panose="02040502050505030304" pitchFamily="18" charset="0"/>
              </a:rPr>
              <a:t>In </a:t>
            </a:r>
            <a:r>
              <a:rPr lang="en-US" altLang="en-US" sz="2000" dirty="0">
                <a:solidFill>
                  <a:srgbClr val="0070C0"/>
                </a:solidFill>
                <a:latin typeface="Palatino Linotype" panose="02040502050505030304" pitchFamily="18" charset="0"/>
                <a:hlinkClick r:id="rId2" action="ppaction://hlinkfile" tooltip="Genetic engineering"/>
              </a:rPr>
              <a:t>genetic engineering</a:t>
            </a:r>
            <a:r>
              <a:rPr lang="en-US" altLang="en-US" sz="2000" dirty="0">
                <a:latin typeface="Palatino Linotype" panose="02040502050505030304" pitchFamily="18" charset="0"/>
              </a:rPr>
              <a:t>:</a:t>
            </a:r>
          </a:p>
          <a:p>
            <a:pPr marL="457200" indent="-182880" algn="just">
              <a:buFont typeface="Courier New" panose="02070309020205020404" pitchFamily="49" charset="0"/>
              <a:buChar char="o"/>
            </a:pPr>
            <a:r>
              <a:rPr lang="en-US" sz="2000" dirty="0">
                <a:latin typeface="Palatino Linotype" panose="02040502050505030304" pitchFamily="18" charset="0"/>
              </a:rPr>
              <a:t>Recombination is the process of breaking and recombining segments of DNA </a:t>
            </a:r>
            <a:r>
              <a:rPr lang="en-US" altLang="en-US" sz="2000" dirty="0">
                <a:latin typeface="Palatino Linotype" panose="02040502050505030304" pitchFamily="18" charset="0"/>
              </a:rPr>
              <a:t>from different organisms </a:t>
            </a:r>
            <a:r>
              <a:rPr lang="en-US" sz="2000" dirty="0">
                <a:latin typeface="Palatino Linotype" panose="02040502050505030304" pitchFamily="18" charset="0"/>
              </a:rPr>
              <a:t>to create a </a:t>
            </a:r>
            <a:r>
              <a:rPr lang="en-US" altLang="en-US" sz="2000" dirty="0">
                <a:latin typeface="Palatino Linotype" panose="02040502050505030304" pitchFamily="18" charset="0"/>
                <a:hlinkClick r:id="rId3" action="ppaction://hlinkfile" tooltip="Recombinant DNA"/>
              </a:rPr>
              <a:t>recombinant DNA</a:t>
            </a:r>
            <a:r>
              <a:rPr lang="en-US" sz="2000" dirty="0">
                <a:latin typeface="Palatino Linotype" panose="02040502050505030304" pitchFamily="18" charset="0"/>
              </a:rPr>
              <a:t>.</a:t>
            </a:r>
          </a:p>
          <a:p>
            <a:pPr marL="457200" indent="-182880" algn="just">
              <a:buFont typeface="Courier New" panose="02070309020205020404" pitchFamily="49" charset="0"/>
              <a:buChar char="o"/>
            </a:pPr>
            <a:r>
              <a:rPr lang="en-US" sz="2000" dirty="0">
                <a:latin typeface="Palatino Linotype" panose="02040502050505030304" pitchFamily="18" charset="0"/>
              </a:rPr>
              <a:t>This recombination mechanism generates genetic variation at the gene level.</a:t>
            </a:r>
          </a:p>
          <a:p>
            <a:pPr marL="457200" indent="-182880" algn="just">
              <a:buFont typeface="Courier New" panose="02070309020205020404" pitchFamily="49" charset="0"/>
              <a:buChar char="o"/>
            </a:pPr>
            <a:r>
              <a:rPr lang="en-US" sz="2000" dirty="0">
                <a:latin typeface="Palatino Linotype" panose="02040502050505030304" pitchFamily="18" charset="0"/>
              </a:rPr>
              <a:t>It represents species-specific variances in DNA sequences.</a:t>
            </a:r>
          </a:p>
        </p:txBody>
      </p:sp>
      <p:pic>
        <p:nvPicPr>
          <p:cNvPr id="7" name="Picture 5" descr="http://www.microbiologybytes.com/introduction/graphics/GeneticEngineering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0010" y="1969710"/>
            <a:ext cx="4223510" cy="3474720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E8E2E20-6F57-CA4D-9CEC-A42DFDE22C1F}"/>
              </a:ext>
            </a:extLst>
          </p:cNvPr>
          <p:cNvSpPr/>
          <p:nvPr/>
        </p:nvSpPr>
        <p:spPr>
          <a:xfrm>
            <a:off x="716211" y="4956409"/>
            <a:ext cx="655209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Genetic engineering </a:t>
            </a:r>
            <a:r>
              <a:rPr lang="en-US" sz="2000" dirty="0">
                <a:latin typeface="Palatino Linotype" panose="02040502050505030304" pitchFamily="18" charset="0"/>
              </a:rPr>
              <a:t>is also known as </a:t>
            </a:r>
            <a:r>
              <a:rPr 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genetic modification</a:t>
            </a:r>
            <a:r>
              <a:rPr lang="en-US" sz="2000" dirty="0">
                <a:latin typeface="Palatino Linotype" panose="02040502050505030304" pitchFamily="18" charset="0"/>
              </a:rPr>
              <a:t>, is the process of changing the DNA in an organism’s genome</a:t>
            </a:r>
            <a:r>
              <a:rPr lang="en-US" altLang="en-US" sz="2000" dirty="0">
                <a:latin typeface="Palatino Linotype" panose="020405020505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7282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8900" y="3244334"/>
            <a:ext cx="5034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https://www.youtube.com/watch?v=DIM38NlkWEo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6795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32716" y="4841634"/>
            <a:ext cx="4021015" cy="855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Questions?</a:t>
            </a:r>
          </a:p>
        </p:txBody>
      </p:sp>
      <p:pic>
        <p:nvPicPr>
          <p:cNvPr id="3" name="Picture 4" descr="File:Circle-question-blue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686" y="1605104"/>
            <a:ext cx="3200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59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19667" y="1341439"/>
            <a:ext cx="9601200" cy="515937"/>
          </a:xfrm>
        </p:spPr>
        <p:txBody>
          <a:bodyPr>
            <a:normAutofit fontScale="90000"/>
          </a:bodyPr>
          <a:lstStyle/>
          <a:p>
            <a:r>
              <a:rPr lang="en-US" altLang="en-US" sz="3600" b="1" dirty="0">
                <a:solidFill>
                  <a:srgbClr val="0000FF"/>
                </a:solidFill>
                <a:latin typeface="Palatino Linotype" panose="02040502050505030304" pitchFamily="18" charset="0"/>
              </a:rPr>
              <a:t>Aims of the genetics engineering course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2143126"/>
            <a:ext cx="11040533" cy="4094163"/>
          </a:xfrm>
        </p:spPr>
        <p:txBody>
          <a:bodyPr>
            <a:normAutofit lnSpcReduction="10000"/>
          </a:bodyPr>
          <a:lstStyle/>
          <a:p>
            <a:pPr algn="just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study the structure of DNA , and the process of gene expression.</a:t>
            </a:r>
          </a:p>
          <a:p>
            <a:pPr algn="just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understand the process of DNA cloning.</a:t>
            </a:r>
          </a:p>
          <a:p>
            <a:pPr algn="just" eaLnBrk="1" hangingPunct="1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design the primer of the gene cloning using NCBI database.</a:t>
            </a:r>
          </a:p>
          <a:p>
            <a:pPr algn="just" eaLnBrk="1" hangingPunct="1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understand the types and function of restriction enzymes. </a:t>
            </a:r>
          </a:p>
          <a:p>
            <a:pPr algn="just" eaLnBrk="1" hangingPunct="1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understand the types of vectors using in DNA cloning.</a:t>
            </a:r>
          </a:p>
          <a:p>
            <a:pPr algn="just" eaLnBrk="1" hangingPunct="1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create a recombinant DNA containing the gene of interest.</a:t>
            </a:r>
          </a:p>
          <a:p>
            <a:pPr algn="just" eaLnBrk="1" hangingPunct="1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study the steps of PCR technique and gel electrophoresis.</a:t>
            </a:r>
          </a:p>
          <a:p>
            <a:pPr algn="just" eaLnBrk="1" hangingPunct="1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study the human genome and the types of gene therapy.</a:t>
            </a:r>
          </a:p>
          <a:p>
            <a:pPr algn="just" eaLnBrk="1" hangingPunct="1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study the genetically modified organisms.</a:t>
            </a:r>
          </a:p>
          <a:p>
            <a:pPr algn="just">
              <a:buClr>
                <a:srgbClr val="FF0000"/>
              </a:buClr>
            </a:pPr>
            <a:r>
              <a:rPr lang="en-US" altLang="en-US" sz="2200" dirty="0">
                <a:latin typeface="Palatino Linotype" panose="02040502050505030304" pitchFamily="18" charset="0"/>
              </a:rPr>
              <a:t>To study the regulation of genetic modification.</a:t>
            </a:r>
          </a:p>
        </p:txBody>
      </p:sp>
    </p:spTree>
    <p:extLst>
      <p:ext uri="{BB962C8B-B14F-4D97-AF65-F5344CB8AC3E}">
        <p14:creationId xmlns:p14="http://schemas.microsoft.com/office/powerpoint/2010/main" val="181858563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4" name="Rectangle 3"/>
          <p:cNvSpPr>
            <a:spLocks noChangeArrowheads="1"/>
          </p:cNvSpPr>
          <p:nvPr/>
        </p:nvSpPr>
        <p:spPr bwMode="auto">
          <a:xfrm>
            <a:off x="817033" y="549276"/>
            <a:ext cx="1056005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2400" b="1" dirty="0">
                <a:solidFill>
                  <a:srgbClr val="0000FF"/>
                </a:solidFill>
                <a:latin typeface="+mj-lt"/>
              </a:rPr>
              <a:t>Time table for weekly planning for genetic engineering</a:t>
            </a:r>
            <a:endParaRPr lang="en-US" altLang="en-US" sz="2400" dirty="0">
              <a:solidFill>
                <a:srgbClr val="0000FF"/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860873"/>
              </p:ext>
            </p:extLst>
          </p:nvPr>
        </p:nvGraphicFramePr>
        <p:xfrm>
          <a:off x="1488017" y="1506659"/>
          <a:ext cx="9220200" cy="3792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5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4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Lectures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Syllabus view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Palatino Linotype" panose="02040502050505030304" pitchFamily="18" charset="0"/>
                          <a:ea typeface="+mn-ea"/>
                          <a:cs typeface="+mn-cs"/>
                        </a:rPr>
                        <a:t>Structure of DNA and gene expression</a:t>
                      </a:r>
                      <a:endParaRPr kumimoji="0" lang="en-US" sz="1800" kern="1200" dirty="0">
                        <a:solidFill>
                          <a:schemeClr val="dk1"/>
                        </a:solidFill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  <a:ea typeface="Calibri"/>
                          <a:cs typeface="Arial"/>
                        </a:rPr>
                        <a:t>DNA cloning</a:t>
                      </a: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  <a:ea typeface="+mn-ea"/>
                          <a:cs typeface="+mn-cs"/>
                        </a:rPr>
                        <a:t>3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Primer design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5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4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Restriction enzymes (types and functions)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5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Types of vectors using in DNA cloning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6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Creating</a:t>
                      </a:r>
                      <a:r>
                        <a:rPr lang="en-US" sz="1800" baseline="0" dirty="0">
                          <a:effectLst/>
                          <a:latin typeface="Palatino Linotype" panose="02040502050505030304" pitchFamily="18" charset="0"/>
                        </a:rPr>
                        <a:t> of</a:t>
                      </a: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 a recombinant DNA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7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PCR technique and gel electrophoresis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8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human genome and the types of gene therapy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9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Palatino Linotype" panose="02040502050505030304" pitchFamily="18" charset="0"/>
                        </a:rPr>
                        <a:t>Written Exam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10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1800" dirty="0">
                          <a:latin typeface="Palatino Linotype" panose="02040502050505030304" pitchFamily="18" charset="0"/>
                        </a:rPr>
                        <a:t>The genetically modified organisms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5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Palatino Linotype" panose="02040502050505030304" pitchFamily="18" charset="0"/>
                        </a:rPr>
                        <a:t>11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1800" dirty="0">
                          <a:latin typeface="Palatino Linotype" panose="02040502050505030304" pitchFamily="18" charset="0"/>
                        </a:rPr>
                        <a:t>the regulation of genetic modification</a:t>
                      </a:r>
                      <a:endParaRPr lang="en-US" sz="1800" dirty="0">
                        <a:effectLst/>
                        <a:latin typeface="Palatino Linotype" panose="02040502050505030304" pitchFamily="18" charset="0"/>
                        <a:ea typeface="Calibri"/>
                        <a:cs typeface="Arial"/>
                      </a:endParaRPr>
                    </a:p>
                  </a:txBody>
                  <a:tcPr marL="84179" marR="84179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55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16000" y="1341438"/>
            <a:ext cx="3160184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Palatino Linotype" panose="02040502050505030304" pitchFamily="18" charset="0"/>
              </a:rPr>
              <a:t>Assessment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17600" y="2362200"/>
            <a:ext cx="7859184" cy="3587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defRPr/>
            </a:pPr>
            <a:r>
              <a:rPr lang="en-US" altLang="en-US" sz="2200" dirty="0">
                <a:latin typeface="Palatino Linotype" panose="02040502050505030304" pitchFamily="18" charset="0"/>
              </a:rPr>
              <a:t>Lecture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latin typeface="Palatino Linotype" panose="02040502050505030304" pitchFamily="18" charset="0"/>
              </a:rPr>
              <a:t>Monthly exam (20%)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latin typeface="Palatino Linotype" panose="02040502050505030304" pitchFamily="18" charset="0"/>
              </a:rPr>
              <a:t>Attendance, participation, and homework (10%)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latin typeface="Palatino Linotype" panose="02040502050505030304" pitchFamily="18" charset="0"/>
              </a:rPr>
              <a:t>Final exam (40%)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latin typeface="Palatino Linotype" panose="02040502050505030304" pitchFamily="18" charset="0"/>
              </a:rPr>
              <a:t>70% of total grade</a:t>
            </a:r>
          </a:p>
          <a:p>
            <a:pPr marL="393700" lvl="1" indent="0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endParaRPr lang="en-US" altLang="en-US" sz="2000" dirty="0">
              <a:latin typeface="Palatino Linotype" panose="0204050205050503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defRPr/>
            </a:pPr>
            <a:r>
              <a:rPr lang="en-US" altLang="en-US" sz="2200" dirty="0">
                <a:latin typeface="Palatino Linotype" panose="02040502050505030304" pitchFamily="18" charset="0"/>
              </a:rPr>
              <a:t>Laboratory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latin typeface="Palatino Linotype" panose="02040502050505030304" pitchFamily="18" charset="0"/>
              </a:rPr>
              <a:t>30% of total grade</a:t>
            </a:r>
          </a:p>
        </p:txBody>
      </p:sp>
    </p:spTree>
    <p:extLst>
      <p:ext uri="{BB962C8B-B14F-4D97-AF65-F5344CB8AC3E}">
        <p14:creationId xmlns:p14="http://schemas.microsoft.com/office/powerpoint/2010/main" val="3322551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5C22F0-BBDC-2448-AF0E-F99327C559B9}"/>
              </a:ext>
            </a:extLst>
          </p:cNvPr>
          <p:cNvSpPr/>
          <p:nvPr/>
        </p:nvSpPr>
        <p:spPr>
          <a:xfrm>
            <a:off x="1333199" y="3429000"/>
            <a:ext cx="958307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Palatino Linotype" panose="02040502050505030304" pitchFamily="18" charset="0"/>
              </a:rPr>
              <a:t>I</a:t>
            </a:r>
            <a:r>
              <a:rPr lang="x-none" sz="4400" dirty="0">
                <a:solidFill>
                  <a:srgbClr val="FF0000"/>
                </a:solidFill>
                <a:latin typeface="Palatino Linotype" panose="02040502050505030304" pitchFamily="18" charset="0"/>
              </a:rPr>
              <a:t>ntroduction </a:t>
            </a:r>
            <a:r>
              <a:rPr lang="x-none" sz="4400">
                <a:solidFill>
                  <a:srgbClr val="FF0000"/>
                </a:solidFill>
                <a:latin typeface="Palatino Linotype" panose="02040502050505030304" pitchFamily="18" charset="0"/>
              </a:rPr>
              <a:t>to Genetics Engineering </a:t>
            </a:r>
            <a:endParaRPr lang="x-none" sz="4400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507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81000" y="0"/>
            <a:ext cx="8229600" cy="1143000"/>
          </a:xfrm>
          <a:prstGeom prst="rect">
            <a:avLst/>
          </a:prstGeom>
        </p:spPr>
        <p:txBody>
          <a:bodyPr rtlCol="0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br>
              <a:rPr lang="en-US" b="1" dirty="0"/>
            </a:br>
            <a:br>
              <a:rPr lang="en-US" b="1" dirty="0"/>
            </a:b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8245" y="702725"/>
            <a:ext cx="6739665" cy="57566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US" altLang="en-US" sz="2200" b="1" u="sng" dirty="0">
                <a:latin typeface="Palatino Linotype" panose="02040502050505030304" pitchFamily="18" charset="0"/>
              </a:rPr>
              <a:t>DNA= </a:t>
            </a:r>
            <a:r>
              <a:rPr lang="en-US" altLang="en-US" sz="22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D</a:t>
            </a:r>
            <a:r>
              <a:rPr lang="en-US" altLang="en-US" sz="22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anose="02040502050505030304" pitchFamily="18" charset="0"/>
              </a:rPr>
              <a:t>eoxyribo</a:t>
            </a:r>
            <a:r>
              <a:rPr lang="en-US" altLang="en-US" sz="22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n</a:t>
            </a:r>
            <a:r>
              <a:rPr lang="en-US" altLang="en-US" sz="22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anose="02040502050505030304" pitchFamily="18" charset="0"/>
              </a:rPr>
              <a:t>ucleic</a:t>
            </a:r>
            <a:r>
              <a:rPr lang="en-US" altLang="en-US" sz="2200" b="1" u="sng" dirty="0">
                <a:latin typeface="Palatino Linotype" panose="02040502050505030304" pitchFamily="18" charset="0"/>
              </a:rPr>
              <a:t> </a:t>
            </a:r>
            <a:r>
              <a:rPr lang="en-US" altLang="en-US" sz="22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A</a:t>
            </a:r>
            <a:r>
              <a:rPr lang="en-US" altLang="en-US" sz="2200" b="1" u="sng" dirty="0">
                <a:latin typeface="Palatino Linotype" panose="02040502050505030304" pitchFamily="18" charset="0"/>
              </a:rPr>
              <a:t>cid</a:t>
            </a:r>
          </a:p>
          <a:p>
            <a:pPr algn="ctr">
              <a:buFont typeface="Arial" panose="020B0604020202020204" pitchFamily="34" charset="0"/>
              <a:buNone/>
            </a:pPr>
            <a:endParaRPr lang="en-US" altLang="en-US" sz="2200" b="1" u="sng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en-US" sz="2000" dirty="0">
                <a:latin typeface="Palatino Linotype" panose="02040502050505030304" pitchFamily="18" charset="0"/>
              </a:rPr>
              <a:t>DNA is a very large molecule, made up of smaller units called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nucleotides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en-US" sz="2000" dirty="0">
                <a:latin typeface="Palatino Linotype" panose="02040502050505030304" pitchFamily="18" charset="0"/>
              </a:rPr>
              <a:t>Each nucleotide has three parts: a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sugar</a:t>
            </a:r>
            <a:r>
              <a:rPr lang="en-US" altLang="en-US" sz="2000" dirty="0">
                <a:latin typeface="Palatino Linotype" panose="02040502050505030304" pitchFamily="18" charset="0"/>
              </a:rPr>
              <a:t> (deoxyribose), a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phosphate</a:t>
            </a:r>
            <a:r>
              <a:rPr lang="en-US" altLang="en-US" sz="2000" dirty="0">
                <a:latin typeface="Palatino Linotype" panose="02040502050505030304" pitchFamily="18" charset="0"/>
              </a:rPr>
              <a:t> molecule, and a nitrogenous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base</a:t>
            </a:r>
            <a:r>
              <a:rPr lang="en-US" altLang="en-US" sz="2000" dirty="0">
                <a:latin typeface="Palatino Linotype" panose="02040502050505030304" pitchFamily="18" charset="0"/>
              </a:rPr>
              <a:t>.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>
                <a:latin typeface="Palatino Linotype" panose="02040502050505030304" pitchFamily="18" charset="0"/>
              </a:rPr>
              <a:t>DNA polymerization only occurs in the </a:t>
            </a:r>
            <a:r>
              <a:rPr 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5’ to 3’ </a:t>
            </a:r>
            <a:r>
              <a:rPr lang="en-US" sz="2000" dirty="0">
                <a:latin typeface="Palatino Linotype" panose="02040502050505030304" pitchFamily="18" charset="0"/>
              </a:rPr>
              <a:t>direction.</a:t>
            </a:r>
            <a:endParaRPr lang="en-US" altLang="en-US" sz="20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en-US" sz="2000" dirty="0">
                <a:latin typeface="Palatino Linotype" panose="02040502050505030304" pitchFamily="18" charset="0"/>
              </a:rPr>
              <a:t>The nitrogenous base is the part of the nucleotide that carries genetic information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en-US" sz="2000" dirty="0">
                <a:latin typeface="Palatino Linotype" panose="02040502050505030304" pitchFamily="18" charset="0"/>
              </a:rPr>
              <a:t>The bases found in DNA are four: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adenine</a:t>
            </a:r>
            <a:r>
              <a:rPr lang="en-US" altLang="en-US" sz="2000" dirty="0">
                <a:latin typeface="Palatino Linotype" panose="02040502050505030304" pitchFamily="18" charset="0"/>
              </a:rPr>
              <a:t>,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cytosine</a:t>
            </a:r>
            <a:r>
              <a:rPr lang="en-US" altLang="en-US" sz="2000" dirty="0">
                <a:latin typeface="Palatino Linotype" panose="02040502050505030304" pitchFamily="18" charset="0"/>
              </a:rPr>
              <a:t>,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guanine</a:t>
            </a:r>
            <a:r>
              <a:rPr lang="en-US" altLang="en-US" sz="2000" dirty="0">
                <a:latin typeface="Palatino Linotype" panose="02040502050505030304" pitchFamily="18" charset="0"/>
              </a:rPr>
              <a:t>, and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thymine.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>
                <a:latin typeface="Palatino Linotype" panose="02040502050505030304" pitchFamily="18" charset="0"/>
              </a:rPr>
              <a:t>Base-pairing is accomplished by </a:t>
            </a:r>
            <a:r>
              <a:rPr 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hydrogen</a:t>
            </a:r>
            <a:r>
              <a:rPr lang="en-US" sz="2000" dirty="0">
                <a:latin typeface="Palatino Linotype" panose="02040502050505030304" pitchFamily="18" charset="0"/>
              </a:rPr>
              <a:t> bonding between </a:t>
            </a:r>
            <a:r>
              <a:rPr 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DNA BASE PAIR</a:t>
            </a:r>
            <a:r>
              <a:rPr lang="en-US" sz="2000" dirty="0">
                <a:latin typeface="Palatino Linotype" panose="02040502050505030304" pitchFamily="18" charset="0"/>
              </a:rPr>
              <a:t>. Watson-Crick base-pairing dictates the base pairs in DNA are: A-T, C-G. </a:t>
            </a:r>
          </a:p>
        </p:txBody>
      </p:sp>
      <p:pic>
        <p:nvPicPr>
          <p:cNvPr id="5" name="Picture 2" descr="http://www.mitochondrialdnatesting.com/images/what-is-dna-made-of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5" r="4723" b="2948"/>
          <a:stretch/>
        </p:blipFill>
        <p:spPr bwMode="auto">
          <a:xfrm>
            <a:off x="7665783" y="362758"/>
            <a:ext cx="3403984" cy="374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hyd8760x_070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7" b="50411"/>
          <a:stretch/>
        </p:blipFill>
        <p:spPr bwMode="auto">
          <a:xfrm>
            <a:off x="7686426" y="4121882"/>
            <a:ext cx="3441860" cy="256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127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684007" y="343763"/>
            <a:ext cx="6953921" cy="5257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sz="2000" dirty="0">
                <a:latin typeface="Palatino Linotype" panose="02040502050505030304" pitchFamily="18" charset="0"/>
              </a:rPr>
              <a:t>A gene is a stretch of </a:t>
            </a:r>
            <a:r>
              <a:rPr lang="en-US" sz="2000" dirty="0">
                <a:latin typeface="Palatino Linotype" panose="02040502050505030304" pitchFamily="18" charset="0"/>
                <a:hlinkClick r:id="rId2" action="ppaction://hlinkfile" tooltip="DNA"/>
              </a:rPr>
              <a:t>DNA</a:t>
            </a:r>
            <a:r>
              <a:rPr lang="en-US" sz="2000" dirty="0">
                <a:latin typeface="Palatino Linotype" panose="02040502050505030304" pitchFamily="18" charset="0"/>
              </a:rPr>
              <a:t> that codes for a type of </a:t>
            </a:r>
            <a:r>
              <a:rPr lang="en-US" sz="2000" dirty="0">
                <a:latin typeface="Palatino Linotype" panose="02040502050505030304" pitchFamily="18" charset="0"/>
                <a:hlinkClick r:id="rId3" action="ppaction://hlinkfile" tooltip="Protein"/>
              </a:rPr>
              <a:t>protein </a:t>
            </a:r>
            <a:r>
              <a:rPr lang="en-US" sz="2000" dirty="0">
                <a:latin typeface="Palatino Linotype" panose="02040502050505030304" pitchFamily="18" charset="0"/>
              </a:rPr>
              <a:t>that has a function in the organism. </a:t>
            </a:r>
          </a:p>
          <a:p>
            <a:pPr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sz="2000" dirty="0">
                <a:latin typeface="Palatino Linotype" panose="02040502050505030304" pitchFamily="18" charset="0"/>
              </a:rPr>
              <a:t>It is a unit of </a:t>
            </a:r>
            <a:r>
              <a:rPr lang="en-US" sz="2000" u="sng" dirty="0">
                <a:solidFill>
                  <a:srgbClr val="0070C0"/>
                </a:solidFill>
                <a:latin typeface="Palatino Linotype" panose="02040502050505030304" pitchFamily="18" charset="0"/>
              </a:rPr>
              <a:t>heredity</a:t>
            </a:r>
            <a:r>
              <a:rPr lang="en-US" sz="2000" dirty="0">
                <a:latin typeface="Palatino Linotype" panose="02040502050505030304" pitchFamily="18" charset="0"/>
              </a:rPr>
              <a:t> in a living organism. All </a:t>
            </a:r>
            <a:r>
              <a:rPr lang="en-US" sz="2000" dirty="0">
                <a:solidFill>
                  <a:srgbClr val="0070C0"/>
                </a:solidFill>
                <a:latin typeface="Palatino Linotype" panose="02040502050505030304" pitchFamily="18" charset="0"/>
              </a:rPr>
              <a:t>living</a:t>
            </a:r>
            <a:r>
              <a:rPr lang="en-US" sz="2000" dirty="0">
                <a:latin typeface="Palatino Linotype" panose="02040502050505030304" pitchFamily="18" charset="0"/>
              </a:rPr>
              <a:t> things depend on genes</a:t>
            </a:r>
          </a:p>
          <a:p>
            <a:pPr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sz="2000" dirty="0">
                <a:latin typeface="Palatino Linotype" panose="02040502050505030304" pitchFamily="18" charset="0"/>
              </a:rPr>
              <a:t>Genes hold the information to build and maintain an organism's </a:t>
            </a:r>
            <a:r>
              <a:rPr lang="en-US" sz="2000" dirty="0">
                <a:latin typeface="Palatino Linotype" panose="02040502050505030304" pitchFamily="18" charset="0"/>
                <a:hlinkClick r:id="rId4" action="ppaction://hlinkfile" tooltip="Cell (biology)"/>
              </a:rPr>
              <a:t>cells</a:t>
            </a:r>
            <a:r>
              <a:rPr lang="en-US" sz="2000" dirty="0">
                <a:latin typeface="Palatino Linotype" panose="02040502050505030304" pitchFamily="18" charset="0"/>
              </a:rPr>
              <a:t> and pass genetic </a:t>
            </a:r>
            <a:r>
              <a:rPr lang="en-US" sz="2000" dirty="0">
                <a:latin typeface="Palatino Linotype" panose="02040502050505030304" pitchFamily="18" charset="0"/>
                <a:hlinkClick r:id="rId5" action="ppaction://hlinkfile" tooltip="Trait (biology)"/>
              </a:rPr>
              <a:t>traits</a:t>
            </a:r>
            <a:r>
              <a:rPr lang="en-US" sz="2000" dirty="0">
                <a:latin typeface="Palatino Linotype" panose="02040502050505030304" pitchFamily="18" charset="0"/>
              </a:rPr>
              <a:t> to offspring.</a:t>
            </a:r>
          </a:p>
        </p:txBody>
      </p:sp>
      <p:pic>
        <p:nvPicPr>
          <p:cNvPr id="3" name="Picture 2" descr="File:Gene.png">
            <a:hlinkClick r:id="rId6"/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0" t="2640" r="3716"/>
          <a:stretch/>
        </p:blipFill>
        <p:spPr bwMode="auto">
          <a:xfrm>
            <a:off x="7913077" y="1101968"/>
            <a:ext cx="3563815" cy="3029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85712" y="2595235"/>
            <a:ext cx="70390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en-US" sz="2000" u="sng" dirty="0">
                <a:latin typeface="Palatino Linotype" panose="02040502050505030304" pitchFamily="18" charset="0"/>
              </a:rPr>
              <a:t>Genes contain:</a:t>
            </a:r>
          </a:p>
          <a:p>
            <a:pPr>
              <a:spcBef>
                <a:spcPts val="1200"/>
              </a:spcBef>
            </a:pP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EXONS:</a:t>
            </a:r>
            <a:r>
              <a:rPr lang="en-US" altLang="en-US" sz="2000" dirty="0">
                <a:latin typeface="Palatino Linotype" panose="02040502050505030304" pitchFamily="18" charset="0"/>
              </a:rPr>
              <a:t> a set of coding regions.</a:t>
            </a:r>
          </a:p>
          <a:p>
            <a:pPr>
              <a:spcBef>
                <a:spcPts val="1200"/>
              </a:spcBef>
            </a:pP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INTRONS: </a:t>
            </a:r>
            <a:r>
              <a:rPr lang="en-US" altLang="en-US" sz="2000" dirty="0">
                <a:latin typeface="Palatino Linotype" panose="02040502050505030304" pitchFamily="18" charset="0"/>
              </a:rPr>
              <a:t>Non-coding regions removed sequence and are therefore labeled split genes (splicing).</a:t>
            </a:r>
          </a:p>
          <a:p>
            <a:pPr>
              <a:spcBef>
                <a:spcPts val="1200"/>
              </a:spcBef>
            </a:pPr>
            <a:r>
              <a:rPr lang="en-US" altLang="en-US" sz="2000" dirty="0">
                <a:latin typeface="Palatino Linotype" panose="02040502050505030304" pitchFamily="18" charset="0"/>
              </a:rPr>
              <a:t>Genome: The genetic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complement</a:t>
            </a:r>
            <a:r>
              <a:rPr lang="en-US" altLang="en-US" sz="2000" dirty="0">
                <a:latin typeface="Palatino Linotype" panose="02040502050505030304" pitchFamily="18" charset="0"/>
              </a:rPr>
              <a:t> of an organism, including all of its </a:t>
            </a:r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GENES</a:t>
            </a:r>
            <a:r>
              <a:rPr lang="en-US" altLang="en-US" sz="2000" dirty="0">
                <a:latin typeface="Palatino Linotype" panose="02040502050505030304" pitchFamily="18" charset="0"/>
              </a:rPr>
              <a:t>, as represented in its DNA</a:t>
            </a:r>
          </a:p>
          <a:p>
            <a:endParaRPr lang="en-US" altLang="en-US" dirty="0"/>
          </a:p>
        </p:txBody>
      </p:sp>
      <p:pic>
        <p:nvPicPr>
          <p:cNvPr id="5" name="Picture 2" descr="http://www.makgene.com/images/structure_of_gene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" t="6967" r="1650" b="9673"/>
          <a:stretch/>
        </p:blipFill>
        <p:spPr bwMode="auto">
          <a:xfrm>
            <a:off x="5134687" y="4900241"/>
            <a:ext cx="589811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7659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57199" y="1966028"/>
            <a:ext cx="5857539" cy="287560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2000" b="1" dirty="0">
                <a:latin typeface="Palatino Linotype" panose="02040502050505030304" pitchFamily="18" charset="0"/>
              </a:rPr>
              <a:t>Gene Expression: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en-US" sz="2000" dirty="0">
                <a:latin typeface="Palatino Linotype" panose="02040502050505030304" pitchFamily="18" charset="0"/>
              </a:rPr>
              <a:t>Is the process by which information from a </a:t>
            </a:r>
            <a:r>
              <a:rPr lang="en-US" altLang="en-US" sz="2000" dirty="0">
                <a:latin typeface="Palatino Linotype" panose="02040502050505030304" pitchFamily="18" charset="0"/>
                <a:hlinkClick r:id="rId2" action="ppaction://hlinkfile" tooltip="Gene"/>
              </a:rPr>
              <a:t>gene</a:t>
            </a:r>
            <a:r>
              <a:rPr lang="en-US" altLang="en-US" sz="2000" dirty="0">
                <a:latin typeface="Palatino Linotype" panose="02040502050505030304" pitchFamily="18" charset="0"/>
              </a:rPr>
              <a:t> is used in the synthesis of a functional </a:t>
            </a:r>
            <a:r>
              <a:rPr lang="en-US" altLang="en-US" sz="2000" dirty="0">
                <a:latin typeface="Palatino Linotype" panose="02040502050505030304" pitchFamily="18" charset="0"/>
                <a:hlinkClick r:id="rId3" action="ppaction://hlinkfile" tooltip="Gene product"/>
              </a:rPr>
              <a:t>gene product</a:t>
            </a:r>
            <a:r>
              <a:rPr lang="en-US" altLang="en-US" sz="2000" dirty="0">
                <a:latin typeface="Palatino Linotype" panose="02040502050505030304" pitchFamily="18" charset="0"/>
              </a:rPr>
              <a:t> (</a:t>
            </a:r>
            <a:r>
              <a:rPr lang="en-US" altLang="en-US" sz="2000" dirty="0">
                <a:latin typeface="Palatino Linotype" panose="02040502050505030304" pitchFamily="18" charset="0"/>
                <a:hlinkClick r:id="rId4" action="ppaction://hlinkfile" tooltip="Protein"/>
              </a:rPr>
              <a:t>proteins</a:t>
            </a:r>
            <a:r>
              <a:rPr lang="en-US" altLang="en-US" sz="2000" dirty="0">
                <a:latin typeface="Palatino Linotype" panose="02040502050505030304" pitchFamily="18" charset="0"/>
              </a:rPr>
              <a:t>)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en-US" sz="2000" dirty="0">
                <a:latin typeface="Palatino Linotype" panose="02040502050505030304" pitchFamily="18" charset="0"/>
              </a:rPr>
              <a:t>The process of gene expression is used by all known life - </a:t>
            </a:r>
            <a:r>
              <a:rPr lang="en-US" altLang="en-US" sz="2000" dirty="0">
                <a:latin typeface="Palatino Linotype" panose="02040502050505030304" pitchFamily="18" charset="0"/>
                <a:hlinkClick r:id="rId5" action="ppaction://hlinkfile" tooltip="Eukaryotes"/>
              </a:rPr>
              <a:t>eukaryotes</a:t>
            </a:r>
            <a:r>
              <a:rPr lang="en-US" altLang="en-US" sz="2000" dirty="0">
                <a:latin typeface="Palatino Linotype" panose="02040502050505030304" pitchFamily="18" charset="0"/>
              </a:rPr>
              <a:t> , </a:t>
            </a:r>
            <a:r>
              <a:rPr lang="en-US" altLang="en-US" sz="2000" dirty="0">
                <a:latin typeface="Palatino Linotype" panose="02040502050505030304" pitchFamily="18" charset="0"/>
                <a:hlinkClick r:id="rId6" action="ppaction://hlinkfile" tooltip="Prokaryotes"/>
              </a:rPr>
              <a:t>prokaryotes</a:t>
            </a:r>
            <a:r>
              <a:rPr lang="en-US" altLang="en-US" sz="2000" dirty="0">
                <a:latin typeface="Palatino Linotype" panose="02040502050505030304" pitchFamily="18" charset="0"/>
              </a:rPr>
              <a:t> , and </a:t>
            </a:r>
            <a:r>
              <a:rPr lang="en-US" altLang="en-US" sz="2000" dirty="0">
                <a:latin typeface="Palatino Linotype" panose="02040502050505030304" pitchFamily="18" charset="0"/>
                <a:hlinkClick r:id="rId7" action="ppaction://hlinkfile" tooltip="Virus"/>
              </a:rPr>
              <a:t>viruses</a:t>
            </a:r>
            <a:r>
              <a:rPr lang="en-US" altLang="en-US" sz="2000" dirty="0">
                <a:latin typeface="Palatino Linotype" panose="02040502050505030304" pitchFamily="18" charset="0"/>
              </a:rPr>
              <a:t> - to generate the </a:t>
            </a:r>
            <a:r>
              <a:rPr lang="en-US" altLang="en-US" sz="2000" dirty="0">
                <a:latin typeface="Palatino Linotype" panose="02040502050505030304" pitchFamily="18" charset="0"/>
                <a:hlinkClick r:id="rId8" action="ppaction://hlinkfile" tooltip="Macromolecule"/>
              </a:rPr>
              <a:t>macromolecular</a:t>
            </a:r>
            <a:r>
              <a:rPr lang="en-US" altLang="en-US" sz="2000" dirty="0">
                <a:latin typeface="Palatino Linotype" panose="02040502050505030304" pitchFamily="18" charset="0"/>
              </a:rPr>
              <a:t> machinery for life.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en-US" altLang="en-US" sz="2000" dirty="0">
              <a:latin typeface="Palatino Linotype" panose="02040502050505030304" pitchFamily="18" charset="0"/>
            </a:endParaRPr>
          </a:p>
        </p:txBody>
      </p:sp>
      <p:pic>
        <p:nvPicPr>
          <p:cNvPr id="3" name="Picture 5" descr="http://www.daviddarling.info/images/gene_expression.gif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" t="3851" r="2216" b="2624"/>
          <a:stretch/>
        </p:blipFill>
        <p:spPr bwMode="auto">
          <a:xfrm>
            <a:off x="6330461" y="691662"/>
            <a:ext cx="5499248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5932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457200" y="661497"/>
            <a:ext cx="5521569" cy="69892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Steps of gene expression</a:t>
            </a:r>
            <a:endParaRPr lang="en-US" altLang="en-US" sz="4000" b="1" u="sng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381000" y="2116010"/>
            <a:ext cx="5761892" cy="31359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dirty="0">
                <a:solidFill>
                  <a:srgbClr val="0070C0"/>
                </a:solidFill>
                <a:latin typeface="Palatino Linotype" panose="02040502050505030304" pitchFamily="18" charset="0"/>
              </a:rPr>
              <a:t>(1) Transcription</a:t>
            </a:r>
            <a:r>
              <a:rPr lang="en-US" altLang="en-US" sz="2000" dirty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000" dirty="0">
                <a:latin typeface="Palatino Linotype" panose="02040502050505030304" pitchFamily="18" charset="0"/>
              </a:rPr>
              <a:t>(mRNA synthesis), </a:t>
            </a:r>
          </a:p>
          <a:p>
            <a:endParaRPr lang="en-US" altLang="en-US" sz="2000" dirty="0">
              <a:latin typeface="Palatino Linotype" panose="02040502050505030304" pitchFamily="18" charset="0"/>
            </a:endParaRPr>
          </a:p>
          <a:p>
            <a:r>
              <a:rPr lang="en-US" altLang="en-US" sz="2000" dirty="0">
                <a:solidFill>
                  <a:srgbClr val="FF0000"/>
                </a:solidFill>
                <a:latin typeface="Palatino Linotype" panose="02040502050505030304" pitchFamily="18" charset="0"/>
              </a:rPr>
              <a:t>(2) Post-transcriptional process </a:t>
            </a:r>
            <a:r>
              <a:rPr lang="en-US" altLang="en-US" sz="2000" dirty="0">
                <a:latin typeface="Palatino Linotype" panose="02040502050505030304" pitchFamily="18" charset="0"/>
              </a:rPr>
              <a:t>(RNA splicing), </a:t>
            </a:r>
          </a:p>
          <a:p>
            <a:endParaRPr lang="en-US" altLang="en-US" sz="2000" dirty="0">
              <a:latin typeface="Palatino Linotype" panose="02040502050505030304" pitchFamily="18" charset="0"/>
            </a:endParaRPr>
          </a:p>
          <a:p>
            <a:r>
              <a:rPr lang="en-US" altLang="en-US" sz="2000" u="sng" dirty="0">
                <a:solidFill>
                  <a:srgbClr val="0070C0"/>
                </a:solidFill>
                <a:latin typeface="Palatino Linotype" panose="02040502050505030304" pitchFamily="18" charset="0"/>
              </a:rPr>
              <a:t>(3) Translation</a:t>
            </a:r>
            <a:r>
              <a:rPr lang="en-US" altLang="en-US" sz="2000" dirty="0">
                <a:solidFill>
                  <a:srgbClr val="0070C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000" dirty="0">
                <a:latin typeface="Palatino Linotype" panose="02040502050505030304" pitchFamily="18" charset="0"/>
              </a:rPr>
              <a:t>(protein synthesis)</a:t>
            </a:r>
          </a:p>
          <a:p>
            <a:endParaRPr lang="en-US" altLang="en-US" sz="2000" dirty="0">
              <a:latin typeface="Palatino Linotype" panose="02040502050505030304" pitchFamily="18" charset="0"/>
            </a:endParaRPr>
          </a:p>
          <a:p>
            <a:r>
              <a:rPr lang="en-US" altLang="en-US" sz="2000" dirty="0">
                <a:latin typeface="Palatino Linotype" panose="02040502050505030304" pitchFamily="18" charset="0"/>
              </a:rPr>
              <a:t> </a:t>
            </a:r>
            <a:r>
              <a:rPr lang="en-US" altLang="en-US" sz="2000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(4) Post-translational modification of a protein</a:t>
            </a:r>
            <a:r>
              <a:rPr lang="en-US" altLang="en-US" sz="2000" u="sng" dirty="0">
                <a:solidFill>
                  <a:srgbClr val="002060"/>
                </a:solidFill>
                <a:latin typeface="Palatino Linotype" panose="02040502050505030304" pitchFamily="18" charset="0"/>
              </a:rPr>
              <a:t>.</a:t>
            </a:r>
          </a:p>
          <a:p>
            <a:endParaRPr lang="en-US" altLang="en-US" dirty="0"/>
          </a:p>
        </p:txBody>
      </p:sp>
      <p:pic>
        <p:nvPicPr>
          <p:cNvPr id="4" name="Picture 2" descr="http://www.library.utoronto.ca/see/SEED/Vol5-1/Queiroz_Emmeche_El-Hani_files/image004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8" t="2483" r="3077" b="4813"/>
          <a:stretch/>
        </p:blipFill>
        <p:spPr bwMode="auto">
          <a:xfrm>
            <a:off x="6670431" y="726832"/>
            <a:ext cx="4882759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0917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1992</TotalTime>
  <Words>753</Words>
  <Application>Microsoft Macintosh PowerPoint</Application>
  <PresentationFormat>Widescreen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Palatino Linotype</vt:lpstr>
      <vt:lpstr>Wingdings</vt:lpstr>
      <vt:lpstr>Wingdings 2</vt:lpstr>
      <vt:lpstr>Office Theme</vt:lpstr>
      <vt:lpstr>Genetics Engineering (Zoo-455)</vt:lpstr>
      <vt:lpstr>Aims of the genetics engineering course</vt:lpstr>
      <vt:lpstr>PowerPoint Presentation</vt:lpstr>
      <vt:lpstr>Assessment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Abul Farah</dc:creator>
  <cp:lastModifiedBy>Bader O. Almotairi</cp:lastModifiedBy>
  <cp:revision>130</cp:revision>
  <dcterms:created xsi:type="dcterms:W3CDTF">2018-08-30T08:39:54Z</dcterms:created>
  <dcterms:modified xsi:type="dcterms:W3CDTF">2025-08-31T21:31:17Z</dcterms:modified>
</cp:coreProperties>
</file>