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7" r:id="rId2"/>
    <p:sldId id="259" r:id="rId3"/>
    <p:sldId id="268" r:id="rId4"/>
    <p:sldId id="269" r:id="rId5"/>
    <p:sldId id="273" r:id="rId6"/>
    <p:sldId id="270" r:id="rId7"/>
    <p:sldId id="271" r:id="rId8"/>
    <p:sldId id="260" r:id="rId9"/>
    <p:sldId id="261" r:id="rId10"/>
    <p:sldId id="262" r:id="rId11"/>
    <p:sldId id="263" r:id="rId12"/>
    <p:sldId id="264" r:id="rId13"/>
    <p:sldId id="26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0066"/>
    <a:srgbClr val="151432"/>
    <a:srgbClr val="660066"/>
    <a:srgbClr val="0033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showGuides="1">
      <p:cViewPr varScale="1">
        <p:scale>
          <a:sx n="108" d="100"/>
          <a:sy n="108" d="100"/>
        </p:scale>
        <p:origin x="114"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7A0CB-3F5A-4E45-9F6E-3E8B0080D327}" type="datetimeFigureOut">
              <a:rPr lang="en-US" smtClean="0"/>
              <a:pPr/>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FC62-A26A-44E2-B170-8CF74C25CF7D}" type="slidenum">
              <a:rPr lang="en-US" smtClean="0"/>
              <a:pPr/>
              <a:t>‹#›</a:t>
            </a:fld>
            <a:endParaRPr lang="en-US"/>
          </a:p>
        </p:txBody>
      </p:sp>
    </p:spTree>
    <p:extLst>
      <p:ext uri="{BB962C8B-B14F-4D97-AF65-F5344CB8AC3E}">
        <p14:creationId xmlns:p14="http://schemas.microsoft.com/office/powerpoint/2010/main" val="22278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7521CD6F-9BB0-4FA0-BF84-7954BCE918E4}" type="datetimeFigureOut">
              <a:rPr lang="en-US" smtClean="0"/>
              <a:pPr/>
              <a:t>8/22/2021</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7" name="رابط مستقيم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8" name="عنوان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9221216" y="3009902"/>
            <a:ext cx="609600" cy="441325"/>
          </a:xfrm>
        </p:spPr>
        <p:txBody>
          <a:bodyPr/>
          <a:lstStyle/>
          <a:p>
            <a:fld id="{87BC3A2C-FF42-4789-A85E-B9B459CA78ED}" type="slidenum">
              <a:rPr lang="en-US" smtClean="0"/>
              <a:pPr/>
              <a:t>‹#›</a:t>
            </a:fld>
            <a:endParaRPr lang="en-US"/>
          </a:p>
        </p:txBody>
      </p:sp>
      <p:sp>
        <p:nvSpPr>
          <p:cNvPr id="3" name="عنصر نائب للعنوان العمودي 2"/>
          <p:cNvSpPr>
            <a:spLocks noGrp="1"/>
          </p:cNvSpPr>
          <p:nvPr>
            <p:ph type="body" orient="vert" idx="1"/>
          </p:nvPr>
        </p:nvSpPr>
        <p:spPr>
          <a:xfrm>
            <a:off x="406400" y="304800"/>
            <a:ext cx="87376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2" name="عنوان عمودي 1"/>
          <p:cNvSpPr>
            <a:spLocks noGrp="1"/>
          </p:cNvSpPr>
          <p:nvPr>
            <p:ph type="title" orient="vert"/>
          </p:nvPr>
        </p:nvSpPr>
        <p:spPr>
          <a:xfrm>
            <a:off x="9855200" y="304802"/>
            <a:ext cx="19304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5815584" y="1026373"/>
            <a:ext cx="609600" cy="441325"/>
          </a:xfrm>
        </p:spPr>
        <p:txBody>
          <a:bodyPr/>
          <a:lstStyle/>
          <a:p>
            <a:fld id="{87BC3A2C-FF42-4789-A85E-B9B459CA78ED}" type="slidenum">
              <a:rPr lang="en-US" smtClean="0"/>
              <a:pPr/>
              <a:t>‹#›</a:t>
            </a:fld>
            <a:endParaRPr lang="en-US"/>
          </a:p>
        </p:txBody>
      </p:sp>
      <p:sp>
        <p:nvSpPr>
          <p:cNvPr id="8" name="عنصر نائب للمحتوى 7"/>
          <p:cNvSpPr>
            <a:spLocks noGrp="1"/>
          </p:cNvSpPr>
          <p:nvPr>
            <p:ph sz="quarter" idx="1"/>
          </p:nvPr>
        </p:nvSpPr>
        <p:spPr>
          <a:xfrm>
            <a:off x="402336" y="1527048"/>
            <a:ext cx="1133856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8/22/2021</a:t>
            </a:fld>
            <a:endParaRPr lang="en-US"/>
          </a:p>
        </p:txBody>
      </p:sp>
      <p:sp>
        <p:nvSpPr>
          <p:cNvPr id="8" name="رابط مستقيم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2" name="عنوان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02336" y="228600"/>
            <a:ext cx="113792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7721600" y="6409944"/>
            <a:ext cx="4059936" cy="365760"/>
          </a:xfrm>
        </p:spPr>
        <p:txBody>
          <a:bodyPr/>
          <a:lstStyle/>
          <a:p>
            <a:fld id="{7521CD6F-9BB0-4FA0-BF84-7954BCE918E4}" type="datetimeFigureOut">
              <a:rPr lang="en-US" smtClean="0"/>
              <a:pPr/>
              <a:t>8/22/2021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
        <p:nvSpPr>
          <p:cNvPr id="8" name="رابط مستقيم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402336" y="1371600"/>
            <a:ext cx="53848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6400800" y="1371600"/>
            <a:ext cx="53848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7521CD6F-9BB0-4FA0-BF84-7954BCE918E4}" type="datetimeFigureOut">
              <a:rPr lang="en-US" smtClean="0"/>
              <a:pPr/>
              <a:t>8/22/2021</a:t>
            </a:fld>
            <a:endParaRPr lang="en-US"/>
          </a:p>
        </p:txBody>
      </p:sp>
      <p:sp>
        <p:nvSpPr>
          <p:cNvPr id="8" name="عنصر نائب للتذييل 7"/>
          <p:cNvSpPr>
            <a:spLocks noGrp="1"/>
          </p:cNvSpPr>
          <p:nvPr>
            <p:ph type="ftr" sz="quarter" idx="11"/>
          </p:nvPr>
        </p:nvSpPr>
        <p:spPr>
          <a:xfrm>
            <a:off x="406400" y="6409944"/>
            <a:ext cx="4775200" cy="365760"/>
          </a:xfrm>
        </p:spPr>
        <p:txBody>
          <a:bodyPr/>
          <a:lstStyle/>
          <a:p>
            <a:endParaRPr lang="en-US"/>
          </a:p>
        </p:txBody>
      </p:sp>
      <p:sp>
        <p:nvSpPr>
          <p:cNvPr id="15" name="رابط مستقيم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402336" y="2471383"/>
            <a:ext cx="5388864"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6400800" y="2471383"/>
            <a:ext cx="53848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5791200" y="1042417"/>
            <a:ext cx="609600" cy="441325"/>
          </a:xfrm>
        </p:spPr>
        <p:txBody>
          <a:bodyPr/>
          <a:lstStyle>
            <a:lvl1pPr algn="ctr">
              <a:defRPr/>
            </a:lvl1pPr>
          </a:lstStyle>
          <a:p>
            <a:fld id="{87BC3A2C-FF42-4789-A85E-B9B459CA78ED}" type="slidenum">
              <a:rPr lang="en-US" smtClean="0"/>
              <a:pPr/>
              <a:t>‹#›</a:t>
            </a:fld>
            <a:endParaRPr lang="en-US"/>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521CD6F-9BB0-4FA0-BF84-7954BCE918E4}" type="datetimeFigureOut">
              <a:rPr lang="en-US" smtClean="0"/>
              <a:pPr/>
              <a:t>8/22/2021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a:xfrm>
            <a:off x="5791200" y="1036021"/>
            <a:ext cx="609600" cy="441325"/>
          </a:xfrm>
        </p:spPr>
        <p:txBody>
          <a:bodyPr/>
          <a:lstStyle/>
          <a:p>
            <a:fld id="{87BC3A2C-FF42-4789-A85E-B9B459CA78ED}"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7521CD6F-9BB0-4FA0-BF84-7954BCE918E4}" type="datetimeFigureOut">
              <a:rPr lang="en-US" smtClean="0"/>
              <a:pPr/>
              <a:t>8/22/2021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7BC3A2C-FF42-4789-A85E-B9B459CA78ED}"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4165600" y="685800"/>
            <a:ext cx="75184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21" name="مستطيل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8/22/2021</a:t>
            </a:fld>
            <a:endParaRPr lang="en-US"/>
          </a:p>
        </p:txBody>
      </p:sp>
      <p:sp>
        <p:nvSpPr>
          <p:cNvPr id="6" name="عنصر نائب للتذييل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828800" y="312739"/>
            <a:ext cx="609600" cy="441325"/>
          </a:xfrm>
        </p:spPr>
        <p:txBody>
          <a:bodyPr/>
          <a:lstStyle/>
          <a:p>
            <a:fld id="{87BC3A2C-FF42-4789-A85E-B9B459CA78ED}" type="slidenum">
              <a:rPr lang="en-US" smtClean="0"/>
              <a:pPr/>
              <a:t>‹#›</a:t>
            </a:fld>
            <a:endParaRPr lang="en-US"/>
          </a:p>
        </p:txBody>
      </p:sp>
      <p:sp>
        <p:nvSpPr>
          <p:cNvPr id="2" name="عنوان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00500" y="609600"/>
            <a:ext cx="78232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7717536" y="6404984"/>
            <a:ext cx="4059936" cy="365760"/>
          </a:xfrm>
        </p:spPr>
        <p:txBody>
          <a:bodyPr/>
          <a:lstStyle/>
          <a:p>
            <a:fld id="{7521CD6F-9BB0-4FA0-BF84-7954BCE918E4}" type="datetimeFigureOut">
              <a:rPr lang="en-US" smtClean="0"/>
              <a:pPr/>
              <a:t>8/22/2021</a:t>
            </a:fld>
            <a:endParaRPr lang="en-US"/>
          </a:p>
        </p:txBody>
      </p:sp>
      <p:sp>
        <p:nvSpPr>
          <p:cNvPr id="6" name="عنصر نائب للتذييل 5"/>
          <p:cNvSpPr>
            <a:spLocks noGrp="1"/>
          </p:cNvSpPr>
          <p:nvPr>
            <p:ph type="ftr" sz="quarter" idx="11"/>
          </p:nvPr>
        </p:nvSpPr>
        <p:spPr>
          <a:xfrm>
            <a:off x="402336" y="6410848"/>
            <a:ext cx="4779264" cy="365760"/>
          </a:xfrm>
        </p:spPr>
        <p:txBody>
          <a:bodyPr/>
          <a:lstStyle/>
          <a:p>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7521CD6F-9BB0-4FA0-BF84-7954BCE918E4}" type="datetimeFigureOut">
              <a:rPr lang="en-US" smtClean="0"/>
              <a:pPr/>
              <a:t>8/22/2021</a:t>
            </a:fld>
            <a:endParaRPr lang="en-US"/>
          </a:p>
        </p:txBody>
      </p:sp>
      <p:sp>
        <p:nvSpPr>
          <p:cNvPr id="3" name="عنصر نائب للتذييل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مستطيل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BC3A2C-FF42-4789-A85E-B9B459CA78ED}" type="slidenum">
              <a:rPr lang="en-US" smtClean="0"/>
              <a:pPr/>
              <a:t>‹#›</a:t>
            </a:fld>
            <a:endParaRPr lang="en-US"/>
          </a:p>
        </p:txBody>
      </p:sp>
      <p:sp>
        <p:nvSpPr>
          <p:cNvPr id="22" name="عنصر نائب للعنوان 21"/>
          <p:cNvSpPr>
            <a:spLocks noGrp="1"/>
          </p:cNvSpPr>
          <p:nvPr>
            <p:ph type="title"/>
          </p:nvPr>
        </p:nvSpPr>
        <p:spPr>
          <a:xfrm>
            <a:off x="402336" y="228600"/>
            <a:ext cx="113792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dir="d"/>
  </p:transition>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r="52625"/>
          <a:stretch/>
        </p:blipFill>
        <p:spPr>
          <a:xfrm>
            <a:off x="3482589" y="1555334"/>
            <a:ext cx="2602017" cy="508902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100" t="8510" r="2537" b="15425"/>
          <a:stretch/>
        </p:blipFill>
        <p:spPr>
          <a:xfrm>
            <a:off x="253218" y="205099"/>
            <a:ext cx="11704320" cy="1222050"/>
          </a:xfrm>
          <a:prstGeom prst="rect">
            <a:avLst/>
          </a:prstGeom>
        </p:spPr>
      </p:pic>
      <p:pic>
        <p:nvPicPr>
          <p:cNvPr id="4" name="Picture 3"/>
          <p:cNvPicPr/>
          <p:nvPr/>
        </p:nvPicPr>
        <p:blipFill rotWithShape="1">
          <a:blip r:embed="rId2" cstate="print">
            <a:extLst>
              <a:ext uri="{28A0092B-C50C-407E-A947-70E740481C1C}">
                <a14:useLocalDpi xmlns:a14="http://schemas.microsoft.com/office/drawing/2010/main" val="0"/>
              </a:ext>
            </a:extLst>
          </a:blip>
          <a:srcRect l="47531"/>
          <a:stretch/>
        </p:blipFill>
        <p:spPr>
          <a:xfrm>
            <a:off x="6084606" y="1555333"/>
            <a:ext cx="2881825" cy="5089021"/>
          </a:xfrm>
          <a:prstGeom prst="rect">
            <a:avLst/>
          </a:prstGeom>
        </p:spPr>
      </p:pic>
    </p:spTree>
    <p:extLst>
      <p:ext uri="{BB962C8B-B14F-4D97-AF65-F5344CB8AC3E}">
        <p14:creationId xmlns:p14="http://schemas.microsoft.com/office/powerpoint/2010/main" val="817559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5037" y="207247"/>
            <a:ext cx="5970634" cy="1754326"/>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a:t>
            </a:r>
            <a:r>
              <a:rPr lang="ar-SA" sz="2400" b="1" dirty="0">
                <a:latin typeface="Calibri" panose="020F0502020204030204" pitchFamily="34" charset="0"/>
                <a:ea typeface="Calibri" panose="020F0502020204030204" pitchFamily="34" charset="0"/>
                <a:cs typeface="Times New Roman" panose="02020603050405020304" pitchFamily="18" charset="0"/>
              </a:rPr>
              <a:t>1952 نجح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Morel and Martin</a:t>
            </a:r>
            <a:r>
              <a:rPr lang="ar-SA" sz="2400" b="1" dirty="0">
                <a:latin typeface="Calibri" panose="020F0502020204030204" pitchFamily="34" charset="0"/>
                <a:ea typeface="Calibri" panose="020F0502020204030204" pitchFamily="34" charset="0"/>
                <a:cs typeface="Times New Roman" panose="02020603050405020304" pitchFamily="18" charset="0"/>
              </a:rPr>
              <a:t>) في الحصول على نباتات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داليا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Dahlia</a:t>
            </a:r>
            <a:r>
              <a:rPr lang="ar-SA" sz="2400" b="1" dirty="0" smtClean="0">
                <a:latin typeface="Calibri" panose="020F0502020204030204" pitchFamily="34" charset="0"/>
                <a:ea typeface="Calibri" panose="020F0502020204030204" pitchFamily="34" charset="0"/>
                <a:cs typeface="Times New Roman" panose="02020603050405020304" pitchFamily="18" charset="0"/>
              </a:rPr>
              <a:t>) </a:t>
            </a:r>
            <a:r>
              <a:rPr lang="ar-SA" sz="2400" b="1" dirty="0">
                <a:latin typeface="Calibri" panose="020F0502020204030204" pitchFamily="34" charset="0"/>
                <a:ea typeface="Calibri" panose="020F0502020204030204" pitchFamily="34" charset="0"/>
                <a:cs typeface="Times New Roman" panose="02020603050405020304" pitchFamily="18" charset="0"/>
              </a:rPr>
              <a:t>خالية من الأمراض الفيروسية بزراعة القمم المرستيمية.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895037" y="2148017"/>
            <a:ext cx="5978281"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1954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Muir et al.</a:t>
            </a:r>
            <a:r>
              <a:rPr lang="ar-SA" sz="2400" b="1" dirty="0">
                <a:latin typeface="Calibri" panose="020F0502020204030204" pitchFamily="34" charset="0"/>
                <a:ea typeface="Calibri" panose="020F0502020204030204" pitchFamily="34" charset="0"/>
                <a:cs typeface="Times New Roman" panose="02020603050405020304" pitchFamily="18" charset="0"/>
              </a:rPr>
              <a:t>) في الحصول على أول نبات من زراعة خلية منفردة.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895037" y="3529455"/>
            <a:ext cx="5970634" cy="1141146"/>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1955 إكتشف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Miller et al.</a:t>
            </a:r>
            <a:r>
              <a:rPr lang="ar-SA" sz="2400" b="1" dirty="0">
                <a:latin typeface="Calibri" panose="020F0502020204030204" pitchFamily="34" charset="0"/>
                <a:ea typeface="Calibri" panose="020F0502020204030204" pitchFamily="34" charset="0"/>
                <a:cs typeface="Times New Roman" panose="02020603050405020304" pitchFamily="18" charset="0"/>
              </a:rPr>
              <a:t>) هرمون النمو الكينيتين كهرمون مهم لإنقسام الخلايا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a:off x="5665278" y="207247"/>
            <a:ext cx="416" cy="6398789"/>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95037" y="4851710"/>
            <a:ext cx="5978281" cy="1754326"/>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1957 إكتشف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Skoog and Miller</a:t>
            </a:r>
            <a:r>
              <a:rPr lang="ar-SA" sz="2400" b="1" dirty="0">
                <a:latin typeface="Calibri" panose="020F0502020204030204" pitchFamily="34" charset="0"/>
                <a:ea typeface="Calibri" panose="020F0502020204030204" pitchFamily="34" charset="0"/>
                <a:cs typeface="Times New Roman" panose="02020603050405020304" pitchFamily="18" charset="0"/>
              </a:rPr>
              <a:t>) دور الأوكسينات والسيتوكينينات في تنظيم تَكَشُّف البراعم والجذور.</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991" y="447388"/>
            <a:ext cx="2623640" cy="230079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634" y="447388"/>
            <a:ext cx="2623640" cy="230079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991" y="2930513"/>
            <a:ext cx="2597973" cy="36832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635" y="2930513"/>
            <a:ext cx="2597972" cy="3675523"/>
          </a:xfrm>
          <a:prstGeom prst="rect">
            <a:avLst/>
          </a:prstGeom>
        </p:spPr>
      </p:pic>
    </p:spTree>
    <p:extLst>
      <p:ext uri="{BB962C8B-B14F-4D97-AF65-F5344CB8AC3E}">
        <p14:creationId xmlns:p14="http://schemas.microsoft.com/office/powerpoint/2010/main" val="28644739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1000"/>
                            </p:stCondLst>
                            <p:childTnLst>
                              <p:par>
                                <p:cTn id="40" presetID="16" presetClass="entr" presetSubtype="4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out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92836" y="365759"/>
            <a:ext cx="5811623"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1960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قام </a:t>
            </a:r>
            <a:r>
              <a:rPr lang="ar-SA" sz="2400" b="1" dirty="0">
                <a:latin typeface="Calibri" panose="020F0502020204030204" pitchFamily="34" charset="0"/>
                <a:ea typeface="Calibri" panose="020F0502020204030204" pitchFamily="34" charset="0"/>
                <a:cs typeface="Times New Roman" panose="02020603050405020304" pitchFamily="18" charset="0"/>
              </a:rPr>
              <a:t>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Morel</a:t>
            </a:r>
            <a:r>
              <a:rPr lang="ar-SA" sz="2400" b="1" dirty="0">
                <a:latin typeface="Calibri" panose="020F0502020204030204" pitchFamily="34" charset="0"/>
                <a:ea typeface="Calibri" panose="020F0502020204030204" pitchFamily="34" charset="0"/>
                <a:cs typeface="Times New Roman" panose="02020603050405020304" pitchFamily="18" charset="0"/>
              </a:rPr>
              <a:t>) بإكثار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الأوركيد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Orchid</a:t>
            </a:r>
            <a:r>
              <a:rPr lang="ar-SA" sz="2400" b="1" dirty="0" smtClean="0">
                <a:latin typeface="Calibri" panose="020F0502020204030204" pitchFamily="34" charset="0"/>
                <a:ea typeface="Calibri" panose="020F0502020204030204" pitchFamily="34" charset="0"/>
                <a:cs typeface="Times New Roman" panose="02020603050405020304" pitchFamily="18" charset="0"/>
              </a:rPr>
              <a:t>) </a:t>
            </a:r>
            <a:r>
              <a:rPr lang="ar-SA" sz="2400" b="1" dirty="0">
                <a:latin typeface="Calibri" panose="020F0502020204030204" pitchFamily="34" charset="0"/>
                <a:ea typeface="Calibri" panose="020F0502020204030204" pitchFamily="34" charset="0"/>
                <a:cs typeface="Times New Roman" panose="02020603050405020304" pitchFamily="18" charset="0"/>
              </a:rPr>
              <a:t>بالقمم المرستيمية.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095999" y="1680442"/>
            <a:ext cx="5694393" cy="2308324"/>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1962 أعلن العالمان (</a:t>
            </a:r>
            <a:r>
              <a:rPr lang="en-US" sz="2400" b="1" dirty="0" err="1">
                <a:latin typeface="Times New Roman" panose="02020603050405020304" pitchFamily="18" charset="0"/>
                <a:ea typeface="Calibri" panose="020F0502020204030204" pitchFamily="34" charset="0"/>
                <a:cs typeface="Arial" panose="020B0604020202020204" pitchFamily="34" charset="0"/>
              </a:rPr>
              <a:t>Murashige</a:t>
            </a:r>
            <a:r>
              <a:rPr lang="en-US" sz="2400" b="1" dirty="0">
                <a:latin typeface="Times New Roman" panose="02020603050405020304" pitchFamily="18" charset="0"/>
                <a:ea typeface="Calibri" panose="020F0502020204030204" pitchFamily="34" charset="0"/>
                <a:cs typeface="Arial" panose="020B0604020202020204" pitchFamily="34" charset="0"/>
              </a:rPr>
              <a:t> and Skoog</a:t>
            </a:r>
            <a:r>
              <a:rPr lang="ar-SA" sz="2400" b="1" dirty="0">
                <a:latin typeface="Calibri" panose="020F0502020204030204" pitchFamily="34" charset="0"/>
                <a:ea typeface="Calibri" panose="020F0502020204030204" pitchFamily="34" charset="0"/>
                <a:cs typeface="Times New Roman" panose="02020603050405020304" pitchFamily="18" charset="0"/>
              </a:rPr>
              <a:t>) عن تركيب البيئة المُغَذِّية (</a:t>
            </a:r>
            <a:r>
              <a:rPr lang="en-US" sz="2400" b="1" dirty="0">
                <a:latin typeface="Times New Roman" panose="02020603050405020304" pitchFamily="18" charset="0"/>
                <a:ea typeface="Calibri" panose="020F0502020204030204" pitchFamily="34" charset="0"/>
                <a:cs typeface="Arial" panose="020B0604020202020204" pitchFamily="34" charset="0"/>
              </a:rPr>
              <a:t>MS</a:t>
            </a:r>
            <a:r>
              <a:rPr lang="ar-SA" sz="2400" b="1" dirty="0">
                <a:latin typeface="Calibri" panose="020F0502020204030204" pitchFamily="34" charset="0"/>
                <a:ea typeface="Calibri" panose="020F0502020204030204" pitchFamily="34" charset="0"/>
                <a:cs typeface="Times New Roman" panose="02020603050405020304" pitchFamily="18" charset="0"/>
              </a:rPr>
              <a:t>) والتي تُعْتَبَر أشهر البيئات المستخدمة في زراعة الأنسجة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6095998" y="4147774"/>
            <a:ext cx="5694394"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1970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Power et al.</a:t>
            </a:r>
            <a:r>
              <a:rPr lang="ar-SA" sz="2400" b="1" dirty="0">
                <a:latin typeface="Calibri" panose="020F0502020204030204" pitchFamily="34" charset="0"/>
                <a:ea typeface="Calibri" panose="020F0502020204030204" pitchFamily="34" charset="0"/>
                <a:cs typeface="Times New Roman" panose="02020603050405020304" pitchFamily="18" charset="0"/>
              </a:rPr>
              <a:t>) بأول محاولة ناجحة لدمج البروتوبلاست.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095999" y="5564813"/>
            <a:ext cx="5694393"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1978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Melcher et al.</a:t>
            </a:r>
            <a:r>
              <a:rPr lang="ar-SA" sz="2400" b="1" dirty="0">
                <a:latin typeface="Calibri" panose="020F0502020204030204" pitchFamily="34" charset="0"/>
                <a:ea typeface="Calibri" panose="020F0502020204030204" pitchFamily="34" charset="0"/>
                <a:cs typeface="Times New Roman" panose="02020603050405020304" pitchFamily="18" charset="0"/>
              </a:rPr>
              <a:t>) في إجراء تهجين جسدي بين الطماطم والبطاطس.</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Connector 8"/>
          <p:cNvCxnSpPr/>
          <p:nvPr/>
        </p:nvCxnSpPr>
        <p:spPr>
          <a:xfrm>
            <a:off x="5943832" y="321104"/>
            <a:ext cx="0" cy="6438283"/>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31" y="2877670"/>
            <a:ext cx="2727669" cy="3881717"/>
          </a:xfrm>
          <a:prstGeom prst="rect">
            <a:avLst/>
          </a:prstGeom>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39" y="297443"/>
            <a:ext cx="2755392" cy="24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0823" y="375264"/>
            <a:ext cx="2883879" cy="62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9208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16" presetClass="entr" presetSubtype="4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576" y="67548"/>
            <a:ext cx="6488352" cy="1754326"/>
          </a:xfrm>
          <a:prstGeom prst="rect">
            <a:avLst/>
          </a:prstGeom>
          <a:solidFill>
            <a:schemeClr val="bg2"/>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1981 إكتشف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Larkin and </a:t>
            </a:r>
            <a:r>
              <a:rPr lang="en-US" sz="2400" b="1" dirty="0" err="1">
                <a:latin typeface="Times New Roman" panose="02020603050405020304" pitchFamily="18" charset="0"/>
                <a:ea typeface="Calibri" panose="020F0502020204030204" pitchFamily="34" charset="0"/>
                <a:cs typeface="Arial" panose="020B0604020202020204" pitchFamily="34" charset="0"/>
              </a:rPr>
              <a:t>Scowroft</a:t>
            </a:r>
            <a:r>
              <a:rPr lang="ar-SA" sz="2400" b="1" dirty="0">
                <a:latin typeface="Calibri" panose="020F0502020204030204" pitchFamily="34" charset="0"/>
                <a:ea typeface="Calibri" panose="020F0502020204030204" pitchFamily="34" charset="0"/>
                <a:cs typeface="Times New Roman" panose="02020603050405020304" pitchFamily="18" charset="0"/>
              </a:rPr>
              <a:t>) الإختلافات الوراثية (</a:t>
            </a:r>
            <a:r>
              <a:rPr lang="en-US" sz="2400" b="1" dirty="0">
                <a:latin typeface="Times New Roman" panose="02020603050405020304" pitchFamily="18" charset="0"/>
                <a:ea typeface="Calibri" panose="020F0502020204030204" pitchFamily="34" charset="0"/>
                <a:cs typeface="Arial" panose="020B0604020202020204" pitchFamily="34" charset="0"/>
              </a:rPr>
              <a:t>Somaclonal Variation</a:t>
            </a:r>
            <a:r>
              <a:rPr lang="ar-SA" sz="2400" b="1" dirty="0">
                <a:latin typeface="Calibri" panose="020F0502020204030204" pitchFamily="34" charset="0"/>
                <a:ea typeface="Calibri" panose="020F0502020204030204" pitchFamily="34" charset="0"/>
                <a:cs typeface="Times New Roman" panose="02020603050405020304" pitchFamily="18" charset="0"/>
              </a:rPr>
              <a:t>) في مزارع الأنسجة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41576" y="2036120"/>
            <a:ext cx="6488352" cy="1200329"/>
          </a:xfrm>
          <a:prstGeom prst="rect">
            <a:avLst/>
          </a:prstGeom>
          <a:solidFill>
            <a:schemeClr val="bg2">
              <a:lumMod val="90000"/>
            </a:schemeClr>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في عام 1981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Krens</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تحويل الخلايا وذلك باستعمال حمض الـ (</a:t>
            </a:r>
            <a:r>
              <a:rPr lang="en-US" sz="2400" b="1" dirty="0">
                <a:latin typeface="Times New Roman" panose="02020603050405020304" pitchFamily="18" charset="0"/>
                <a:ea typeface="Calibri" panose="020F0502020204030204" pitchFamily="34" charset="0"/>
                <a:cs typeface="Arial" panose="020B0604020202020204" pitchFamily="34" charset="0"/>
              </a:rPr>
              <a:t>DNA</a:t>
            </a:r>
            <a:r>
              <a:rPr lang="ar-SA" sz="2400" b="1" dirty="0">
                <a:latin typeface="Calibri" panose="020F0502020204030204" pitchFamily="34" charset="0"/>
                <a:ea typeface="Calibri" panose="020F0502020204030204" pitchFamily="34" charset="0"/>
                <a:cs typeface="Times New Roman" panose="02020603050405020304" pitchFamily="18" charset="0"/>
              </a:rPr>
              <a:t>) العاري المعزول.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41575" y="3450695"/>
            <a:ext cx="6488351" cy="1754326"/>
          </a:xfrm>
          <a:prstGeom prst="rect">
            <a:avLst/>
          </a:prstGeom>
          <a:solidFill>
            <a:schemeClr val="bg2"/>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1982 أيضاً تمكن (</a:t>
            </a:r>
            <a:r>
              <a:rPr lang="en-US" sz="2400" b="1" dirty="0">
                <a:latin typeface="Times New Roman" panose="02020603050405020304" pitchFamily="18" charset="0"/>
                <a:ea typeface="Calibri" panose="020F0502020204030204" pitchFamily="34" charset="0"/>
                <a:cs typeface="Arial" panose="020B0604020202020204" pitchFamily="34" charset="0"/>
              </a:rPr>
              <a:t>Zimmermann</a:t>
            </a:r>
            <a:r>
              <a:rPr lang="ar-SA" sz="2400" b="1" dirty="0">
                <a:latin typeface="Calibri" panose="020F0502020204030204" pitchFamily="34" charset="0"/>
                <a:ea typeface="Calibri" panose="020F0502020204030204" pitchFamily="34" charset="0"/>
                <a:cs typeface="Times New Roman" panose="02020603050405020304" pitchFamily="18" charset="0"/>
              </a:rPr>
              <a:t>) من إدماج البروتوبلاست وذلك بواسطة التنبه الكهربائي (</a:t>
            </a:r>
            <a:r>
              <a:rPr lang="en-US" sz="2400" b="1" dirty="0">
                <a:latin typeface="Times New Roman" panose="02020603050405020304" pitchFamily="18" charset="0"/>
                <a:ea typeface="Calibri" panose="020F0502020204030204" pitchFamily="34" charset="0"/>
                <a:cs typeface="Arial" panose="020B0604020202020204" pitchFamily="34" charset="0"/>
              </a:rPr>
              <a:t>Electrical Stimulus</a:t>
            </a:r>
            <a:r>
              <a:rPr lang="ar-SA" sz="2400" b="1" dirty="0">
                <a:latin typeface="Calibri" panose="020F0502020204030204" pitchFamily="34"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98613" y="5516328"/>
            <a:ext cx="11831314" cy="1200329"/>
          </a:xfrm>
          <a:prstGeom prst="rect">
            <a:avLst/>
          </a:prstGeom>
          <a:solidFill>
            <a:schemeClr val="bg2">
              <a:lumMod val="90000"/>
            </a:schemeClr>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1983 تمكن (</a:t>
            </a:r>
            <a:r>
              <a:rPr lang="en-US" sz="2400" b="1" dirty="0">
                <a:latin typeface="Times New Roman" panose="02020603050405020304" pitchFamily="18" charset="0"/>
                <a:ea typeface="Calibri" panose="020F0502020204030204" pitchFamily="34" charset="0"/>
                <a:cs typeface="Arial" panose="020B0604020202020204" pitchFamily="34" charset="0"/>
              </a:rPr>
              <a:t>Pelletier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تهجين سيتوبلازمي بين أجناس غير المتقاربة (</a:t>
            </a:r>
            <a:r>
              <a:rPr lang="en-US" sz="2400" b="1" dirty="0">
                <a:latin typeface="Times New Roman" panose="02020603050405020304" pitchFamily="18" charset="0"/>
                <a:ea typeface="Calibri" panose="020F0502020204030204" pitchFamily="34" charset="0"/>
                <a:cs typeface="Arial" panose="020B0604020202020204" pitchFamily="34" charset="0"/>
              </a:rPr>
              <a:t>Intergeneric Cytoplasmic Hybridization</a:t>
            </a:r>
            <a:r>
              <a:rPr lang="ar-SA" sz="2400" b="1" dirty="0">
                <a:latin typeface="Calibri" panose="020F0502020204030204" pitchFamily="34" charset="0"/>
                <a:ea typeface="Calibri" panose="020F0502020204030204" pitchFamily="34" charset="0"/>
                <a:cs typeface="Times New Roman" panose="02020603050405020304" pitchFamily="18" charset="0"/>
              </a:rPr>
              <a:t>) لنباتي الفجل (</a:t>
            </a:r>
            <a:r>
              <a:rPr lang="en-US" sz="2400" b="1" dirty="0">
                <a:latin typeface="Times New Roman" panose="02020603050405020304" pitchFamily="18" charset="0"/>
                <a:ea typeface="Calibri" panose="020F0502020204030204" pitchFamily="34" charset="0"/>
                <a:cs typeface="Arial" panose="020B0604020202020204" pitchFamily="34" charset="0"/>
              </a:rPr>
              <a:t>Radish</a:t>
            </a:r>
            <a:r>
              <a:rPr lang="ar-SA" sz="2400" b="1" dirty="0">
                <a:latin typeface="Calibri" panose="020F0502020204030204" pitchFamily="34" charset="0"/>
                <a:ea typeface="Calibri" panose="020F0502020204030204" pitchFamily="34" charset="0"/>
                <a:cs typeface="Times New Roman" panose="02020603050405020304" pitchFamily="18" charset="0"/>
              </a:rPr>
              <a:t>) و اللفت (</a:t>
            </a:r>
            <a:r>
              <a:rPr lang="en-US" sz="2400" b="1" dirty="0">
                <a:latin typeface="Times New Roman" panose="02020603050405020304" pitchFamily="18" charset="0"/>
                <a:ea typeface="Calibri" panose="020F0502020204030204" pitchFamily="34" charset="0"/>
                <a:cs typeface="Arial" panose="020B0604020202020204" pitchFamily="34" charset="0"/>
              </a:rPr>
              <a:t>Turnip</a:t>
            </a:r>
            <a:r>
              <a:rPr lang="ar-SA" sz="2400" b="1" dirty="0">
                <a:latin typeface="Calibri" panose="020F050202020403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2" descr="Image result for Transform cells, using the acid (DNA) isolated nak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354"/>
            <a:ext cx="5373858" cy="499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515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0941" y="147261"/>
            <a:ext cx="6366617"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1984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Paszkowski</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تحويل الخلايا النباتية بواسطة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بلازميد </a:t>
            </a:r>
            <a:r>
              <a:rPr lang="ar-SA" sz="2400" b="1" dirty="0">
                <a:latin typeface="Calibri" panose="020F0502020204030204" pitchFamily="34" charset="0"/>
                <a:ea typeface="Calibri" panose="020F0502020204030204" pitchFamily="34" charset="0"/>
                <a:cs typeface="Times New Roman" panose="02020603050405020304" pitchFamily="18" charset="0"/>
              </a:rPr>
              <a:t>الحمض النووي.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00942" y="1505243"/>
            <a:ext cx="6366617" cy="2308324"/>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كما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Horsch</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عام 1985 من إصابة وتحويل قطع من الأوراق النباتية بواسطة بكتيريا (</a:t>
            </a:r>
            <a:r>
              <a:rPr lang="en-US" sz="2400" b="1" i="1" dirty="0">
                <a:latin typeface="Times New Roman" panose="02020603050405020304" pitchFamily="18" charset="0"/>
                <a:ea typeface="Calibri" panose="020F0502020204030204" pitchFamily="34" charset="0"/>
                <a:cs typeface="Arial" panose="020B0604020202020204" pitchFamily="34" charset="0"/>
              </a:rPr>
              <a:t>Agrobacterium </a:t>
            </a:r>
            <a:r>
              <a:rPr lang="en-US" sz="2400" b="1" i="1" dirty="0" err="1" smtClean="0">
                <a:latin typeface="Times New Roman" panose="02020603050405020304" pitchFamily="18" charset="0"/>
                <a:ea typeface="Calibri" panose="020F0502020204030204" pitchFamily="34" charset="0"/>
                <a:cs typeface="Arial" panose="020B0604020202020204" pitchFamily="34" charset="0"/>
              </a:rPr>
              <a:t>tumeffaciens</a:t>
            </a:r>
            <a:r>
              <a:rPr lang="ar-SA" sz="2400" b="1" dirty="0">
                <a:latin typeface="Calibri" panose="020F0502020204030204" pitchFamily="34" charset="0"/>
                <a:ea typeface="Calibri" panose="020F0502020204030204" pitchFamily="34" charset="0"/>
                <a:cs typeface="Times New Roman" panose="02020603050405020304" pitchFamily="18" charset="0"/>
              </a:rPr>
              <a:t>) ثم بعد تحويل هذه القطع النباتية تم تشكيلها إلى نبات كامل.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00942" y="4257516"/>
            <a:ext cx="6345252" cy="2308324"/>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1988 إستخدم (</a:t>
            </a:r>
            <a:r>
              <a:rPr lang="en-US" sz="2400" b="1" dirty="0" err="1">
                <a:latin typeface="Times New Roman" panose="02020603050405020304" pitchFamily="18" charset="0"/>
                <a:ea typeface="Calibri" panose="020F0502020204030204" pitchFamily="34" charset="0"/>
                <a:cs typeface="Arial" panose="020B0604020202020204" pitchFamily="34" charset="0"/>
              </a:rPr>
              <a:t>Fahmy</a:t>
            </a:r>
            <a:r>
              <a:rPr lang="en-US" sz="2400" b="1" dirty="0">
                <a:latin typeface="Times New Roman" panose="02020603050405020304" pitchFamily="18" charset="0"/>
                <a:ea typeface="Calibri" panose="020F0502020204030204" pitchFamily="34" charset="0"/>
                <a:cs typeface="Arial" panose="020B0604020202020204" pitchFamily="34" charset="0"/>
              </a:rPr>
              <a:t> and Omar</a:t>
            </a:r>
            <a:r>
              <a:rPr lang="ar-SA" sz="2400" b="1" dirty="0">
                <a:latin typeface="Calibri" panose="020F0502020204030204" pitchFamily="34" charset="0"/>
                <a:ea typeface="Calibri" panose="020F0502020204030204" pitchFamily="34" charset="0"/>
                <a:cs typeface="Times New Roman" panose="02020603050405020304" pitchFamily="18" charset="0"/>
              </a:rPr>
              <a:t>) المواد الطبيعية المنتجة بواسطة نحل العسل (</a:t>
            </a:r>
            <a:r>
              <a:rPr lang="en-US" sz="2400" b="1" dirty="0">
                <a:latin typeface="Times New Roman" panose="02020603050405020304" pitchFamily="18" charset="0"/>
                <a:ea typeface="Calibri" panose="020F0502020204030204" pitchFamily="34" charset="0"/>
                <a:cs typeface="Arial" panose="020B0604020202020204" pitchFamily="34" charset="0"/>
              </a:rPr>
              <a:t>Propolis</a:t>
            </a:r>
            <a:r>
              <a:rPr lang="ar-SA" sz="2400" b="1" dirty="0">
                <a:latin typeface="Calibri" panose="020F0502020204030204" pitchFamily="34" charset="0"/>
                <a:ea typeface="Calibri" panose="020F0502020204030204" pitchFamily="34" charset="0"/>
                <a:cs typeface="Times New Roman" panose="02020603050405020304" pitchFamily="18" charset="0"/>
              </a:rPr>
              <a:t>) كمضادات للفيروس وذلك بإضافتها إلى البيئات الصناعية للحصول على نباتات بطاطس خالية من الفيروسات.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22" y="461682"/>
            <a:ext cx="4625789" cy="230841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21" y="3065930"/>
            <a:ext cx="4625789" cy="3281082"/>
          </a:xfrm>
          <a:prstGeom prst="rect">
            <a:avLst/>
          </a:prstGeom>
        </p:spPr>
      </p:pic>
    </p:spTree>
    <p:extLst>
      <p:ext uri="{BB962C8B-B14F-4D97-AF65-F5344CB8AC3E}">
        <p14:creationId xmlns:p14="http://schemas.microsoft.com/office/powerpoint/2010/main" val="21280245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16" presetClass="entr" presetSubtype="4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182881" y="2819400"/>
            <a:ext cx="11760590" cy="2765474"/>
          </a:xfrm>
        </p:spPr>
        <p:txBody>
          <a:bodyPr>
            <a:noAutofit/>
          </a:bodyPr>
          <a:lstStyle/>
          <a:p>
            <a:r>
              <a:rPr lang="ar-SA" sz="4000" dirty="0" smtClean="0">
                <a:solidFill>
                  <a:schemeClr val="tx1"/>
                </a:solidFill>
              </a:rPr>
              <a:t>ولقد طُبِّقَت زراعة الأنسجة النباتية في إكثار العديد من أصناف النباتات الاقتصادية وكان لها الأثر الفعَّال في إنتاج نباتات وأصناف جديدة خالية من الأمراض والحشرات.</a:t>
            </a:r>
            <a:endParaRPr lang="en-US" sz="4000" dirty="0" smtClean="0">
              <a:solidFill>
                <a:schemeClr val="tx1"/>
              </a:solidFill>
            </a:endParaRPr>
          </a:p>
          <a:p>
            <a:endParaRPr lang="ar-SA" sz="4000" dirty="0">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10" r="10432" b="14544"/>
          <a:stretch/>
        </p:blipFill>
        <p:spPr>
          <a:xfrm>
            <a:off x="225083" y="182880"/>
            <a:ext cx="11732455" cy="1378634"/>
          </a:xfrm>
          <a:prstGeom prst="rect">
            <a:avLst/>
          </a:prstGeom>
          <a:ln>
            <a:noFill/>
          </a:ln>
          <a:effectLst>
            <a:softEdge rad="112500"/>
          </a:effectLst>
        </p:spPr>
      </p:pic>
      <p:sp>
        <p:nvSpPr>
          <p:cNvPr id="5" name="Rectangle 4"/>
          <p:cNvSpPr/>
          <p:nvPr/>
        </p:nvSpPr>
        <p:spPr>
          <a:xfrm>
            <a:off x="786213" y="1863940"/>
            <a:ext cx="11180747" cy="1200329"/>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يقصد بها نمو خلايا أو أنسجة أو أجزاء نباتية مختلفة في أواني زجاجية وأحياناً بلاستيكية تحتوي على بيئات مغذية صناعية تتكون من العناصر الغذائية التي يحتاجها النبات ويتم ذلك تحت ظروف كاملة التعقيم.</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204957" y="3589232"/>
            <a:ext cx="3426864" cy="287033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1753" y="3589232"/>
            <a:ext cx="2653118" cy="287033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803" y="3589232"/>
            <a:ext cx="3416834" cy="2870335"/>
          </a:xfrm>
          <a:prstGeom prst="rect">
            <a:avLst/>
          </a:prstGeom>
        </p:spPr>
      </p:pic>
    </p:spTree>
    <p:extLst>
      <p:ext uri="{BB962C8B-B14F-4D97-AF65-F5344CB8AC3E}">
        <p14:creationId xmlns:p14="http://schemas.microsoft.com/office/powerpoint/2010/main" val="12620662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645920" y="1938528"/>
            <a:ext cx="760780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endParaRPr>
          </a:p>
        </p:txBody>
      </p:sp>
      <p:sp>
        <p:nvSpPr>
          <p:cNvPr id="4" name="مربع نص 3"/>
          <p:cNvSpPr txBox="1"/>
          <p:nvPr/>
        </p:nvSpPr>
        <p:spPr>
          <a:xfrm>
            <a:off x="109727" y="1417638"/>
            <a:ext cx="11805607" cy="6396623"/>
          </a:xfrm>
          <a:prstGeom prst="rect">
            <a:avLst/>
          </a:prstGeom>
          <a:noFill/>
        </p:spPr>
        <p:txBody>
          <a:bodyPr wrap="square" rtlCol="0">
            <a:spAutoFit/>
          </a:bodyPr>
          <a:lstStyle/>
          <a:p>
            <a:pPr marL="457200" indent="-457200" algn="just" rtl="1">
              <a:spcBef>
                <a:spcPts val="2000"/>
              </a:spcBef>
              <a:buSzPct val="150000"/>
              <a:buFont typeface="Wingdings" pitchFamily="2" charset="2"/>
              <a:buChar char="ü"/>
            </a:pPr>
            <a:r>
              <a:rPr lang="ar-SA" sz="3200" dirty="0" smtClean="0">
                <a:solidFill>
                  <a:srgbClr val="000000"/>
                </a:solidFill>
              </a:rPr>
              <a:t>توجد </a:t>
            </a:r>
            <a:r>
              <a:rPr lang="ar-SA" sz="3200" dirty="0">
                <a:solidFill>
                  <a:srgbClr val="000000"/>
                </a:solidFill>
              </a:rPr>
              <a:t>عدد من الطرق لإكثار النباتات عن طريق زراعة </a:t>
            </a:r>
            <a:r>
              <a:rPr lang="ar-SA" sz="3200" dirty="0" smtClean="0">
                <a:solidFill>
                  <a:srgbClr val="000000"/>
                </a:solidFill>
              </a:rPr>
              <a:t>الإنسجة </a:t>
            </a:r>
            <a:r>
              <a:rPr lang="ar-SA" sz="3200" dirty="0">
                <a:solidFill>
                  <a:srgbClr val="000000"/>
                </a:solidFill>
              </a:rPr>
              <a:t>في المختبر</a:t>
            </a:r>
            <a:endParaRPr lang="en-US" sz="3200" dirty="0">
              <a:solidFill>
                <a:srgbClr val="000000"/>
              </a:solidFill>
            </a:endParaRPr>
          </a:p>
          <a:p>
            <a:pPr marL="457200" indent="-457200" algn="just" rtl="1">
              <a:spcBef>
                <a:spcPts val="2000"/>
              </a:spcBef>
              <a:buSzPct val="150000"/>
              <a:buFont typeface="Wingdings" pitchFamily="2" charset="2"/>
              <a:buChar char="ü"/>
            </a:pPr>
            <a:r>
              <a:rPr lang="ar-SA" sz="3200" dirty="0" smtClean="0">
                <a:solidFill>
                  <a:srgbClr val="000000"/>
                </a:solidFill>
              </a:rPr>
              <a:t>تعتمد الخلايا والإنسجة على </a:t>
            </a:r>
            <a:r>
              <a:rPr lang="ar-SA" sz="3200" dirty="0">
                <a:solidFill>
                  <a:srgbClr val="000000"/>
                </a:solidFill>
              </a:rPr>
              <a:t>القدرة الكامنة</a:t>
            </a:r>
            <a:r>
              <a:rPr lang="ar-SA" sz="3200" dirty="0" smtClean="0">
                <a:solidFill>
                  <a:srgbClr val="000000"/>
                </a:solidFill>
              </a:rPr>
              <a:t> </a:t>
            </a:r>
            <a:r>
              <a:rPr lang="ar-SA" sz="3200" dirty="0">
                <a:solidFill>
                  <a:srgbClr val="000000"/>
                </a:solidFill>
              </a:rPr>
              <a:t>(</a:t>
            </a:r>
            <a:r>
              <a:rPr lang="en-US" sz="3200" b="1" dirty="0" err="1">
                <a:solidFill>
                  <a:srgbClr val="000000"/>
                </a:solidFill>
              </a:rPr>
              <a:t>totipotency</a:t>
            </a:r>
            <a:r>
              <a:rPr lang="ar-SA" sz="3200" dirty="0" smtClean="0">
                <a:solidFill>
                  <a:srgbClr val="000000"/>
                </a:solidFill>
              </a:rPr>
              <a:t>) لإنتاج </a:t>
            </a:r>
            <a:r>
              <a:rPr lang="ar-SA" sz="3200" dirty="0">
                <a:solidFill>
                  <a:srgbClr val="000000"/>
                </a:solidFill>
              </a:rPr>
              <a:t>نبات </a:t>
            </a:r>
            <a:r>
              <a:rPr lang="ar-SA" sz="3200" dirty="0" err="1" smtClean="0">
                <a:solidFill>
                  <a:srgbClr val="000000"/>
                </a:solidFill>
              </a:rPr>
              <a:t>كامل.</a:t>
            </a:r>
            <a:r>
              <a:rPr lang="ar-SA" sz="3200" dirty="0" smtClean="0">
                <a:solidFill>
                  <a:srgbClr val="000000"/>
                </a:solidFill>
              </a:rPr>
              <a:t> </a:t>
            </a:r>
          </a:p>
          <a:p>
            <a:pPr marL="457200" indent="-457200" algn="just" rtl="1">
              <a:spcBef>
                <a:spcPts val="2000"/>
              </a:spcBef>
              <a:buSzPct val="150000"/>
            </a:pPr>
            <a:r>
              <a:rPr lang="ar-SA" sz="3600" b="1" dirty="0" smtClean="0">
                <a:solidFill>
                  <a:srgbClr val="C00000"/>
                </a:solidFill>
              </a:rPr>
              <a:t>لماذا تنجح  مزارع </a:t>
            </a:r>
            <a:r>
              <a:rPr lang="ar-SA" sz="3600" b="1" dirty="0" err="1" smtClean="0">
                <a:solidFill>
                  <a:srgbClr val="C00000"/>
                </a:solidFill>
              </a:rPr>
              <a:t>الانسجه</a:t>
            </a:r>
            <a:r>
              <a:rPr lang="ar-SA" sz="3600" b="1" dirty="0" smtClean="0">
                <a:solidFill>
                  <a:srgbClr val="C00000"/>
                </a:solidFill>
              </a:rPr>
              <a:t> </a:t>
            </a:r>
            <a:r>
              <a:rPr lang="ar-SA" sz="3600" b="1" dirty="0" err="1" smtClean="0">
                <a:solidFill>
                  <a:srgbClr val="C00000"/>
                </a:solidFill>
              </a:rPr>
              <a:t>؟</a:t>
            </a:r>
            <a:endParaRPr lang="ar-SA" sz="3600" b="1" dirty="0" smtClean="0">
              <a:solidFill>
                <a:srgbClr val="C00000"/>
              </a:solidFill>
            </a:endParaRPr>
          </a:p>
          <a:p>
            <a:pPr algn="r">
              <a:spcBef>
                <a:spcPts val="2000"/>
              </a:spcBef>
              <a:buSzPct val="150000"/>
            </a:pPr>
            <a:r>
              <a:rPr lang="en-US" altLang="zh-TW" sz="3200" b="1" u="sng" dirty="0" err="1" smtClean="0">
                <a:solidFill>
                  <a:srgbClr val="00B050"/>
                </a:solidFill>
                <a:ea typeface="PMingLiU" pitchFamily="1" charset="-120"/>
              </a:rPr>
              <a:t>Totipotency</a:t>
            </a:r>
            <a:r>
              <a:rPr lang="en-US" altLang="zh-TW" sz="3200" b="1" u="sng" dirty="0" smtClean="0">
                <a:solidFill>
                  <a:srgbClr val="00B050"/>
                </a:solidFill>
                <a:ea typeface="PMingLiU" pitchFamily="1" charset="-120"/>
              </a:rPr>
              <a:t>:</a:t>
            </a:r>
          </a:p>
          <a:p>
            <a:pPr lvl="1" algn="r" rtl="1">
              <a:spcBef>
                <a:spcPts val="2000"/>
              </a:spcBef>
            </a:pPr>
            <a:r>
              <a:rPr lang="ar-SA" altLang="zh-TW" sz="3200" dirty="0" smtClean="0">
                <a:ea typeface="PMingLiU" pitchFamily="1" charset="-120"/>
              </a:rPr>
              <a:t>قدرة الخلايا على التمايز والتطور إلى نبات كامل عند وجود الظروف المناسبة </a:t>
            </a:r>
            <a:r>
              <a:rPr lang="ar-SA" altLang="zh-TW" sz="3200" dirty="0" err="1" smtClean="0">
                <a:ea typeface="PMingLiU" pitchFamily="1" charset="-120"/>
              </a:rPr>
              <a:t>للنمو.</a:t>
            </a:r>
            <a:r>
              <a:rPr lang="ar-SA" altLang="zh-TW" sz="3200" dirty="0" smtClean="0">
                <a:ea typeface="PMingLiU" pitchFamily="1" charset="-120"/>
              </a:rPr>
              <a:t> وهذا بسبب أن كل خلية لها قدرة جينية كامنة من النبات الأم.</a:t>
            </a:r>
            <a:endParaRPr lang="en-US" altLang="zh-TW" sz="3200" dirty="0" smtClean="0">
              <a:ea typeface="PMingLiU" pitchFamily="1" charset="-120"/>
            </a:endParaRPr>
          </a:p>
          <a:p>
            <a:pPr lvl="1">
              <a:spcBef>
                <a:spcPts val="2000"/>
              </a:spcBef>
            </a:pPr>
            <a:endParaRPr lang="en-US" altLang="zh-TW" dirty="0" smtClean="0">
              <a:ea typeface="PMingLiU" pitchFamily="1" charset="-120"/>
            </a:endParaRPr>
          </a:p>
          <a:p>
            <a:pPr marL="457200" indent="-457200" algn="just" rtl="1">
              <a:spcBef>
                <a:spcPts val="2000"/>
              </a:spcBef>
              <a:buSzPct val="150000"/>
              <a:buFont typeface="Wingdings" pitchFamily="2" charset="2"/>
              <a:buChar char="ü"/>
            </a:pPr>
            <a:endParaRPr lang="en-US" sz="3600" dirty="0">
              <a:solidFill>
                <a:srgbClr val="000000"/>
              </a:solidFill>
            </a:endParaRPr>
          </a:p>
          <a:p>
            <a:pPr marL="285750" indent="-285750" algn="just">
              <a:spcBef>
                <a:spcPts val="2000"/>
              </a:spcBef>
              <a:buFont typeface="Arial" panose="020B0604020202020204" pitchFamily="34" charset="0"/>
              <a:buChar char="•"/>
            </a:pPr>
            <a:endParaRPr lang="en-US" sz="3500" dirty="0">
              <a:solidFill>
                <a:srgbClr val="000000"/>
              </a:solidFill>
            </a:endParaRPr>
          </a:p>
        </p:txBody>
      </p:sp>
      <p:sp>
        <p:nvSpPr>
          <p:cNvPr id="5" name="TextBox 4"/>
          <p:cNvSpPr txBox="1"/>
          <p:nvPr/>
        </p:nvSpPr>
        <p:spPr>
          <a:xfrm>
            <a:off x="998806" y="449307"/>
            <a:ext cx="10705513" cy="769441"/>
          </a:xfrm>
          <a:prstGeom prst="rect">
            <a:avLst/>
          </a:prstGeom>
          <a:noFill/>
        </p:spPr>
        <p:txBody>
          <a:bodyPr wrap="square" rtlCol="0">
            <a:spAutoFit/>
          </a:bodyPr>
          <a:lstStyle/>
          <a:p>
            <a:pPr algn="ctr"/>
            <a:r>
              <a:rPr lang="en-US" altLang="en-US" sz="4000" b="1" kern="0" dirty="0" smtClean="0">
                <a:solidFill>
                  <a:srgbClr val="C00000"/>
                </a:solidFill>
                <a:ea typeface="ＭＳ Ｐゴシック" panose="020B0600070205080204" pitchFamily="34" charset="-128"/>
              </a:rPr>
              <a:t>Introduction</a:t>
            </a:r>
            <a:r>
              <a:rPr lang="ar-SA" altLang="en-US" sz="4400" b="1" kern="0" dirty="0" smtClean="0">
                <a:solidFill>
                  <a:srgbClr val="C00000"/>
                </a:solidFill>
                <a:ea typeface="ＭＳ Ｐゴシック" panose="020B0600070205080204" pitchFamily="34" charset="-128"/>
              </a:rPr>
              <a:t>المقدمة   </a:t>
            </a:r>
            <a:endParaRPr lang="en-US" dirty="0">
              <a:solidFill>
                <a:srgbClr val="C00000"/>
              </a:solidFill>
            </a:endParaRPr>
          </a:p>
        </p:txBody>
      </p:sp>
    </p:spTree>
    <p:extLst>
      <p:ext uri="{BB962C8B-B14F-4D97-AF65-F5344CB8AC3E}">
        <p14:creationId xmlns:p14="http://schemas.microsoft.com/office/powerpoint/2010/main" val="359528386"/>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748099" y="0"/>
            <a:ext cx="16539882" cy="6578154"/>
          </a:xfrm>
          <a:prstGeom prst="rect">
            <a:avLst/>
          </a:prstGeom>
        </p:spPr>
      </p:pic>
    </p:spTree>
    <p:extLst>
      <p:ext uri="{BB962C8B-B14F-4D97-AF65-F5344CB8AC3E}">
        <p14:creationId xmlns:p14="http://schemas.microsoft.com/office/powerpoint/2010/main" val="1098522443"/>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202" y="1838357"/>
            <a:ext cx="9783595" cy="3416320"/>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تتم في حيز مكاني صغير نسبياً مقارنة بالزراعة </a:t>
            </a:r>
            <a:r>
              <a:rPr lang="ar-SA" sz="2400" b="1" dirty="0" smtClean="0">
                <a:latin typeface="Calibri" panose="020F0502020204030204" pitchFamily="34" charset="0"/>
                <a:ea typeface="Calibri" panose="020F0502020204030204" pitchFamily="34" charset="0"/>
                <a:cs typeface="+mj-cs"/>
              </a:rPr>
              <a:t>التقليدية.</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من الممكن توفير الظروف البيئية المثلى التي يحتاجها </a:t>
            </a:r>
            <a:r>
              <a:rPr lang="ar-SA" sz="2400" b="1" dirty="0" smtClean="0">
                <a:latin typeface="Calibri" panose="020F0502020204030204" pitchFamily="34" charset="0"/>
                <a:ea typeface="Calibri" panose="020F0502020204030204" pitchFamily="34" charset="0"/>
                <a:cs typeface="+mj-cs"/>
              </a:rPr>
              <a:t>النبات.</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تتم بعيداً عن جميع الكائنات الحية من فطريات وبكتريا وفيروسات </a:t>
            </a:r>
            <a:r>
              <a:rPr lang="ar-SA" sz="2400" b="1" dirty="0" smtClean="0">
                <a:latin typeface="Calibri" panose="020F0502020204030204" pitchFamily="34" charset="0"/>
                <a:ea typeface="Calibri" panose="020F0502020204030204" pitchFamily="34" charset="0"/>
                <a:cs typeface="+mj-cs"/>
              </a:rPr>
              <a:t>وحشرات.</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لا ترتبط بالنمط الطبيعي لتطور النبات ودورة حياته.</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سهولة التعامل مع مزارع الخلايا والأنسجة لنباتات صعبة التداول أو المعالجة.</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من أهم الخصائص أنها تتم في أواني زجاجية وتحت ظروف كاملة التعقيم.</a:t>
            </a:r>
            <a:endParaRPr lang="en-US" sz="2400" b="1" dirty="0">
              <a:effectLst/>
              <a:latin typeface="Calibri" panose="020F0502020204030204" pitchFamily="34" charset="0"/>
              <a:ea typeface="Calibri" panose="020F0502020204030204" pitchFamily="34" charset="0"/>
              <a:cs typeface="+mj-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457" r="7647" b="25410"/>
          <a:stretch/>
        </p:blipFill>
        <p:spPr>
          <a:xfrm>
            <a:off x="196948" y="168814"/>
            <a:ext cx="11788726" cy="1420836"/>
          </a:xfrm>
          <a:prstGeom prst="rect">
            <a:avLst/>
          </a:prstGeom>
          <a:ln>
            <a:noFill/>
          </a:ln>
          <a:effectLst>
            <a:softEdge rad="112500"/>
          </a:effec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58364272"/>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75488" y="1780032"/>
            <a:ext cx="11327306" cy="3724096"/>
          </a:xfrm>
          <a:prstGeom prst="rect">
            <a:avLst/>
          </a:prstGeom>
          <a:noFill/>
        </p:spPr>
        <p:txBody>
          <a:bodyPr wrap="square" rtlCol="0">
            <a:spAutoFit/>
          </a:bodyPr>
          <a:lstStyle/>
          <a:p>
            <a:pPr marL="285750" lvl="0" indent="-285750" algn="just" rtl="1">
              <a:spcBef>
                <a:spcPts val="3000"/>
              </a:spcBef>
              <a:buFont typeface="Arial" panose="020B0604020202020204" pitchFamily="34" charset="0"/>
              <a:buChar char="•"/>
            </a:pPr>
            <a:r>
              <a:rPr lang="ar-SA" sz="3600" dirty="0"/>
              <a:t>عام </a:t>
            </a:r>
            <a:r>
              <a:rPr lang="ar-SA" sz="3600" dirty="0" smtClean="0"/>
              <a:t>1838 </a:t>
            </a:r>
            <a:r>
              <a:rPr lang="ar-SA" sz="3600" dirty="0"/>
              <a:t>وضع كلاً من العالمان (</a:t>
            </a:r>
            <a:r>
              <a:rPr lang="en-US" sz="3600" dirty="0">
                <a:solidFill>
                  <a:srgbClr val="FF0000"/>
                </a:solidFill>
              </a:rPr>
              <a:t>Shleiden and Schwann</a:t>
            </a:r>
            <a:r>
              <a:rPr lang="ar-SA" sz="3600" dirty="0"/>
              <a:t>) نظرية أُطلِق عليها القدرة الكامنة للخلية (</a:t>
            </a:r>
            <a:r>
              <a:rPr lang="en-US" sz="3600" dirty="0"/>
              <a:t>Cell </a:t>
            </a:r>
            <a:r>
              <a:rPr lang="en-US" sz="3600" dirty="0" err="1"/>
              <a:t>Totipotency</a:t>
            </a:r>
            <a:r>
              <a:rPr lang="ar-SA" sz="3600" dirty="0"/>
              <a:t>) وهي مقدرة </a:t>
            </a:r>
            <a:r>
              <a:rPr lang="ar-SA" sz="3600" dirty="0" smtClean="0"/>
              <a:t>الخلية </a:t>
            </a:r>
            <a:r>
              <a:rPr lang="ar-SA" sz="3600" dirty="0"/>
              <a:t>النباتية على النمو والتكشف وتكوين نبات جديد </a:t>
            </a:r>
            <a:r>
              <a:rPr lang="ar-SA" sz="3600" dirty="0" smtClean="0"/>
              <a:t>.</a:t>
            </a:r>
            <a:endParaRPr lang="en-US" sz="3600" dirty="0"/>
          </a:p>
          <a:p>
            <a:pPr marL="285750" lvl="0" indent="-285750" algn="just" rtl="1">
              <a:spcBef>
                <a:spcPts val="3000"/>
              </a:spcBef>
              <a:buFont typeface="Arial" panose="020B0604020202020204" pitchFamily="34" charset="0"/>
              <a:buChar char="•"/>
            </a:pPr>
            <a:r>
              <a:rPr lang="ar-SA" sz="3600" dirty="0" smtClean="0"/>
              <a:t>هذه النظرية كانت  </a:t>
            </a:r>
            <a:r>
              <a:rPr lang="ar-SA" sz="3600" dirty="0"/>
              <a:t>أساس زراعة الأنسجة النباتية.</a:t>
            </a:r>
            <a:endParaRPr lang="en-US" sz="3600" dirty="0"/>
          </a:p>
          <a:p>
            <a:pPr algn="just" rtl="1">
              <a:spcBef>
                <a:spcPts val="3000"/>
              </a:spcBef>
            </a:pPr>
            <a:endParaRPr lang="en-US" sz="39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1127"/>
          <a:stretch/>
        </p:blipFill>
        <p:spPr>
          <a:xfrm>
            <a:off x="196948" y="267286"/>
            <a:ext cx="11788726" cy="1364566"/>
          </a:xfrm>
          <a:prstGeom prst="rect">
            <a:avLst/>
          </a:prstGeom>
        </p:spPr>
      </p:pic>
    </p:spTree>
    <p:extLst>
      <p:ext uri="{BB962C8B-B14F-4D97-AF65-F5344CB8AC3E}">
        <p14:creationId xmlns:p14="http://schemas.microsoft.com/office/powerpoint/2010/main" val="4288208796"/>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hleiden and Schwann) tissue cul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19" r="11315"/>
          <a:stretch/>
        </p:blipFill>
        <p:spPr bwMode="auto">
          <a:xfrm>
            <a:off x="2806585" y="1737927"/>
            <a:ext cx="6041993" cy="447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2753"/>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5500" y="1461497"/>
            <a:ext cx="6973370"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1902 قام العالم (</a:t>
            </a:r>
            <a:r>
              <a:rPr lang="en-US" sz="2400" b="1" dirty="0" smtClean="0">
                <a:latin typeface="Times New Roman" panose="02020603050405020304" pitchFamily="18" charset="0"/>
                <a:ea typeface="Calibri" panose="020F0502020204030204" pitchFamily="34" charset="0"/>
                <a:cs typeface="Arial" panose="020B0604020202020204" pitchFamily="34" charset="0"/>
              </a:rPr>
              <a:t>Haberlandt</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بأول محاولة في زراعة الأنسجة وتحديد مشاكلها.</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5085500" y="2800845"/>
            <a:ext cx="6973370"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1904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Hanging</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بزراعة الأجنَّة لنباتات من العائلة الصليبية.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085500" y="4140193"/>
            <a:ext cx="6973370"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1922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Robbins</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مزارع أنسجة لقمم الجذور النامية.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5085500" y="5485238"/>
            <a:ext cx="6973370" cy="1141146"/>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1933 نجح العلماء (</a:t>
            </a:r>
            <a:r>
              <a:rPr lang="en-US" sz="2400" b="1" dirty="0" err="1">
                <a:latin typeface="Times New Roman" panose="02020603050405020304" pitchFamily="18" charset="0"/>
                <a:ea typeface="Calibri" panose="020F0502020204030204" pitchFamily="34" charset="0"/>
                <a:cs typeface="Arial" panose="020B0604020202020204" pitchFamily="34" charset="0"/>
              </a:rPr>
              <a:t>Gauther</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b="1" dirty="0" err="1">
                <a:latin typeface="Times New Roman" panose="02020603050405020304" pitchFamily="18" charset="0"/>
                <a:ea typeface="Calibri" panose="020F0502020204030204" pitchFamily="34" charset="0"/>
                <a:cs typeface="Arial" panose="020B0604020202020204" pitchFamily="34" charset="0"/>
              </a:rPr>
              <a:t>Nobcourt</a:t>
            </a:r>
            <a:r>
              <a:rPr lang="en-US" sz="2400" b="1" dirty="0">
                <a:latin typeface="Times New Roman" panose="02020603050405020304" pitchFamily="18" charset="0"/>
                <a:ea typeface="Calibri" panose="020F0502020204030204" pitchFamily="34" charset="0"/>
                <a:cs typeface="Arial" panose="020B0604020202020204" pitchFamily="34" charset="0"/>
              </a:rPr>
              <a:t> and White</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كالُس مستمر في النمو.</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Straight Connector 13"/>
          <p:cNvCxnSpPr/>
          <p:nvPr/>
        </p:nvCxnSpPr>
        <p:spPr>
          <a:xfrm>
            <a:off x="4948518" y="1461497"/>
            <a:ext cx="0" cy="5164887"/>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6" y="1712236"/>
            <a:ext cx="2128028" cy="24564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832" y="1712236"/>
            <a:ext cx="2350443" cy="24564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6" y="4241789"/>
            <a:ext cx="2128028" cy="248689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4896" y="4264286"/>
            <a:ext cx="2350443" cy="2449497"/>
          </a:xfrm>
          <a:prstGeom prst="rect">
            <a:avLst/>
          </a:prstGeom>
        </p:spPr>
      </p:pic>
    </p:spTree>
    <p:extLst>
      <p:ext uri="{BB962C8B-B14F-4D97-AF65-F5344CB8AC3E}">
        <p14:creationId xmlns:p14="http://schemas.microsoft.com/office/powerpoint/2010/main" val="432562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par>
                          <p:cTn id="43" fill="hold">
                            <p:stCondLst>
                              <p:cond delay="1000"/>
                            </p:stCondLst>
                            <p:childTnLst>
                              <p:par>
                                <p:cTn id="44" presetID="16" presetClass="entr" presetSubtype="4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9506" y="209900"/>
            <a:ext cx="6278223"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1934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White</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مزارع أنسجة لجذور نباتات الطماطم.</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59505" y="1510948"/>
            <a:ext cx="6278223"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1944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Skoog</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بدراسة تَكَشُّف البراعم العريضة للدخان معملياً.</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459505" y="2837135"/>
            <a:ext cx="6288149"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mj-cs"/>
              </a:rPr>
              <a:t>عام 1945 قام العالم (</a:t>
            </a:r>
            <a:r>
              <a:rPr lang="en-US" sz="2400" b="1" dirty="0">
                <a:latin typeface="Times New Roman" panose="02020603050405020304" pitchFamily="18" charset="0"/>
                <a:ea typeface="Calibri" panose="020F0502020204030204" pitchFamily="34" charset="0"/>
                <a:cs typeface="+mj-cs"/>
              </a:rPr>
              <a:t>Loo</a:t>
            </a:r>
            <a:r>
              <a:rPr lang="ar-SA" sz="2400" b="1" dirty="0" smtClean="0">
                <a:latin typeface="Calibri" panose="020F0502020204030204" pitchFamily="34" charset="0"/>
                <a:ea typeface="Calibri" panose="020F0502020204030204" pitchFamily="34" charset="0"/>
                <a:cs typeface="+mj-cs"/>
              </a:rPr>
              <a:t>) بزراعة القمة النامية لنبات الإسبرجس (الهليون) (</a:t>
            </a:r>
            <a:r>
              <a:rPr lang="en-US" sz="2400" b="1" dirty="0" smtClean="0">
                <a:latin typeface="Times New Roman" panose="02020603050405020304" pitchFamily="18" charset="0"/>
                <a:cs typeface="Times New Roman" panose="02020603050405020304" pitchFamily="18" charset="0"/>
              </a:rPr>
              <a:t>Asparagus</a:t>
            </a:r>
            <a:r>
              <a:rPr lang="ar-SA" sz="2400" b="1" dirty="0" smtClean="0">
                <a:cs typeface="+mj-cs"/>
              </a:rPr>
              <a:t>)</a:t>
            </a:r>
            <a:r>
              <a:rPr lang="ar-SA" sz="2400" b="1" dirty="0" smtClean="0">
                <a:latin typeface="Calibri" panose="020F0502020204030204" pitchFamily="34" charset="0"/>
                <a:ea typeface="Calibri" panose="020F0502020204030204" pitchFamily="34" charset="0"/>
                <a:cs typeface="+mj-cs"/>
              </a:rPr>
              <a:t>.</a:t>
            </a:r>
            <a:endParaRPr lang="en-US" sz="2400" b="1" dirty="0" smtClean="0">
              <a:effectLst/>
              <a:latin typeface="Calibri" panose="020F0502020204030204" pitchFamily="34" charset="0"/>
              <a:ea typeface="Calibri" panose="020F0502020204030204" pitchFamily="34" charset="0"/>
              <a:cs typeface="+mj-cs"/>
            </a:endParaRPr>
          </a:p>
        </p:txBody>
      </p:sp>
      <p:sp>
        <p:nvSpPr>
          <p:cNvPr id="8" name="Rectangle 7"/>
          <p:cNvSpPr/>
          <p:nvPr/>
        </p:nvSpPr>
        <p:spPr>
          <a:xfrm>
            <a:off x="5432833" y="4138183"/>
            <a:ext cx="6331565"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1946 حصل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Ball</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على أول نبات كامل من زراعة القمة النامية.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63082" y="5559394"/>
            <a:ext cx="11584572"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1948 نجح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Skoog</a:t>
            </a:r>
            <a:r>
              <a:rPr lang="en-US" sz="2400" b="1" dirty="0" smtClean="0">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and </a:t>
            </a:r>
            <a:r>
              <a:rPr lang="en-US" sz="2400" b="1" dirty="0" err="1">
                <a:latin typeface="Times New Roman" panose="02020603050405020304" pitchFamily="18" charset="0"/>
                <a:ea typeface="Calibri" panose="020F0502020204030204" pitchFamily="34" charset="0"/>
                <a:cs typeface="Arial" panose="020B0604020202020204" pitchFamily="34" charset="0"/>
              </a:rPr>
              <a:t>Tsui</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تكوين السيقان والجذور في مزارع أنسجة نبات الدخان بتعديل نسبة الأُكسين إلى الأدنين في البيئة المغذِّية.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Connector 9"/>
          <p:cNvCxnSpPr/>
          <p:nvPr/>
        </p:nvCxnSpPr>
        <p:spPr>
          <a:xfrm flipH="1">
            <a:off x="5217459" y="209900"/>
            <a:ext cx="2329" cy="5128612"/>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67" y="355746"/>
            <a:ext cx="2303092" cy="230309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649" y="355746"/>
            <a:ext cx="2303092" cy="230309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67" y="2774206"/>
            <a:ext cx="2303092" cy="2303092"/>
          </a:xfrm>
          <a:prstGeom prst="rect">
            <a:avLst/>
          </a:prstGeom>
        </p:spPr>
      </p:pic>
      <p:pic>
        <p:nvPicPr>
          <p:cNvPr id="14" name="Picture 3"/>
          <p:cNvPicPr/>
          <p:nvPr/>
        </p:nvPicPr>
        <p:blipFill rotWithShape="1">
          <a:blip r:embed="rId5" cstate="print">
            <a:extLst>
              <a:ext uri="{28A0092B-C50C-407E-A947-70E740481C1C}">
                <a14:useLocalDpi xmlns:a14="http://schemas.microsoft.com/office/drawing/2010/main" val="0"/>
              </a:ext>
            </a:extLst>
          </a:blip>
          <a:srcRect l="10693" t="10070" r="34441" b="12554"/>
          <a:stretch/>
        </p:blipFill>
        <p:spPr bwMode="auto">
          <a:xfrm>
            <a:off x="2715065" y="2813215"/>
            <a:ext cx="2286080" cy="2201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81044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16" presetClass="entr" presetSubtype="37"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outVertical)">
                                      <p:cBhvr>
                                        <p:cTn id="39" dur="500"/>
                                        <p:tgtEl>
                                          <p:spTgt spid="9"/>
                                        </p:tgtEl>
                                      </p:cBhvr>
                                    </p:animEffect>
                                  </p:childTnLst>
                                </p:cTn>
                              </p:par>
                            </p:childTnLst>
                          </p:cTn>
                        </p:par>
                        <p:par>
                          <p:cTn id="40" fill="hold">
                            <p:stCondLst>
                              <p:cond delay="500"/>
                            </p:stCondLst>
                            <p:childTnLst>
                              <p:par>
                                <p:cTn id="41" presetID="16" presetClass="entr" presetSubtype="4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824</TotalTime>
  <Words>721</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Arial</vt:lpstr>
      <vt:lpstr>Calibri</vt:lpstr>
      <vt:lpstr>Georgia</vt:lpstr>
      <vt:lpstr>PMingLiU</vt:lpstr>
      <vt:lpstr>Times New Roman</vt:lpstr>
      <vt:lpstr>Webdings</vt:lpstr>
      <vt:lpstr>Wingdings</vt:lpstr>
      <vt:lpstr>Wingdings 2</vt:lpstr>
      <vt:lpstr>مدني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Fahd Hamad Al-Qurainy</cp:lastModifiedBy>
  <cp:revision>97</cp:revision>
  <dcterms:created xsi:type="dcterms:W3CDTF">2017-09-19T17:58:30Z</dcterms:created>
  <dcterms:modified xsi:type="dcterms:W3CDTF">2021-08-22T07:26:24Z</dcterms:modified>
</cp:coreProperties>
</file>