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1" r:id="rId1"/>
  </p:sldMasterIdLst>
  <p:notesMasterIdLst>
    <p:notesMasterId r:id="rId33"/>
  </p:notesMasterIdLst>
  <p:handoutMasterIdLst>
    <p:handoutMasterId r:id="rId34"/>
  </p:handoutMasterIdLst>
  <p:sldIdLst>
    <p:sldId id="257" r:id="rId2"/>
    <p:sldId id="258" r:id="rId3"/>
    <p:sldId id="260" r:id="rId4"/>
    <p:sldId id="262" r:id="rId5"/>
    <p:sldId id="318" r:id="rId6"/>
    <p:sldId id="320" r:id="rId7"/>
    <p:sldId id="264" r:id="rId8"/>
    <p:sldId id="329" r:id="rId9"/>
    <p:sldId id="266" r:id="rId10"/>
    <p:sldId id="325" r:id="rId11"/>
    <p:sldId id="268" r:id="rId12"/>
    <p:sldId id="330" r:id="rId13"/>
    <p:sldId id="269" r:id="rId14"/>
    <p:sldId id="324" r:id="rId15"/>
    <p:sldId id="271" r:id="rId16"/>
    <p:sldId id="322" r:id="rId17"/>
    <p:sldId id="285" r:id="rId18"/>
    <p:sldId id="286" r:id="rId19"/>
    <p:sldId id="328" r:id="rId20"/>
    <p:sldId id="289" r:id="rId21"/>
    <p:sldId id="290" r:id="rId22"/>
    <p:sldId id="327" r:id="rId23"/>
    <p:sldId id="292" r:id="rId24"/>
    <p:sldId id="293" r:id="rId25"/>
    <p:sldId id="294" r:id="rId26"/>
    <p:sldId id="297" r:id="rId27"/>
    <p:sldId id="331" r:id="rId28"/>
    <p:sldId id="305" r:id="rId29"/>
    <p:sldId id="306" r:id="rId30"/>
    <p:sldId id="307" r:id="rId31"/>
    <p:sldId id="308" r:id="rId32"/>
  </p:sldIdLst>
  <p:sldSz cx="9144000" cy="6858000" type="screen4x3"/>
  <p:notesSz cx="9372600" cy="70866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anette Stillwell" initials="NBS" lastIdx="5" clrIdx="0"/>
  <p:cmAuthor id="1" name="Gerald Titchener" initials="GT"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70A5"/>
    <a:srgbClr val="FFFFFF"/>
    <a:srgbClr val="96CDEE"/>
    <a:srgbClr val="0F3F5D"/>
    <a:srgbClr val="01773A"/>
    <a:srgbClr val="156B13"/>
    <a:srgbClr val="008000"/>
    <a:srgbClr val="F20000"/>
    <a:srgbClr val="66CCFF"/>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55" autoAdjust="0"/>
    <p:restoredTop sz="80992" autoAdjust="0"/>
  </p:normalViewPr>
  <p:slideViewPr>
    <p:cSldViewPr>
      <p:cViewPr varScale="1">
        <p:scale>
          <a:sx n="101" d="100"/>
          <a:sy n="101" d="100"/>
        </p:scale>
        <p:origin x="1768" y="19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61460" cy="354330"/>
          </a:xfrm>
          <a:prstGeom prst="rect">
            <a:avLst/>
          </a:prstGeom>
        </p:spPr>
        <p:txBody>
          <a:bodyPr vert="horz" lIns="94046" tIns="47023" rIns="94046" bIns="47023" rtlCol="0"/>
          <a:lstStyle>
            <a:lvl1pPr algn="l">
              <a:defRPr sz="1200"/>
            </a:lvl1pPr>
          </a:lstStyle>
          <a:p>
            <a:endParaRPr lang="en-US" dirty="0"/>
          </a:p>
        </p:txBody>
      </p:sp>
      <p:sp>
        <p:nvSpPr>
          <p:cNvPr id="3" name="Date Placeholder 2"/>
          <p:cNvSpPr>
            <a:spLocks noGrp="1"/>
          </p:cNvSpPr>
          <p:nvPr>
            <p:ph type="dt" sz="quarter" idx="1"/>
          </p:nvPr>
        </p:nvSpPr>
        <p:spPr>
          <a:xfrm>
            <a:off x="5308971" y="0"/>
            <a:ext cx="4061460" cy="354330"/>
          </a:xfrm>
          <a:prstGeom prst="rect">
            <a:avLst/>
          </a:prstGeom>
        </p:spPr>
        <p:txBody>
          <a:bodyPr vert="horz" lIns="94046" tIns="47023" rIns="94046" bIns="47023" rtlCol="0"/>
          <a:lstStyle>
            <a:lvl1pPr algn="r">
              <a:defRPr sz="1200"/>
            </a:lvl1pPr>
          </a:lstStyle>
          <a:p>
            <a:fld id="{4EE4060F-EC6E-45B5-96F1-A60F0585115B}" type="datetimeFigureOut">
              <a:rPr lang="en-US" smtClean="0"/>
              <a:pPr/>
              <a:t>8/29/23</a:t>
            </a:fld>
            <a:endParaRPr lang="en-US" dirty="0"/>
          </a:p>
        </p:txBody>
      </p:sp>
      <p:sp>
        <p:nvSpPr>
          <p:cNvPr id="4" name="Footer Placeholder 3"/>
          <p:cNvSpPr>
            <a:spLocks noGrp="1"/>
          </p:cNvSpPr>
          <p:nvPr>
            <p:ph type="ftr" sz="quarter" idx="2"/>
          </p:nvPr>
        </p:nvSpPr>
        <p:spPr>
          <a:xfrm>
            <a:off x="0" y="6731040"/>
            <a:ext cx="4061460" cy="354330"/>
          </a:xfrm>
          <a:prstGeom prst="rect">
            <a:avLst/>
          </a:prstGeom>
        </p:spPr>
        <p:txBody>
          <a:bodyPr vert="horz" lIns="94046" tIns="47023" rIns="94046" bIns="47023" rtlCol="0" anchor="b"/>
          <a:lstStyle>
            <a:lvl1pPr algn="l">
              <a:defRPr sz="1200"/>
            </a:lvl1pPr>
          </a:lstStyle>
          <a:p>
            <a:endParaRPr lang="en-US" dirty="0"/>
          </a:p>
        </p:txBody>
      </p:sp>
      <p:sp>
        <p:nvSpPr>
          <p:cNvPr id="5" name="Slide Number Placeholder 4"/>
          <p:cNvSpPr>
            <a:spLocks noGrp="1"/>
          </p:cNvSpPr>
          <p:nvPr>
            <p:ph type="sldNum" sz="quarter" idx="3"/>
          </p:nvPr>
        </p:nvSpPr>
        <p:spPr>
          <a:xfrm>
            <a:off x="5308971" y="6731040"/>
            <a:ext cx="4061460" cy="354330"/>
          </a:xfrm>
          <a:prstGeom prst="rect">
            <a:avLst/>
          </a:prstGeom>
        </p:spPr>
        <p:txBody>
          <a:bodyPr vert="horz" lIns="94046" tIns="47023" rIns="94046" bIns="47023" rtlCol="0" anchor="b"/>
          <a:lstStyle>
            <a:lvl1pPr algn="r">
              <a:defRPr sz="1200"/>
            </a:lvl1pPr>
          </a:lstStyle>
          <a:p>
            <a:fld id="{A987596C-5E44-4393-BE44-DB7D499825F1}" type="slidenum">
              <a:rPr lang="en-US" smtClean="0"/>
              <a:pPr/>
              <a:t>‹#›</a:t>
            </a:fld>
            <a:endParaRPr lang="en-US" dirty="0"/>
          </a:p>
        </p:txBody>
      </p:sp>
    </p:spTree>
    <p:extLst>
      <p:ext uri="{BB962C8B-B14F-4D97-AF65-F5344CB8AC3E}">
        <p14:creationId xmlns:p14="http://schemas.microsoft.com/office/powerpoint/2010/main" val="28342064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61460" cy="354330"/>
          </a:xfrm>
          <a:prstGeom prst="rect">
            <a:avLst/>
          </a:prstGeom>
        </p:spPr>
        <p:txBody>
          <a:bodyPr vert="horz" lIns="94046" tIns="47023" rIns="94046" bIns="47023" rtlCol="0"/>
          <a:lstStyle>
            <a:lvl1pPr algn="l">
              <a:defRPr sz="1200"/>
            </a:lvl1pPr>
          </a:lstStyle>
          <a:p>
            <a:pPr>
              <a:defRPr/>
            </a:pPr>
            <a:endParaRPr lang="en-US" dirty="0"/>
          </a:p>
        </p:txBody>
      </p:sp>
      <p:sp>
        <p:nvSpPr>
          <p:cNvPr id="3" name="Date Placeholder 2"/>
          <p:cNvSpPr>
            <a:spLocks noGrp="1"/>
          </p:cNvSpPr>
          <p:nvPr>
            <p:ph type="dt" idx="1"/>
          </p:nvPr>
        </p:nvSpPr>
        <p:spPr>
          <a:xfrm>
            <a:off x="5308971" y="0"/>
            <a:ext cx="4061460" cy="354330"/>
          </a:xfrm>
          <a:prstGeom prst="rect">
            <a:avLst/>
          </a:prstGeom>
        </p:spPr>
        <p:txBody>
          <a:bodyPr vert="horz" lIns="94046" tIns="47023" rIns="94046" bIns="47023" rtlCol="0"/>
          <a:lstStyle>
            <a:lvl1pPr algn="r">
              <a:defRPr sz="1200"/>
            </a:lvl1pPr>
          </a:lstStyle>
          <a:p>
            <a:pPr>
              <a:defRPr/>
            </a:pPr>
            <a:fld id="{46950642-C6F2-4E46-90C1-0B12B643B3D7}" type="datetimeFigureOut">
              <a:rPr lang="en-US"/>
              <a:pPr>
                <a:defRPr/>
              </a:pPr>
              <a:t>8/29/23</a:t>
            </a:fld>
            <a:endParaRPr lang="en-US" dirty="0"/>
          </a:p>
        </p:txBody>
      </p:sp>
      <p:sp>
        <p:nvSpPr>
          <p:cNvPr id="4" name="Slide Image Placeholder 3"/>
          <p:cNvSpPr>
            <a:spLocks noGrp="1" noRot="1" noChangeAspect="1"/>
          </p:cNvSpPr>
          <p:nvPr>
            <p:ph type="sldImg" idx="2"/>
          </p:nvPr>
        </p:nvSpPr>
        <p:spPr>
          <a:xfrm>
            <a:off x="2914650" y="531813"/>
            <a:ext cx="3543300" cy="2657475"/>
          </a:xfrm>
          <a:prstGeom prst="rect">
            <a:avLst/>
          </a:prstGeom>
          <a:noFill/>
          <a:ln w="12700">
            <a:solidFill>
              <a:prstClr val="black"/>
            </a:solidFill>
          </a:ln>
        </p:spPr>
        <p:txBody>
          <a:bodyPr vert="horz" lIns="94046" tIns="47023" rIns="94046" bIns="47023" rtlCol="0" anchor="ctr"/>
          <a:lstStyle/>
          <a:p>
            <a:pPr lvl="0"/>
            <a:endParaRPr lang="en-US" noProof="0" dirty="0"/>
          </a:p>
        </p:txBody>
      </p:sp>
      <p:sp>
        <p:nvSpPr>
          <p:cNvPr id="5" name="Notes Placeholder 4"/>
          <p:cNvSpPr>
            <a:spLocks noGrp="1"/>
          </p:cNvSpPr>
          <p:nvPr>
            <p:ph type="body" sz="quarter" idx="3"/>
          </p:nvPr>
        </p:nvSpPr>
        <p:spPr>
          <a:xfrm>
            <a:off x="937260" y="3366135"/>
            <a:ext cx="7498080" cy="3188970"/>
          </a:xfrm>
          <a:prstGeom prst="rect">
            <a:avLst/>
          </a:prstGeom>
        </p:spPr>
        <p:txBody>
          <a:bodyPr vert="horz" lIns="94046" tIns="47023" rIns="94046" bIns="47023"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6731040"/>
            <a:ext cx="4061460" cy="354330"/>
          </a:xfrm>
          <a:prstGeom prst="rect">
            <a:avLst/>
          </a:prstGeom>
        </p:spPr>
        <p:txBody>
          <a:bodyPr vert="horz" lIns="94046" tIns="47023" rIns="94046" bIns="47023" rtlCol="0" anchor="b"/>
          <a:lstStyle>
            <a:lvl1pPr algn="l">
              <a:defRPr sz="1200"/>
            </a:lvl1pPr>
          </a:lstStyle>
          <a:p>
            <a:pPr>
              <a:defRPr/>
            </a:pPr>
            <a:endParaRPr lang="en-US" dirty="0"/>
          </a:p>
        </p:txBody>
      </p:sp>
      <p:sp>
        <p:nvSpPr>
          <p:cNvPr id="7" name="Slide Number Placeholder 6"/>
          <p:cNvSpPr>
            <a:spLocks noGrp="1"/>
          </p:cNvSpPr>
          <p:nvPr>
            <p:ph type="sldNum" sz="quarter" idx="5"/>
          </p:nvPr>
        </p:nvSpPr>
        <p:spPr>
          <a:xfrm>
            <a:off x="5308971" y="6731040"/>
            <a:ext cx="4061460" cy="354330"/>
          </a:xfrm>
          <a:prstGeom prst="rect">
            <a:avLst/>
          </a:prstGeom>
        </p:spPr>
        <p:txBody>
          <a:bodyPr vert="horz" lIns="94046" tIns="47023" rIns="94046" bIns="47023" rtlCol="0" anchor="b"/>
          <a:lstStyle>
            <a:lvl1pPr algn="r">
              <a:defRPr sz="1200"/>
            </a:lvl1pPr>
          </a:lstStyle>
          <a:p>
            <a:pPr>
              <a:defRPr/>
            </a:pPr>
            <a:fld id="{CAA8545F-A231-4F50-B1F1-95F56EBB643D}" type="slidenum">
              <a:rPr lang="en-US"/>
              <a:pPr>
                <a:defRPr/>
              </a:pPr>
              <a:t>‹#›</a:t>
            </a:fld>
            <a:endParaRPr lang="en-US" dirty="0"/>
          </a:p>
        </p:txBody>
      </p:sp>
    </p:spTree>
    <p:extLst>
      <p:ext uri="{BB962C8B-B14F-4D97-AF65-F5344CB8AC3E}">
        <p14:creationId xmlns:p14="http://schemas.microsoft.com/office/powerpoint/2010/main" val="315464050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F40940C-6389-4005-B356-28402A411BBE}" type="slidenum">
              <a:rPr lang="en-US" altLang="en-US" smtClean="0"/>
              <a:pPr>
                <a:spcBef>
                  <a:spcPct val="0"/>
                </a:spcBef>
              </a:pPr>
              <a:t>1</a:t>
            </a:fld>
            <a:endParaRPr lang="en-US" altLang="en-US" dirty="0"/>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Principles of Information Systems, Thirteenth Edition</a:t>
            </a:r>
            <a:br>
              <a:rPr lang="en-US" altLang="en-US" sz="1100" dirty="0"/>
            </a:br>
            <a:endParaRPr lang="en-US" altLang="en-US" sz="1100" dirty="0"/>
          </a:p>
          <a:p>
            <a:pPr eaLnBrk="1" hangingPunct="1"/>
            <a:r>
              <a:rPr lang="en-US" altLang="en-US" i="1" dirty="0"/>
              <a:t>Chapter 1</a:t>
            </a:r>
          </a:p>
          <a:p>
            <a:pPr eaLnBrk="1" hangingPunct="1">
              <a:lnSpc>
                <a:spcPct val="90000"/>
              </a:lnSpc>
            </a:pPr>
            <a:r>
              <a:rPr lang="en-US" altLang="en-US" i="1" dirty="0"/>
              <a:t>An Introduction to Information Systems</a:t>
            </a:r>
          </a:p>
          <a:p>
            <a:pPr eaLnBrk="1" hangingPunct="1"/>
            <a:endParaRPr lang="es-EC" altLang="en-US" dirty="0"/>
          </a:p>
        </p:txBody>
      </p:sp>
    </p:spTree>
    <p:extLst>
      <p:ext uri="{BB962C8B-B14F-4D97-AF65-F5344CB8AC3E}">
        <p14:creationId xmlns:p14="http://schemas.microsoft.com/office/powerpoint/2010/main" val="16628229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Information Systems in Organizations</a:t>
            </a:r>
          </a:p>
          <a:p>
            <a:endParaRPr lang="en-US" dirty="0"/>
          </a:p>
          <a:p>
            <a:r>
              <a:rPr lang="en-US" altLang="en-US" dirty="0"/>
              <a:t>For each type of IS, certain key organizational complements must be in place:</a:t>
            </a:r>
          </a:p>
          <a:p>
            <a:pPr lvl="1"/>
            <a:r>
              <a:rPr lang="en-US" altLang="en-US" dirty="0"/>
              <a:t>Well-trained workers</a:t>
            </a:r>
          </a:p>
          <a:p>
            <a:pPr lvl="1"/>
            <a:r>
              <a:rPr lang="en-US" altLang="en-US" dirty="0"/>
              <a:t>System support</a:t>
            </a:r>
          </a:p>
          <a:p>
            <a:pPr lvl="1"/>
            <a:r>
              <a:rPr lang="en-US" altLang="en-US" dirty="0"/>
              <a:t>Better teamwork</a:t>
            </a:r>
          </a:p>
          <a:p>
            <a:pPr lvl="1"/>
            <a:r>
              <a:rPr lang="en-US" altLang="en-US" dirty="0"/>
              <a:t>Redesigned processes</a:t>
            </a:r>
          </a:p>
          <a:p>
            <a:pPr lvl="1"/>
            <a:r>
              <a:rPr lang="en-US" altLang="en-US" dirty="0"/>
              <a:t>New decision rights</a:t>
            </a:r>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15</a:t>
            </a:fld>
            <a:endParaRPr lang="en-US" dirty="0"/>
          </a:p>
        </p:txBody>
      </p:sp>
    </p:spTree>
    <p:extLst>
      <p:ext uri="{BB962C8B-B14F-4D97-AF65-F5344CB8AC3E}">
        <p14:creationId xmlns:p14="http://schemas.microsoft.com/office/powerpoint/2010/main" val="16288608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Business Information Systems</a:t>
            </a:r>
          </a:p>
          <a:p>
            <a:endParaRPr lang="en-US" dirty="0"/>
          </a:p>
          <a:p>
            <a:r>
              <a:rPr lang="en-US" altLang="en-US" dirty="0"/>
              <a:t>Information systems are used in all functional areas of business organizations, such as:</a:t>
            </a:r>
          </a:p>
          <a:p>
            <a:pPr lvl="1"/>
            <a:r>
              <a:rPr lang="en-US" altLang="en-US" dirty="0"/>
              <a:t>Accounting and finance</a:t>
            </a:r>
          </a:p>
          <a:p>
            <a:pPr lvl="1"/>
            <a:r>
              <a:rPr lang="en-US" altLang="en-US" dirty="0"/>
              <a:t>Customer service</a:t>
            </a:r>
          </a:p>
          <a:p>
            <a:pPr lvl="1"/>
            <a:r>
              <a:rPr lang="en-US" altLang="en-US" dirty="0"/>
              <a:t>Human resources</a:t>
            </a:r>
          </a:p>
          <a:p>
            <a:pPr lvl="1"/>
            <a:r>
              <a:rPr lang="en-US" altLang="en-US" dirty="0"/>
              <a:t>Manufacturing</a:t>
            </a:r>
          </a:p>
          <a:p>
            <a:pPr lvl="1"/>
            <a:r>
              <a:rPr lang="en-US" altLang="en-US" dirty="0"/>
              <a:t>Research and development</a:t>
            </a:r>
          </a:p>
          <a:p>
            <a:pPr lvl="1"/>
            <a:r>
              <a:rPr lang="en-US" altLang="en-US" dirty="0"/>
              <a:t>Sales and marketing</a:t>
            </a:r>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17</a:t>
            </a:fld>
            <a:endParaRPr lang="en-US" dirty="0"/>
          </a:p>
        </p:txBody>
      </p:sp>
    </p:spTree>
    <p:extLst>
      <p:ext uri="{BB962C8B-B14F-4D97-AF65-F5344CB8AC3E}">
        <p14:creationId xmlns:p14="http://schemas.microsoft.com/office/powerpoint/2010/main" val="9762271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Business Information Systems</a:t>
            </a:r>
          </a:p>
          <a:p>
            <a:endParaRPr lang="en-US" dirty="0"/>
          </a:p>
          <a:p>
            <a:r>
              <a:rPr lang="en-US" altLang="en-US" dirty="0"/>
              <a:t>Information systems are also used in nearly every industry, such as:</a:t>
            </a:r>
          </a:p>
          <a:p>
            <a:pPr lvl="1"/>
            <a:r>
              <a:rPr lang="en-US" altLang="en-US" dirty="0"/>
              <a:t>Agriculture</a:t>
            </a:r>
          </a:p>
          <a:p>
            <a:pPr lvl="1"/>
            <a:r>
              <a:rPr lang="en-US" altLang="en-US" dirty="0"/>
              <a:t>Finance</a:t>
            </a:r>
          </a:p>
          <a:p>
            <a:pPr lvl="1"/>
            <a:r>
              <a:rPr lang="en-US" altLang="en-US" dirty="0"/>
              <a:t>Health care</a:t>
            </a:r>
          </a:p>
          <a:p>
            <a:pPr lvl="1"/>
            <a:r>
              <a:rPr lang="en-US" altLang="en-US" dirty="0"/>
              <a:t>Mining</a:t>
            </a:r>
          </a:p>
          <a:p>
            <a:pPr lvl="1"/>
            <a:r>
              <a:rPr lang="en-US" altLang="en-US" dirty="0"/>
              <a:t>Professional services</a:t>
            </a:r>
          </a:p>
          <a:p>
            <a:pPr lvl="1"/>
            <a:r>
              <a:rPr lang="en-US" altLang="en-US" dirty="0"/>
              <a:t>Retail</a:t>
            </a:r>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18</a:t>
            </a:fld>
            <a:endParaRPr lang="en-US" dirty="0"/>
          </a:p>
        </p:txBody>
      </p:sp>
    </p:spTree>
    <p:extLst>
      <p:ext uri="{BB962C8B-B14F-4D97-AF65-F5344CB8AC3E}">
        <p14:creationId xmlns:p14="http://schemas.microsoft.com/office/powerpoint/2010/main" val="27911150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Electronic and Mobile Commerce</a:t>
            </a:r>
          </a:p>
          <a:p>
            <a:endParaRPr lang="en-US" altLang="en-US" dirty="0"/>
          </a:p>
          <a:p>
            <a:r>
              <a:rPr lang="en-US" altLang="en-US" dirty="0"/>
              <a:t>Mobile commerce (m-commerce): the use of mobile, wireless devices to place orders and conduct business</a:t>
            </a:r>
          </a:p>
          <a:p>
            <a:pPr lvl="1"/>
            <a:r>
              <a:rPr lang="en-US" altLang="en-US" dirty="0"/>
              <a:t>Used to support all forms of e-commerce:</a:t>
            </a:r>
          </a:p>
          <a:p>
            <a:pPr lvl="2"/>
            <a:r>
              <a:rPr lang="en-US" altLang="en-US" dirty="0"/>
              <a:t>Business-to-business (B2B)</a:t>
            </a:r>
          </a:p>
          <a:p>
            <a:pPr lvl="2"/>
            <a:r>
              <a:rPr lang="en-US" altLang="en-US" dirty="0"/>
              <a:t>Business-to-consumer (B2C)</a:t>
            </a:r>
          </a:p>
          <a:p>
            <a:pPr lvl="2"/>
            <a:r>
              <a:rPr lang="en-US" altLang="en-US" dirty="0"/>
              <a:t>Consumer-to-consumer (C2C)</a:t>
            </a:r>
          </a:p>
          <a:p>
            <a:pPr lvl="2"/>
            <a:r>
              <a:rPr lang="en-US" altLang="en-US" dirty="0"/>
              <a:t>Government-to-citizen (G2C)</a:t>
            </a:r>
          </a:p>
          <a:p>
            <a:r>
              <a:rPr lang="en-US" altLang="en-US" dirty="0"/>
              <a:t>E-business: use of information systems and the Internet to perform business-related tasks and functions</a:t>
            </a:r>
          </a:p>
          <a:p>
            <a:endParaRPr lang="en-US" altLang="en-US" dirty="0"/>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panose="02020603050405020304" pitchFamily="18" charset="0"/>
                <a:cs typeface="Arial" panose="020B0604020202020204" pitchFamily="34" charset="0"/>
              </a:defRPr>
            </a:lvl1pPr>
            <a:lvl2pPr marL="742950" indent="-285750">
              <a:defRPr sz="2000">
                <a:solidFill>
                  <a:srgbClr val="FFFFFF"/>
                </a:solidFill>
                <a:latin typeface="Times New Roman" panose="02020603050405020304" pitchFamily="18" charset="0"/>
                <a:cs typeface="Arial" panose="020B0604020202020204" pitchFamily="34" charset="0"/>
              </a:defRPr>
            </a:lvl2pPr>
            <a:lvl3pPr marL="1143000" indent="-228600">
              <a:defRPr sz="2000">
                <a:solidFill>
                  <a:srgbClr val="FFFFFF"/>
                </a:solidFill>
                <a:latin typeface="Times New Roman" panose="02020603050405020304" pitchFamily="18" charset="0"/>
                <a:cs typeface="Arial" panose="020B0604020202020204" pitchFamily="34" charset="0"/>
              </a:defRPr>
            </a:lvl3pPr>
            <a:lvl4pPr marL="1600200" indent="-228600">
              <a:defRPr sz="2000">
                <a:solidFill>
                  <a:srgbClr val="FFFFFF"/>
                </a:solidFill>
                <a:latin typeface="Times New Roman" panose="02020603050405020304" pitchFamily="18" charset="0"/>
                <a:cs typeface="Arial" panose="020B0604020202020204" pitchFamily="34" charset="0"/>
              </a:defRPr>
            </a:lvl4pPr>
            <a:lvl5pPr marL="2057400" indent="-228600">
              <a:defRPr sz="2000">
                <a:solidFill>
                  <a:srgbClr val="FFFF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9pPr>
          </a:lstStyle>
          <a:p>
            <a:fld id="{6D406AE3-1D6E-4E40-9B84-2143A501A7B3}" type="slidenum">
              <a:rPr lang="en-US" altLang="en-US" sz="1200" smtClean="0">
                <a:solidFill>
                  <a:schemeClr val="tx1"/>
                </a:solidFill>
              </a:rPr>
              <a:pPr/>
              <a:t>20</a:t>
            </a:fld>
            <a:endParaRPr lang="en-US" altLang="en-US" sz="1200" dirty="0">
              <a:solidFill>
                <a:schemeClr val="tx1"/>
              </a:solidFill>
            </a:endParaRPr>
          </a:p>
        </p:txBody>
      </p:sp>
    </p:spTree>
    <p:extLst>
      <p:ext uri="{BB962C8B-B14F-4D97-AF65-F5344CB8AC3E}">
        <p14:creationId xmlns:p14="http://schemas.microsoft.com/office/powerpoint/2010/main" val="4073755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Enterprise Systems</a:t>
            </a:r>
          </a:p>
          <a:p>
            <a:endParaRPr lang="en-US" dirty="0"/>
          </a:p>
          <a:p>
            <a:r>
              <a:rPr lang="en-US" altLang="en-US" dirty="0"/>
              <a:t>Transaction </a:t>
            </a:r>
          </a:p>
          <a:p>
            <a:pPr lvl="1"/>
            <a:r>
              <a:rPr lang="en-US" altLang="en-US" dirty="0"/>
              <a:t>Any business-related exchange, such as payments to employees and suppliers and sales to customers  </a:t>
            </a:r>
          </a:p>
          <a:p>
            <a:r>
              <a:rPr lang="en-US" altLang="en-US" dirty="0"/>
              <a:t>Transaction processing system (TPS)</a:t>
            </a:r>
          </a:p>
          <a:p>
            <a:pPr lvl="1"/>
            <a:r>
              <a:rPr lang="en-US" altLang="en-US" dirty="0"/>
              <a:t>An organized collection of people, procedures, software, databases, and devices</a:t>
            </a:r>
          </a:p>
          <a:p>
            <a:pPr lvl="1"/>
            <a:r>
              <a:rPr lang="en-US" altLang="en-US" dirty="0"/>
              <a:t>Used to perform and record completed business transactions</a:t>
            </a:r>
          </a:p>
          <a:p>
            <a:r>
              <a:rPr lang="en-US" altLang="en-US" dirty="0"/>
              <a:t>Management information system (MIS) </a:t>
            </a:r>
          </a:p>
          <a:p>
            <a:pPr lvl="1"/>
            <a:r>
              <a:rPr lang="en-US" altLang="en-US" dirty="0"/>
              <a:t>Organized collection of people, procedures, software, databases, and devices </a:t>
            </a:r>
          </a:p>
          <a:p>
            <a:pPr lvl="1"/>
            <a:r>
              <a:rPr lang="en-US" altLang="en-US" dirty="0"/>
              <a:t>Provides routine information to managers and decision makers</a:t>
            </a:r>
          </a:p>
          <a:p>
            <a:pPr lvl="1"/>
            <a:r>
              <a:rPr lang="en-US" altLang="en-US" dirty="0"/>
              <a:t>Focuses on operational efficiency</a:t>
            </a:r>
          </a:p>
          <a:p>
            <a:pPr lvl="1"/>
            <a:r>
              <a:rPr lang="en-US" altLang="en-US" dirty="0"/>
              <a:t>Provides standard reports generated with data and information from the TPS or ERP</a:t>
            </a:r>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21</a:t>
            </a:fld>
            <a:endParaRPr lang="en-US" dirty="0"/>
          </a:p>
        </p:txBody>
      </p:sp>
    </p:spTree>
    <p:extLst>
      <p:ext uri="{BB962C8B-B14F-4D97-AF65-F5344CB8AC3E}">
        <p14:creationId xmlns:p14="http://schemas.microsoft.com/office/powerpoint/2010/main" val="3150977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Enterprise Systems</a:t>
            </a:r>
          </a:p>
          <a:p>
            <a:endParaRPr lang="en-US" dirty="0"/>
          </a:p>
          <a:p>
            <a:r>
              <a:rPr lang="en-US" altLang="en-US" dirty="0"/>
              <a:t>Transaction </a:t>
            </a:r>
          </a:p>
          <a:p>
            <a:pPr lvl="1"/>
            <a:r>
              <a:rPr lang="en-US" altLang="en-US" dirty="0"/>
              <a:t>Any business-related exchange, such as payments to employees and suppliers and sales to customers  </a:t>
            </a:r>
          </a:p>
          <a:p>
            <a:r>
              <a:rPr lang="en-US" altLang="en-US" dirty="0"/>
              <a:t>Transaction processing system (TPS)</a:t>
            </a:r>
          </a:p>
          <a:p>
            <a:pPr lvl="1"/>
            <a:r>
              <a:rPr lang="en-US" altLang="en-US" dirty="0"/>
              <a:t>An organized collection of people, procedures, software, databases, and devices</a:t>
            </a:r>
          </a:p>
          <a:p>
            <a:pPr lvl="1"/>
            <a:r>
              <a:rPr lang="en-US" altLang="en-US" dirty="0"/>
              <a:t>Used to perform and record completed business transactions</a:t>
            </a:r>
          </a:p>
          <a:p>
            <a:r>
              <a:rPr lang="en-US" altLang="en-US" dirty="0"/>
              <a:t>Management information system (MIS) </a:t>
            </a:r>
          </a:p>
          <a:p>
            <a:pPr lvl="1"/>
            <a:r>
              <a:rPr lang="en-US" altLang="en-US" dirty="0"/>
              <a:t>Organized collection of people, procedures, software, databases, and devices </a:t>
            </a:r>
          </a:p>
          <a:p>
            <a:pPr lvl="1"/>
            <a:r>
              <a:rPr lang="en-US" altLang="en-US" dirty="0"/>
              <a:t>Provides routine information to managers and decision makers</a:t>
            </a:r>
          </a:p>
          <a:p>
            <a:pPr lvl="1"/>
            <a:r>
              <a:rPr lang="en-US" altLang="en-US" dirty="0"/>
              <a:t>Focuses on operational efficiency</a:t>
            </a:r>
          </a:p>
          <a:p>
            <a:pPr lvl="1"/>
            <a:r>
              <a:rPr lang="en-US" altLang="en-US" dirty="0"/>
              <a:t>Provides standard reports generated with data and information from the TPS or ERP</a:t>
            </a:r>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22</a:t>
            </a:fld>
            <a:endParaRPr lang="en-US" dirty="0"/>
          </a:p>
        </p:txBody>
      </p:sp>
    </p:spTree>
    <p:extLst>
      <p:ext uri="{BB962C8B-B14F-4D97-AF65-F5344CB8AC3E}">
        <p14:creationId xmlns:p14="http://schemas.microsoft.com/office/powerpoint/2010/main" val="36625681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Enterprise Systems</a:t>
            </a:r>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23</a:t>
            </a:fld>
            <a:endParaRPr lang="en-US" dirty="0"/>
          </a:p>
        </p:txBody>
      </p:sp>
    </p:spTree>
    <p:extLst>
      <p:ext uri="{BB962C8B-B14F-4D97-AF65-F5344CB8AC3E}">
        <p14:creationId xmlns:p14="http://schemas.microsoft.com/office/powerpoint/2010/main" val="26916097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Enterprise Systems</a:t>
            </a:r>
          </a:p>
          <a:p>
            <a:endParaRPr lang="en-US" dirty="0"/>
          </a:p>
          <a:p>
            <a:r>
              <a:rPr lang="en-US" altLang="en-US" dirty="0"/>
              <a:t>Enterprise resource planning (ERP)</a:t>
            </a:r>
          </a:p>
          <a:p>
            <a:pPr lvl="1"/>
            <a:r>
              <a:rPr lang="en-US" altLang="en-US" dirty="0"/>
              <a:t>A set of integrated programs  </a:t>
            </a:r>
          </a:p>
          <a:p>
            <a:pPr lvl="1"/>
            <a:r>
              <a:rPr lang="en-US" altLang="en-US" dirty="0"/>
              <a:t>Manages the vital business operations for an entire multisite, global organization</a:t>
            </a:r>
          </a:p>
          <a:p>
            <a:r>
              <a:rPr lang="en-US" altLang="en-US" dirty="0"/>
              <a:t>Most ERP systems provide integrated software to support manufacturing and finance</a:t>
            </a:r>
          </a:p>
          <a:p>
            <a:pPr lvl="1"/>
            <a:r>
              <a:rPr lang="en-US" altLang="en-US" dirty="0"/>
              <a:t>Also provide support for business analytics and e-business</a:t>
            </a:r>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24</a:t>
            </a:fld>
            <a:endParaRPr lang="en-US" dirty="0"/>
          </a:p>
        </p:txBody>
      </p:sp>
    </p:spTree>
    <p:extLst>
      <p:ext uri="{BB962C8B-B14F-4D97-AF65-F5344CB8AC3E}">
        <p14:creationId xmlns:p14="http://schemas.microsoft.com/office/powerpoint/2010/main" val="18826997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Enterprise Systems</a:t>
            </a:r>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25</a:t>
            </a:fld>
            <a:endParaRPr lang="en-US" dirty="0"/>
          </a:p>
        </p:txBody>
      </p:sp>
    </p:spTree>
    <p:extLst>
      <p:ext uri="{BB962C8B-B14F-4D97-AF65-F5344CB8AC3E}">
        <p14:creationId xmlns:p14="http://schemas.microsoft.com/office/powerpoint/2010/main" val="14320905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rtl="0"/>
            <a:r>
              <a:rPr lang="en-US" sz="1200" b="0" i="0" kern="1200" dirty="0">
                <a:solidFill>
                  <a:schemeClr val="tx1"/>
                </a:solidFill>
                <a:effectLst/>
                <a:latin typeface="+mn-lt"/>
                <a:ea typeface="+mn-ea"/>
                <a:cs typeface="+mn-cs"/>
              </a:rPr>
              <a:t>The most effective knowledge management systems provide a variety of information databases:</a:t>
            </a:r>
          </a:p>
          <a:p>
            <a:pPr rtl="0"/>
            <a:r>
              <a:rPr lang="en-US" sz="1200" b="0" i="0" kern="1200" dirty="0">
                <a:solidFill>
                  <a:schemeClr val="tx1"/>
                </a:solidFill>
                <a:effectLst/>
                <a:latin typeface="+mn-lt"/>
                <a:ea typeface="+mn-ea"/>
                <a:cs typeface="+mn-cs"/>
              </a:rPr>
              <a:t>Lesson Learned Databases - These are databases of information that are retrieved from people who have already tackled a problem and found a solution. The term "lessons learned" is synonymous with the popular term "best practices."</a:t>
            </a:r>
          </a:p>
          <a:p>
            <a:pPr rtl="0"/>
            <a:r>
              <a:rPr lang="en-US" sz="1200" b="0" i="0" kern="1200" dirty="0">
                <a:solidFill>
                  <a:schemeClr val="tx1"/>
                </a:solidFill>
                <a:effectLst/>
                <a:latin typeface="+mn-lt"/>
                <a:ea typeface="+mn-ea"/>
                <a:cs typeface="+mn-cs"/>
              </a:rPr>
              <a:t>Expertise Location - This is a database which provides a way to locate an expert or expert information.</a:t>
            </a:r>
          </a:p>
          <a:p>
            <a:pPr rtl="0"/>
            <a:r>
              <a:rPr lang="en-US" sz="1200" b="0" i="0" kern="1200" dirty="0">
                <a:solidFill>
                  <a:schemeClr val="tx1"/>
                </a:solidFill>
                <a:effectLst/>
                <a:latin typeface="+mn-lt"/>
                <a:ea typeface="+mn-ea"/>
                <a:cs typeface="+mn-cs"/>
              </a:rPr>
              <a:t>Communities of Practice - These are groups of individuals who discuss problems, opportunities, lessons learned and other information gained from users. As companies grow globally, these communities become more geographically spread out. A good knowledge management system provides these groups with a way to share information in what could be described as a "virtual water cooler" approach.</a:t>
            </a:r>
          </a:p>
          <a:p>
            <a:pPr rtl="0"/>
            <a:endParaRPr lang="en-US" sz="1200" b="0" i="0" kern="1200" dirty="0">
              <a:solidFill>
                <a:schemeClr val="tx1"/>
              </a:solidFill>
              <a:effectLst/>
              <a:latin typeface="+mn-lt"/>
              <a:ea typeface="+mn-ea"/>
              <a:cs typeface="+mn-cs"/>
            </a:endParaRPr>
          </a:p>
          <a:p>
            <a:pPr rtl="0"/>
            <a:r>
              <a:rPr lang="en-US" sz="1200" b="0" i="0" kern="1200" dirty="0">
                <a:solidFill>
                  <a:schemeClr val="tx1"/>
                </a:solidFill>
                <a:effectLst/>
                <a:latin typeface="+mn-lt"/>
                <a:ea typeface="+mn-ea"/>
                <a:cs typeface="+mn-cs"/>
              </a:rPr>
              <a:t>Some examples of different knowledge management systems include:</a:t>
            </a:r>
          </a:p>
          <a:p>
            <a:pPr rtl="0"/>
            <a:r>
              <a:rPr lang="en-US" sz="1200" b="0" i="0" kern="1200" dirty="0">
                <a:solidFill>
                  <a:schemeClr val="tx1"/>
                </a:solidFill>
                <a:effectLst/>
                <a:latin typeface="+mn-lt"/>
                <a:ea typeface="+mn-ea"/>
                <a:cs typeface="+mn-cs"/>
              </a:rPr>
              <a:t>Feedback database - A company may have a database of feedback from customers and employees and shares this feedback with their design and research and development departments. All members of the organization would be able to enter feedback into the database and an integrated approach would be taken to understanding the shared information.</a:t>
            </a:r>
          </a:p>
          <a:p>
            <a:pPr rtl="0"/>
            <a:r>
              <a:rPr lang="en-US" sz="1200" b="0" i="0" kern="1200" dirty="0">
                <a:solidFill>
                  <a:schemeClr val="tx1"/>
                </a:solidFill>
                <a:effectLst/>
                <a:latin typeface="+mn-lt"/>
                <a:ea typeface="+mn-ea"/>
                <a:cs typeface="+mn-cs"/>
              </a:rPr>
              <a:t>Shared project files - An employee team can work collaboratively on a project. They have a system of shared files and information that allows everyone on the team to upload and comment on work performed by others.</a:t>
            </a:r>
          </a:p>
          <a:p>
            <a:pPr rtl="0"/>
            <a:r>
              <a:rPr lang="en-US" sz="1200" b="0" i="0" kern="1200" dirty="0">
                <a:solidFill>
                  <a:schemeClr val="tx1"/>
                </a:solidFill>
                <a:effectLst/>
                <a:latin typeface="+mn-lt"/>
                <a:ea typeface="+mn-ea"/>
                <a:cs typeface="+mn-cs"/>
              </a:rPr>
              <a:t>Research files - A company developing a new product conducts research on their competitors and conducts focus groups to find out what is needed in their product or market niche. This information is entered into a database that contains objective data on market sales potential and indicates what assets and processes the company has in place which can be used to meet this sales potential, meet customer needs and fill gaps within the marketplace.</a:t>
            </a:r>
          </a:p>
          <a:p>
            <a:pPr rtl="0"/>
            <a:endParaRPr lang="en-US" sz="1200" b="0" i="0" kern="1200" dirty="0">
              <a:solidFill>
                <a:schemeClr val="tx1"/>
              </a:solidFill>
              <a:effectLst/>
              <a:latin typeface="+mn-lt"/>
              <a:ea typeface="+mn-ea"/>
              <a:cs typeface="+mn-cs"/>
            </a:endParaRPr>
          </a:p>
          <a:p>
            <a:pPr rtl="0"/>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There are many types of knowledge management systems, but they all share some common characteristics. These include:</a:t>
            </a:r>
          </a:p>
          <a:p>
            <a:pPr fontAlgn="base"/>
            <a:r>
              <a:rPr lang="en-US" sz="1200" b="0" i="0" kern="1200" dirty="0">
                <a:solidFill>
                  <a:schemeClr val="tx1"/>
                </a:solidFill>
                <a:effectLst/>
                <a:latin typeface="+mn-lt"/>
                <a:ea typeface="+mn-ea"/>
                <a:cs typeface="+mn-cs"/>
              </a:rPr>
              <a:t>FAQ content</a:t>
            </a:r>
          </a:p>
          <a:p>
            <a:pPr fontAlgn="base"/>
            <a:r>
              <a:rPr lang="en-US" sz="1200" b="0" i="0" kern="1200" dirty="0">
                <a:solidFill>
                  <a:schemeClr val="tx1"/>
                </a:solidFill>
                <a:effectLst/>
                <a:latin typeface="+mn-lt"/>
                <a:ea typeface="+mn-ea"/>
                <a:cs typeface="+mn-cs"/>
              </a:rPr>
              <a:t>Forum or community feature</a:t>
            </a:r>
          </a:p>
          <a:p>
            <a:pPr fontAlgn="base"/>
            <a:r>
              <a:rPr lang="en-US" sz="1200" b="0" i="0" kern="1200" dirty="0">
                <a:solidFill>
                  <a:schemeClr val="tx1"/>
                </a:solidFill>
                <a:effectLst/>
                <a:latin typeface="+mn-lt"/>
                <a:ea typeface="+mn-ea"/>
                <a:cs typeface="+mn-cs"/>
              </a:rPr>
              <a:t>How-to articles and tutorials</a:t>
            </a:r>
          </a:p>
          <a:p>
            <a:pPr fontAlgn="base"/>
            <a:r>
              <a:rPr lang="en-US" sz="1200" b="0" i="0" kern="1200" dirty="0">
                <a:solidFill>
                  <a:schemeClr val="tx1"/>
                </a:solidFill>
                <a:effectLst/>
                <a:latin typeface="+mn-lt"/>
                <a:ea typeface="+mn-ea"/>
                <a:cs typeface="+mn-cs"/>
              </a:rPr>
              <a:t>Education, academies, and training programs</a:t>
            </a:r>
          </a:p>
          <a:p>
            <a:pPr fontAlgn="base"/>
            <a:r>
              <a:rPr lang="en-US" sz="1200" b="0" i="0" kern="1200" dirty="0">
                <a:solidFill>
                  <a:schemeClr val="tx1"/>
                </a:solidFill>
                <a:effectLst/>
                <a:latin typeface="+mn-lt"/>
                <a:ea typeface="+mn-ea"/>
                <a:cs typeface="+mn-cs"/>
              </a:rPr>
              <a:t>Certificates</a:t>
            </a:r>
          </a:p>
          <a:p>
            <a:pPr fontAlgn="base"/>
            <a:r>
              <a:rPr lang="en-US" sz="1200" b="0" i="0" kern="1200" dirty="0">
                <a:solidFill>
                  <a:schemeClr val="tx1"/>
                </a:solidFill>
                <a:effectLst/>
                <a:latin typeface="+mn-lt"/>
                <a:ea typeface="+mn-ea"/>
                <a:cs typeface="+mn-cs"/>
              </a:rPr>
              <a:t>Case studies</a:t>
            </a:r>
          </a:p>
          <a:p>
            <a:pPr fontAlgn="base"/>
            <a:r>
              <a:rPr lang="en-US" sz="1200" b="0" i="0" kern="1200" dirty="0">
                <a:solidFill>
                  <a:schemeClr val="tx1"/>
                </a:solidFill>
                <a:effectLst/>
                <a:latin typeface="+mn-lt"/>
                <a:ea typeface="+mn-ea"/>
                <a:cs typeface="+mn-cs"/>
              </a:rPr>
              <a:t>Webinars</a:t>
            </a:r>
          </a:p>
          <a:p>
            <a:pPr rtl="0"/>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26</a:t>
            </a:fld>
            <a:endParaRPr lang="en-US" dirty="0"/>
          </a:p>
        </p:txBody>
      </p:sp>
    </p:spTree>
    <p:extLst>
      <p:ext uri="{BB962C8B-B14F-4D97-AF65-F5344CB8AC3E}">
        <p14:creationId xmlns:p14="http://schemas.microsoft.com/office/powerpoint/2010/main" val="38363038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Objectives</a:t>
            </a:r>
          </a:p>
          <a:p>
            <a:endParaRPr lang="en-US" altLang="en-US" dirty="0"/>
          </a:p>
          <a:p>
            <a:r>
              <a:rPr lang="en-US" altLang="en-US" dirty="0"/>
              <a:t>After completing this chapter, you will be able to:</a:t>
            </a:r>
          </a:p>
          <a:p>
            <a:pPr>
              <a:defRPr/>
            </a:pPr>
            <a:r>
              <a:rPr lang="en-US" dirty="0"/>
              <a:t>Distinguish data from information and knowledge, and describe the characteristics of quality data</a:t>
            </a:r>
          </a:p>
          <a:p>
            <a:pPr>
              <a:defRPr/>
            </a:pPr>
            <a:r>
              <a:rPr lang="en-US" dirty="0"/>
              <a:t>Identify the fundamental components of an information system and describe their function</a:t>
            </a:r>
          </a:p>
          <a:p>
            <a:pPr>
              <a:defRPr/>
            </a:pPr>
            <a:r>
              <a:rPr lang="en-US" dirty="0"/>
              <a:t>Identify the three fundamental information system types and explain what organizational complements must be in place to ensure successful implementation and use of the system</a:t>
            </a:r>
          </a:p>
          <a:p>
            <a:pPr>
              <a:defRPr/>
            </a:pPr>
            <a:endParaRPr lang="en-US" dirty="0"/>
          </a:p>
        </p:txBody>
      </p:sp>
      <p:sp>
        <p:nvSpPr>
          <p:cNvPr id="12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6DE6E8B-63CF-497B-8C89-BC45BF36BDB4}" type="slidenum">
              <a:rPr lang="en-US" altLang="en-US" smtClean="0"/>
              <a:pPr>
                <a:spcBef>
                  <a:spcPct val="0"/>
                </a:spcBef>
              </a:pPr>
              <a:t>2</a:t>
            </a:fld>
            <a:endParaRPr lang="en-US" altLang="en-US" dirty="0"/>
          </a:p>
        </p:txBody>
      </p:sp>
    </p:spTree>
    <p:extLst>
      <p:ext uri="{BB962C8B-B14F-4D97-AF65-F5344CB8AC3E}">
        <p14:creationId xmlns:p14="http://schemas.microsoft.com/office/powerpoint/2010/main" val="40996764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Ethical, Legal, and Social Issues of Information Systems</a:t>
            </a:r>
          </a:p>
          <a:p>
            <a:endParaRPr lang="en-US" dirty="0"/>
          </a:p>
          <a:p>
            <a:r>
              <a:rPr lang="en-US" altLang="en-US" dirty="0"/>
              <a:t>Ethics</a:t>
            </a:r>
          </a:p>
          <a:p>
            <a:pPr lvl="1"/>
            <a:r>
              <a:rPr lang="en-US" altLang="en-US" dirty="0"/>
              <a:t>A set of beliefs about right and wrong behavior</a:t>
            </a:r>
          </a:p>
          <a:p>
            <a:r>
              <a:rPr lang="en-US" altLang="en-US" dirty="0"/>
              <a:t>Ethical behavior</a:t>
            </a:r>
          </a:p>
          <a:p>
            <a:pPr lvl="1"/>
            <a:r>
              <a:rPr lang="en-US" altLang="en-US" dirty="0"/>
              <a:t>Conforms to generally accepted social norms</a:t>
            </a:r>
          </a:p>
          <a:p>
            <a:r>
              <a:rPr lang="en-US" altLang="en-US" dirty="0"/>
              <a:t>The use of information about people</a:t>
            </a:r>
          </a:p>
          <a:p>
            <a:pPr lvl="1"/>
            <a:r>
              <a:rPr lang="en-US" altLang="en-US" dirty="0"/>
              <a:t>Requires balancing the needs of those who want to use the information against the rights and desires of the people whose information may be used</a:t>
            </a:r>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28</a:t>
            </a:fld>
            <a:endParaRPr lang="en-US" dirty="0"/>
          </a:p>
        </p:txBody>
      </p:sp>
    </p:spTree>
    <p:extLst>
      <p:ext uri="{BB962C8B-B14F-4D97-AF65-F5344CB8AC3E}">
        <p14:creationId xmlns:p14="http://schemas.microsoft.com/office/powerpoint/2010/main" val="5257184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Ethical, Legal, and Social Issues of Information Systems</a:t>
            </a:r>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29</a:t>
            </a:fld>
            <a:endParaRPr lang="en-US" dirty="0"/>
          </a:p>
        </p:txBody>
      </p:sp>
    </p:spTree>
    <p:extLst>
      <p:ext uri="{BB962C8B-B14F-4D97-AF65-F5344CB8AC3E}">
        <p14:creationId xmlns:p14="http://schemas.microsoft.com/office/powerpoint/2010/main" val="2616776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Ethical, Legal, and Social Issues of Information Systems</a:t>
            </a:r>
          </a:p>
          <a:p>
            <a:endParaRPr lang="en-US" dirty="0"/>
          </a:p>
          <a:p>
            <a:r>
              <a:rPr lang="en-US" altLang="en-US" dirty="0"/>
              <a:t>Internet censorship</a:t>
            </a:r>
          </a:p>
          <a:p>
            <a:pPr lvl="1"/>
            <a:r>
              <a:rPr lang="en-US" altLang="en-US" dirty="0"/>
              <a:t>The control or suppression of the publishing or accessing of information on the Internet</a:t>
            </a:r>
          </a:p>
          <a:p>
            <a:r>
              <a:rPr lang="en-US" altLang="en-US" dirty="0"/>
              <a:t>Digital divide</a:t>
            </a:r>
          </a:p>
          <a:p>
            <a:pPr lvl="1"/>
            <a:r>
              <a:rPr lang="en-US" altLang="en-US" dirty="0"/>
              <a:t>A term used to describe the gulf between those who do and those who don’t have access to modern information and communications technology</a:t>
            </a:r>
          </a:p>
          <a:p>
            <a:r>
              <a:rPr lang="en-US" altLang="en-US" dirty="0"/>
              <a:t>Net neutrality</a:t>
            </a:r>
          </a:p>
          <a:p>
            <a:pPr lvl="1"/>
            <a:r>
              <a:rPr lang="en-US" altLang="en-US" dirty="0"/>
              <a:t>The principle that Internet service providers (ISPs) should be required to treat all Internet traffic running over their networks the same</a:t>
            </a:r>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30</a:t>
            </a:fld>
            <a:endParaRPr lang="en-US" dirty="0"/>
          </a:p>
        </p:txBody>
      </p:sp>
    </p:spTree>
    <p:extLst>
      <p:ext uri="{BB962C8B-B14F-4D97-AF65-F5344CB8AC3E}">
        <p14:creationId xmlns:p14="http://schemas.microsoft.com/office/powerpoint/2010/main" val="29257342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Summary</a:t>
            </a:r>
          </a:p>
          <a:p>
            <a:endParaRPr lang="en-US" altLang="en-US" dirty="0"/>
          </a:p>
          <a:p>
            <a:pPr eaLnBrk="1" hangingPunct="1"/>
            <a:r>
              <a:rPr lang="en-US" altLang="en-US" dirty="0"/>
              <a:t>The value of information is directly linked to how it helps decision makers achieve the organization’s goals</a:t>
            </a:r>
          </a:p>
          <a:p>
            <a:pPr eaLnBrk="1" hangingPunct="1"/>
            <a:r>
              <a:rPr lang="en-US" altLang="en-US" dirty="0"/>
              <a:t>Information systems are composed of fundamental components that must be carefully assembled and integrated to work well together</a:t>
            </a:r>
          </a:p>
          <a:p>
            <a:pPr eaLnBrk="1" hangingPunct="1"/>
            <a:r>
              <a:rPr lang="en-US" altLang="en-US" dirty="0"/>
              <a:t>Managers have an essential role to play in the successful implementation and use of information systems-that role changes depending on which type of IS system is being implemented</a:t>
            </a:r>
          </a:p>
        </p:txBody>
      </p:sp>
      <p:sp>
        <p:nvSpPr>
          <p:cNvPr id="70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125A54B-9274-488E-8963-5C536A8669DB}" type="slidenum">
              <a:rPr lang="en-US" altLang="en-US" smtClean="0"/>
              <a:pPr>
                <a:spcBef>
                  <a:spcPct val="0"/>
                </a:spcBef>
              </a:pPr>
              <a:t>31</a:t>
            </a:fld>
            <a:endParaRPr lang="en-US" altLang="en-US" dirty="0"/>
          </a:p>
        </p:txBody>
      </p:sp>
    </p:spTree>
    <p:extLst>
      <p:ext uri="{BB962C8B-B14F-4D97-AF65-F5344CB8AC3E}">
        <p14:creationId xmlns:p14="http://schemas.microsoft.com/office/powerpoint/2010/main" val="37096640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Data, Information, and Knowledge</a:t>
            </a:r>
          </a:p>
          <a:p>
            <a:endParaRPr lang="en-US" dirty="0"/>
          </a:p>
          <a:p>
            <a:r>
              <a:rPr lang="en-US" altLang="en-US" dirty="0"/>
              <a:t>Data: raw facts</a:t>
            </a:r>
          </a:p>
          <a:p>
            <a:r>
              <a:rPr lang="en-US" altLang="en-US" dirty="0"/>
              <a:t>Information: collection of data organized in such a way that they have value beyond the facts themselves</a:t>
            </a:r>
          </a:p>
          <a:p>
            <a:r>
              <a:rPr lang="en-US" altLang="en-US" dirty="0"/>
              <a:t>Process: set of logically related tasks  performed to achieve a defined outcome</a:t>
            </a:r>
          </a:p>
          <a:p>
            <a:pPr lvl="1"/>
            <a:r>
              <a:rPr lang="en-US" altLang="en-US" dirty="0"/>
              <a:t>Turning data into information is a process</a:t>
            </a:r>
          </a:p>
          <a:p>
            <a:r>
              <a:rPr lang="en-US" altLang="en-US" dirty="0"/>
              <a:t>Knowledge: awareness and understanding of a set of information and the ways it can be made useful to support a task</a:t>
            </a:r>
          </a:p>
          <a:p>
            <a:pPr lvl="1"/>
            <a:r>
              <a:rPr lang="en-US" altLang="en-US" dirty="0"/>
              <a:t>The process of defining relationships among data to create useful information requires knowledge</a:t>
            </a:r>
          </a:p>
          <a:p>
            <a:pPr lvl="1"/>
            <a:endParaRPr lang="en-US" altLang="en-US" dirty="0"/>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3</a:t>
            </a:fld>
            <a:endParaRPr lang="en-US" dirty="0"/>
          </a:p>
        </p:txBody>
      </p:sp>
    </p:spTree>
    <p:extLst>
      <p:ext uri="{BB962C8B-B14F-4D97-AF65-F5344CB8AC3E}">
        <p14:creationId xmlns:p14="http://schemas.microsoft.com/office/powerpoint/2010/main" val="24793595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Data, Information,</a:t>
            </a:r>
            <a:r>
              <a:rPr lang="en-US" altLang="en-US" baseline="0" dirty="0"/>
              <a:t> </a:t>
            </a:r>
            <a:r>
              <a:rPr lang="en-US" altLang="en-US" dirty="0"/>
              <a:t>and Knowledge</a:t>
            </a:r>
          </a:p>
        </p:txBody>
      </p:sp>
      <p:sp>
        <p:nvSpPr>
          <p:cNvPr id="18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panose="02020603050405020304" pitchFamily="18" charset="0"/>
                <a:cs typeface="Arial" panose="020B0604020202020204" pitchFamily="34" charset="0"/>
              </a:defRPr>
            </a:lvl1pPr>
            <a:lvl2pPr marL="742950" indent="-285750">
              <a:defRPr sz="2000">
                <a:solidFill>
                  <a:srgbClr val="FFFFFF"/>
                </a:solidFill>
                <a:latin typeface="Times New Roman" panose="02020603050405020304" pitchFamily="18" charset="0"/>
                <a:cs typeface="Arial" panose="020B0604020202020204" pitchFamily="34" charset="0"/>
              </a:defRPr>
            </a:lvl2pPr>
            <a:lvl3pPr marL="1143000" indent="-228600">
              <a:defRPr sz="2000">
                <a:solidFill>
                  <a:srgbClr val="FFFFFF"/>
                </a:solidFill>
                <a:latin typeface="Times New Roman" panose="02020603050405020304" pitchFamily="18" charset="0"/>
                <a:cs typeface="Arial" panose="020B0604020202020204" pitchFamily="34" charset="0"/>
              </a:defRPr>
            </a:lvl3pPr>
            <a:lvl4pPr marL="1600200" indent="-228600">
              <a:defRPr sz="2000">
                <a:solidFill>
                  <a:srgbClr val="FFFFFF"/>
                </a:solidFill>
                <a:latin typeface="Times New Roman" panose="02020603050405020304" pitchFamily="18" charset="0"/>
                <a:cs typeface="Arial" panose="020B0604020202020204" pitchFamily="34" charset="0"/>
              </a:defRPr>
            </a:lvl4pPr>
            <a:lvl5pPr marL="2057400" indent="-228600">
              <a:defRPr sz="2000">
                <a:solidFill>
                  <a:srgbClr val="FFFF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9pPr>
          </a:lstStyle>
          <a:p>
            <a:fld id="{F3AA679C-FF78-4078-9FBA-14762F1374CC}" type="slidenum">
              <a:rPr lang="en-US" altLang="en-US" sz="1200" smtClean="0">
                <a:solidFill>
                  <a:schemeClr val="tx1"/>
                </a:solidFill>
              </a:rPr>
              <a:pPr/>
              <a:t>4</a:t>
            </a:fld>
            <a:endParaRPr lang="en-US" altLang="en-US" sz="1200" dirty="0">
              <a:solidFill>
                <a:schemeClr val="tx1"/>
              </a:solidFill>
            </a:endParaRPr>
          </a:p>
        </p:txBody>
      </p:sp>
    </p:spTree>
    <p:extLst>
      <p:ext uri="{BB962C8B-B14F-4D97-AF65-F5344CB8AC3E}">
        <p14:creationId xmlns:p14="http://schemas.microsoft.com/office/powerpoint/2010/main" val="6179730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The Value of Information</a:t>
            </a:r>
          </a:p>
          <a:p>
            <a:endParaRPr lang="en-US" dirty="0"/>
          </a:p>
          <a:p>
            <a:r>
              <a:rPr lang="en-US" altLang="en-US" dirty="0"/>
              <a:t>Valuable information helps people perform tasks more efficiently and effectively</a:t>
            </a:r>
          </a:p>
          <a:p>
            <a:pPr lvl="1"/>
            <a:r>
              <a:rPr lang="en-US" altLang="en-US" dirty="0"/>
              <a:t>Inaccurate data can result in loss of potential new customers and reduced customer satisfaction</a:t>
            </a:r>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7</a:t>
            </a:fld>
            <a:endParaRPr lang="en-US" dirty="0"/>
          </a:p>
        </p:txBody>
      </p:sp>
    </p:spTree>
    <p:extLst>
      <p:ext uri="{BB962C8B-B14F-4D97-AF65-F5344CB8AC3E}">
        <p14:creationId xmlns:p14="http://schemas.microsoft.com/office/powerpoint/2010/main" val="36356636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The Value of Information</a:t>
            </a:r>
          </a:p>
          <a:p>
            <a:endParaRPr lang="en-US" dirty="0"/>
          </a:p>
          <a:p>
            <a:r>
              <a:rPr lang="en-US" altLang="en-US" dirty="0"/>
              <a:t>Valuable information helps people perform tasks more efficiently and effectively</a:t>
            </a:r>
          </a:p>
          <a:p>
            <a:pPr lvl="1"/>
            <a:r>
              <a:rPr lang="en-US" altLang="en-US" dirty="0"/>
              <a:t>Inaccurate data can result in loss of potential new customers and reduced customer satisfaction</a:t>
            </a:r>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8</a:t>
            </a:fld>
            <a:endParaRPr lang="en-US" dirty="0"/>
          </a:p>
        </p:txBody>
      </p:sp>
    </p:spTree>
    <p:extLst>
      <p:ext uri="{BB962C8B-B14F-4D97-AF65-F5344CB8AC3E}">
        <p14:creationId xmlns:p14="http://schemas.microsoft.com/office/powerpoint/2010/main" val="10008307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altLang="en-US" dirty="0"/>
              <a:t>What is an Information System?</a:t>
            </a:r>
          </a:p>
          <a:p>
            <a:endParaRPr lang="en-US" dirty="0"/>
          </a:p>
          <a:p>
            <a:r>
              <a:rPr lang="en-US" altLang="en-US" dirty="0"/>
              <a:t>An information system (IS) is a set of interrelated elements that: </a:t>
            </a:r>
          </a:p>
          <a:p>
            <a:pPr lvl="1"/>
            <a:r>
              <a:rPr lang="en-US" altLang="en-US" dirty="0"/>
              <a:t>Collect (input)</a:t>
            </a:r>
          </a:p>
          <a:p>
            <a:pPr lvl="1"/>
            <a:r>
              <a:rPr lang="en-US" altLang="en-US" dirty="0"/>
              <a:t>Process</a:t>
            </a:r>
          </a:p>
          <a:p>
            <a:pPr lvl="1"/>
            <a:r>
              <a:rPr lang="en-US" altLang="en-US" dirty="0"/>
              <a:t>Store</a:t>
            </a:r>
          </a:p>
          <a:p>
            <a:pPr lvl="1"/>
            <a:r>
              <a:rPr lang="en-US" altLang="en-US" dirty="0"/>
              <a:t>Disseminate data and information</a:t>
            </a:r>
          </a:p>
          <a:p>
            <a:pPr lvl="1"/>
            <a:r>
              <a:rPr lang="en-US" altLang="en-US" dirty="0"/>
              <a:t>Provides a feedback mechanism to monitor and control its operation to make sure it continues to meet its goals and objectives</a:t>
            </a:r>
          </a:p>
          <a:p>
            <a:r>
              <a:rPr lang="en-US" altLang="en-US" dirty="0"/>
              <a:t>A computer-based information system (CBIS) is a single set of hardware, software, databases, networks, people, and procedures</a:t>
            </a:r>
          </a:p>
          <a:p>
            <a:pPr lvl="1"/>
            <a:r>
              <a:rPr lang="en-US" altLang="en-US" dirty="0"/>
              <a:t>That are configured to collect, manipulate, store, and process data into information</a:t>
            </a:r>
          </a:p>
          <a:p>
            <a:r>
              <a:rPr lang="en-US" altLang="en-US" dirty="0"/>
              <a:t>An organization’s technology infrastructure includes all the hardware, software, databases, networks, people, and procedures </a:t>
            </a:r>
          </a:p>
          <a:p>
            <a:pPr lvl="1"/>
            <a:r>
              <a:rPr lang="en-US" altLang="en-US" dirty="0"/>
              <a:t>That are configured to collect, manipulate, store, and process data into information</a:t>
            </a:r>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9</a:t>
            </a:fld>
            <a:endParaRPr lang="en-US" dirty="0"/>
          </a:p>
        </p:txBody>
      </p:sp>
    </p:spTree>
    <p:extLst>
      <p:ext uri="{BB962C8B-B14F-4D97-AF65-F5344CB8AC3E}">
        <p14:creationId xmlns:p14="http://schemas.microsoft.com/office/powerpoint/2010/main" val="17118191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What is an Information System?</a:t>
            </a:r>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11</a:t>
            </a:fld>
            <a:endParaRPr lang="en-US" dirty="0"/>
          </a:p>
        </p:txBody>
      </p:sp>
    </p:spTree>
    <p:extLst>
      <p:ext uri="{BB962C8B-B14F-4D97-AF65-F5344CB8AC3E}">
        <p14:creationId xmlns:p14="http://schemas.microsoft.com/office/powerpoint/2010/main" val="17332017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What is an Information System?</a:t>
            </a:r>
          </a:p>
          <a:p>
            <a:endParaRPr lang="en-US" dirty="0"/>
          </a:p>
          <a:p>
            <a:r>
              <a:rPr lang="en-US" altLang="en-US" dirty="0"/>
              <a:t>Procedure defines the steps to follow to achieve a specific end result</a:t>
            </a:r>
          </a:p>
          <a:p>
            <a:pPr lvl="1"/>
            <a:r>
              <a:rPr lang="en-US" altLang="en-US" dirty="0"/>
              <a:t>Such as enter a customer order, pay a supplier invoice, or request a current inventory report</a:t>
            </a:r>
          </a:p>
          <a:p>
            <a:r>
              <a:rPr lang="en-US" altLang="en-US" dirty="0"/>
              <a:t>Using a CBIS involves setting and following many procedures, including those for the</a:t>
            </a:r>
          </a:p>
          <a:p>
            <a:pPr lvl="1"/>
            <a:r>
              <a:rPr lang="en-US" altLang="en-US" dirty="0"/>
              <a:t>Operation, maintenance, and security of the system</a:t>
            </a:r>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13</a:t>
            </a:fld>
            <a:endParaRPr lang="en-US" dirty="0"/>
          </a:p>
        </p:txBody>
      </p:sp>
    </p:spTree>
    <p:extLst>
      <p:ext uri="{BB962C8B-B14F-4D97-AF65-F5344CB8AC3E}">
        <p14:creationId xmlns:p14="http://schemas.microsoft.com/office/powerpoint/2010/main" val="1418227904"/>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 Id="rId9"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1" name="Picture 10" descr="Title_Slid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8134" y="254000"/>
            <a:ext cx="8713465" cy="6526752"/>
          </a:xfrm>
          <a:prstGeom prst="rect">
            <a:avLst/>
          </a:prstGeom>
        </p:spPr>
      </p:pic>
      <p:sp>
        <p:nvSpPr>
          <p:cNvPr id="2" name="Title 1"/>
          <p:cNvSpPr>
            <a:spLocks noGrp="1"/>
          </p:cNvSpPr>
          <p:nvPr>
            <p:ph type="ctrTitle"/>
          </p:nvPr>
        </p:nvSpPr>
        <p:spPr>
          <a:xfrm>
            <a:off x="698500" y="2712698"/>
            <a:ext cx="7747000" cy="377026"/>
          </a:xfrm>
        </p:spPr>
        <p:txBody>
          <a:bodyPr anchor="b"/>
          <a:lstStyle>
            <a:lvl1pPr algn="ctr">
              <a:defRPr sz="2800">
                <a:solidFill>
                  <a:schemeClr val="accent2"/>
                </a:solidFill>
              </a:defRPr>
            </a:lvl1pPr>
          </a:lstStyle>
          <a:p>
            <a:r>
              <a:rPr lang="en-US" dirty="0"/>
              <a:t>Click to edit Master title style</a:t>
            </a:r>
          </a:p>
        </p:txBody>
      </p:sp>
      <p:sp>
        <p:nvSpPr>
          <p:cNvPr id="3" name="Subtitle 2"/>
          <p:cNvSpPr>
            <a:spLocks noGrp="1"/>
          </p:cNvSpPr>
          <p:nvPr>
            <p:ph type="subTitle" idx="1"/>
          </p:nvPr>
        </p:nvSpPr>
        <p:spPr>
          <a:xfrm>
            <a:off x="698500" y="3352800"/>
            <a:ext cx="7747000" cy="235962"/>
          </a:xfrm>
        </p:spPr>
        <p:txBody>
          <a:bodyPr/>
          <a:lstStyle>
            <a:lvl1pPr marL="0" indent="0" algn="ctr">
              <a:buNone/>
              <a:defRPr sz="16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Rectangle 3"/>
          <p:cNvSpPr/>
          <p:nvPr userDrawn="1"/>
        </p:nvSpPr>
        <p:spPr>
          <a:xfrm>
            <a:off x="3482340" y="223520"/>
            <a:ext cx="2125980" cy="985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Rules_Single_A.png"/>
          <p:cNvPicPr>
            <a:picLocks noChangeAspect="1"/>
          </p:cNvPicPr>
          <p:nvPr userDrawn="1"/>
        </p:nvPicPr>
        <p:blipFill rotWithShape="1">
          <a:blip r:embed="rId3" cstate="print">
            <a:extLst>
              <a:ext uri="{28A0092B-C50C-407E-A947-70E740481C1C}">
                <a14:useLocalDpi xmlns:a14="http://schemas.microsoft.com/office/drawing/2010/main" val="0"/>
              </a:ext>
            </a:extLst>
          </a:blip>
          <a:srcRect l="25529" r="-57141"/>
          <a:stretch/>
        </p:blipFill>
        <p:spPr>
          <a:xfrm>
            <a:off x="1627124" y="481304"/>
            <a:ext cx="10034016" cy="99113"/>
          </a:xfrm>
          <a:prstGeom prst="rect">
            <a:avLst/>
          </a:prstGeom>
        </p:spPr>
      </p:pic>
      <p:sp>
        <p:nvSpPr>
          <p:cNvPr id="5" name="Rectangle 4"/>
          <p:cNvSpPr/>
          <p:nvPr userDrawn="1"/>
        </p:nvSpPr>
        <p:spPr>
          <a:xfrm>
            <a:off x="6812283" y="4885106"/>
            <a:ext cx="2080291" cy="1926127"/>
          </a:xfrm>
          <a:custGeom>
            <a:avLst/>
            <a:gdLst>
              <a:gd name="connsiteX0" fmla="*/ 0 w 1973580"/>
              <a:gd name="connsiteY0" fmla="*/ 0 h 1389864"/>
              <a:gd name="connsiteX1" fmla="*/ 1973580 w 1973580"/>
              <a:gd name="connsiteY1" fmla="*/ 0 h 1389864"/>
              <a:gd name="connsiteX2" fmla="*/ 1973580 w 1973580"/>
              <a:gd name="connsiteY2" fmla="*/ 1389864 h 1389864"/>
              <a:gd name="connsiteX3" fmla="*/ 0 w 1973580"/>
              <a:gd name="connsiteY3" fmla="*/ 1389864 h 1389864"/>
              <a:gd name="connsiteX4" fmla="*/ 0 w 1973580"/>
              <a:gd name="connsiteY4" fmla="*/ 0 h 1389864"/>
              <a:gd name="connsiteX0" fmla="*/ 0 w 1973580"/>
              <a:gd name="connsiteY0" fmla="*/ 0 h 1389864"/>
              <a:gd name="connsiteX1" fmla="*/ 1935480 w 1973580"/>
              <a:gd name="connsiteY1" fmla="*/ 60960 h 1389864"/>
              <a:gd name="connsiteX2" fmla="*/ 1973580 w 1973580"/>
              <a:gd name="connsiteY2" fmla="*/ 1389864 h 1389864"/>
              <a:gd name="connsiteX3" fmla="*/ 0 w 1973580"/>
              <a:gd name="connsiteY3" fmla="*/ 1389864 h 1389864"/>
              <a:gd name="connsiteX4" fmla="*/ 0 w 1973580"/>
              <a:gd name="connsiteY4" fmla="*/ 0 h 1389864"/>
              <a:gd name="connsiteX0" fmla="*/ 0 w 1973580"/>
              <a:gd name="connsiteY0" fmla="*/ 54731 h 1444595"/>
              <a:gd name="connsiteX1" fmla="*/ 1577340 w 1973580"/>
              <a:gd name="connsiteY1" fmla="*/ 1391 h 1444595"/>
              <a:gd name="connsiteX2" fmla="*/ 1935480 w 1973580"/>
              <a:gd name="connsiteY2" fmla="*/ 115691 h 1444595"/>
              <a:gd name="connsiteX3" fmla="*/ 1973580 w 1973580"/>
              <a:gd name="connsiteY3" fmla="*/ 1444595 h 1444595"/>
              <a:gd name="connsiteX4" fmla="*/ 0 w 1973580"/>
              <a:gd name="connsiteY4" fmla="*/ 1444595 h 1444595"/>
              <a:gd name="connsiteX5" fmla="*/ 0 w 1973580"/>
              <a:gd name="connsiteY5" fmla="*/ 54731 h 1444595"/>
              <a:gd name="connsiteX0" fmla="*/ 0 w 2080291"/>
              <a:gd name="connsiteY0" fmla="*/ 54731 h 1444595"/>
              <a:gd name="connsiteX1" fmla="*/ 1577340 w 2080291"/>
              <a:gd name="connsiteY1" fmla="*/ 1391 h 1444595"/>
              <a:gd name="connsiteX2" fmla="*/ 1935480 w 2080291"/>
              <a:gd name="connsiteY2" fmla="*/ 115691 h 1444595"/>
              <a:gd name="connsiteX3" fmla="*/ 2080260 w 2080291"/>
              <a:gd name="connsiteY3" fmla="*/ 428112 h 1444595"/>
              <a:gd name="connsiteX4" fmla="*/ 1973580 w 2080291"/>
              <a:gd name="connsiteY4" fmla="*/ 1444595 h 1444595"/>
              <a:gd name="connsiteX5" fmla="*/ 0 w 2080291"/>
              <a:gd name="connsiteY5" fmla="*/ 1444595 h 1444595"/>
              <a:gd name="connsiteX6" fmla="*/ 0 w 2080291"/>
              <a:gd name="connsiteY6" fmla="*/ 54731 h 1444595"/>
              <a:gd name="connsiteX0" fmla="*/ 0 w 2080291"/>
              <a:gd name="connsiteY0" fmla="*/ 54731 h 1444595"/>
              <a:gd name="connsiteX1" fmla="*/ 1577340 w 2080291"/>
              <a:gd name="connsiteY1" fmla="*/ 1391 h 1444595"/>
              <a:gd name="connsiteX2" fmla="*/ 1935480 w 2080291"/>
              <a:gd name="connsiteY2" fmla="*/ 115691 h 1444595"/>
              <a:gd name="connsiteX3" fmla="*/ 2080260 w 2080291"/>
              <a:gd name="connsiteY3" fmla="*/ 428112 h 1444595"/>
              <a:gd name="connsiteX4" fmla="*/ 1973580 w 2080291"/>
              <a:gd name="connsiteY4" fmla="*/ 1444595 h 1444595"/>
              <a:gd name="connsiteX5" fmla="*/ 0 w 2080291"/>
              <a:gd name="connsiteY5" fmla="*/ 1444595 h 1444595"/>
              <a:gd name="connsiteX6" fmla="*/ 60960 w 2080291"/>
              <a:gd name="connsiteY6" fmla="*/ 1030092 h 1444595"/>
              <a:gd name="connsiteX7" fmla="*/ 0 w 2080291"/>
              <a:gd name="connsiteY7" fmla="*/ 54731 h 1444595"/>
              <a:gd name="connsiteX0" fmla="*/ 0 w 2080291"/>
              <a:gd name="connsiteY0" fmla="*/ 54731 h 1444595"/>
              <a:gd name="connsiteX1" fmla="*/ 1577340 w 2080291"/>
              <a:gd name="connsiteY1" fmla="*/ 1391 h 1444595"/>
              <a:gd name="connsiteX2" fmla="*/ 1935480 w 2080291"/>
              <a:gd name="connsiteY2" fmla="*/ 115691 h 1444595"/>
              <a:gd name="connsiteX3" fmla="*/ 2080260 w 2080291"/>
              <a:gd name="connsiteY3" fmla="*/ 428112 h 1444595"/>
              <a:gd name="connsiteX4" fmla="*/ 1973580 w 2080291"/>
              <a:gd name="connsiteY4" fmla="*/ 1444595 h 1444595"/>
              <a:gd name="connsiteX5" fmla="*/ 0 w 2080291"/>
              <a:gd name="connsiteY5" fmla="*/ 1444595 h 1444595"/>
              <a:gd name="connsiteX6" fmla="*/ 144780 w 2080291"/>
              <a:gd name="connsiteY6" fmla="*/ 999612 h 1444595"/>
              <a:gd name="connsiteX7" fmla="*/ 0 w 2080291"/>
              <a:gd name="connsiteY7" fmla="*/ 54731 h 1444595"/>
              <a:gd name="connsiteX0" fmla="*/ 0 w 2080291"/>
              <a:gd name="connsiteY0" fmla="*/ 54731 h 1444595"/>
              <a:gd name="connsiteX1" fmla="*/ 1577340 w 2080291"/>
              <a:gd name="connsiteY1" fmla="*/ 1391 h 1444595"/>
              <a:gd name="connsiteX2" fmla="*/ 1935480 w 2080291"/>
              <a:gd name="connsiteY2" fmla="*/ 115691 h 1444595"/>
              <a:gd name="connsiteX3" fmla="*/ 2080260 w 2080291"/>
              <a:gd name="connsiteY3" fmla="*/ 428112 h 1444595"/>
              <a:gd name="connsiteX4" fmla="*/ 1973580 w 2080291"/>
              <a:gd name="connsiteY4" fmla="*/ 1444595 h 1444595"/>
              <a:gd name="connsiteX5" fmla="*/ 0 w 2080291"/>
              <a:gd name="connsiteY5" fmla="*/ 1444595 h 1444595"/>
              <a:gd name="connsiteX6" fmla="*/ 144780 w 2080291"/>
              <a:gd name="connsiteY6" fmla="*/ 999612 h 1444595"/>
              <a:gd name="connsiteX7" fmla="*/ 0 w 2080291"/>
              <a:gd name="connsiteY7" fmla="*/ 54731 h 1444595"/>
              <a:gd name="connsiteX0" fmla="*/ 0 w 2080291"/>
              <a:gd name="connsiteY0" fmla="*/ 54731 h 1444595"/>
              <a:gd name="connsiteX1" fmla="*/ 1577340 w 2080291"/>
              <a:gd name="connsiteY1" fmla="*/ 1391 h 1444595"/>
              <a:gd name="connsiteX2" fmla="*/ 1935480 w 2080291"/>
              <a:gd name="connsiteY2" fmla="*/ 115691 h 1444595"/>
              <a:gd name="connsiteX3" fmla="*/ 2080260 w 2080291"/>
              <a:gd name="connsiteY3" fmla="*/ 428112 h 1444595"/>
              <a:gd name="connsiteX4" fmla="*/ 1973580 w 2080291"/>
              <a:gd name="connsiteY4" fmla="*/ 1444595 h 1444595"/>
              <a:gd name="connsiteX5" fmla="*/ 0 w 2080291"/>
              <a:gd name="connsiteY5" fmla="*/ 1444595 h 1444595"/>
              <a:gd name="connsiteX6" fmla="*/ 99060 w 2080291"/>
              <a:gd name="connsiteY6" fmla="*/ 991992 h 1444595"/>
              <a:gd name="connsiteX7" fmla="*/ 0 w 2080291"/>
              <a:gd name="connsiteY7" fmla="*/ 54731 h 1444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80291" h="1444595">
                <a:moveTo>
                  <a:pt x="0" y="54731"/>
                </a:moveTo>
                <a:cubicBezTo>
                  <a:pt x="520700" y="67431"/>
                  <a:pt x="1056640" y="-11309"/>
                  <a:pt x="1577340" y="1391"/>
                </a:cubicBezTo>
                <a:lnTo>
                  <a:pt x="1935480" y="115691"/>
                </a:lnTo>
                <a:cubicBezTo>
                  <a:pt x="1932940" y="209671"/>
                  <a:pt x="2082800" y="334132"/>
                  <a:pt x="2080260" y="428112"/>
                </a:cubicBezTo>
                <a:lnTo>
                  <a:pt x="1973580" y="1444595"/>
                </a:lnTo>
                <a:lnTo>
                  <a:pt x="0" y="1444595"/>
                </a:lnTo>
                <a:cubicBezTo>
                  <a:pt x="0" y="1319127"/>
                  <a:pt x="99060" y="1117460"/>
                  <a:pt x="99060" y="991992"/>
                </a:cubicBezTo>
                <a:lnTo>
                  <a:pt x="0" y="5473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udio.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865369" y="5389519"/>
            <a:ext cx="987056" cy="1040948"/>
          </a:xfrm>
          <a:prstGeom prst="rect">
            <a:avLst/>
          </a:prstGeom>
        </p:spPr>
      </p:pic>
      <p:pic>
        <p:nvPicPr>
          <p:cNvPr id="12" name="Picture 11"/>
          <p:cNvPicPr>
            <a:picLocks noChangeAspect="1"/>
          </p:cNvPicPr>
          <p:nvPr userDrawn="1"/>
        </p:nvPicPr>
        <p:blipFill rotWithShape="1">
          <a:blip r:embed="rId5" cstate="print">
            <a:extLst>
              <a:ext uri="{28A0092B-C50C-407E-A947-70E740481C1C}">
                <a14:useLocalDpi xmlns:a14="http://schemas.microsoft.com/office/drawing/2010/main" val="0"/>
              </a:ext>
            </a:extLst>
          </a:blip>
          <a:srcRect l="24476" r="23794"/>
          <a:stretch/>
        </p:blipFill>
        <p:spPr>
          <a:xfrm>
            <a:off x="8674488" y="5121741"/>
            <a:ext cx="275507" cy="710099"/>
          </a:xfrm>
          <a:prstGeom prst="rect">
            <a:avLst/>
          </a:prstGeom>
        </p:spPr>
      </p:pic>
      <p:pic>
        <p:nvPicPr>
          <p:cNvPr id="13" name="Picture 12" descr="Swirl_3.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9688654">
            <a:off x="7441068" y="6393019"/>
            <a:ext cx="386047" cy="285072"/>
          </a:xfrm>
          <a:prstGeom prst="rect">
            <a:avLst/>
          </a:prstGeom>
        </p:spPr>
      </p:pic>
      <p:pic>
        <p:nvPicPr>
          <p:cNvPr id="14" name="Picture 13" descr="Swirl_3.png"/>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8073124">
            <a:off x="7908376" y="5449329"/>
            <a:ext cx="591497" cy="245691"/>
          </a:xfrm>
          <a:prstGeom prst="rect">
            <a:avLst/>
          </a:prstGeom>
        </p:spPr>
      </p:pic>
      <p:pic>
        <p:nvPicPr>
          <p:cNvPr id="16" name="Picture 15"/>
          <p:cNvPicPr>
            <a:picLocks noChangeAspect="1"/>
          </p:cNvPicPr>
          <p:nvPr userDrawn="1"/>
        </p:nvPicPr>
        <p:blipFill rotWithShape="1">
          <a:blip r:embed="rId8" cstate="print">
            <a:extLst>
              <a:ext uri="{28A0092B-C50C-407E-A947-70E740481C1C}">
                <a14:useLocalDpi xmlns:a14="http://schemas.microsoft.com/office/drawing/2010/main" val="0"/>
              </a:ext>
            </a:extLst>
          </a:blip>
          <a:srcRect l="4669" t="13753" r="6579" b="12460"/>
          <a:stretch/>
        </p:blipFill>
        <p:spPr>
          <a:xfrm>
            <a:off x="7939373" y="5831840"/>
            <a:ext cx="672857" cy="745880"/>
          </a:xfrm>
          <a:prstGeom prst="rect">
            <a:avLst/>
          </a:prstGeom>
        </p:spPr>
      </p:pic>
      <p:sp>
        <p:nvSpPr>
          <p:cNvPr id="6" name="Footer Placeholder 5"/>
          <p:cNvSpPr>
            <a:spLocks noGrp="1"/>
          </p:cNvSpPr>
          <p:nvPr>
            <p:ph type="ftr" sz="quarter" idx="10"/>
          </p:nvPr>
        </p:nvSpPr>
        <p:spPr>
          <a:xfrm>
            <a:off x="1015922" y="6456817"/>
            <a:ext cx="6399830" cy="366183"/>
          </a:xfrm>
        </p:spPr>
        <p:txBody>
          <a:bodyPr/>
          <a:lstStyle>
            <a:lvl1pPr>
              <a:defRPr sz="600"/>
            </a:lvl1pPr>
          </a:lstStyle>
          <a:p>
            <a:r>
              <a:rPr lang="en-US" dirty="0"/>
              <a:t>© 2017 Cengage Learning. All Rights Reserved. May not be copied, scanned, or duplicated, in whole or in part, except for use as permitted in a license distributed with a certain product or service or otherwise on a password-protected website for classroom use.</a:t>
            </a:r>
          </a:p>
        </p:txBody>
      </p:sp>
      <p:pic>
        <p:nvPicPr>
          <p:cNvPr id="9" name="Picture 8"/>
          <p:cNvPicPr>
            <a:picLocks noChangeAspect="1"/>
          </p:cNvPicPr>
          <p:nvPr userDrawn="1"/>
        </p:nvPicPr>
        <p:blipFill>
          <a:blip r:embed="rId9"/>
          <a:stretch>
            <a:fillRect/>
          </a:stretch>
        </p:blipFill>
        <p:spPr>
          <a:xfrm>
            <a:off x="0" y="6415635"/>
            <a:ext cx="1151034" cy="354164"/>
          </a:xfrm>
          <a:prstGeom prst="rect">
            <a:avLst/>
          </a:prstGeom>
        </p:spPr>
      </p:pic>
    </p:spTree>
    <p:extLst>
      <p:ext uri="{BB962C8B-B14F-4D97-AF65-F5344CB8AC3E}">
        <p14:creationId xmlns:p14="http://schemas.microsoft.com/office/powerpoint/2010/main" val="2594084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41600" y="2228188"/>
            <a:ext cx="6172200" cy="377026"/>
          </a:xfrm>
        </p:spPr>
        <p:txBody>
          <a:bodyPr anchor="ctr"/>
          <a:lstStyle>
            <a:lvl1pPr algn="l">
              <a:defRPr sz="2800" b="0" cap="none" baseline="0">
                <a:solidFill>
                  <a:srgbClr val="055C91"/>
                </a:solidFill>
              </a:defRPr>
            </a:lvl1pPr>
          </a:lstStyle>
          <a:p>
            <a:r>
              <a:rPr lang="en-US" dirty="0"/>
              <a:t>Click to edit Master title style</a:t>
            </a:r>
          </a:p>
        </p:txBody>
      </p:sp>
      <p:sp>
        <p:nvSpPr>
          <p:cNvPr id="3" name="Text Placeholder 2"/>
          <p:cNvSpPr>
            <a:spLocks noGrp="1"/>
          </p:cNvSpPr>
          <p:nvPr>
            <p:ph type="body" idx="1"/>
          </p:nvPr>
        </p:nvSpPr>
        <p:spPr>
          <a:xfrm>
            <a:off x="2641600" y="2942670"/>
            <a:ext cx="6172200" cy="265457"/>
          </a:xfrm>
        </p:spPr>
        <p:txBody>
          <a:bodyPr anchor="t"/>
          <a:lstStyle>
            <a:lvl1pPr marL="0" indent="0">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pic>
        <p:nvPicPr>
          <p:cNvPr id="6" name="Picture 5" descr="Rules_Single_A.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25529" r="-57141"/>
          <a:stretch/>
        </p:blipFill>
        <p:spPr>
          <a:xfrm>
            <a:off x="1597682" y="6487629"/>
            <a:ext cx="11423745" cy="90835"/>
          </a:xfrm>
          <a:prstGeom prst="rect">
            <a:avLst/>
          </a:prstGeom>
        </p:spPr>
      </p:pic>
      <p:pic>
        <p:nvPicPr>
          <p:cNvPr id="4" name="Picture 3" descr="Audi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0707" y="361953"/>
            <a:ext cx="1840495" cy="1940983"/>
          </a:xfrm>
          <a:prstGeom prst="rect">
            <a:avLst/>
          </a:prstGeom>
        </p:spPr>
      </p:pic>
      <p:pic>
        <p:nvPicPr>
          <p:cNvPr id="11" name="Picture 10" descr="Swirl_3.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2569126">
            <a:off x="1431691" y="1916271"/>
            <a:ext cx="908570" cy="670924"/>
          </a:xfrm>
          <a:prstGeom prst="rect">
            <a:avLst/>
          </a:prstGeom>
        </p:spPr>
      </p:pic>
      <p:pic>
        <p:nvPicPr>
          <p:cNvPr id="12" name="Picture 11" descr="Swirl_2.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3873741" flipH="1">
            <a:off x="218018" y="3551101"/>
            <a:ext cx="795867" cy="833254"/>
          </a:xfrm>
          <a:prstGeom prst="rect">
            <a:avLst/>
          </a:prstGeom>
        </p:spPr>
      </p:pic>
      <p:pic>
        <p:nvPicPr>
          <p:cNvPr id="14" name="Picture 13"/>
          <p:cNvPicPr>
            <a:picLocks noChangeAspect="1"/>
          </p:cNvPicPr>
          <p:nvPr userDrawn="1"/>
        </p:nvPicPr>
        <p:blipFill rotWithShape="1">
          <a:blip r:embed="rId6" cstate="print">
            <a:extLst>
              <a:ext uri="{28A0092B-C50C-407E-A947-70E740481C1C}">
                <a14:useLocalDpi xmlns:a14="http://schemas.microsoft.com/office/drawing/2010/main" val="0"/>
              </a:ext>
            </a:extLst>
          </a:blip>
          <a:srcRect l="4669" t="13753" r="6579" b="12460"/>
          <a:stretch/>
        </p:blipFill>
        <p:spPr>
          <a:xfrm>
            <a:off x="879649" y="2604920"/>
            <a:ext cx="1101550" cy="1221097"/>
          </a:xfrm>
          <a:prstGeom prst="rect">
            <a:avLst/>
          </a:prstGeom>
        </p:spPr>
      </p:pic>
      <p:pic>
        <p:nvPicPr>
          <p:cNvPr id="15" name="Picture 1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0704" y="4534755"/>
            <a:ext cx="596838" cy="795784"/>
          </a:xfrm>
          <a:prstGeom prst="rect">
            <a:avLst/>
          </a:prstGeom>
        </p:spPr>
      </p:pic>
      <p:pic>
        <p:nvPicPr>
          <p:cNvPr id="16" name="Picture 15"/>
          <p:cNvPicPr>
            <a:picLocks noChangeAspect="1"/>
          </p:cNvPicPr>
          <p:nvPr userDrawn="1"/>
        </p:nvPicPr>
        <p:blipFill rotWithShape="1">
          <a:blip r:embed="rId8" cstate="print">
            <a:extLst>
              <a:ext uri="{28A0092B-C50C-407E-A947-70E740481C1C}">
                <a14:useLocalDpi xmlns:a14="http://schemas.microsoft.com/office/drawing/2010/main" val="0"/>
              </a:ext>
            </a:extLst>
          </a:blip>
          <a:srcRect l="24476" r="23794"/>
          <a:stretch/>
        </p:blipFill>
        <p:spPr>
          <a:xfrm>
            <a:off x="737542" y="4804753"/>
            <a:ext cx="252342" cy="650393"/>
          </a:xfrm>
          <a:prstGeom prst="rect">
            <a:avLst/>
          </a:prstGeom>
        </p:spPr>
      </p:pic>
      <p:sp>
        <p:nvSpPr>
          <p:cNvPr id="7" name="Footer Placeholder 6"/>
          <p:cNvSpPr>
            <a:spLocks noGrp="1"/>
          </p:cNvSpPr>
          <p:nvPr>
            <p:ph type="ftr" sz="quarter" idx="10"/>
          </p:nvPr>
        </p:nvSpPr>
        <p:spPr>
          <a:xfrm>
            <a:off x="1597682" y="6578465"/>
            <a:ext cx="6781693" cy="244535"/>
          </a:xfrm>
        </p:spPr>
        <p:txBody>
          <a:bodyPr/>
          <a:lstStyle>
            <a:lvl1pPr>
              <a:defRPr sz="600"/>
            </a:lvl1pPr>
          </a:lstStyle>
          <a:p>
            <a:r>
              <a:rPr lang="en-US" dirty="0"/>
              <a:t>© 2017 Cengage Learning. All Rights Reserved. May not be copied, scanned, or duplicated, in whole or in part, except for use as permitted in a license distributed with a certain product or service or otherwise on a password-protected website for classroom use.</a:t>
            </a:r>
          </a:p>
        </p:txBody>
      </p:sp>
      <p:pic>
        <p:nvPicPr>
          <p:cNvPr id="17" name="Picture 16"/>
          <p:cNvPicPr>
            <a:picLocks noChangeAspect="1"/>
          </p:cNvPicPr>
          <p:nvPr userDrawn="1"/>
        </p:nvPicPr>
        <p:blipFill>
          <a:blip r:embed="rId9"/>
          <a:stretch>
            <a:fillRect/>
          </a:stretch>
        </p:blipFill>
        <p:spPr>
          <a:xfrm>
            <a:off x="118720" y="6363035"/>
            <a:ext cx="1400289" cy="430858"/>
          </a:xfrm>
          <a:prstGeom prst="rect">
            <a:avLst/>
          </a:prstGeom>
        </p:spPr>
      </p:pic>
    </p:spTree>
    <p:extLst>
      <p:ext uri="{BB962C8B-B14F-4D97-AF65-F5344CB8AC3E}">
        <p14:creationId xmlns:p14="http://schemas.microsoft.com/office/powerpoint/2010/main" val="2706735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171450" indent="-17145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762000" y="406258"/>
            <a:ext cx="8026400" cy="296235"/>
          </a:xfrm>
        </p:spPr>
        <p:txBody>
          <a:bodyPr/>
          <a:lstStyle/>
          <a:p>
            <a:r>
              <a:rPr lang="en-US" dirty="0"/>
              <a:t>Click to edit Master title style</a:t>
            </a:r>
          </a:p>
        </p:txBody>
      </p:sp>
      <p:pic>
        <p:nvPicPr>
          <p:cNvPr id="7" name="Picture 6" descr="Rules_Single_B.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4003" r="10006"/>
          <a:stretch/>
        </p:blipFill>
        <p:spPr>
          <a:xfrm>
            <a:off x="215900" y="948267"/>
            <a:ext cx="8586216" cy="44704"/>
          </a:xfrm>
          <a:prstGeom prst="rect">
            <a:avLst/>
          </a:prstGeom>
        </p:spPr>
      </p:pic>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val="0"/>
              </a:ext>
            </a:extLst>
          </a:blip>
          <a:srcRect l="4669" t="13753" r="6579" b="12460"/>
          <a:stretch/>
        </p:blipFill>
        <p:spPr>
          <a:xfrm>
            <a:off x="79668" y="222263"/>
            <a:ext cx="628992" cy="697255"/>
          </a:xfrm>
          <a:prstGeom prst="rect">
            <a:avLst/>
          </a:prstGeom>
        </p:spPr>
      </p:pic>
      <p:pic>
        <p:nvPicPr>
          <p:cNvPr id="18" name="Picture 17" descr="Rules_Single_A.png"/>
          <p:cNvPicPr>
            <a:picLocks noChangeAspect="1"/>
          </p:cNvPicPr>
          <p:nvPr userDrawn="1"/>
        </p:nvPicPr>
        <p:blipFill rotWithShape="1">
          <a:blip r:embed="rId4" cstate="print">
            <a:extLst>
              <a:ext uri="{28A0092B-C50C-407E-A947-70E740481C1C}">
                <a14:useLocalDpi xmlns:a14="http://schemas.microsoft.com/office/drawing/2010/main" val="0"/>
              </a:ext>
            </a:extLst>
          </a:blip>
          <a:srcRect l="25529" r="-57141"/>
          <a:stretch/>
        </p:blipFill>
        <p:spPr>
          <a:xfrm>
            <a:off x="1597682" y="6487629"/>
            <a:ext cx="11423745" cy="90835"/>
          </a:xfrm>
          <a:prstGeom prst="rect">
            <a:avLst/>
          </a:prstGeom>
        </p:spPr>
      </p:pic>
      <p:sp>
        <p:nvSpPr>
          <p:cNvPr id="2" name="Footer Placeholder 1"/>
          <p:cNvSpPr>
            <a:spLocks noGrp="1"/>
          </p:cNvSpPr>
          <p:nvPr>
            <p:ph type="ftr" sz="quarter" idx="10"/>
          </p:nvPr>
        </p:nvSpPr>
        <p:spPr>
          <a:xfrm>
            <a:off x="1597682" y="6578465"/>
            <a:ext cx="6781693" cy="244535"/>
          </a:xfrm>
        </p:spPr>
        <p:txBody>
          <a:bodyPr/>
          <a:lstStyle>
            <a:lvl1pPr>
              <a:defRPr sz="600"/>
            </a:lvl1pPr>
          </a:lstStyle>
          <a:p>
            <a:r>
              <a:rPr lang="en-US" dirty="0"/>
              <a:t>© 2017 Cengage Learning. All Rights Reserved. May not be copied, scanned, or duplicated, in whole or in part, except for use as permitted in a license distributed with a certain product or service or otherwise on a password-protected website for classroom use.</a:t>
            </a:r>
          </a:p>
        </p:txBody>
      </p:sp>
      <p:pic>
        <p:nvPicPr>
          <p:cNvPr id="5" name="Picture 4"/>
          <p:cNvPicPr>
            <a:picLocks noChangeAspect="1"/>
          </p:cNvPicPr>
          <p:nvPr userDrawn="1"/>
        </p:nvPicPr>
        <p:blipFill>
          <a:blip r:embed="rId5"/>
          <a:stretch>
            <a:fillRect/>
          </a:stretch>
        </p:blipFill>
        <p:spPr>
          <a:xfrm>
            <a:off x="47177" y="6324600"/>
            <a:ext cx="1439449" cy="442907"/>
          </a:xfrm>
          <a:prstGeom prst="rect">
            <a:avLst/>
          </a:prstGeom>
        </p:spPr>
      </p:pic>
    </p:spTree>
    <p:extLst>
      <p:ext uri="{BB962C8B-B14F-4D97-AF65-F5344CB8AC3E}">
        <p14:creationId xmlns:p14="http://schemas.microsoft.com/office/powerpoint/2010/main" val="40246106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62000" y="406258"/>
            <a:ext cx="8026400" cy="296235"/>
          </a:xfrm>
        </p:spPr>
        <p:txBody>
          <a:bodyPr/>
          <a:lstStyle/>
          <a:p>
            <a:r>
              <a:rPr lang="en-US" dirty="0"/>
              <a:t>Click to edit Master title style</a:t>
            </a:r>
          </a:p>
        </p:txBody>
      </p:sp>
      <p:pic>
        <p:nvPicPr>
          <p:cNvPr id="8" name="Picture 7" descr="Rules_Single_B.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4003" r="10006"/>
          <a:stretch/>
        </p:blipFill>
        <p:spPr>
          <a:xfrm>
            <a:off x="215900" y="948267"/>
            <a:ext cx="8586216" cy="44704"/>
          </a:xfrm>
          <a:prstGeom prst="rect">
            <a:avLst/>
          </a:prstGeom>
        </p:spPr>
      </p:pic>
      <p:pic>
        <p:nvPicPr>
          <p:cNvPr id="14" name="Picture 13"/>
          <p:cNvPicPr>
            <a:picLocks noChangeAspect="1"/>
          </p:cNvPicPr>
          <p:nvPr userDrawn="1"/>
        </p:nvPicPr>
        <p:blipFill rotWithShape="1">
          <a:blip r:embed="rId3" cstate="print">
            <a:extLst>
              <a:ext uri="{28A0092B-C50C-407E-A947-70E740481C1C}">
                <a14:useLocalDpi xmlns:a14="http://schemas.microsoft.com/office/drawing/2010/main" val="0"/>
              </a:ext>
            </a:extLst>
          </a:blip>
          <a:srcRect l="4669" t="13753" r="6579" b="12460"/>
          <a:stretch/>
        </p:blipFill>
        <p:spPr>
          <a:xfrm>
            <a:off x="79668" y="222263"/>
            <a:ext cx="628992" cy="697255"/>
          </a:xfrm>
          <a:prstGeom prst="rect">
            <a:avLst/>
          </a:prstGeom>
        </p:spPr>
      </p:pic>
      <p:pic>
        <p:nvPicPr>
          <p:cNvPr id="22" name="Picture 21" descr="Rules_Single_A.png"/>
          <p:cNvPicPr>
            <a:picLocks noChangeAspect="1"/>
          </p:cNvPicPr>
          <p:nvPr userDrawn="1"/>
        </p:nvPicPr>
        <p:blipFill rotWithShape="1">
          <a:blip r:embed="rId4" cstate="print">
            <a:extLst>
              <a:ext uri="{28A0092B-C50C-407E-A947-70E740481C1C}">
                <a14:useLocalDpi xmlns:a14="http://schemas.microsoft.com/office/drawing/2010/main" val="0"/>
              </a:ext>
            </a:extLst>
          </a:blip>
          <a:srcRect l="25529" r="-57141"/>
          <a:stretch/>
        </p:blipFill>
        <p:spPr>
          <a:xfrm>
            <a:off x="1597682" y="6487629"/>
            <a:ext cx="11423745" cy="90835"/>
          </a:xfrm>
          <a:prstGeom prst="rect">
            <a:avLst/>
          </a:prstGeom>
        </p:spPr>
      </p:pic>
      <p:sp>
        <p:nvSpPr>
          <p:cNvPr id="3" name="Footer Placeholder 2"/>
          <p:cNvSpPr>
            <a:spLocks noGrp="1"/>
          </p:cNvSpPr>
          <p:nvPr>
            <p:ph type="ftr" sz="quarter" idx="10"/>
          </p:nvPr>
        </p:nvSpPr>
        <p:spPr>
          <a:xfrm>
            <a:off x="1597682" y="6578465"/>
            <a:ext cx="6781693" cy="244535"/>
          </a:xfrm>
        </p:spPr>
        <p:txBody>
          <a:bodyPr/>
          <a:lstStyle>
            <a:lvl1pPr>
              <a:defRPr sz="600"/>
            </a:lvl1pPr>
          </a:lstStyle>
          <a:p>
            <a:r>
              <a:rPr lang="en-US" dirty="0"/>
              <a:t>© 2017 Cengage Learning. All Rights Reserved. May not be copied, scanned, or duplicated, in whole or in part, except for use as permitted in a license distributed with a certain product or service or otherwise on a password-protected website for classroom use.</a:t>
            </a:r>
          </a:p>
        </p:txBody>
      </p:sp>
      <p:pic>
        <p:nvPicPr>
          <p:cNvPr id="9" name="Picture 8"/>
          <p:cNvPicPr>
            <a:picLocks noChangeAspect="1"/>
          </p:cNvPicPr>
          <p:nvPr userDrawn="1"/>
        </p:nvPicPr>
        <p:blipFill>
          <a:blip r:embed="rId5"/>
          <a:stretch>
            <a:fillRect/>
          </a:stretch>
        </p:blipFill>
        <p:spPr>
          <a:xfrm>
            <a:off x="60488" y="6305978"/>
            <a:ext cx="1403024" cy="431699"/>
          </a:xfrm>
          <a:prstGeom prst="rect">
            <a:avLst/>
          </a:prstGeom>
        </p:spPr>
      </p:pic>
    </p:spTree>
    <p:extLst>
      <p:ext uri="{BB962C8B-B14F-4D97-AF65-F5344CB8AC3E}">
        <p14:creationId xmlns:p14="http://schemas.microsoft.com/office/powerpoint/2010/main" val="1336393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a:t>© 2017 Cengage Learning. All Rights Reserved.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364703309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65125" y="1538818"/>
            <a:ext cx="8415338" cy="1412951"/>
          </a:xfrm>
          <a:prstGeom prst="rect">
            <a:avLst/>
          </a:prstGeom>
        </p:spPr>
        <p:txBody>
          <a:bodyPr vert="horz" wrap="square" lIns="0" tIns="0" rIns="0" bIns="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txBox="1">
            <a:spLocks/>
          </p:cNvSpPr>
          <p:nvPr userDrawn="1"/>
        </p:nvSpPr>
        <p:spPr>
          <a:xfrm>
            <a:off x="8376166" y="6513743"/>
            <a:ext cx="312906" cy="215444"/>
          </a:xfrm>
          <a:prstGeom prst="rect">
            <a:avLst/>
          </a:prstGeom>
        </p:spPr>
        <p:txBody>
          <a:bodyPr vert="horz" wrap="none" lIns="91440" tIns="45720" rIns="91440" bIns="45720" rtlCol="0" anchor="ctr">
            <a:spAutoFit/>
          </a:bodyP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8B40067-BD2A-418A-98BB-08A98047DC47}" type="slidenum">
              <a:rPr kumimoji="0" lang="en-US" sz="8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2" name="Title Placeholder 1"/>
          <p:cNvSpPr>
            <a:spLocks noGrp="1"/>
          </p:cNvSpPr>
          <p:nvPr>
            <p:ph type="title"/>
          </p:nvPr>
        </p:nvSpPr>
        <p:spPr>
          <a:xfrm>
            <a:off x="365125" y="480785"/>
            <a:ext cx="8415338" cy="296235"/>
          </a:xfrm>
          <a:prstGeom prst="rect">
            <a:avLst/>
          </a:prstGeom>
        </p:spPr>
        <p:txBody>
          <a:bodyPr vert="horz" wrap="square" lIns="0" tIns="0" rIns="0" bIns="0" rtlCol="0" anchor="ctr">
            <a:spAutoFit/>
          </a:bodyPr>
          <a:lstStyle/>
          <a:p>
            <a:r>
              <a:rPr lang="en-US" dirty="0"/>
              <a:t>Click to edit Master title style</a:t>
            </a:r>
          </a:p>
        </p:txBody>
      </p:sp>
      <p:sp>
        <p:nvSpPr>
          <p:cNvPr id="4" name="Footer Placeholder 3"/>
          <p:cNvSpPr>
            <a:spLocks noGrp="1"/>
          </p:cNvSpPr>
          <p:nvPr>
            <p:ph type="ftr" sz="quarter" idx="3"/>
          </p:nvPr>
        </p:nvSpPr>
        <p:spPr>
          <a:xfrm>
            <a:off x="365126" y="6611007"/>
            <a:ext cx="8014247" cy="211991"/>
          </a:xfrm>
          <a:prstGeom prst="rect">
            <a:avLst/>
          </a:prstGeom>
        </p:spPr>
        <p:txBody>
          <a:bodyPr vert="horz" lIns="91440" tIns="45720" rIns="91440" bIns="45720" rtlCol="0" anchor="ctr"/>
          <a:lstStyle>
            <a:lvl1pPr algn="ctr">
              <a:defRPr sz="600">
                <a:solidFill>
                  <a:schemeClr val="tx1">
                    <a:tint val="75000"/>
                  </a:schemeClr>
                </a:solidFill>
              </a:defRPr>
            </a:lvl1pPr>
          </a:lstStyle>
          <a:p>
            <a:r>
              <a:rPr lang="en-US" dirty="0"/>
              <a:t>© 2017 Cengage Learning. All Rights Reserved.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4092161740"/>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Lst>
  <p:hf sldNum="0" hdr="0" ftr="0" dt="0"/>
  <p:txStyles>
    <p:titleStyle>
      <a:lvl1pPr algn="l" defTabSz="914400" rtl="0" eaLnBrk="1" latinLnBrk="0" hangingPunct="1">
        <a:lnSpc>
          <a:spcPct val="85000"/>
        </a:lnSpc>
        <a:spcBef>
          <a:spcPct val="0"/>
        </a:spcBef>
        <a:buNone/>
        <a:defRPr sz="2200" kern="1200">
          <a:solidFill>
            <a:schemeClr val="accent2"/>
          </a:solidFill>
          <a:latin typeface="+mj-lt"/>
          <a:ea typeface="+mj-ea"/>
          <a:cs typeface="+mj-cs"/>
        </a:defRPr>
      </a:lvl1pPr>
    </p:titleStyle>
    <p:bodyStyle>
      <a:lvl1pPr marL="171450" indent="-171450" algn="l" defTabSz="914400" rtl="0" eaLnBrk="1" latinLnBrk="0" hangingPunct="1">
        <a:lnSpc>
          <a:spcPct val="95000"/>
        </a:lnSpc>
        <a:spcBef>
          <a:spcPts val="1200"/>
        </a:spcBef>
        <a:buClr>
          <a:schemeClr val="accent2"/>
        </a:buClr>
        <a:buFont typeface="Arial" pitchFamily="34" charset="0"/>
        <a:buChar char="•"/>
        <a:defRPr sz="2000" kern="1200">
          <a:solidFill>
            <a:schemeClr val="tx1">
              <a:lumMod val="75000"/>
              <a:lumOff val="25000"/>
            </a:schemeClr>
          </a:solidFill>
          <a:latin typeface="+mn-lt"/>
          <a:ea typeface="+mn-ea"/>
          <a:cs typeface="+mn-cs"/>
        </a:defRPr>
      </a:lvl1pPr>
      <a:lvl2pPr marL="400050" indent="-171450" algn="l" defTabSz="914400" rtl="0" eaLnBrk="1" latinLnBrk="0" hangingPunct="1">
        <a:lnSpc>
          <a:spcPct val="95000"/>
        </a:lnSpc>
        <a:spcBef>
          <a:spcPts val="600"/>
        </a:spcBef>
        <a:buClr>
          <a:schemeClr val="accent1"/>
        </a:buClr>
        <a:buFont typeface="Arial" pitchFamily="34" charset="0"/>
        <a:buChar char="•"/>
        <a:defRPr sz="1800" kern="1200">
          <a:solidFill>
            <a:schemeClr val="tx1">
              <a:lumMod val="75000"/>
              <a:lumOff val="25000"/>
            </a:schemeClr>
          </a:solidFill>
          <a:latin typeface="+mn-lt"/>
          <a:ea typeface="+mn-ea"/>
          <a:cs typeface="+mn-cs"/>
        </a:defRPr>
      </a:lvl2pPr>
      <a:lvl3pPr marL="571500" indent="-114300" algn="l" defTabSz="914400" rtl="0" eaLnBrk="1" latinLnBrk="0" hangingPunct="1">
        <a:lnSpc>
          <a:spcPct val="95000"/>
        </a:lnSpc>
        <a:spcBef>
          <a:spcPct val="20000"/>
        </a:spcBef>
        <a:buClr>
          <a:schemeClr val="tx1">
            <a:lumMod val="75000"/>
            <a:lumOff val="25000"/>
          </a:schemeClr>
        </a:buClr>
        <a:buFont typeface="Arial" pitchFamily="34" charset="0"/>
        <a:buChar char="-"/>
        <a:defRPr sz="1600" kern="1200">
          <a:solidFill>
            <a:schemeClr val="tx1">
              <a:lumMod val="75000"/>
              <a:lumOff val="25000"/>
            </a:schemeClr>
          </a:solidFill>
          <a:latin typeface="+mn-lt"/>
          <a:ea typeface="+mn-ea"/>
          <a:cs typeface="+mn-cs"/>
        </a:defRPr>
      </a:lvl3pPr>
      <a:lvl4pPr marL="742950" indent="-114300" algn="l" defTabSz="914400" rtl="0" eaLnBrk="1" latinLnBrk="0" hangingPunct="1">
        <a:lnSpc>
          <a:spcPct val="95000"/>
        </a:lnSpc>
        <a:spcBef>
          <a:spcPct val="20000"/>
        </a:spcBef>
        <a:buFont typeface="Arial" pitchFamily="34" charset="0"/>
        <a:buChar char="•"/>
        <a:defRPr sz="1400" kern="1200">
          <a:solidFill>
            <a:schemeClr val="tx1">
              <a:lumMod val="75000"/>
              <a:lumOff val="25000"/>
            </a:schemeClr>
          </a:solidFill>
          <a:latin typeface="+mn-lt"/>
          <a:ea typeface="+mn-ea"/>
          <a:cs typeface="+mn-cs"/>
        </a:defRPr>
      </a:lvl4pPr>
      <a:lvl5pPr marL="914400" indent="-114300" algn="l" defTabSz="914400" rtl="0" eaLnBrk="1" latinLnBrk="0" hangingPunct="1">
        <a:lnSpc>
          <a:spcPct val="95000"/>
        </a:lnSpc>
        <a:spcBef>
          <a:spcPct val="20000"/>
        </a:spcBef>
        <a:buFont typeface="Arial"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hyperlink" Target="https://twitter.com/i/status/1642286268598853633" TargetMode="Externa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026"/>
          <p:cNvSpPr>
            <a:spLocks noGrp="1" noChangeArrowheads="1"/>
          </p:cNvSpPr>
          <p:nvPr>
            <p:ph type="ctrTitle"/>
          </p:nvPr>
        </p:nvSpPr>
        <p:spPr/>
        <p:txBody>
          <a:bodyPr/>
          <a:lstStyle/>
          <a:p>
            <a:pPr eaLnBrk="1" hangingPunct="1"/>
            <a:r>
              <a:rPr lang="en-US" altLang="en-US" sz="4400" dirty="0"/>
              <a:t>Principles of Information Systems, Thirteenth Edition</a:t>
            </a:r>
            <a:br>
              <a:rPr lang="en-US" altLang="en-US" sz="4000" dirty="0"/>
            </a:br>
            <a:endParaRPr lang="en-US" altLang="en-US" sz="4000" dirty="0"/>
          </a:p>
        </p:txBody>
      </p:sp>
      <p:sp>
        <p:nvSpPr>
          <p:cNvPr id="9219" name="Rectangle 1027"/>
          <p:cNvSpPr>
            <a:spLocks noGrp="1" noChangeArrowheads="1"/>
          </p:cNvSpPr>
          <p:nvPr>
            <p:ph type="subTitle" idx="1"/>
          </p:nvPr>
        </p:nvSpPr>
        <p:spPr>
          <a:xfrm>
            <a:off x="1371600" y="3733800"/>
            <a:ext cx="6400800" cy="1752600"/>
          </a:xfrm>
        </p:spPr>
        <p:txBody>
          <a:bodyPr/>
          <a:lstStyle/>
          <a:p>
            <a:pPr eaLnBrk="1" hangingPunct="1">
              <a:lnSpc>
                <a:spcPct val="90000"/>
              </a:lnSpc>
            </a:pPr>
            <a:endParaRPr lang="en-US" altLang="en-US" sz="3400" i="1" dirty="0"/>
          </a:p>
          <a:p>
            <a:pPr eaLnBrk="1" hangingPunct="1">
              <a:lnSpc>
                <a:spcPct val="90000"/>
              </a:lnSpc>
            </a:pPr>
            <a:r>
              <a:rPr lang="en-US" altLang="en-US" sz="3400" i="1" dirty="0"/>
              <a:t>Chapter 1</a:t>
            </a:r>
          </a:p>
          <a:p>
            <a:pPr eaLnBrk="1" hangingPunct="1">
              <a:lnSpc>
                <a:spcPct val="90000"/>
              </a:lnSpc>
            </a:pPr>
            <a:r>
              <a:rPr lang="en-US" altLang="en-US" sz="3400" i="1" dirty="0"/>
              <a:t>An Introduction to Information Systems</a:t>
            </a:r>
          </a:p>
        </p:txBody>
      </p:sp>
    </p:spTree>
    <p:extLst>
      <p:ext uri="{BB962C8B-B14F-4D97-AF65-F5344CB8AC3E}">
        <p14:creationId xmlns:p14="http://schemas.microsoft.com/office/powerpoint/2010/main" val="9635585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C0A8CE8-BEB1-F74E-AB5E-7565F5417334}"/>
              </a:ext>
            </a:extLst>
          </p:cNvPr>
          <p:cNvSpPr>
            <a:spLocks noGrp="1"/>
          </p:cNvSpPr>
          <p:nvPr>
            <p:ph idx="1"/>
          </p:nvPr>
        </p:nvSpPr>
        <p:spPr>
          <a:xfrm>
            <a:off x="365125" y="1538818"/>
            <a:ext cx="8415338" cy="3210110"/>
          </a:xfrm>
        </p:spPr>
        <p:txBody>
          <a:bodyPr/>
          <a:lstStyle/>
          <a:p>
            <a:r>
              <a:rPr lang="en-GB" dirty="0"/>
              <a:t>User Feedback: The system can collect feedback from users regarding their experience, satisfaction, and suggestions for improvement. </a:t>
            </a:r>
            <a:endParaRPr lang="ar-SA" dirty="0"/>
          </a:p>
          <a:p>
            <a:pPr lvl="1"/>
            <a:r>
              <a:rPr lang="en-GB" dirty="0"/>
              <a:t>This can be done through surveys, user feedback forms, or online reviews. </a:t>
            </a:r>
            <a:endParaRPr lang="ar-SA" dirty="0"/>
          </a:p>
          <a:p>
            <a:pPr lvl="1"/>
            <a:r>
              <a:rPr lang="en-GB" dirty="0"/>
              <a:t>User feedback helps identify usability issues, functionality gaps, or areas where the system can be enhanced to better meet user needs.</a:t>
            </a:r>
            <a:endParaRPr lang="ar-SA" dirty="0"/>
          </a:p>
          <a:p>
            <a:pPr lvl="1"/>
            <a:endParaRPr lang="ar-SA" dirty="0"/>
          </a:p>
          <a:p>
            <a:r>
              <a:rPr lang="en-GB" dirty="0"/>
              <a:t>Error Reporting: When errors or exceptions occur within the system, a feedback mechanism can be in place to capture and report them. </a:t>
            </a:r>
            <a:endParaRPr lang="ar-SA" dirty="0"/>
          </a:p>
          <a:p>
            <a:pPr lvl="1"/>
            <a:r>
              <a:rPr lang="en-GB" dirty="0"/>
              <a:t>This feedback helps identify the root causes of errors, troubleshoot issues, and implement corrective actions to prevent future occurrences.</a:t>
            </a:r>
            <a:endParaRPr lang="ar-SA" dirty="0"/>
          </a:p>
        </p:txBody>
      </p:sp>
      <p:sp>
        <p:nvSpPr>
          <p:cNvPr id="3" name="Title 2">
            <a:extLst>
              <a:ext uri="{FF2B5EF4-FFF2-40B4-BE49-F238E27FC236}">
                <a16:creationId xmlns:a16="http://schemas.microsoft.com/office/drawing/2014/main" id="{E8D46F96-0566-1749-B18C-8E1719D36C3B}"/>
              </a:ext>
            </a:extLst>
          </p:cNvPr>
          <p:cNvSpPr>
            <a:spLocks noGrp="1"/>
          </p:cNvSpPr>
          <p:nvPr>
            <p:ph type="title"/>
          </p:nvPr>
        </p:nvSpPr>
        <p:spPr/>
        <p:txBody>
          <a:bodyPr/>
          <a:lstStyle/>
          <a:p>
            <a:r>
              <a:rPr lang="en-GB" dirty="0"/>
              <a:t>Feedback: Examples</a:t>
            </a:r>
          </a:p>
        </p:txBody>
      </p:sp>
    </p:spTree>
    <p:extLst>
      <p:ext uri="{BB962C8B-B14F-4D97-AF65-F5344CB8AC3E}">
        <p14:creationId xmlns:p14="http://schemas.microsoft.com/office/powerpoint/2010/main" val="8507261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tLang="en-US" dirty="0"/>
              <a:t>What is an Information System?</a:t>
            </a:r>
          </a:p>
        </p:txBody>
      </p:sp>
      <p:pic>
        <p:nvPicPr>
          <p:cNvPr id="25603" name="Content Placeholder 5" descr="Components of a computer-based information system" title="Figure 1.2"/>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371600" y="1524000"/>
            <a:ext cx="6457950" cy="4572000"/>
          </a:xfrm>
        </p:spPr>
      </p:pic>
    </p:spTree>
    <p:extLst>
      <p:ext uri="{BB962C8B-B14F-4D97-AF65-F5344CB8AC3E}">
        <p14:creationId xmlns:p14="http://schemas.microsoft.com/office/powerpoint/2010/main" val="30125538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522A499-2825-474B-B521-E80E318850A3}"/>
              </a:ext>
            </a:extLst>
          </p:cNvPr>
          <p:cNvSpPr>
            <a:spLocks noGrp="1"/>
          </p:cNvSpPr>
          <p:nvPr>
            <p:ph idx="1"/>
          </p:nvPr>
        </p:nvSpPr>
        <p:spPr>
          <a:xfrm>
            <a:off x="365125" y="1538818"/>
            <a:ext cx="8415338" cy="2369880"/>
          </a:xfrm>
        </p:spPr>
        <p:txBody>
          <a:bodyPr/>
          <a:lstStyle/>
          <a:p>
            <a:r>
              <a:rPr lang="en-GB" dirty="0"/>
              <a:t>People make the difference between success and failure in all organizations. </a:t>
            </a:r>
          </a:p>
          <a:p>
            <a:r>
              <a:rPr lang="en-GB" dirty="0"/>
              <a:t>Good systems can boost job satisfaction and worker productivity.</a:t>
            </a:r>
          </a:p>
          <a:p>
            <a:r>
              <a:rPr lang="en-GB" dirty="0"/>
              <a:t>Information systems personnel include all the people who manage, run, program, and maintain the system.</a:t>
            </a:r>
          </a:p>
          <a:p>
            <a:endParaRPr lang="en-GB" dirty="0"/>
          </a:p>
          <a:p>
            <a:endParaRPr lang="en-GB" dirty="0"/>
          </a:p>
        </p:txBody>
      </p:sp>
      <p:sp>
        <p:nvSpPr>
          <p:cNvPr id="3" name="Title 2">
            <a:extLst>
              <a:ext uri="{FF2B5EF4-FFF2-40B4-BE49-F238E27FC236}">
                <a16:creationId xmlns:a16="http://schemas.microsoft.com/office/drawing/2014/main" id="{5435D631-F6EE-404C-BBDC-0DEE1A008984}"/>
              </a:ext>
            </a:extLst>
          </p:cNvPr>
          <p:cNvSpPr>
            <a:spLocks noGrp="1"/>
          </p:cNvSpPr>
          <p:nvPr>
            <p:ph type="title"/>
          </p:nvPr>
        </p:nvSpPr>
        <p:spPr/>
        <p:txBody>
          <a:bodyPr/>
          <a:lstStyle/>
          <a:p>
            <a:r>
              <a:rPr lang="en-GB" dirty="0"/>
              <a:t>People</a:t>
            </a:r>
          </a:p>
        </p:txBody>
      </p:sp>
    </p:spTree>
    <p:extLst>
      <p:ext uri="{BB962C8B-B14F-4D97-AF65-F5344CB8AC3E}">
        <p14:creationId xmlns:p14="http://schemas.microsoft.com/office/powerpoint/2010/main" val="26591598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tLang="en-US" dirty="0"/>
              <a:t>Procedures</a:t>
            </a:r>
          </a:p>
        </p:txBody>
      </p:sp>
      <p:sp>
        <p:nvSpPr>
          <p:cNvPr id="26629" name="Content Placeholder 2"/>
          <p:cNvSpPr>
            <a:spLocks noGrp="1"/>
          </p:cNvSpPr>
          <p:nvPr>
            <p:ph idx="1"/>
          </p:nvPr>
        </p:nvSpPr>
        <p:spPr>
          <a:xfrm>
            <a:off x="365125" y="1538818"/>
            <a:ext cx="8415338" cy="1974387"/>
          </a:xfrm>
        </p:spPr>
        <p:txBody>
          <a:bodyPr/>
          <a:lstStyle/>
          <a:p>
            <a:r>
              <a:rPr lang="en-US" altLang="en-US" dirty="0"/>
              <a:t>Procedure defines the steps to follow to achieve a specific end result</a:t>
            </a:r>
          </a:p>
          <a:p>
            <a:pPr lvl="1"/>
            <a:r>
              <a:rPr lang="en-US" altLang="en-US" dirty="0"/>
              <a:t>Such as enter a customer order, pay a supplier invoice, or request a current inventory report</a:t>
            </a:r>
          </a:p>
          <a:p>
            <a:r>
              <a:rPr lang="en-US" altLang="en-US" dirty="0"/>
              <a:t>Using a CBIS involves setting and following many procedures, including those for the operation, maintenance, and security of the system.</a:t>
            </a:r>
          </a:p>
          <a:p>
            <a:pPr marL="228600" lvl="1" indent="0">
              <a:buNone/>
            </a:pPr>
            <a:endParaRPr lang="en-US" altLang="en-US" dirty="0"/>
          </a:p>
        </p:txBody>
      </p:sp>
    </p:spTree>
    <p:extLst>
      <p:ext uri="{BB962C8B-B14F-4D97-AF65-F5344CB8AC3E}">
        <p14:creationId xmlns:p14="http://schemas.microsoft.com/office/powerpoint/2010/main" val="704859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74F66F1-2469-2442-BE48-42BCD3CA45DE}"/>
              </a:ext>
            </a:extLst>
          </p:cNvPr>
          <p:cNvSpPr>
            <a:spLocks noGrp="1"/>
          </p:cNvSpPr>
          <p:nvPr>
            <p:ph idx="1"/>
          </p:nvPr>
        </p:nvSpPr>
        <p:spPr>
          <a:xfrm>
            <a:off x="365125" y="1538818"/>
            <a:ext cx="8415338" cy="5155257"/>
          </a:xfrm>
        </p:spPr>
        <p:txBody>
          <a:bodyPr/>
          <a:lstStyle/>
          <a:p>
            <a:r>
              <a:rPr lang="en-GB" dirty="0"/>
              <a:t>User Authentication Procedure: Outlines the steps for users to log in securely to the system. It may include instructions on providing usernames, passwords, and any additional authentication factors.</a:t>
            </a:r>
          </a:p>
          <a:p>
            <a:r>
              <a:rPr lang="en-GB" dirty="0"/>
              <a:t>System Access Control Procedure: Outlines the process of granting and revoking user access privileges to the CBIS. It may include steps for creating user accounts, assigning appropriate permissions, and managing user roles.</a:t>
            </a:r>
          </a:p>
          <a:p>
            <a:r>
              <a:rPr lang="en-GB" dirty="0"/>
              <a:t>Data Backup Procedure: Defines the process of regularly creating backup copies of data stored in the CBIS. It may include details on selecting backup media, scheduling backups, and verifying the integrity of backed-up data.</a:t>
            </a:r>
          </a:p>
          <a:p>
            <a:r>
              <a:rPr lang="en-GB" dirty="0"/>
              <a:t>Data Retention Procedure: Specifies the guidelines for retaining and disposing of data within the CBIS. It may include requirements for data archiving, deletion, and the duration of data retention based on legal, regulatory, or business needs.</a:t>
            </a:r>
          </a:p>
          <a:p>
            <a:r>
              <a:rPr lang="en-GB" dirty="0"/>
              <a:t>Incident Response Procedure and System Maintenance Procedure.</a:t>
            </a:r>
          </a:p>
          <a:p>
            <a:endParaRPr lang="en-GB" dirty="0"/>
          </a:p>
        </p:txBody>
      </p:sp>
      <p:sp>
        <p:nvSpPr>
          <p:cNvPr id="3" name="Title 2">
            <a:extLst>
              <a:ext uri="{FF2B5EF4-FFF2-40B4-BE49-F238E27FC236}">
                <a16:creationId xmlns:a16="http://schemas.microsoft.com/office/drawing/2014/main" id="{70A98F54-BAA2-864F-8C55-F14A1B8839F2}"/>
              </a:ext>
            </a:extLst>
          </p:cNvPr>
          <p:cNvSpPr>
            <a:spLocks noGrp="1"/>
          </p:cNvSpPr>
          <p:nvPr>
            <p:ph type="title"/>
          </p:nvPr>
        </p:nvSpPr>
        <p:spPr/>
        <p:txBody>
          <a:bodyPr/>
          <a:lstStyle/>
          <a:p>
            <a:r>
              <a:rPr lang="en-US" altLang="en-US" dirty="0"/>
              <a:t>Procedures: Examples</a:t>
            </a:r>
            <a:endParaRPr lang="en-GB" dirty="0"/>
          </a:p>
        </p:txBody>
      </p:sp>
    </p:spTree>
    <p:extLst>
      <p:ext uri="{BB962C8B-B14F-4D97-AF65-F5344CB8AC3E}">
        <p14:creationId xmlns:p14="http://schemas.microsoft.com/office/powerpoint/2010/main" val="24535564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tLang="en-US" dirty="0"/>
              <a:t>Information Systems in Organizations</a:t>
            </a:r>
          </a:p>
        </p:txBody>
      </p:sp>
      <p:sp>
        <p:nvSpPr>
          <p:cNvPr id="28675" name="Content Placeholder 2"/>
          <p:cNvSpPr>
            <a:spLocks noGrp="1"/>
          </p:cNvSpPr>
          <p:nvPr>
            <p:ph idx="1"/>
          </p:nvPr>
        </p:nvSpPr>
        <p:spPr>
          <a:xfrm>
            <a:off x="365125" y="1538818"/>
            <a:ext cx="8415338" cy="2285241"/>
          </a:xfrm>
        </p:spPr>
        <p:txBody>
          <a:bodyPr/>
          <a:lstStyle/>
          <a:p>
            <a:r>
              <a:rPr lang="en-US" altLang="en-US" dirty="0"/>
              <a:t>For each type of IS, certain key organizational complements must be in place</a:t>
            </a:r>
            <a:r>
              <a:rPr lang="ar-SA" altLang="en-US" dirty="0"/>
              <a:t>  </a:t>
            </a:r>
            <a:r>
              <a:rPr lang="en-US" altLang="en-US" dirty="0"/>
              <a:t> to ensure successful implementation and use of the system:</a:t>
            </a:r>
          </a:p>
          <a:p>
            <a:pPr lvl="1"/>
            <a:r>
              <a:rPr lang="en-US" altLang="en-US" dirty="0"/>
              <a:t>Well-trained workers</a:t>
            </a:r>
          </a:p>
          <a:p>
            <a:pPr lvl="1"/>
            <a:r>
              <a:rPr lang="en-US" altLang="en-US" dirty="0"/>
              <a:t>System support</a:t>
            </a:r>
          </a:p>
          <a:p>
            <a:pPr lvl="1"/>
            <a:r>
              <a:rPr lang="en-US" altLang="en-US" dirty="0"/>
              <a:t>Better teamwork</a:t>
            </a:r>
          </a:p>
          <a:p>
            <a:pPr lvl="1"/>
            <a:r>
              <a:rPr lang="en-US" altLang="en-US" dirty="0"/>
              <a:t>Redesigned processes</a:t>
            </a:r>
          </a:p>
          <a:p>
            <a:pPr lvl="1"/>
            <a:r>
              <a:rPr lang="en-US" altLang="en-US" dirty="0"/>
              <a:t>New decision rights</a:t>
            </a:r>
          </a:p>
        </p:txBody>
      </p:sp>
    </p:spTree>
    <p:extLst>
      <p:ext uri="{BB962C8B-B14F-4D97-AF65-F5344CB8AC3E}">
        <p14:creationId xmlns:p14="http://schemas.microsoft.com/office/powerpoint/2010/main" val="33375184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16DED1C-B52D-6F44-93F5-3DB6A42C674E}"/>
              </a:ext>
            </a:extLst>
          </p:cNvPr>
          <p:cNvSpPr>
            <a:spLocks noGrp="1"/>
          </p:cNvSpPr>
          <p:nvPr>
            <p:ph idx="1"/>
          </p:nvPr>
        </p:nvSpPr>
        <p:spPr>
          <a:xfrm>
            <a:off x="365125" y="1538818"/>
            <a:ext cx="8415338" cy="632481"/>
          </a:xfrm>
        </p:spPr>
        <p:txBody>
          <a:bodyPr/>
          <a:lstStyle/>
          <a:p>
            <a:r>
              <a:rPr lang="ar-SA" dirty="0" err="1"/>
              <a:t>د.خالد</a:t>
            </a:r>
            <a:r>
              <a:rPr lang="ar-SA" dirty="0"/>
              <a:t> الغنيم يروي حكاية أول تعاون لشركة "علم" مع "الجوازات"</a:t>
            </a:r>
          </a:p>
          <a:p>
            <a:pPr lvl="1"/>
            <a:r>
              <a:rPr lang="en-US" dirty="0">
                <a:hlinkClick r:id="rId2"/>
              </a:rPr>
              <a:t>https://twitter.com/i/status/1642286268598853633</a:t>
            </a:r>
            <a:endParaRPr lang="ar-SA" dirty="0"/>
          </a:p>
        </p:txBody>
      </p:sp>
      <p:sp>
        <p:nvSpPr>
          <p:cNvPr id="3" name="Title 2">
            <a:extLst>
              <a:ext uri="{FF2B5EF4-FFF2-40B4-BE49-F238E27FC236}">
                <a16:creationId xmlns:a16="http://schemas.microsoft.com/office/drawing/2014/main" id="{52F302B0-DBAF-FF46-904E-0CA22E75B642}"/>
              </a:ext>
            </a:extLst>
          </p:cNvPr>
          <p:cNvSpPr>
            <a:spLocks noGrp="1"/>
          </p:cNvSpPr>
          <p:nvPr>
            <p:ph type="title"/>
          </p:nvPr>
        </p:nvSpPr>
        <p:spPr>
          <a:xfrm>
            <a:off x="762000" y="409240"/>
            <a:ext cx="8026400" cy="290272"/>
          </a:xfrm>
        </p:spPr>
        <p:txBody>
          <a:bodyPr/>
          <a:lstStyle/>
          <a:p>
            <a:r>
              <a:rPr lang="en-US" altLang="en-US" dirty="0"/>
              <a:t>Redesigned processes</a:t>
            </a:r>
            <a:endParaRPr lang="en-GB" dirty="0"/>
          </a:p>
        </p:txBody>
      </p:sp>
    </p:spTree>
    <p:extLst>
      <p:ext uri="{BB962C8B-B14F-4D97-AF65-F5344CB8AC3E}">
        <p14:creationId xmlns:p14="http://schemas.microsoft.com/office/powerpoint/2010/main" val="24267829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altLang="en-US" dirty="0"/>
              <a:t>Business Information Systems</a:t>
            </a:r>
          </a:p>
        </p:txBody>
      </p:sp>
      <p:sp>
        <p:nvSpPr>
          <p:cNvPr id="43011" name="Content Placeholder 2"/>
          <p:cNvSpPr>
            <a:spLocks noGrp="1"/>
          </p:cNvSpPr>
          <p:nvPr>
            <p:ph idx="1"/>
          </p:nvPr>
        </p:nvSpPr>
        <p:spPr/>
        <p:txBody>
          <a:bodyPr/>
          <a:lstStyle/>
          <a:p>
            <a:r>
              <a:rPr lang="en-US" altLang="en-US" dirty="0"/>
              <a:t>Information systems are used in all functional areas of business organizations, such as:</a:t>
            </a:r>
          </a:p>
          <a:p>
            <a:pPr lvl="1"/>
            <a:r>
              <a:rPr lang="en-US" altLang="en-US" dirty="0"/>
              <a:t>Accounting and finance</a:t>
            </a:r>
          </a:p>
          <a:p>
            <a:pPr lvl="1"/>
            <a:r>
              <a:rPr lang="en-US" altLang="en-US" dirty="0"/>
              <a:t>Customer service</a:t>
            </a:r>
          </a:p>
          <a:p>
            <a:pPr lvl="1"/>
            <a:r>
              <a:rPr lang="en-US" altLang="en-US" dirty="0"/>
              <a:t>Human resources</a:t>
            </a:r>
          </a:p>
          <a:p>
            <a:pPr lvl="1"/>
            <a:r>
              <a:rPr lang="en-US" altLang="en-US" dirty="0"/>
              <a:t>Manufacturing</a:t>
            </a:r>
          </a:p>
          <a:p>
            <a:pPr lvl="1"/>
            <a:r>
              <a:rPr lang="en-US" altLang="en-US" dirty="0"/>
              <a:t>Research and development</a:t>
            </a:r>
          </a:p>
          <a:p>
            <a:pPr lvl="1"/>
            <a:r>
              <a:rPr lang="en-US" altLang="en-US" dirty="0"/>
              <a:t>Sales and marketing</a:t>
            </a:r>
          </a:p>
        </p:txBody>
      </p:sp>
    </p:spTree>
    <p:extLst>
      <p:ext uri="{BB962C8B-B14F-4D97-AF65-F5344CB8AC3E}">
        <p14:creationId xmlns:p14="http://schemas.microsoft.com/office/powerpoint/2010/main" val="36377553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altLang="en-US" dirty="0"/>
              <a:t>Business Information Systems</a:t>
            </a:r>
          </a:p>
        </p:txBody>
      </p:sp>
      <p:sp>
        <p:nvSpPr>
          <p:cNvPr id="44035" name="Content Placeholder 2"/>
          <p:cNvSpPr>
            <a:spLocks noGrp="1"/>
          </p:cNvSpPr>
          <p:nvPr>
            <p:ph idx="1"/>
          </p:nvPr>
        </p:nvSpPr>
        <p:spPr/>
        <p:txBody>
          <a:bodyPr/>
          <a:lstStyle/>
          <a:p>
            <a:r>
              <a:rPr lang="en-US" altLang="en-US" dirty="0"/>
              <a:t>Information systems are also used in nearly every industry, such as:</a:t>
            </a:r>
          </a:p>
          <a:p>
            <a:pPr lvl="1"/>
            <a:r>
              <a:rPr lang="en-US" altLang="en-US" dirty="0"/>
              <a:t>Agriculture</a:t>
            </a:r>
          </a:p>
          <a:p>
            <a:pPr lvl="1"/>
            <a:r>
              <a:rPr lang="en-US" altLang="en-US" dirty="0"/>
              <a:t>Finance</a:t>
            </a:r>
          </a:p>
          <a:p>
            <a:pPr lvl="1"/>
            <a:r>
              <a:rPr lang="en-US" altLang="en-US" dirty="0"/>
              <a:t>Health care</a:t>
            </a:r>
          </a:p>
          <a:p>
            <a:pPr lvl="1"/>
            <a:r>
              <a:rPr lang="en-US" altLang="en-US" dirty="0"/>
              <a:t>Mining</a:t>
            </a:r>
          </a:p>
          <a:p>
            <a:pPr lvl="1"/>
            <a:r>
              <a:rPr lang="en-US" altLang="en-US" dirty="0"/>
              <a:t>Professional services</a:t>
            </a:r>
          </a:p>
          <a:p>
            <a:pPr lvl="1"/>
            <a:r>
              <a:rPr lang="en-US" altLang="en-US" dirty="0"/>
              <a:t>Retail</a:t>
            </a:r>
          </a:p>
        </p:txBody>
      </p:sp>
    </p:spTree>
    <p:extLst>
      <p:ext uri="{BB962C8B-B14F-4D97-AF65-F5344CB8AC3E}">
        <p14:creationId xmlns:p14="http://schemas.microsoft.com/office/powerpoint/2010/main" val="25089966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329DAEF-7AD1-6C44-AA2B-7221C5341CB5}"/>
              </a:ext>
            </a:extLst>
          </p:cNvPr>
          <p:cNvSpPr>
            <a:spLocks noGrp="1"/>
          </p:cNvSpPr>
          <p:nvPr>
            <p:ph idx="1"/>
          </p:nvPr>
        </p:nvSpPr>
        <p:spPr>
          <a:xfrm>
            <a:off x="365125" y="1538818"/>
            <a:ext cx="8415338" cy="3862596"/>
          </a:xfrm>
        </p:spPr>
        <p:txBody>
          <a:bodyPr/>
          <a:lstStyle/>
          <a:p>
            <a:r>
              <a:rPr lang="en-US" altLang="en-US" dirty="0"/>
              <a:t>Electronic and Mobile Commerce</a:t>
            </a:r>
          </a:p>
          <a:p>
            <a:r>
              <a:rPr lang="en-US" altLang="en-US" dirty="0"/>
              <a:t>Enterprise Systems</a:t>
            </a:r>
          </a:p>
          <a:p>
            <a:r>
              <a:rPr lang="en-US" altLang="en-US" dirty="0"/>
              <a:t>Decision Support Systems (DSS)</a:t>
            </a:r>
          </a:p>
          <a:p>
            <a:r>
              <a:rPr lang="en-GB" dirty="0"/>
              <a:t>Knowledge Management Systems (KMS)</a:t>
            </a:r>
          </a:p>
          <a:p>
            <a:r>
              <a:rPr lang="en-GB" dirty="0"/>
              <a:t>Geographic Information Systems (GIS)</a:t>
            </a:r>
          </a:p>
          <a:p>
            <a:r>
              <a:rPr lang="en-GB" altLang="en-US" dirty="0"/>
              <a:t>Learning Management Systems (LMS)</a:t>
            </a:r>
          </a:p>
          <a:p>
            <a:pPr lvl="1"/>
            <a:r>
              <a:rPr lang="en-GB" altLang="en-US" dirty="0"/>
              <a:t>Can be considered a type of KMS</a:t>
            </a:r>
          </a:p>
          <a:p>
            <a:r>
              <a:rPr lang="en-GB" altLang="en-US" dirty="0"/>
              <a:t>etc</a:t>
            </a:r>
            <a:endParaRPr lang="en-US" altLang="en-US" dirty="0"/>
          </a:p>
          <a:p>
            <a:endParaRPr lang="en-GB" dirty="0"/>
          </a:p>
        </p:txBody>
      </p:sp>
      <p:sp>
        <p:nvSpPr>
          <p:cNvPr id="3" name="Title 2">
            <a:extLst>
              <a:ext uri="{FF2B5EF4-FFF2-40B4-BE49-F238E27FC236}">
                <a16:creationId xmlns:a16="http://schemas.microsoft.com/office/drawing/2014/main" id="{A3E0E9CE-C271-AE4B-A3CA-5552E737B0A7}"/>
              </a:ext>
            </a:extLst>
          </p:cNvPr>
          <p:cNvSpPr>
            <a:spLocks noGrp="1"/>
          </p:cNvSpPr>
          <p:nvPr>
            <p:ph type="title"/>
          </p:nvPr>
        </p:nvSpPr>
        <p:spPr/>
        <p:txBody>
          <a:bodyPr/>
          <a:lstStyle/>
          <a:p>
            <a:r>
              <a:rPr lang="en-GB" dirty="0"/>
              <a:t>Types of Information Systems</a:t>
            </a:r>
          </a:p>
        </p:txBody>
      </p:sp>
    </p:spTree>
    <p:extLst>
      <p:ext uri="{BB962C8B-B14F-4D97-AF65-F5344CB8AC3E}">
        <p14:creationId xmlns:p14="http://schemas.microsoft.com/office/powerpoint/2010/main" val="10784011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641600" y="1219200"/>
            <a:ext cx="6172200" cy="377026"/>
          </a:xfrm>
        </p:spPr>
        <p:txBody>
          <a:bodyPr/>
          <a:lstStyle/>
          <a:p>
            <a:r>
              <a:rPr lang="en-US" altLang="en-US" dirty="0"/>
              <a:t>Objectives</a:t>
            </a:r>
          </a:p>
        </p:txBody>
      </p:sp>
      <p:sp>
        <p:nvSpPr>
          <p:cNvPr id="6149" name="Rectangle 3"/>
          <p:cNvSpPr>
            <a:spLocks noGrp="1" noChangeArrowheads="1"/>
          </p:cNvSpPr>
          <p:nvPr>
            <p:ph type="body" idx="1"/>
          </p:nvPr>
        </p:nvSpPr>
        <p:spPr>
          <a:xfrm>
            <a:off x="2641600" y="1933682"/>
            <a:ext cx="6172200" cy="2040559"/>
          </a:xfrm>
        </p:spPr>
        <p:txBody>
          <a:bodyPr/>
          <a:lstStyle/>
          <a:p>
            <a:pPr marL="0" indent="0">
              <a:buFontTx/>
              <a:buNone/>
              <a:defRPr/>
            </a:pPr>
            <a:r>
              <a:rPr lang="en-US" dirty="0"/>
              <a:t>After completing this chapter, you will be able to:</a:t>
            </a:r>
          </a:p>
          <a:p>
            <a:pPr marL="342900" indent="-342900">
              <a:buFont typeface="+mj-lt"/>
              <a:buAutoNum type="arabicPeriod"/>
              <a:defRPr/>
            </a:pPr>
            <a:r>
              <a:rPr lang="en-US" dirty="0"/>
              <a:t>Distinguish data from information and knowledge, and describe the characteristics of quality data</a:t>
            </a:r>
          </a:p>
          <a:p>
            <a:pPr marL="342900" indent="-342900">
              <a:buFont typeface="+mj-lt"/>
              <a:buAutoNum type="arabicPeriod"/>
              <a:defRPr/>
            </a:pPr>
            <a:r>
              <a:rPr lang="en-US" dirty="0"/>
              <a:t>Identify the fundamental components of an information system and describe their function</a:t>
            </a:r>
          </a:p>
          <a:p>
            <a:pPr marL="342900" indent="-342900">
              <a:buFont typeface="+mj-lt"/>
              <a:buAutoNum type="arabicPeriod"/>
              <a:defRPr/>
            </a:pPr>
            <a:r>
              <a:rPr lang="en-US" dirty="0"/>
              <a:t>Identify the basic types of business information systems</a:t>
            </a:r>
          </a:p>
        </p:txBody>
      </p:sp>
    </p:spTree>
    <p:extLst>
      <p:ext uri="{BB962C8B-B14F-4D97-AF65-F5344CB8AC3E}">
        <p14:creationId xmlns:p14="http://schemas.microsoft.com/office/powerpoint/2010/main" val="30449451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altLang="en-US" dirty="0"/>
              <a:t>1) Electronic and Mobile Commerce</a:t>
            </a:r>
          </a:p>
        </p:txBody>
      </p:sp>
      <p:sp>
        <p:nvSpPr>
          <p:cNvPr id="49157" name="Content Placeholder 2"/>
          <p:cNvSpPr>
            <a:spLocks noGrp="1"/>
          </p:cNvSpPr>
          <p:nvPr>
            <p:ph idx="1"/>
          </p:nvPr>
        </p:nvSpPr>
        <p:spPr>
          <a:xfrm>
            <a:off x="365125" y="1538818"/>
            <a:ext cx="8415338" cy="4708981"/>
          </a:xfrm>
        </p:spPr>
        <p:txBody>
          <a:bodyPr/>
          <a:lstStyle/>
          <a:p>
            <a:r>
              <a:rPr lang="en-US" altLang="en-US" dirty="0"/>
              <a:t>Mobile commerce (m-commerce): the use of mobile, wireless devices to place orders and conduct business</a:t>
            </a:r>
          </a:p>
          <a:p>
            <a:r>
              <a:rPr lang="en-US" altLang="en-US" dirty="0"/>
              <a:t>Forms of e-commerce:</a:t>
            </a:r>
          </a:p>
          <a:p>
            <a:pPr lvl="1"/>
            <a:r>
              <a:rPr lang="en-US" altLang="en-US" dirty="0"/>
              <a:t>Business-to-business (B2B)</a:t>
            </a:r>
          </a:p>
          <a:p>
            <a:pPr lvl="2"/>
            <a:r>
              <a:rPr lang="en-GB" dirty="0"/>
              <a:t>Alibaba</a:t>
            </a:r>
            <a:r>
              <a:rPr lang="en-US" altLang="en-US" dirty="0"/>
              <a:t>, Amazon Web Services (AWS)</a:t>
            </a:r>
          </a:p>
          <a:p>
            <a:pPr lvl="1"/>
            <a:r>
              <a:rPr lang="en-US" altLang="en-US" dirty="0"/>
              <a:t>Business-to-consumer (B2C)</a:t>
            </a:r>
          </a:p>
          <a:p>
            <a:pPr lvl="2"/>
            <a:r>
              <a:rPr lang="en-US" altLang="en-US" dirty="0"/>
              <a:t>Amazon, </a:t>
            </a:r>
            <a:r>
              <a:rPr lang="ar-SA" altLang="en-US" dirty="0"/>
              <a:t> </a:t>
            </a:r>
            <a:r>
              <a:rPr lang="en-US" altLang="en-US" dirty="0" err="1"/>
              <a:t>niceone</a:t>
            </a:r>
            <a:r>
              <a:rPr lang="en-US" altLang="en-US" dirty="0"/>
              <a:t> and </a:t>
            </a:r>
            <a:r>
              <a:rPr lang="ar-SA" altLang="en-US" dirty="0" err="1"/>
              <a:t>فلاورد</a:t>
            </a:r>
            <a:endParaRPr lang="en-US" altLang="en-US" dirty="0"/>
          </a:p>
          <a:p>
            <a:pPr lvl="1"/>
            <a:r>
              <a:rPr lang="en-US" altLang="en-US" dirty="0"/>
              <a:t>Consumer-to-consumer (C2C)</a:t>
            </a:r>
            <a:endParaRPr lang="ar-SA" altLang="en-US" dirty="0"/>
          </a:p>
          <a:p>
            <a:pPr lvl="2"/>
            <a:r>
              <a:rPr lang="en-US" altLang="en-US" dirty="0"/>
              <a:t>eBay, </a:t>
            </a:r>
            <a:r>
              <a:rPr lang="en-US" altLang="en-US" dirty="0" err="1"/>
              <a:t>etsy</a:t>
            </a:r>
            <a:r>
              <a:rPr lang="en-US" altLang="en-US" dirty="0"/>
              <a:t>, and </a:t>
            </a:r>
            <a:r>
              <a:rPr lang="ar-SA" altLang="en-US" dirty="0"/>
              <a:t>سوم</a:t>
            </a:r>
            <a:endParaRPr lang="en-US" altLang="en-US" dirty="0"/>
          </a:p>
          <a:p>
            <a:pPr lvl="1"/>
            <a:r>
              <a:rPr lang="en-US" altLang="en-US" dirty="0"/>
              <a:t>Government-to-citizen (G2C)</a:t>
            </a:r>
            <a:endParaRPr lang="ar-SA" altLang="en-US" dirty="0"/>
          </a:p>
          <a:p>
            <a:pPr lvl="2"/>
            <a:r>
              <a:rPr lang="ar-SA" altLang="en-US" dirty="0"/>
              <a:t>ابشر</a:t>
            </a:r>
            <a:endParaRPr lang="en-US" altLang="en-US" dirty="0"/>
          </a:p>
          <a:p>
            <a:r>
              <a:rPr lang="en-US" altLang="en-US" dirty="0"/>
              <a:t>E-business: use of information systems and the Internet to perform business-related tasks and functions</a:t>
            </a:r>
          </a:p>
          <a:p>
            <a:endParaRPr lang="en-US" altLang="en-US" dirty="0"/>
          </a:p>
        </p:txBody>
      </p:sp>
    </p:spTree>
    <p:extLst>
      <p:ext uri="{BB962C8B-B14F-4D97-AF65-F5344CB8AC3E}">
        <p14:creationId xmlns:p14="http://schemas.microsoft.com/office/powerpoint/2010/main" val="11179411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altLang="en-US" dirty="0"/>
              <a:t>2) Enterprise Systems</a:t>
            </a:r>
          </a:p>
        </p:txBody>
      </p:sp>
      <p:sp>
        <p:nvSpPr>
          <p:cNvPr id="51203" name="Content Placeholder 2"/>
          <p:cNvSpPr>
            <a:spLocks noGrp="1"/>
          </p:cNvSpPr>
          <p:nvPr>
            <p:ph idx="1"/>
          </p:nvPr>
        </p:nvSpPr>
        <p:spPr>
          <a:xfrm>
            <a:off x="365125" y="1538818"/>
            <a:ext cx="8415338" cy="3071610"/>
          </a:xfrm>
        </p:spPr>
        <p:txBody>
          <a:bodyPr/>
          <a:lstStyle/>
          <a:p>
            <a:r>
              <a:rPr lang="en-US" altLang="en-US" dirty="0"/>
              <a:t>Transaction </a:t>
            </a:r>
          </a:p>
          <a:p>
            <a:pPr lvl="1"/>
            <a:r>
              <a:rPr lang="en-US" altLang="en-US" dirty="0"/>
              <a:t>Any business-related exchange, such as payments to employees and suppliers and sales to customers  </a:t>
            </a:r>
          </a:p>
          <a:p>
            <a:r>
              <a:rPr lang="en-US" altLang="en-US" dirty="0"/>
              <a:t>Transaction processing system (TPS)</a:t>
            </a:r>
          </a:p>
          <a:p>
            <a:pPr lvl="1"/>
            <a:r>
              <a:rPr lang="en-US" altLang="en-US" dirty="0"/>
              <a:t>An organized collection of people, procedures, software, databases, and devices</a:t>
            </a:r>
          </a:p>
          <a:p>
            <a:pPr lvl="1"/>
            <a:r>
              <a:rPr lang="en-US" altLang="en-US" dirty="0"/>
              <a:t>Used to perform and record completed business transactions</a:t>
            </a:r>
          </a:p>
          <a:p>
            <a:pPr lvl="1"/>
            <a:r>
              <a:rPr lang="en-US" altLang="en-US" dirty="0"/>
              <a:t>Example: </a:t>
            </a:r>
            <a:r>
              <a:rPr lang="en-GB" dirty="0"/>
              <a:t>Point-of-Sale (POS) System in a retail store that records sales transactions, updates inventory levels, and processes customer payments</a:t>
            </a:r>
            <a:endParaRPr lang="en-US" altLang="en-US" dirty="0"/>
          </a:p>
          <a:p>
            <a:endParaRPr lang="en-US" altLang="en-US" dirty="0"/>
          </a:p>
        </p:txBody>
      </p:sp>
    </p:spTree>
    <p:extLst>
      <p:ext uri="{BB962C8B-B14F-4D97-AF65-F5344CB8AC3E}">
        <p14:creationId xmlns:p14="http://schemas.microsoft.com/office/powerpoint/2010/main" val="16635819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altLang="en-US" dirty="0"/>
              <a:t>2) Enterprise Systems</a:t>
            </a:r>
          </a:p>
        </p:txBody>
      </p:sp>
      <p:sp>
        <p:nvSpPr>
          <p:cNvPr id="51203" name="Content Placeholder 2"/>
          <p:cNvSpPr>
            <a:spLocks noGrp="1"/>
          </p:cNvSpPr>
          <p:nvPr>
            <p:ph idx="1"/>
          </p:nvPr>
        </p:nvSpPr>
        <p:spPr>
          <a:xfrm>
            <a:off x="365125" y="1538818"/>
            <a:ext cx="8415338" cy="2965427"/>
          </a:xfrm>
        </p:spPr>
        <p:txBody>
          <a:bodyPr/>
          <a:lstStyle/>
          <a:p>
            <a:r>
              <a:rPr lang="en-US" altLang="en-US" dirty="0"/>
              <a:t>Management information system (MIS) </a:t>
            </a:r>
          </a:p>
          <a:p>
            <a:pPr lvl="1"/>
            <a:r>
              <a:rPr lang="en-US" altLang="en-US" dirty="0"/>
              <a:t>Organized collection of people, procedures, software, databases, and devices </a:t>
            </a:r>
          </a:p>
          <a:p>
            <a:pPr lvl="1"/>
            <a:r>
              <a:rPr lang="en-US" altLang="en-US" dirty="0"/>
              <a:t>Provides routine information to managers and decision makers</a:t>
            </a:r>
          </a:p>
          <a:p>
            <a:pPr lvl="1"/>
            <a:r>
              <a:rPr lang="en-US" altLang="en-US" dirty="0"/>
              <a:t>Focuses on operational efficiency</a:t>
            </a:r>
          </a:p>
          <a:p>
            <a:pPr lvl="1"/>
            <a:r>
              <a:rPr lang="en-US" altLang="en-US" dirty="0"/>
              <a:t>Provides standard reports generated with data and information from the TPS</a:t>
            </a:r>
          </a:p>
          <a:p>
            <a:pPr lvl="1"/>
            <a:r>
              <a:rPr lang="en-GB" dirty="0"/>
              <a:t>Example: Sales Report Dashboard that provides managers with visualized data on sales performance, customer demographics, and product trends for informed decision-making</a:t>
            </a:r>
            <a:endParaRPr lang="en-US" altLang="en-US" dirty="0"/>
          </a:p>
          <a:p>
            <a:endParaRPr lang="en-US" altLang="en-US" dirty="0"/>
          </a:p>
        </p:txBody>
      </p:sp>
    </p:spTree>
    <p:extLst>
      <p:ext uri="{BB962C8B-B14F-4D97-AF65-F5344CB8AC3E}">
        <p14:creationId xmlns:p14="http://schemas.microsoft.com/office/powerpoint/2010/main" val="11855553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altLang="en-US" dirty="0"/>
              <a:t>2) Enterprise Systems</a:t>
            </a:r>
          </a:p>
        </p:txBody>
      </p:sp>
      <p:pic>
        <p:nvPicPr>
          <p:cNvPr id="53251" name="Content Placeholder 5" descr="TPS and MIS" title="Figure 1-9"/>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852488" y="2590800"/>
            <a:ext cx="7439025" cy="2181225"/>
          </a:xfrm>
        </p:spPr>
      </p:pic>
    </p:spTree>
    <p:extLst>
      <p:ext uri="{BB962C8B-B14F-4D97-AF65-F5344CB8AC3E}">
        <p14:creationId xmlns:p14="http://schemas.microsoft.com/office/powerpoint/2010/main" val="37160472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altLang="en-US" dirty="0"/>
              <a:t>2) Enterprise Systems</a:t>
            </a:r>
          </a:p>
        </p:txBody>
      </p:sp>
      <p:sp>
        <p:nvSpPr>
          <p:cNvPr id="54277" name="Content Placeholder 2"/>
          <p:cNvSpPr>
            <a:spLocks noGrp="1"/>
          </p:cNvSpPr>
          <p:nvPr>
            <p:ph idx="1"/>
          </p:nvPr>
        </p:nvSpPr>
        <p:spPr/>
        <p:txBody>
          <a:bodyPr/>
          <a:lstStyle/>
          <a:p>
            <a:r>
              <a:rPr lang="en-US" altLang="en-US" dirty="0"/>
              <a:t>Enterprise resource planning (ERP)</a:t>
            </a:r>
          </a:p>
          <a:p>
            <a:pPr lvl="1"/>
            <a:r>
              <a:rPr lang="en-US" altLang="en-US" dirty="0"/>
              <a:t>A set of integrated programs  </a:t>
            </a:r>
          </a:p>
          <a:p>
            <a:pPr lvl="1"/>
            <a:r>
              <a:rPr lang="en-US" altLang="en-US" dirty="0"/>
              <a:t>Manages the vital business operations for an entire multisite, global organization</a:t>
            </a:r>
          </a:p>
          <a:p>
            <a:r>
              <a:rPr lang="en-US" altLang="en-US" dirty="0"/>
              <a:t>Most ERP systems provide integrated software to support manufacturing and finance</a:t>
            </a:r>
          </a:p>
          <a:p>
            <a:pPr lvl="1"/>
            <a:r>
              <a:rPr lang="en-US" altLang="en-US" dirty="0"/>
              <a:t>Also provide support for business analytics and e-business</a:t>
            </a:r>
          </a:p>
          <a:p>
            <a:endParaRPr lang="en-US" altLang="en-US" dirty="0"/>
          </a:p>
        </p:txBody>
      </p:sp>
    </p:spTree>
    <p:extLst>
      <p:ext uri="{BB962C8B-B14F-4D97-AF65-F5344CB8AC3E}">
        <p14:creationId xmlns:p14="http://schemas.microsoft.com/office/powerpoint/2010/main" val="19489236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US" altLang="en-US" dirty="0"/>
              <a:t>2) Enterprise Systems</a:t>
            </a:r>
          </a:p>
        </p:txBody>
      </p:sp>
      <p:pic>
        <p:nvPicPr>
          <p:cNvPr id="55301" name="Content Placeholder 5" descr="Primary components of an ERP system for a manufacturing organization" title="Table 1-7"/>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251075" y="1447800"/>
            <a:ext cx="4641850" cy="4572000"/>
          </a:xfrm>
        </p:spPr>
      </p:pic>
    </p:spTree>
    <p:extLst>
      <p:ext uri="{BB962C8B-B14F-4D97-AF65-F5344CB8AC3E}">
        <p14:creationId xmlns:p14="http://schemas.microsoft.com/office/powerpoint/2010/main" val="1120660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US" altLang="en-US" dirty="0"/>
              <a:t>3) Knowledge Management Systems</a:t>
            </a:r>
          </a:p>
        </p:txBody>
      </p:sp>
      <p:sp>
        <p:nvSpPr>
          <p:cNvPr id="58371" name="Content Placeholder 2"/>
          <p:cNvSpPr>
            <a:spLocks noGrp="1"/>
          </p:cNvSpPr>
          <p:nvPr>
            <p:ph idx="1"/>
          </p:nvPr>
        </p:nvSpPr>
        <p:spPr>
          <a:xfrm>
            <a:off x="365125" y="1538818"/>
            <a:ext cx="8415338" cy="3847207"/>
          </a:xfrm>
        </p:spPr>
        <p:txBody>
          <a:bodyPr/>
          <a:lstStyle/>
          <a:p>
            <a:r>
              <a:rPr lang="en-US" altLang="en-US" dirty="0"/>
              <a:t>Knowledge management systems (KMSs)</a:t>
            </a:r>
          </a:p>
          <a:p>
            <a:pPr lvl="1"/>
            <a:r>
              <a:rPr lang="en-US" altLang="en-US" dirty="0"/>
              <a:t>An organized collection of people, procedures, software, databases, and devices that:</a:t>
            </a:r>
          </a:p>
          <a:p>
            <a:pPr lvl="2"/>
            <a:r>
              <a:rPr lang="en-US" altLang="en-US" dirty="0"/>
              <a:t>Stores and retrieves knowledge</a:t>
            </a:r>
          </a:p>
          <a:p>
            <a:pPr lvl="2"/>
            <a:r>
              <a:rPr lang="en-US" altLang="en-US" dirty="0"/>
              <a:t>Improves collaboration</a:t>
            </a:r>
          </a:p>
          <a:p>
            <a:pPr lvl="2"/>
            <a:r>
              <a:rPr lang="en-US" altLang="en-US" dirty="0"/>
              <a:t>Locates knowledge sources</a:t>
            </a:r>
          </a:p>
          <a:p>
            <a:pPr lvl="2"/>
            <a:r>
              <a:rPr lang="en-US" altLang="en-US" dirty="0"/>
              <a:t>Captures and uses knowledge</a:t>
            </a:r>
          </a:p>
          <a:p>
            <a:pPr lvl="2"/>
            <a:r>
              <a:rPr lang="en-US" altLang="en-US" dirty="0"/>
              <a:t>Enhances the knowledge management process</a:t>
            </a:r>
          </a:p>
          <a:p>
            <a:endParaRPr lang="en-US" altLang="en-US" dirty="0"/>
          </a:p>
          <a:p>
            <a:pPr lvl="1"/>
            <a:r>
              <a:rPr lang="en-US" altLang="en-US" dirty="0"/>
              <a:t>Examples:</a:t>
            </a:r>
          </a:p>
          <a:p>
            <a:pPr lvl="2"/>
            <a:r>
              <a:rPr lang="en-GB" dirty="0"/>
              <a:t>Microsoft SharePoint </a:t>
            </a:r>
          </a:p>
          <a:p>
            <a:pPr lvl="2"/>
            <a:r>
              <a:rPr lang="en-GB" dirty="0"/>
              <a:t>Confluence by Atlassian</a:t>
            </a:r>
          </a:p>
          <a:p>
            <a:endParaRPr lang="en-US" altLang="en-US" dirty="0"/>
          </a:p>
        </p:txBody>
      </p:sp>
    </p:spTree>
    <p:extLst>
      <p:ext uri="{BB962C8B-B14F-4D97-AF65-F5344CB8AC3E}">
        <p14:creationId xmlns:p14="http://schemas.microsoft.com/office/powerpoint/2010/main" val="743575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EB4424B-A702-CB4A-AE0B-E31143D98223}"/>
              </a:ext>
            </a:extLst>
          </p:cNvPr>
          <p:cNvSpPr>
            <a:spLocks noGrp="1"/>
          </p:cNvSpPr>
          <p:nvPr>
            <p:ph idx="1"/>
          </p:nvPr>
        </p:nvSpPr>
        <p:spPr>
          <a:xfrm>
            <a:off x="365125" y="1538818"/>
            <a:ext cx="8415338" cy="5064463"/>
          </a:xfrm>
        </p:spPr>
        <p:txBody>
          <a:bodyPr/>
          <a:lstStyle/>
          <a:p>
            <a:r>
              <a:rPr lang="en-GB" dirty="0"/>
              <a:t>Urban Planning and Development:</a:t>
            </a:r>
          </a:p>
          <a:p>
            <a:pPr lvl="1"/>
            <a:r>
              <a:rPr lang="en-GB" dirty="0"/>
              <a:t>A city government uses GIS to </a:t>
            </a:r>
            <a:r>
              <a:rPr lang="en-GB" dirty="0" err="1"/>
              <a:t>analyze</a:t>
            </a:r>
            <a:r>
              <a:rPr lang="en-GB" dirty="0"/>
              <a:t> traffic patterns and plan new road infrastructure</a:t>
            </a:r>
          </a:p>
          <a:p>
            <a:pPr lvl="1"/>
            <a:r>
              <a:rPr lang="en-GB" dirty="0"/>
              <a:t>Planners use GIS to determine suitable locations for new parks, schools, and commercial zones</a:t>
            </a:r>
          </a:p>
          <a:p>
            <a:r>
              <a:rPr lang="en-GB" dirty="0"/>
              <a:t>Environmental Management:</a:t>
            </a:r>
          </a:p>
          <a:p>
            <a:pPr lvl="1"/>
            <a:r>
              <a:rPr lang="en-GB" dirty="0"/>
              <a:t>Conservationists use GIS to track animal migration patterns and plan protected areas.</a:t>
            </a:r>
          </a:p>
          <a:p>
            <a:pPr lvl="1"/>
            <a:r>
              <a:rPr lang="en-GB" dirty="0"/>
              <a:t>GIS can help monitor deforestation, erosion, and other environmental changes over time</a:t>
            </a:r>
          </a:p>
          <a:p>
            <a:r>
              <a:rPr lang="en-GB" dirty="0"/>
              <a:t>Healthcare:</a:t>
            </a:r>
          </a:p>
          <a:p>
            <a:pPr lvl="1"/>
            <a:r>
              <a:rPr lang="en-GB" dirty="0"/>
              <a:t>Epidemiologists use GIS to track disease outbreaks and </a:t>
            </a:r>
            <a:r>
              <a:rPr lang="en-GB" dirty="0" err="1"/>
              <a:t>analyze</a:t>
            </a:r>
            <a:r>
              <a:rPr lang="en-GB" dirty="0"/>
              <a:t> their spread patterns.</a:t>
            </a:r>
          </a:p>
          <a:p>
            <a:pPr lvl="1"/>
            <a:r>
              <a:rPr lang="en-GB" dirty="0"/>
              <a:t>Hospitals can use GIS to identify regions with higher health risks and plan resource allocation accordingly</a:t>
            </a:r>
          </a:p>
          <a:p>
            <a:pPr marL="228600" lvl="1" indent="0">
              <a:buNone/>
            </a:pPr>
            <a:endParaRPr lang="en-GB" dirty="0"/>
          </a:p>
          <a:p>
            <a:endParaRPr lang="en-GB" dirty="0"/>
          </a:p>
        </p:txBody>
      </p:sp>
      <p:sp>
        <p:nvSpPr>
          <p:cNvPr id="3" name="Title 2">
            <a:extLst>
              <a:ext uri="{FF2B5EF4-FFF2-40B4-BE49-F238E27FC236}">
                <a16:creationId xmlns:a16="http://schemas.microsoft.com/office/drawing/2014/main" id="{DD7BD15E-726E-CC4B-8C1B-E2533A1D8EF8}"/>
              </a:ext>
            </a:extLst>
          </p:cNvPr>
          <p:cNvSpPr>
            <a:spLocks noGrp="1"/>
          </p:cNvSpPr>
          <p:nvPr>
            <p:ph type="title"/>
          </p:nvPr>
        </p:nvSpPr>
        <p:spPr>
          <a:xfrm>
            <a:off x="762000" y="409207"/>
            <a:ext cx="8026400" cy="290336"/>
          </a:xfrm>
        </p:spPr>
        <p:txBody>
          <a:bodyPr/>
          <a:lstStyle/>
          <a:p>
            <a:r>
              <a:rPr lang="en-GB" dirty="0"/>
              <a:t>4) Geographic Information Systems (GIS)</a:t>
            </a:r>
          </a:p>
        </p:txBody>
      </p:sp>
    </p:spTree>
    <p:extLst>
      <p:ext uri="{BB962C8B-B14F-4D97-AF65-F5344CB8AC3E}">
        <p14:creationId xmlns:p14="http://schemas.microsoft.com/office/powerpoint/2010/main" val="19218710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US" altLang="en-US" dirty="0"/>
              <a:t>Ethical, Legal, and Social Issues of Information Systems</a:t>
            </a:r>
          </a:p>
        </p:txBody>
      </p:sp>
      <p:sp>
        <p:nvSpPr>
          <p:cNvPr id="66563" name="Content Placeholder 2"/>
          <p:cNvSpPr>
            <a:spLocks noGrp="1"/>
          </p:cNvSpPr>
          <p:nvPr>
            <p:ph idx="1"/>
          </p:nvPr>
        </p:nvSpPr>
        <p:spPr/>
        <p:txBody>
          <a:bodyPr/>
          <a:lstStyle/>
          <a:p>
            <a:r>
              <a:rPr lang="en-US" altLang="en-US" dirty="0"/>
              <a:t>Ethics</a:t>
            </a:r>
          </a:p>
          <a:p>
            <a:pPr lvl="1"/>
            <a:r>
              <a:rPr lang="en-US" altLang="en-US" dirty="0"/>
              <a:t>A set of beliefs about right and wrong behavior</a:t>
            </a:r>
          </a:p>
          <a:p>
            <a:r>
              <a:rPr lang="en-US" altLang="en-US" dirty="0"/>
              <a:t>Ethical behavior</a:t>
            </a:r>
          </a:p>
          <a:p>
            <a:pPr lvl="1"/>
            <a:r>
              <a:rPr lang="en-US" altLang="en-US" dirty="0"/>
              <a:t>Conforms to generally accepted social norms</a:t>
            </a:r>
          </a:p>
          <a:p>
            <a:r>
              <a:rPr lang="en-US" altLang="en-US" dirty="0"/>
              <a:t>The use of information about people</a:t>
            </a:r>
          </a:p>
          <a:p>
            <a:pPr lvl="1"/>
            <a:r>
              <a:rPr lang="en-US" altLang="en-US" dirty="0"/>
              <a:t>Requires balancing the needs of those who want to use the information against the rights and desires of the people whose information may be used</a:t>
            </a:r>
          </a:p>
        </p:txBody>
      </p:sp>
    </p:spTree>
    <p:extLst>
      <p:ext uri="{BB962C8B-B14F-4D97-AF65-F5344CB8AC3E}">
        <p14:creationId xmlns:p14="http://schemas.microsoft.com/office/powerpoint/2010/main" val="22237176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r>
              <a:rPr lang="en-US" altLang="en-US" dirty="0"/>
              <a:t>Ethical, Legal, and Social Issues of Information Systems</a:t>
            </a:r>
          </a:p>
        </p:txBody>
      </p:sp>
      <p:pic>
        <p:nvPicPr>
          <p:cNvPr id="67587" name="Content Placeholder 5" descr="Much information is being gathered about people" title="Figure 1-14"/>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328738" y="1990725"/>
            <a:ext cx="6486525" cy="3943350"/>
          </a:xfrm>
        </p:spPr>
      </p:pic>
    </p:spTree>
    <p:extLst>
      <p:ext uri="{BB962C8B-B14F-4D97-AF65-F5344CB8AC3E}">
        <p14:creationId xmlns:p14="http://schemas.microsoft.com/office/powerpoint/2010/main" val="39697313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en-US" dirty="0"/>
              <a:t>Data, Information, and Knowledge</a:t>
            </a:r>
          </a:p>
        </p:txBody>
      </p:sp>
      <p:sp>
        <p:nvSpPr>
          <p:cNvPr id="15363" name="Content Placeholder 2"/>
          <p:cNvSpPr>
            <a:spLocks noGrp="1"/>
          </p:cNvSpPr>
          <p:nvPr>
            <p:ph idx="1"/>
          </p:nvPr>
        </p:nvSpPr>
        <p:spPr>
          <a:xfrm>
            <a:off x="365125" y="1538818"/>
            <a:ext cx="8415338" cy="4944430"/>
          </a:xfrm>
        </p:spPr>
        <p:txBody>
          <a:bodyPr/>
          <a:lstStyle/>
          <a:p>
            <a:pPr marL="0" indent="0">
              <a:buNone/>
            </a:pPr>
            <a:r>
              <a:rPr lang="en-US" altLang="en-US" b="1" dirty="0"/>
              <a:t>Information</a:t>
            </a:r>
            <a:r>
              <a:rPr lang="en-US" altLang="en-US" dirty="0"/>
              <a:t> : One of an organization’s most valuable resources that is often confused with the term data</a:t>
            </a:r>
          </a:p>
          <a:p>
            <a:r>
              <a:rPr lang="en-US" altLang="en-US" dirty="0"/>
              <a:t>Data: raw facts</a:t>
            </a:r>
          </a:p>
          <a:p>
            <a:r>
              <a:rPr lang="en-US" altLang="en-US" dirty="0"/>
              <a:t>Information: collection of data organized in such a way that they have value beyond the facts themselves</a:t>
            </a:r>
          </a:p>
          <a:p>
            <a:r>
              <a:rPr lang="en-US" altLang="en-US" dirty="0"/>
              <a:t>Process: set of logically related tasks  performed to achieve a defined outcome</a:t>
            </a:r>
          </a:p>
          <a:p>
            <a:pPr lvl="1"/>
            <a:r>
              <a:rPr lang="en-US" altLang="en-US" dirty="0"/>
              <a:t>Turning data into information is a process</a:t>
            </a:r>
          </a:p>
          <a:p>
            <a:r>
              <a:rPr lang="en-US" altLang="en-US" dirty="0"/>
              <a:t>Knowledge: awareness and understanding of a set of information and the ways it can be made useful to support a task</a:t>
            </a:r>
          </a:p>
          <a:p>
            <a:pPr lvl="1"/>
            <a:r>
              <a:rPr lang="en-US" altLang="en-US" dirty="0"/>
              <a:t>The process of defining relationships among data to create useful information requires knowledge</a:t>
            </a:r>
          </a:p>
          <a:p>
            <a:endParaRPr lang="en-US" altLang="en-US" dirty="0"/>
          </a:p>
          <a:p>
            <a:endParaRPr lang="en-US" altLang="en-US" dirty="0"/>
          </a:p>
        </p:txBody>
      </p:sp>
    </p:spTree>
    <p:extLst>
      <p:ext uri="{BB962C8B-B14F-4D97-AF65-F5344CB8AC3E}">
        <p14:creationId xmlns:p14="http://schemas.microsoft.com/office/powerpoint/2010/main" val="24171393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r>
              <a:rPr lang="en-US" altLang="en-US" dirty="0"/>
              <a:t>Ethical, Legal, and Social Issues of Information Systems</a:t>
            </a:r>
          </a:p>
        </p:txBody>
      </p:sp>
      <p:sp>
        <p:nvSpPr>
          <p:cNvPr id="68613" name="Content Placeholder 2"/>
          <p:cNvSpPr>
            <a:spLocks noGrp="1"/>
          </p:cNvSpPr>
          <p:nvPr>
            <p:ph idx="1"/>
          </p:nvPr>
        </p:nvSpPr>
        <p:spPr/>
        <p:txBody>
          <a:bodyPr/>
          <a:lstStyle/>
          <a:p>
            <a:r>
              <a:rPr lang="en-US" altLang="en-US" dirty="0"/>
              <a:t>Internet censorship</a:t>
            </a:r>
          </a:p>
          <a:p>
            <a:pPr lvl="1"/>
            <a:r>
              <a:rPr lang="en-US" altLang="en-US" dirty="0"/>
              <a:t>The control or suppression of the publishing or accessing of information on the Internet</a:t>
            </a:r>
          </a:p>
          <a:p>
            <a:r>
              <a:rPr lang="en-US" altLang="en-US" dirty="0"/>
              <a:t>Digital divide</a:t>
            </a:r>
          </a:p>
          <a:p>
            <a:pPr lvl="1"/>
            <a:r>
              <a:rPr lang="en-US" altLang="en-US" dirty="0"/>
              <a:t>A term used to describe the gulf between those who do and those who don’t have access to modern information and communications technology</a:t>
            </a:r>
          </a:p>
          <a:p>
            <a:r>
              <a:rPr lang="en-US" altLang="en-US" dirty="0"/>
              <a:t>Net neutrality</a:t>
            </a:r>
          </a:p>
          <a:p>
            <a:pPr lvl="1"/>
            <a:r>
              <a:rPr lang="en-US" altLang="en-US" dirty="0"/>
              <a:t>The principle that Internet service providers (ISPs) should be required to treat all Internet traffic running over their networks the same</a:t>
            </a:r>
          </a:p>
        </p:txBody>
      </p:sp>
    </p:spTree>
    <p:extLst>
      <p:ext uri="{BB962C8B-B14F-4D97-AF65-F5344CB8AC3E}">
        <p14:creationId xmlns:p14="http://schemas.microsoft.com/office/powerpoint/2010/main" val="19769334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US" altLang="en-US" dirty="0"/>
              <a:t>Summary</a:t>
            </a:r>
          </a:p>
        </p:txBody>
      </p:sp>
      <p:sp>
        <p:nvSpPr>
          <p:cNvPr id="69635" name="Rectangle 3"/>
          <p:cNvSpPr>
            <a:spLocks noGrp="1" noChangeArrowheads="1"/>
          </p:cNvSpPr>
          <p:nvPr>
            <p:ph type="body" idx="1"/>
          </p:nvPr>
        </p:nvSpPr>
        <p:spPr>
          <a:xfrm>
            <a:off x="367982" y="1295400"/>
            <a:ext cx="8415338" cy="3831818"/>
          </a:xfrm>
        </p:spPr>
        <p:txBody>
          <a:bodyPr/>
          <a:lstStyle/>
          <a:p>
            <a:pPr eaLnBrk="1" hangingPunct="1"/>
            <a:r>
              <a:rPr lang="en-US" altLang="en-US" dirty="0"/>
              <a:t>The value of information is directly linked to how it helps decision makers achieve the organization’s goals</a:t>
            </a:r>
          </a:p>
          <a:p>
            <a:pPr eaLnBrk="1" hangingPunct="1"/>
            <a:r>
              <a:rPr lang="en-US" altLang="en-US" dirty="0"/>
              <a:t>Information systems are composed of fundamental components that must be carefully assembled and integrated to work well together</a:t>
            </a:r>
          </a:p>
          <a:p>
            <a:r>
              <a:rPr lang="en-US" altLang="en-US" dirty="0"/>
              <a:t>Organizations employ a variety of information systems to improve the way they conduct business and make fact-based decisions</a:t>
            </a:r>
          </a:p>
          <a:p>
            <a:r>
              <a:rPr lang="en-US" altLang="en-US" dirty="0"/>
              <a:t>Strategic planning and project management are keys to ensuring that the organization is working effectively on the right projects</a:t>
            </a:r>
          </a:p>
          <a:p>
            <a:r>
              <a:rPr lang="en-US" altLang="en-US" dirty="0"/>
              <a:t>Information systems must be applied thoughtfully and carefully so that society, organizations, and individuals around the globe can reap their enormous benefits</a:t>
            </a:r>
          </a:p>
        </p:txBody>
      </p:sp>
    </p:spTree>
    <p:extLst>
      <p:ext uri="{BB962C8B-B14F-4D97-AF65-F5344CB8AC3E}">
        <p14:creationId xmlns:p14="http://schemas.microsoft.com/office/powerpoint/2010/main" val="7614452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dirty="0"/>
              <a:t>Data, Information, and Knowledge</a:t>
            </a:r>
          </a:p>
        </p:txBody>
      </p:sp>
      <p:pic>
        <p:nvPicPr>
          <p:cNvPr id="6" name="Content Placeholder 5" descr="Types of data" title="Table 1.1"/>
          <p:cNvPicPr>
            <a:picLocks noGrp="1" noChangeAspect="1"/>
          </p:cNvPicPr>
          <p:nvPr>
            <p:ph idx="1"/>
          </p:nvPr>
        </p:nvPicPr>
        <p:blipFill>
          <a:blip r:embed="rId3"/>
          <a:stretch>
            <a:fillRect/>
          </a:stretch>
        </p:blipFill>
        <p:spPr>
          <a:xfrm>
            <a:off x="1147763" y="2590800"/>
            <a:ext cx="6848475" cy="2076450"/>
          </a:xfrm>
        </p:spPr>
      </p:pic>
    </p:spTree>
    <p:extLst>
      <p:ext uri="{BB962C8B-B14F-4D97-AF65-F5344CB8AC3E}">
        <p14:creationId xmlns:p14="http://schemas.microsoft.com/office/powerpoint/2010/main" val="23454619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9C19BBA-1B68-834A-BEC6-ABAB966AFA01}"/>
              </a:ext>
            </a:extLst>
          </p:cNvPr>
          <p:cNvSpPr>
            <a:spLocks noGrp="1"/>
          </p:cNvSpPr>
          <p:nvPr>
            <p:ph idx="1"/>
          </p:nvPr>
        </p:nvSpPr>
        <p:spPr>
          <a:xfrm>
            <a:off x="365125" y="1538818"/>
            <a:ext cx="8415338" cy="3762568"/>
          </a:xfrm>
        </p:spPr>
        <p:txBody>
          <a:bodyPr/>
          <a:lstStyle/>
          <a:p>
            <a:r>
              <a:rPr lang="en-GB" b="1" dirty="0"/>
              <a:t>Data</a:t>
            </a:r>
            <a:r>
              <a:rPr lang="en-GB" dirty="0"/>
              <a:t> could be a series of raw temperature measurements collected from a weather station, such as the following readings for March 20:</a:t>
            </a:r>
          </a:p>
          <a:p>
            <a:pPr lvl="1"/>
            <a:r>
              <a:rPr lang="en-GB" dirty="0"/>
              <a:t>6am: 20°C</a:t>
            </a:r>
          </a:p>
          <a:p>
            <a:pPr lvl="1"/>
            <a:r>
              <a:rPr lang="en-GB" dirty="0"/>
              <a:t>7am: 21°C</a:t>
            </a:r>
          </a:p>
          <a:p>
            <a:pPr lvl="1"/>
            <a:r>
              <a:rPr lang="en-GB" dirty="0"/>
              <a:t>8am: 22°C</a:t>
            </a:r>
          </a:p>
          <a:p>
            <a:pPr lvl="1"/>
            <a:r>
              <a:rPr lang="en-GB" dirty="0"/>
              <a:t>Etc</a:t>
            </a:r>
          </a:p>
          <a:p>
            <a:pPr marL="228600" lvl="1" indent="0">
              <a:buNone/>
            </a:pPr>
            <a:endParaRPr lang="en-GB" dirty="0"/>
          </a:p>
          <a:p>
            <a:r>
              <a:rPr lang="en-GB" b="1" dirty="0"/>
              <a:t>Information</a:t>
            </a:r>
            <a:r>
              <a:rPr lang="en-GB" dirty="0"/>
              <a:t> is derived by processing and organizing this data into a more meaningful and useful format. For example, we could calculate the high and low temperatures for this day</a:t>
            </a:r>
          </a:p>
          <a:p>
            <a:endParaRPr lang="en-GB" dirty="0"/>
          </a:p>
        </p:txBody>
      </p:sp>
      <p:sp>
        <p:nvSpPr>
          <p:cNvPr id="3" name="Title 2">
            <a:extLst>
              <a:ext uri="{FF2B5EF4-FFF2-40B4-BE49-F238E27FC236}">
                <a16:creationId xmlns:a16="http://schemas.microsoft.com/office/drawing/2014/main" id="{F4163F0C-A6DC-6943-B483-0BFCE44CD388}"/>
              </a:ext>
            </a:extLst>
          </p:cNvPr>
          <p:cNvSpPr>
            <a:spLocks noGrp="1"/>
          </p:cNvSpPr>
          <p:nvPr>
            <p:ph type="title"/>
          </p:nvPr>
        </p:nvSpPr>
        <p:spPr/>
        <p:txBody>
          <a:bodyPr/>
          <a:lstStyle/>
          <a:p>
            <a:r>
              <a:rPr lang="en-GB" dirty="0"/>
              <a:t>Example: Weather Data</a:t>
            </a:r>
          </a:p>
        </p:txBody>
      </p:sp>
    </p:spTree>
    <p:extLst>
      <p:ext uri="{BB962C8B-B14F-4D97-AF65-F5344CB8AC3E}">
        <p14:creationId xmlns:p14="http://schemas.microsoft.com/office/powerpoint/2010/main" val="24122628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C648289-9903-6140-AA03-539DA8CA01D6}"/>
              </a:ext>
            </a:extLst>
          </p:cNvPr>
          <p:cNvSpPr>
            <a:spLocks noGrp="1"/>
          </p:cNvSpPr>
          <p:nvPr>
            <p:ph idx="1"/>
          </p:nvPr>
        </p:nvSpPr>
        <p:spPr>
          <a:xfrm>
            <a:off x="365125" y="1538818"/>
            <a:ext cx="8415338" cy="4742837"/>
          </a:xfrm>
        </p:spPr>
        <p:txBody>
          <a:bodyPr/>
          <a:lstStyle/>
          <a:p>
            <a:r>
              <a:rPr lang="en-GB" b="1" dirty="0"/>
              <a:t>Knowledge</a:t>
            </a:r>
            <a:r>
              <a:rPr lang="en-GB" dirty="0"/>
              <a:t> goes beyond information by incorporating multiple pieces of information. </a:t>
            </a:r>
          </a:p>
          <a:p>
            <a:pPr lvl="1"/>
            <a:r>
              <a:rPr lang="en-GB" dirty="0"/>
              <a:t>In this example, let's say we have historical weather data for the same date in previous years, as well as the current year's data:</a:t>
            </a:r>
          </a:p>
          <a:p>
            <a:r>
              <a:rPr lang="en-GB" dirty="0"/>
              <a:t>1) The average of high temperature (March 20) for the past 10 years: 28°C</a:t>
            </a:r>
          </a:p>
          <a:p>
            <a:r>
              <a:rPr lang="en-GB" dirty="0"/>
              <a:t>2) Current year high temperature (March 20): 31°C</a:t>
            </a:r>
          </a:p>
          <a:p>
            <a:r>
              <a:rPr lang="en-GB" dirty="0"/>
              <a:t>By comparing these two pieces of information, the machine can </a:t>
            </a:r>
            <a:r>
              <a:rPr lang="en-GB" u="sng" dirty="0"/>
              <a:t>derive knowledge </a:t>
            </a:r>
            <a:r>
              <a:rPr lang="en-GB" dirty="0"/>
              <a:t>that the high temperature for the given date in the current year is higher than the historical average</a:t>
            </a:r>
          </a:p>
          <a:p>
            <a:r>
              <a:rPr lang="en-GB" dirty="0"/>
              <a:t>This insight could be useful for understanding weather patterns or making decisions related to climate change adaptation</a:t>
            </a:r>
          </a:p>
          <a:p>
            <a:endParaRPr lang="en-GB" dirty="0"/>
          </a:p>
          <a:p>
            <a:pPr marL="0" indent="0">
              <a:buNone/>
            </a:pPr>
            <a:endParaRPr lang="en-GB" dirty="0"/>
          </a:p>
        </p:txBody>
      </p:sp>
      <p:sp>
        <p:nvSpPr>
          <p:cNvPr id="3" name="Title 2">
            <a:extLst>
              <a:ext uri="{FF2B5EF4-FFF2-40B4-BE49-F238E27FC236}">
                <a16:creationId xmlns:a16="http://schemas.microsoft.com/office/drawing/2014/main" id="{9C634A0B-C9B2-064F-A9D0-57003B2A70FA}"/>
              </a:ext>
            </a:extLst>
          </p:cNvPr>
          <p:cNvSpPr>
            <a:spLocks noGrp="1"/>
          </p:cNvSpPr>
          <p:nvPr>
            <p:ph type="title"/>
          </p:nvPr>
        </p:nvSpPr>
        <p:spPr/>
        <p:txBody>
          <a:bodyPr/>
          <a:lstStyle/>
          <a:p>
            <a:r>
              <a:rPr lang="en-GB" dirty="0"/>
              <a:t>Example: Weather Data</a:t>
            </a:r>
          </a:p>
        </p:txBody>
      </p:sp>
    </p:spTree>
    <p:extLst>
      <p:ext uri="{BB962C8B-B14F-4D97-AF65-F5344CB8AC3E}">
        <p14:creationId xmlns:p14="http://schemas.microsoft.com/office/powerpoint/2010/main" val="42496025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dirty="0"/>
              <a:t>The Value and Quality of Information</a:t>
            </a:r>
          </a:p>
        </p:txBody>
      </p:sp>
      <p:sp>
        <p:nvSpPr>
          <p:cNvPr id="21507" name="Content Placeholder 2"/>
          <p:cNvSpPr>
            <a:spLocks noGrp="1"/>
          </p:cNvSpPr>
          <p:nvPr>
            <p:ph idx="1"/>
          </p:nvPr>
        </p:nvSpPr>
        <p:spPr>
          <a:xfrm>
            <a:off x="365125" y="1538818"/>
            <a:ext cx="8415338" cy="3363998"/>
          </a:xfrm>
        </p:spPr>
        <p:txBody>
          <a:bodyPr/>
          <a:lstStyle/>
          <a:p>
            <a:r>
              <a:rPr lang="en-US" altLang="en-US" dirty="0"/>
              <a:t>Valuable information helps people perform tasks more efficiently and effectively</a:t>
            </a:r>
          </a:p>
          <a:p>
            <a:pPr lvl="1"/>
            <a:r>
              <a:rPr lang="en-US" altLang="en-US" dirty="0"/>
              <a:t>Inaccurate data can result in loss of potential new customers and reduced customer satisfaction</a:t>
            </a:r>
          </a:p>
          <a:p>
            <a:r>
              <a:rPr lang="en-US" altLang="en-US" dirty="0"/>
              <a:t>If an organization’s information is not accurate or complete:</a:t>
            </a:r>
          </a:p>
          <a:p>
            <a:pPr lvl="1"/>
            <a:r>
              <a:rPr lang="en-US" altLang="en-US" dirty="0"/>
              <a:t>People can make poor decisions, costing thousands, or even millions, of dollars</a:t>
            </a:r>
          </a:p>
          <a:p>
            <a:r>
              <a:rPr lang="en-US" altLang="en-US" dirty="0"/>
              <a:t>Depending on the type of data you need:</a:t>
            </a:r>
          </a:p>
          <a:p>
            <a:pPr lvl="1"/>
            <a:r>
              <a:rPr lang="en-US" altLang="en-US" dirty="0"/>
              <a:t>Some characteristics become more important than others</a:t>
            </a:r>
          </a:p>
          <a:p>
            <a:pPr lvl="1"/>
            <a:r>
              <a:rPr lang="en-US" altLang="en-US" dirty="0"/>
              <a:t>For example, accuracy and completeness are critical for data used in accounting for the management of company assets</a:t>
            </a:r>
          </a:p>
        </p:txBody>
      </p:sp>
    </p:spTree>
    <p:extLst>
      <p:ext uri="{BB962C8B-B14F-4D97-AF65-F5344CB8AC3E}">
        <p14:creationId xmlns:p14="http://schemas.microsoft.com/office/powerpoint/2010/main" val="7107468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endParaRPr lang="en-US" altLang="en-US" dirty="0"/>
          </a:p>
        </p:txBody>
      </p:sp>
      <p:pic>
        <p:nvPicPr>
          <p:cNvPr id="3" name="Content Placeholder 2">
            <a:extLst>
              <a:ext uri="{FF2B5EF4-FFF2-40B4-BE49-F238E27FC236}">
                <a16:creationId xmlns:a16="http://schemas.microsoft.com/office/drawing/2014/main" id="{BDF2DD6C-C7B7-3544-BA3E-70B799EE8461}"/>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b="8235"/>
          <a:stretch/>
        </p:blipFill>
        <p:spPr>
          <a:xfrm>
            <a:off x="2667000" y="457200"/>
            <a:ext cx="4024354" cy="5943600"/>
          </a:xfrm>
        </p:spPr>
      </p:pic>
    </p:spTree>
    <p:extLst>
      <p:ext uri="{BB962C8B-B14F-4D97-AF65-F5344CB8AC3E}">
        <p14:creationId xmlns:p14="http://schemas.microsoft.com/office/powerpoint/2010/main" val="13702545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dirty="0"/>
              <a:t>What is an Information System?</a:t>
            </a:r>
          </a:p>
        </p:txBody>
      </p:sp>
      <p:sp>
        <p:nvSpPr>
          <p:cNvPr id="23555" name="Content Placeholder 2"/>
          <p:cNvSpPr>
            <a:spLocks noGrp="1"/>
          </p:cNvSpPr>
          <p:nvPr>
            <p:ph idx="1"/>
          </p:nvPr>
        </p:nvSpPr>
        <p:spPr>
          <a:xfrm>
            <a:off x="365125" y="1538818"/>
            <a:ext cx="8415338" cy="4227311"/>
          </a:xfrm>
        </p:spPr>
        <p:txBody>
          <a:bodyPr/>
          <a:lstStyle/>
          <a:p>
            <a:r>
              <a:rPr lang="en-US" altLang="en-US" dirty="0"/>
              <a:t>An information system (IS) is a set of interrelated elements that: </a:t>
            </a:r>
          </a:p>
          <a:p>
            <a:pPr lvl="1"/>
            <a:r>
              <a:rPr lang="en-US" altLang="en-US" dirty="0"/>
              <a:t>Collect (input)</a:t>
            </a:r>
          </a:p>
          <a:p>
            <a:pPr lvl="1"/>
            <a:r>
              <a:rPr lang="en-US" altLang="en-US" dirty="0"/>
              <a:t>Process</a:t>
            </a:r>
          </a:p>
          <a:p>
            <a:pPr lvl="1"/>
            <a:r>
              <a:rPr lang="en-US" altLang="en-US" dirty="0"/>
              <a:t>Store</a:t>
            </a:r>
          </a:p>
          <a:p>
            <a:pPr lvl="1"/>
            <a:r>
              <a:rPr lang="en-US" altLang="en-US" dirty="0"/>
              <a:t>Disseminate data and information</a:t>
            </a:r>
          </a:p>
          <a:p>
            <a:pPr lvl="1"/>
            <a:r>
              <a:rPr lang="en-US" altLang="en-US" dirty="0"/>
              <a:t>Provides a feedback mechanism to monitor and control its operation to make sure it continues to meet its goals and objectives</a:t>
            </a:r>
          </a:p>
          <a:p>
            <a:r>
              <a:rPr lang="en-US" altLang="en-US" dirty="0"/>
              <a:t>A computer-based information system (CBIS) is a single set of hardware, software, databases, networks, people, and procedures</a:t>
            </a:r>
          </a:p>
          <a:p>
            <a:pPr lvl="1"/>
            <a:r>
              <a:rPr lang="en-US" altLang="en-US" dirty="0"/>
              <a:t>That are configured to collect, manipulate, store, and process data into information</a:t>
            </a:r>
          </a:p>
          <a:p>
            <a:pPr marL="0" indent="0">
              <a:buNone/>
            </a:pPr>
            <a:endParaRPr lang="en-US" altLang="en-US" dirty="0"/>
          </a:p>
          <a:p>
            <a:endParaRPr lang="en-US" altLang="en-US" dirty="0"/>
          </a:p>
        </p:txBody>
      </p:sp>
    </p:spTree>
    <p:extLst>
      <p:ext uri="{BB962C8B-B14F-4D97-AF65-F5344CB8AC3E}">
        <p14:creationId xmlns:p14="http://schemas.microsoft.com/office/powerpoint/2010/main" val="5583603"/>
      </p:ext>
    </p:extLst>
  </p:cSld>
  <p:clrMapOvr>
    <a:masterClrMapping/>
  </p:clrMapOvr>
</p:sld>
</file>

<file path=ppt/theme/theme1.xml><?xml version="1.0" encoding="utf-8"?>
<a:theme xmlns:a="http://schemas.openxmlformats.org/drawingml/2006/main" name="Office Theme">
  <a:themeElements>
    <a:clrScheme name="Cengage">
      <a:dk1>
        <a:srgbClr val="000000"/>
      </a:dk1>
      <a:lt1>
        <a:srgbClr val="FFFFFF"/>
      </a:lt1>
      <a:dk2>
        <a:srgbClr val="000000"/>
      </a:dk2>
      <a:lt2>
        <a:srgbClr val="AAAEB4"/>
      </a:lt2>
      <a:accent1>
        <a:srgbClr val="0D3857"/>
      </a:accent1>
      <a:accent2>
        <a:srgbClr val="055C91"/>
      </a:accent2>
      <a:accent3>
        <a:srgbClr val="81C0DA"/>
      </a:accent3>
      <a:accent4>
        <a:srgbClr val="B0D3DF"/>
      </a:accent4>
      <a:accent5>
        <a:srgbClr val="E0DCCD"/>
      </a:accent5>
      <a:accent6>
        <a:srgbClr val="7C7666"/>
      </a:accent6>
      <a:hlink>
        <a:srgbClr val="055C91"/>
      </a:hlink>
      <a:folHlink>
        <a:srgbClr val="81C0DA"/>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19199</TotalTime>
  <Words>3138</Words>
  <Application>Microsoft Macintosh PowerPoint</Application>
  <PresentationFormat>On-screen Show (4:3)</PresentationFormat>
  <Paragraphs>361</Paragraphs>
  <Slides>31</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Calibri Light</vt:lpstr>
      <vt:lpstr>Times New Roman</vt:lpstr>
      <vt:lpstr>Office Theme</vt:lpstr>
      <vt:lpstr>Principles of Information Systems, Thirteenth Edition </vt:lpstr>
      <vt:lpstr>Objectives</vt:lpstr>
      <vt:lpstr>Data, Information, and Knowledge</vt:lpstr>
      <vt:lpstr>Data, Information, and Knowledge</vt:lpstr>
      <vt:lpstr>Example: Weather Data</vt:lpstr>
      <vt:lpstr>Example: Weather Data</vt:lpstr>
      <vt:lpstr>The Value and Quality of Information</vt:lpstr>
      <vt:lpstr>PowerPoint Presentation</vt:lpstr>
      <vt:lpstr>What is an Information System?</vt:lpstr>
      <vt:lpstr>Feedback: Examples</vt:lpstr>
      <vt:lpstr>What is an Information System?</vt:lpstr>
      <vt:lpstr>People</vt:lpstr>
      <vt:lpstr>Procedures</vt:lpstr>
      <vt:lpstr>Procedures: Examples</vt:lpstr>
      <vt:lpstr>Information Systems in Organizations</vt:lpstr>
      <vt:lpstr>Redesigned processes</vt:lpstr>
      <vt:lpstr>Business Information Systems</vt:lpstr>
      <vt:lpstr>Business Information Systems</vt:lpstr>
      <vt:lpstr>Types of Information Systems</vt:lpstr>
      <vt:lpstr>1) Electronic and Mobile Commerce</vt:lpstr>
      <vt:lpstr>2) Enterprise Systems</vt:lpstr>
      <vt:lpstr>2) Enterprise Systems</vt:lpstr>
      <vt:lpstr>2) Enterprise Systems</vt:lpstr>
      <vt:lpstr>2) Enterprise Systems</vt:lpstr>
      <vt:lpstr>2) Enterprise Systems</vt:lpstr>
      <vt:lpstr>3) Knowledge Management Systems</vt:lpstr>
      <vt:lpstr>4) Geographic Information Systems (GIS)</vt:lpstr>
      <vt:lpstr>Ethical, Legal, and Social Issues of Information Systems</vt:lpstr>
      <vt:lpstr>Ethical, Legal, and Social Issues of Information Systems</vt:lpstr>
      <vt:lpstr>Ethical, Legal, and Social Issues of Information Systems</vt:lpstr>
      <vt:lpstr>Summary</vt:lpstr>
    </vt:vector>
  </TitlesOfParts>
  <Company>Course Technology</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Author</dc:creator>
  <cp:lastModifiedBy>a a</cp:lastModifiedBy>
  <cp:revision>289</cp:revision>
  <cp:lastPrinted>2023-08-21T20:20:16Z</cp:lastPrinted>
  <dcterms:created xsi:type="dcterms:W3CDTF">2007-02-15T20:50:52Z</dcterms:created>
  <dcterms:modified xsi:type="dcterms:W3CDTF">2023-08-29T04:16:52Z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