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5" r:id="rId8"/>
    <p:sldId id="264" r:id="rId9"/>
    <p:sldId id="266" r:id="rId10"/>
    <p:sldId id="267" r:id="rId11"/>
    <p:sldId id="263" r:id="rId12"/>
    <p:sldId id="270" r:id="rId13"/>
    <p:sldId id="269" r:id="rId14"/>
    <p:sldId id="271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1C7B8-7EF8-EA77-864E-4F475D6C1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B04DC-753D-F516-C330-6B29DC7A7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77314-C0A6-53F4-A024-7D1232E8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EA804-E7BF-066D-7AA7-CCA1E351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9B21A-CBBA-7183-6E84-E746D434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4ABE-F248-317D-0D7A-2DA11807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55D0B-A1EE-5CF7-6B63-43E7A3E4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DCB49-38DC-63BB-497E-BF846839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3CD52-1FDF-718B-A5EC-F57E2981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8CA08-EE62-3A8E-37B0-B611FE7B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48FF3-844E-1B8D-F5CE-CD86C8A63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B7782-5938-85DB-62BA-28EFC959D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BFD45-3AE4-95A5-EB78-580C8F38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E25D2-42C4-245A-2BA8-1FB8005C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EC665-9EDF-AD21-6E59-6618F15C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2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115D1-1F0B-66F1-F2AF-E0DA6D6F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C661D-88EB-C733-F8DC-F8A599FF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CDB3D-8C1B-C144-F3CD-766B6CE9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0026E-725E-E8CB-14B4-6599C22A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B834C-C9D9-69E2-D2D1-E22374F3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81B2-2326-7C00-40C6-2650305E1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64598-4625-3DF9-5513-40E174DBC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31B55-CB3C-E8A9-1FBA-2B74727D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7908E-9809-4FA0-27D2-667D71E3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C94EF-0278-8525-7BF1-FEB3228C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F07B-1A85-927C-E109-4F027939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1B7A-49C0-C747-7FB6-4D6CCADB1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6FDF9-1619-358D-97FC-BE41A5B92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403BC-3B0F-7C6E-FEBD-82D3524A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0CC03-5CA7-24B5-D649-8BCD9D4D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886A3-EF80-6BF8-B635-7FB0D3AC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8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BA60-63DC-0163-04A9-17F96F49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01490-9BD8-DA2C-68D6-48134BDD9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5CD59-CD4D-370F-0176-F3B0D68A5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443F0-3950-873A-C2C3-31E0E961B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EE2062-0692-A17D-2EAA-86F8327A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A6440-08B3-91FF-544F-2C80CD06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0CD10-0B7E-058C-27A0-28F82A60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A8090C-4E35-CBDA-62FD-A2F9ADCE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ADFE-6A3F-26F7-51C1-E415A57F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0B3E0-F187-325E-E120-E5F1AAED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E8A10-2D43-5A1E-E619-48C47599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6B6EB-5835-1B67-456C-A27FBD49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C9E0E-9A53-81CB-8B62-ED024E81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8A538-7581-2354-1F75-59D6E538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CF1E3-4E60-ABEB-1C8E-E86A8220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8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71E2-D896-558A-86C4-15BB952D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76CCE-37A3-B997-DCE8-FC31B4BFB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44034-7A25-7181-E687-704E33D47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25056-3E41-FF68-1544-BE3640AB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D23CF-6011-AA3D-22F6-8ED0F79C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2A3B1-59DA-4EAF-C2DE-C350EBD4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8637-8697-FA40-868B-C689F466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37D56-1BE6-ACAD-8776-C10E5567A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2EA9B-D340-8F5B-2089-7D3B05FEC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B4587-C19B-F906-378D-67DA34D0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B4046-0FF8-1E9E-B46F-523B18A1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C0020-10C3-2205-F375-E49A97CC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5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11638-0816-624A-31FE-E85E46FB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A9E3D-19E6-31D0-AC7C-199DDFA5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E21F8-F0A6-A690-C07B-0C921B1D0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0A6C-490F-4006-9EA8-67212962F2B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85D5-0FB9-0031-2014-E057CAD35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A8ECE-7AE3-7CD6-2339-22BE229C7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D80C-89BB-43F4-B368-1382EA27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7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.ksu.edu.sa/anarif" TargetMode="External"/><Relationship Id="rId2" Type="http://schemas.openxmlformats.org/officeDocument/2006/relationships/hyperlink" Target="mailto:anarif@ksu.edu.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905B-2EE0-1301-E01B-73223A90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EE 202</a:t>
            </a:r>
            <a:br>
              <a:rPr lang="en-US" dirty="0"/>
            </a:br>
            <a:r>
              <a:rPr lang="en-US" sz="6000" i="1" dirty="0"/>
              <a:t>Electric Circuits</a:t>
            </a:r>
            <a:br>
              <a:rPr lang="en-US" sz="6000" i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01B15-640B-0157-AC26-83A87CF55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79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Lecture 21 August</a:t>
            </a:r>
          </a:p>
          <a:p>
            <a:r>
              <a:rPr lang="en-US" sz="3600" dirty="0"/>
              <a:t>First Semester 2023-2024</a:t>
            </a:r>
          </a:p>
          <a:p>
            <a:r>
              <a:rPr lang="en-US" sz="3600" dirty="0"/>
              <a:t>Dr. Anmar Arif</a:t>
            </a:r>
          </a:p>
        </p:txBody>
      </p:sp>
      <p:pic>
        <p:nvPicPr>
          <p:cNvPr id="1028" name="Picture 4" descr="US patent for King Saud University invention in information security | Arab  News">
            <a:extLst>
              <a:ext uri="{FF2B5EF4-FFF2-40B4-BE49-F238E27FC236}">
                <a16:creationId xmlns:a16="http://schemas.microsoft.com/office/drawing/2014/main" id="{DC4AA453-321B-B690-A5AC-8378357B25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" t="21679" b="21092"/>
          <a:stretch/>
        </p:blipFill>
        <p:spPr bwMode="auto">
          <a:xfrm>
            <a:off x="0" y="0"/>
            <a:ext cx="3918585" cy="14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6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8162F-2572-63D6-1D42-68BF4A85B4F2}"/>
              </a:ext>
            </a:extLst>
          </p:cNvPr>
          <p:cNvSpPr txBox="1"/>
          <p:nvPr/>
        </p:nvSpPr>
        <p:spPr>
          <a:xfrm>
            <a:off x="838200" y="1605895"/>
            <a:ext cx="1023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dependent sources </a:t>
            </a:r>
            <a:r>
              <a:rPr lang="en-US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not exist physically as ideal sources. They are simplified representations of other devices, such as transistors and operational amplifiers.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55D1D6-23D3-0BE4-0E48-11D7321DC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19" y="2756221"/>
            <a:ext cx="6898563" cy="36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1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power calculation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8381B6-E511-EB8A-D592-5F1BC3D72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495" y="1890712"/>
            <a:ext cx="8589010" cy="276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 circuit (KVL)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FF086B-2D6B-3057-1AEF-E2743794A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729" y="1901190"/>
            <a:ext cx="5816071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5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 circuit (KVL)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134D7-090E-FBEB-2A20-864D8D231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4093"/>
            <a:ext cx="11084560" cy="288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7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 circuit (KCL)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A7E75-FFED-1546-0715-8D45DF0EB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760" y="2118043"/>
            <a:ext cx="5991542" cy="244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7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 circuit (KCL)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A7E75-FFED-1546-0715-8D45DF0EB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120" y="2248968"/>
            <a:ext cx="5991542" cy="24416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640316-EBD9-EDC5-A1B4-DEF9208E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2009301"/>
            <a:ext cx="4868333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7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 analysis (1)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FEE5E-5EEE-B676-B46D-14D1EC967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6" y="2346960"/>
            <a:ext cx="3967678" cy="2497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E3E352-E7EA-150B-874B-2C43DCB07872}"/>
              </a:ext>
            </a:extLst>
          </p:cNvPr>
          <p:cNvSpPr txBox="1"/>
          <p:nvPr/>
        </p:nvSpPr>
        <p:spPr>
          <a:xfrm>
            <a:off x="1046480" y="1798320"/>
            <a:ext cx="649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power supplied/consumed by the voltage sources. </a:t>
            </a:r>
          </a:p>
        </p:txBody>
      </p:sp>
    </p:spTree>
    <p:extLst>
      <p:ext uri="{BB962C8B-B14F-4D97-AF65-F5344CB8AC3E}">
        <p14:creationId xmlns:p14="http://schemas.microsoft.com/office/powerpoint/2010/main" val="90074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 analysis (1)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FEE5E-5EEE-B676-B46D-14D1EC967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6" y="2346960"/>
            <a:ext cx="3967678" cy="2497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E3E352-E7EA-150B-874B-2C43DCB07872}"/>
              </a:ext>
            </a:extLst>
          </p:cNvPr>
          <p:cNvSpPr txBox="1"/>
          <p:nvPr/>
        </p:nvSpPr>
        <p:spPr>
          <a:xfrm>
            <a:off x="1046480" y="1798320"/>
            <a:ext cx="649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power supplied/consumed by the voltage sources.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3644FB-D8FF-5267-2D55-EE6F79105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75" y="2862976"/>
            <a:ext cx="6922645" cy="146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60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 analysis (2)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3E352-E7EA-150B-874B-2C43DCB07872}"/>
              </a:ext>
            </a:extLst>
          </p:cNvPr>
          <p:cNvSpPr txBox="1"/>
          <p:nvPr/>
        </p:nvSpPr>
        <p:spPr>
          <a:xfrm>
            <a:off x="1046480" y="1798320"/>
            <a:ext cx="649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power supplied/consumed by the VCCS.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778001-3545-9194-36E8-9B935132A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680" y="2600008"/>
            <a:ext cx="5296217" cy="22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14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 analysis (2)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3E352-E7EA-150B-874B-2C43DCB07872}"/>
              </a:ext>
            </a:extLst>
          </p:cNvPr>
          <p:cNvSpPr txBox="1"/>
          <p:nvPr/>
        </p:nvSpPr>
        <p:spPr>
          <a:xfrm>
            <a:off x="1046480" y="1798320"/>
            <a:ext cx="649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power supplied/consumed by the VCCS.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778001-3545-9194-36E8-9B935132A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840" y="2604830"/>
            <a:ext cx="4473257" cy="1908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F20842-50CA-778C-6CBE-E018BC299B62}"/>
                  </a:ext>
                </a:extLst>
              </p:cNvPr>
              <p:cNvSpPr txBox="1"/>
              <p:nvPr/>
            </p:nvSpPr>
            <p:spPr>
              <a:xfrm>
                <a:off x="457200" y="2878574"/>
                <a:ext cx="6096000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n-NO" i="1" dirty="0">
                    <a:latin typeface="Cambria Math" panose="02040503050406030204" pitchFamily="18" charset="0"/>
                  </a:rPr>
                  <a:t>KVL </a:t>
                </a:r>
                <a:r>
                  <a:rPr lang="nn-NO" dirty="0">
                    <a:latin typeface="Cambria Math" panose="02040503050406030204" pitchFamily="18" charset="0"/>
                  </a:rPr>
                  <a:t>on the left loop:</a:t>
                </a:r>
                <a:endParaRPr lang="nn-NO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−15.8−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−6.9∗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n-NO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n-NO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 = 0</m:t>
                      </m:r>
                    </m:oMath>
                  </m:oMathPara>
                </a14:m>
                <a:endParaRPr lang="nn-NO" dirty="0"/>
              </a:p>
              <a:p>
                <a:endParaRPr lang="nn-NO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−15.8−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n-NO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−6.9∗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n-NO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/0.2+6.9∗4∗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n-NO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nn-NO" i="1" dirty="0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−15.8+2+2∗8−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F20842-50CA-778C-6CBE-E018BC299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78574"/>
                <a:ext cx="6096000" cy="2308324"/>
              </a:xfrm>
              <a:prstGeom prst="rect">
                <a:avLst/>
              </a:prstGeom>
              <a:blipFill>
                <a:blip r:embed="rId3"/>
                <a:stretch>
                  <a:fillRect l="-800" t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0A7D35A6-B088-F886-C404-C6F87B619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5310" y="5154512"/>
            <a:ext cx="4100337" cy="9618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2A8ADA-ACAB-9862-A0F5-6FA4671938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4680" y="4589035"/>
            <a:ext cx="4610417" cy="209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4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FDD4-7361-4E37-A7A5-0AE54915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4CE75-4C00-4D03-8DF5-C6B737EF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412752"/>
            <a:ext cx="11035353" cy="5187002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Anmar Arif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Systems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Office: 2C 26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Email: </a:t>
            </a:r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anarif@ksu.edu.sa</a:t>
            </a:r>
            <a:endParaRPr lang="en-US" sz="18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US" sz="18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en-US" sz="1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+447598120082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Sunday: 12:00 pm – 02:00 pm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Tuesday: 10:00 am – 12:00 pm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office is open, come in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</a:p>
          <a:p>
            <a:pPr lvl="1"/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Introduction to Electric Circuits”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Richard C. Dorf and James A. Svoboda, Wiley, 9th Ed, 2014, including Wiley plus Learning Management System.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https://fac.ksu.edu.sa/anarif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4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FDD4-7361-4E37-A7A5-0AE54915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Schedule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6D59BB-72BD-756C-B4E2-FBCBDB148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70125"/>
            <a:ext cx="10703719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8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09B8-4F4B-4622-B8CA-55C48788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66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Quizzes and Homework (15%)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and participation (5%)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Exams (80%)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1 (20%) 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2 (20%)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(40%)     (25 December 2023 – 1:00 pm) 	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80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02680" cy="5289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we learning?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7BE6E8-F8FA-420C-923B-DDD7F848A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280" y="1213726"/>
            <a:ext cx="5567680" cy="564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1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09B8-4F4B-4622-B8CA-55C48788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66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dependent sources (Section 2.7)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KVL and KCL (Section 3.8)</a:t>
            </a:r>
          </a:p>
        </p:txBody>
      </p:sp>
    </p:spTree>
    <p:extLst>
      <p:ext uri="{BB962C8B-B14F-4D97-AF65-F5344CB8AC3E}">
        <p14:creationId xmlns:p14="http://schemas.microsoft.com/office/powerpoint/2010/main" val="169923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95A0D-985D-4BCE-6E49-23F86DE2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550" y="3092132"/>
            <a:ext cx="1104900" cy="2847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3AB416-0D34-A259-1078-ECDF20C1B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602" y="3243127"/>
            <a:ext cx="1458277" cy="25588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C8E5FB-1AA0-7D92-121D-853CD5EFA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827" y="1992300"/>
            <a:ext cx="8856345" cy="61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6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29688C-0E1B-B66C-FC57-DE2B0E2B4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184" y="2299064"/>
            <a:ext cx="1171836" cy="16294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C9172D-89C2-83C4-CB83-A0E30998C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583" y="4810641"/>
            <a:ext cx="1422863" cy="18659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D7E5DA-3975-A649-A7D5-CE24E6093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2223" y="4961343"/>
            <a:ext cx="1470587" cy="162774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52AD658-E880-B305-7231-B4ACC8F88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9705" y="2300725"/>
            <a:ext cx="1553501" cy="162774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E378109-7985-74E2-99F5-EF483619368A}"/>
              </a:ext>
            </a:extLst>
          </p:cNvPr>
          <p:cNvSpPr txBox="1"/>
          <p:nvPr/>
        </p:nvSpPr>
        <p:spPr>
          <a:xfrm>
            <a:off x="909320" y="176188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Current-Controlled Voltage Source (CCVS)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95A71D-8870-EF88-82D1-6FE5C078871B}"/>
              </a:ext>
            </a:extLst>
          </p:cNvPr>
          <p:cNvSpPr txBox="1"/>
          <p:nvPr/>
        </p:nvSpPr>
        <p:spPr>
          <a:xfrm>
            <a:off x="909320" y="4315012"/>
            <a:ext cx="5024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Voltage-Controlled Voltage Source (VCVS)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6C30A1-8784-7DD3-6466-5B935658358D}"/>
              </a:ext>
            </a:extLst>
          </p:cNvPr>
          <p:cNvSpPr txBox="1"/>
          <p:nvPr/>
        </p:nvSpPr>
        <p:spPr>
          <a:xfrm>
            <a:off x="6474810" y="175789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Current-Controlled Current Source (CCCS)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0886DB-5491-C2FA-D274-49125540152A}"/>
              </a:ext>
            </a:extLst>
          </p:cNvPr>
          <p:cNvSpPr txBox="1"/>
          <p:nvPr/>
        </p:nvSpPr>
        <p:spPr>
          <a:xfrm>
            <a:off x="6474810" y="431501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lang="en-US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-Controlled Current Source (</a:t>
            </a:r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CCS)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517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sources</a:t>
            </a:r>
          </a:p>
        </p:txBody>
      </p:sp>
      <p:pic>
        <p:nvPicPr>
          <p:cNvPr id="3" name="Picture 1" descr="fig_02_23.jpg">
            <a:extLst>
              <a:ext uri="{FF2B5EF4-FFF2-40B4-BE49-F238E27FC236}">
                <a16:creationId xmlns:a16="http://schemas.microsoft.com/office/drawing/2014/main" id="{7E00DA64-9410-DA0D-F17E-08AE40DA614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7"/>
          <a:stretch/>
        </p:blipFill>
        <p:spPr bwMode="auto">
          <a:xfrm>
            <a:off x="4493895" y="1504950"/>
            <a:ext cx="3204210" cy="502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248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42103</TotalTime>
  <Words>376</Words>
  <Application>Microsoft Office PowerPoint</Application>
  <PresentationFormat>Widescreen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Theme</vt:lpstr>
      <vt:lpstr>EE 202 Electric Circuits </vt:lpstr>
      <vt:lpstr>Course Introduction</vt:lpstr>
      <vt:lpstr>My Schedule</vt:lpstr>
      <vt:lpstr>Grades</vt:lpstr>
      <vt:lpstr>What are we learning?</vt:lpstr>
      <vt:lpstr>Lecture 1</vt:lpstr>
      <vt:lpstr>Independent sources</vt:lpstr>
      <vt:lpstr>Dependent sources</vt:lpstr>
      <vt:lpstr>Dependent sources</vt:lpstr>
      <vt:lpstr>Dependent sources</vt:lpstr>
      <vt:lpstr>Sources power calculation</vt:lpstr>
      <vt:lpstr>Mesh circuit (KVL)</vt:lpstr>
      <vt:lpstr>Mesh circuit (KVL)</vt:lpstr>
      <vt:lpstr>Mesh circuit (KCL)</vt:lpstr>
      <vt:lpstr>Mesh circuit (KCL)</vt:lpstr>
      <vt:lpstr>Dependent source analysis (1)</vt:lpstr>
      <vt:lpstr>Dependent source analysis (1)</vt:lpstr>
      <vt:lpstr>Dependent source analysis (2)</vt:lpstr>
      <vt:lpstr>Dependent source analysis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202 Electric Circuits</dc:title>
  <dc:creator>ANMAR IBRAHIM A ARIF</dc:creator>
  <cp:lastModifiedBy>ANMAR IBRAHIM A ARIF</cp:lastModifiedBy>
  <cp:revision>5</cp:revision>
  <dcterms:created xsi:type="dcterms:W3CDTF">2023-07-22T19:53:52Z</dcterms:created>
  <dcterms:modified xsi:type="dcterms:W3CDTF">2023-08-27T02:40:52Z</dcterms:modified>
</cp:coreProperties>
</file>