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 id="2147483671" r:id="rId2"/>
  </p:sldMasterIdLst>
  <p:notesMasterIdLst>
    <p:notesMasterId r:id="rId12"/>
  </p:notesMasterIdLst>
  <p:sldIdLst>
    <p:sldId id="298" r:id="rId3"/>
    <p:sldId id="284" r:id="rId4"/>
    <p:sldId id="285" r:id="rId5"/>
    <p:sldId id="286" r:id="rId6"/>
    <p:sldId id="288" r:id="rId7"/>
    <p:sldId id="289" r:id="rId8"/>
    <p:sldId id="292" r:id="rId9"/>
    <p:sldId id="293" r:id="rId10"/>
    <p:sldId id="264"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Rockwell" panose="02060603020205020403" pitchFamily="18" charset="0"/>
      <p:regular r:id="rId19"/>
      <p:bold r:id="rId20"/>
      <p:italic r:id="rId21"/>
      <p:boldItalic r:id="rId22"/>
    </p:embeddedFont>
    <p:embeddedFont>
      <p:font typeface="Sakkal Majalla" panose="02000000000000000000" pitchFamily="2" charset="-78"/>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59BF6-F9F8-403F-AD62-CDB82E9BF82C}" type="datetimeFigureOut">
              <a:rPr lang="en-US" smtClean="0"/>
              <a:t>10/29/2024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EE81C-BAED-4749-9CDB-1C58EE20D214}" type="slidenum">
              <a:rPr lang="en-US" smtClean="0"/>
              <a:t>‹#›</a:t>
            </a:fld>
            <a:endParaRPr lang="en-US"/>
          </a:p>
        </p:txBody>
      </p:sp>
    </p:spTree>
    <p:extLst>
      <p:ext uri="{BB962C8B-B14F-4D97-AF65-F5344CB8AC3E}">
        <p14:creationId xmlns:p14="http://schemas.microsoft.com/office/powerpoint/2010/main" val="812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79" r="-199"/>
          <a:stretch/>
        </p:blipFill>
        <p:spPr bwMode="auto">
          <a:xfrm>
            <a:off x="-54932" y="-52644"/>
            <a:ext cx="9253864" cy="214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6C6C72-AFD3-4691-9386-40771A06CE0A}" type="datetimeFigureOut">
              <a:rPr lang="en-US" smtClean="0"/>
              <a:t>10/29/2024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C6FB3B7-2F3F-45EC-BCF2-83C22FA0DCC3}" type="slidenum">
              <a:rPr lang="en-US" smtClean="0"/>
              <a:t>‹#›</a:t>
            </a:fld>
            <a:endParaRPr lang="en-US" dirty="0"/>
          </a:p>
        </p:txBody>
      </p:sp>
      <p:pic>
        <p:nvPicPr>
          <p:cNvPr id="9"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79" r="-199"/>
          <a:stretch/>
        </p:blipFill>
        <p:spPr bwMode="auto">
          <a:xfrm>
            <a:off x="-50212" y="4863313"/>
            <a:ext cx="9253864" cy="199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a:xfrm>
            <a:off x="-76200" y="-152400"/>
            <a:ext cx="9279852" cy="22479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54932" y="4843027"/>
            <a:ext cx="9279852" cy="2014973"/>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86600" y="307053"/>
            <a:ext cx="1704975" cy="714375"/>
          </a:xfrm>
          <a:prstGeom prst="rect">
            <a:avLst/>
          </a:prstGeom>
        </p:spPr>
      </p:pic>
    </p:spTree>
    <p:extLst>
      <p:ext uri="{BB962C8B-B14F-4D97-AF65-F5344CB8AC3E}">
        <p14:creationId xmlns:p14="http://schemas.microsoft.com/office/powerpoint/2010/main" val="3450373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grpSp>
        <p:nvGrpSpPr>
          <p:cNvPr id="89" name="Group 88"/>
          <p:cNvGrpSpPr/>
          <p:nvPr/>
        </p:nvGrpSpPr>
        <p:grpSpPr>
          <a:xfrm>
            <a:off x="-247255" y="-59376"/>
            <a:ext cx="9386888"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1186484"/>
            <a:ext cx="6636259"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2075505"/>
            <a:ext cx="6509936" cy="1748729"/>
          </a:xfrm>
        </p:spPr>
        <p:txBody>
          <a:bodyPr bIns="0" anchor="b">
            <a:normAutofit/>
          </a:bodyPr>
          <a:lstStyle>
            <a:lvl1pPr algn="ctr">
              <a:lnSpc>
                <a:spcPct val="80000"/>
              </a:lnSpc>
              <a:defRPr sz="4050" spc="-113">
                <a:solidFill>
                  <a:srgbClr val="FFFEFF"/>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19428" y="3906267"/>
            <a:ext cx="6505070" cy="1322587"/>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603504" y="320040"/>
            <a:ext cx="2743200" cy="320040"/>
          </a:xfrm>
        </p:spPr>
        <p:txBody>
          <a:bodyPr vert="horz" lIns="91440" tIns="45720" rIns="91440" bIns="45720" rtlCol="0" anchor="ctr"/>
          <a:lstStyle>
            <a:lvl1pPr>
              <a:defRPr lang="en-US"/>
            </a:lvl1pPr>
          </a:lstStyle>
          <a:p>
            <a:fld id="{48A87A34-81AB-432B-8DAE-1953F412C126}" type="datetimeFigureOut">
              <a:rPr lang="en-US" dirty="0"/>
              <a:pPr/>
              <a:t>10/29/2024</a:t>
            </a:fld>
            <a:endParaRPr lang="en-US" dirty="0"/>
          </a:p>
        </p:txBody>
      </p:sp>
      <p:sp>
        <p:nvSpPr>
          <p:cNvPr id="5" name="Footer Placeholder 4"/>
          <p:cNvSpPr>
            <a:spLocks noGrp="1"/>
          </p:cNvSpPr>
          <p:nvPr>
            <p:ph type="ftr" sz="quarter" idx="11"/>
          </p:nvPr>
        </p:nvSpPr>
        <p:spPr>
          <a:xfrm>
            <a:off x="603504" y="6227064"/>
            <a:ext cx="7941564"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52410" y="320040"/>
            <a:ext cx="6858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3212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عنوان ومحتوى">
    <p:spTree>
      <p:nvGrpSpPr>
        <p:cNvPr id="1" name=""/>
        <p:cNvGrpSpPr/>
        <p:nvPr/>
      </p:nvGrpSpPr>
      <p:grpSpPr>
        <a:xfrm>
          <a:off x="0" y="0"/>
          <a:ext cx="0" cy="0"/>
          <a:chOff x="0" y="0"/>
          <a:chExt cx="0" cy="0"/>
        </a:xfrm>
      </p:grpSpPr>
      <p:grpSp>
        <p:nvGrpSpPr>
          <p:cNvPr id="80" name="Group 79"/>
          <p:cNvGrpSpPr/>
          <p:nvPr/>
        </p:nvGrpSpPr>
        <p:grpSpPr>
          <a:xfrm>
            <a:off x="-313135" y="0"/>
            <a:ext cx="9438086"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Content Placeholder 2"/>
          <p:cNvSpPr>
            <a:spLocks noGrp="1"/>
          </p:cNvSpPr>
          <p:nvPr>
            <p:ph idx="1"/>
          </p:nvPr>
        </p:nvSpPr>
        <p:spPr>
          <a:xfrm>
            <a:off x="3838836" y="803186"/>
            <a:ext cx="4711405" cy="5248622"/>
          </a:xfrm>
        </p:spPr>
        <p:txBody>
          <a:bodyPr anchor="ctr"/>
          <a:lstStyle/>
          <a:p>
            <a:pPr lvl="0"/>
            <a:r>
              <a:rPr lang="ar-SA" dirty="0"/>
              <a:t>حرر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00026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grpSp>
        <p:nvGrpSpPr>
          <p:cNvPr id="77" name="Group 76"/>
          <p:cNvGrpSpPr/>
          <p:nvPr/>
        </p:nvGrpSpPr>
        <p:grpSpPr>
          <a:xfrm>
            <a:off x="-247255" y="-59376"/>
            <a:ext cx="9386888"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59" y="1186484"/>
            <a:ext cx="4249609"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2074730"/>
            <a:ext cx="4117668" cy="1689390"/>
          </a:xfrm>
        </p:spPr>
        <p:txBody>
          <a:bodyPr bIns="0" anchor="b">
            <a:normAutofit/>
          </a:bodyPr>
          <a:lstStyle>
            <a:lvl1pPr algn="ctr">
              <a:defRPr sz="3300">
                <a:solidFill>
                  <a:srgbClr val="FFFEFF"/>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08162" y="3846851"/>
            <a:ext cx="4117667" cy="1383770"/>
          </a:xfrm>
        </p:spPr>
        <p:txBody>
          <a:bodyPr tIns="0">
            <a:normAutofit/>
          </a:bodyPr>
          <a:lstStyle>
            <a:lvl1pPr marL="0" indent="0" algn="ctr">
              <a:buNone/>
              <a:defRPr sz="1350">
                <a:solidFill>
                  <a:srgbClr val="FFFEFF"/>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a:xfrm>
            <a:off x="603504" y="320040"/>
            <a:ext cx="2743200" cy="320040"/>
          </a:xfrm>
        </p:spPr>
        <p:txBody>
          <a:bodyPr/>
          <a:lstStyle/>
          <a:p>
            <a:fld id="{48A87A34-81AB-432B-8DAE-1953F412C126}" type="datetimeFigureOut">
              <a:rPr lang="en-US" dirty="0"/>
              <a:t>10/29/2024</a:t>
            </a:fld>
            <a:endParaRPr lang="en-US" dirty="0"/>
          </a:p>
        </p:txBody>
      </p:sp>
      <p:sp>
        <p:nvSpPr>
          <p:cNvPr id="5" name="Footer Placeholder 4"/>
          <p:cNvSpPr>
            <a:spLocks noGrp="1"/>
          </p:cNvSpPr>
          <p:nvPr>
            <p:ph type="ftr" sz="quarter" idx="11"/>
          </p:nvPr>
        </p:nvSpPr>
        <p:spPr>
          <a:xfrm>
            <a:off x="603504" y="6227064"/>
            <a:ext cx="7941564"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52410" y="320040"/>
            <a:ext cx="6858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0302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grpSp>
        <p:nvGrpSpPr>
          <p:cNvPr id="37" name="Group 36"/>
          <p:cNvGrpSpPr/>
          <p:nvPr/>
        </p:nvGrpSpPr>
        <p:grpSpPr>
          <a:xfrm>
            <a:off x="-313135" y="0"/>
            <a:ext cx="9438086"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699589"/>
            <a:ext cx="2755857"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2339670"/>
            <a:ext cx="2625621" cy="2470065"/>
          </a:xfrm>
        </p:spPr>
        <p:txBody>
          <a:bodyPr lIns="91440" tIns="91440" rIns="91440" bIns="91440"/>
          <a:lstStyle>
            <a:lvl1pPr>
              <a:defRPr>
                <a:solidFill>
                  <a:srgbClr val="FFFEFF"/>
                </a:solidFill>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3840659" y="803188"/>
            <a:ext cx="4702193" cy="2382651"/>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3838835" y="3672162"/>
            <a:ext cx="4704017" cy="2383586"/>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a:xfrm>
            <a:off x="603504" y="320040"/>
            <a:ext cx="2743200" cy="320040"/>
          </a:xfrm>
        </p:spPr>
        <p:txBody>
          <a:bodyPr/>
          <a:lstStyle/>
          <a:p>
            <a:fld id="{48A87A34-81AB-432B-8DAE-1953F412C126}" type="datetimeFigureOut">
              <a:rPr lang="en-US" dirty="0"/>
              <a:t>10/29/2024</a:t>
            </a:fld>
            <a:endParaRPr lang="en-US" dirty="0"/>
          </a:p>
        </p:txBody>
      </p:sp>
      <p:sp>
        <p:nvSpPr>
          <p:cNvPr id="6" name="Footer Placeholder 5"/>
          <p:cNvSpPr>
            <a:spLocks noGrp="1"/>
          </p:cNvSpPr>
          <p:nvPr>
            <p:ph type="ftr" sz="quarter" idx="11"/>
          </p:nvPr>
        </p:nvSpPr>
        <p:spPr>
          <a:xfrm>
            <a:off x="603504" y="6227064"/>
            <a:ext cx="7941564" cy="320040"/>
          </a:xfrm>
        </p:spPr>
        <p:txBody>
          <a:bodyPr/>
          <a:lstStyle/>
          <a:p>
            <a:endParaRPr lang="en-US" dirty="0"/>
          </a:p>
        </p:txBody>
      </p:sp>
      <p:sp>
        <p:nvSpPr>
          <p:cNvPr id="7" name="Slide Number Placeholder 6"/>
          <p:cNvSpPr>
            <a:spLocks noGrp="1"/>
          </p:cNvSpPr>
          <p:nvPr>
            <p:ph type="sldNum" sz="quarter" idx="12"/>
          </p:nvPr>
        </p:nvSpPr>
        <p:spPr>
          <a:xfrm>
            <a:off x="7852410" y="320040"/>
            <a:ext cx="6858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38057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grpSp>
        <p:nvGrpSpPr>
          <p:cNvPr id="39" name="Group 38"/>
          <p:cNvGrpSpPr/>
          <p:nvPr/>
        </p:nvGrpSpPr>
        <p:grpSpPr>
          <a:xfrm flipH="1">
            <a:off x="0" y="0"/>
            <a:ext cx="9438086"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7" name="Date Placeholder 6"/>
          <p:cNvSpPr>
            <a:spLocks noGrp="1"/>
          </p:cNvSpPr>
          <p:nvPr>
            <p:ph type="dt" sz="half" idx="10"/>
          </p:nvPr>
        </p:nvSpPr>
        <p:spPr>
          <a:xfrm>
            <a:off x="603504" y="320040"/>
            <a:ext cx="2743200" cy="320040"/>
          </a:xfrm>
        </p:spPr>
        <p:txBody>
          <a:bodyPr/>
          <a:lstStyle/>
          <a:p>
            <a:fld id="{48A87A34-81AB-432B-8DAE-1953F412C126}" type="datetimeFigureOut">
              <a:rPr lang="en-US" dirty="0"/>
              <a:t>10/29/2024</a:t>
            </a:fld>
            <a:endParaRPr lang="en-US" dirty="0"/>
          </a:p>
        </p:txBody>
      </p:sp>
      <p:sp>
        <p:nvSpPr>
          <p:cNvPr id="8" name="Footer Placeholder 7"/>
          <p:cNvSpPr>
            <a:spLocks noGrp="1"/>
          </p:cNvSpPr>
          <p:nvPr>
            <p:ph type="ftr" sz="quarter" idx="11"/>
          </p:nvPr>
        </p:nvSpPr>
        <p:spPr>
          <a:xfrm>
            <a:off x="603504" y="6227064"/>
            <a:ext cx="7941564" cy="320040"/>
          </a:xfrm>
        </p:spPr>
        <p:txBody>
          <a:bodyPr/>
          <a:lstStyle/>
          <a:p>
            <a:endParaRPr lang="en-US" dirty="0"/>
          </a:p>
        </p:txBody>
      </p:sp>
      <p:sp>
        <p:nvSpPr>
          <p:cNvPr id="9" name="Slide Number Placeholder 8"/>
          <p:cNvSpPr>
            <a:spLocks noGrp="1"/>
          </p:cNvSpPr>
          <p:nvPr>
            <p:ph type="sldNum" sz="quarter" idx="12"/>
          </p:nvPr>
        </p:nvSpPr>
        <p:spPr>
          <a:xfrm>
            <a:off x="7852410" y="320040"/>
            <a:ext cx="6858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62391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عنوان فقط">
    <p:spTree>
      <p:nvGrpSpPr>
        <p:cNvPr id="1" name=""/>
        <p:cNvGrpSpPr/>
        <p:nvPr/>
      </p:nvGrpSpPr>
      <p:grpSpPr>
        <a:xfrm>
          <a:off x="0" y="0"/>
          <a:ext cx="0" cy="0"/>
          <a:chOff x="0" y="0"/>
          <a:chExt cx="0" cy="0"/>
        </a:xfrm>
      </p:grpSpPr>
      <p:grpSp>
        <p:nvGrpSpPr>
          <p:cNvPr id="77" name="Group 76"/>
          <p:cNvGrpSpPr/>
          <p:nvPr/>
        </p:nvGrpSpPr>
        <p:grpSpPr>
          <a:xfrm flipH="1">
            <a:off x="0" y="0"/>
            <a:ext cx="9438086"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Date Placeholder 2"/>
          <p:cNvSpPr>
            <a:spLocks noGrp="1"/>
          </p:cNvSpPr>
          <p:nvPr>
            <p:ph type="dt" sz="half" idx="10"/>
          </p:nvPr>
        </p:nvSpPr>
        <p:spPr/>
        <p:txBody>
          <a:bodyPr/>
          <a:lstStyle/>
          <a:p>
            <a:fld id="{48A87A34-81AB-432B-8DAE-1953F412C126}" type="datetimeFigureOut">
              <a:rPr lang="en-US" dirty="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32" name="Flowchart: Delay 10">
            <a:extLst>
              <a:ext uri="{FF2B5EF4-FFF2-40B4-BE49-F238E27FC236}">
                <a16:creationId xmlns:a16="http://schemas.microsoft.com/office/drawing/2014/main" id="{530DC4B3-57F0-4275-AF6C-960710CEFC52}"/>
              </a:ext>
            </a:extLst>
          </p:cNvPr>
          <p:cNvSpPr/>
          <p:nvPr/>
        </p:nvSpPr>
        <p:spPr>
          <a:xfrm>
            <a:off x="0" y="0"/>
            <a:ext cx="2947988" cy="6868633"/>
          </a:xfrm>
          <a:custGeom>
            <a:avLst/>
            <a:gdLst>
              <a:gd name="connsiteX0" fmla="*/ 0 w 2913321"/>
              <a:gd name="connsiteY0" fmla="*/ 0 h 6858000"/>
              <a:gd name="connsiteX1" fmla="*/ 1456661 w 2913321"/>
              <a:gd name="connsiteY1" fmla="*/ 0 h 6858000"/>
              <a:gd name="connsiteX2" fmla="*/ 2913322 w 2913321"/>
              <a:gd name="connsiteY2" fmla="*/ 3429000 h 6858000"/>
              <a:gd name="connsiteX3" fmla="*/ 1456661 w 2913321"/>
              <a:gd name="connsiteY3" fmla="*/ 6858000 h 6858000"/>
              <a:gd name="connsiteX4" fmla="*/ 0 w 2913321"/>
              <a:gd name="connsiteY4" fmla="*/ 6858000 h 6858000"/>
              <a:gd name="connsiteX5" fmla="*/ 0 w 2913321"/>
              <a:gd name="connsiteY5" fmla="*/ 0 h 6858000"/>
              <a:gd name="connsiteX0" fmla="*/ 0 w 2935089"/>
              <a:gd name="connsiteY0" fmla="*/ 0 h 6858000"/>
              <a:gd name="connsiteX1" fmla="*/ 457201 w 2935089"/>
              <a:gd name="connsiteY1" fmla="*/ 0 h 6858000"/>
              <a:gd name="connsiteX2" fmla="*/ 2913322 w 2935089"/>
              <a:gd name="connsiteY2" fmla="*/ 3429000 h 6858000"/>
              <a:gd name="connsiteX3" fmla="*/ 1456661 w 2935089"/>
              <a:gd name="connsiteY3" fmla="*/ 6858000 h 6858000"/>
              <a:gd name="connsiteX4" fmla="*/ 0 w 2935089"/>
              <a:gd name="connsiteY4" fmla="*/ 6858000 h 6858000"/>
              <a:gd name="connsiteX5" fmla="*/ 0 w 2935089"/>
              <a:gd name="connsiteY5" fmla="*/ 0 h 6858000"/>
              <a:gd name="connsiteX0" fmla="*/ 0 w 2914459"/>
              <a:gd name="connsiteY0" fmla="*/ 0 h 6868633"/>
              <a:gd name="connsiteX1" fmla="*/ 457201 w 2914459"/>
              <a:gd name="connsiteY1" fmla="*/ 0 h 6868633"/>
              <a:gd name="connsiteX2" fmla="*/ 2913322 w 2914459"/>
              <a:gd name="connsiteY2" fmla="*/ 3429000 h 6868633"/>
              <a:gd name="connsiteX3" fmla="*/ 148856 w 2914459"/>
              <a:gd name="connsiteY3" fmla="*/ 6868633 h 6868633"/>
              <a:gd name="connsiteX4" fmla="*/ 0 w 2914459"/>
              <a:gd name="connsiteY4" fmla="*/ 6858000 h 6868633"/>
              <a:gd name="connsiteX5" fmla="*/ 0 w 2914459"/>
              <a:gd name="connsiteY5" fmla="*/ 0 h 6868633"/>
              <a:gd name="connsiteX0" fmla="*/ 0 w 3371423"/>
              <a:gd name="connsiteY0" fmla="*/ 0 h 6868633"/>
              <a:gd name="connsiteX1" fmla="*/ 457201 w 3371423"/>
              <a:gd name="connsiteY1" fmla="*/ 0 h 6868633"/>
              <a:gd name="connsiteX2" fmla="*/ 3370522 w 3371423"/>
              <a:gd name="connsiteY2" fmla="*/ 3450265 h 6868633"/>
              <a:gd name="connsiteX3" fmla="*/ 148856 w 3371423"/>
              <a:gd name="connsiteY3" fmla="*/ 6868633 h 6868633"/>
              <a:gd name="connsiteX4" fmla="*/ 0 w 3371423"/>
              <a:gd name="connsiteY4" fmla="*/ 6858000 h 6868633"/>
              <a:gd name="connsiteX5" fmla="*/ 0 w 3371423"/>
              <a:gd name="connsiteY5" fmla="*/ 0 h 6868633"/>
              <a:gd name="connsiteX0" fmla="*/ 0 w 3370684"/>
              <a:gd name="connsiteY0" fmla="*/ 0 h 6868633"/>
              <a:gd name="connsiteX1" fmla="*/ 457201 w 3370684"/>
              <a:gd name="connsiteY1" fmla="*/ 0 h 6868633"/>
              <a:gd name="connsiteX2" fmla="*/ 3370522 w 3370684"/>
              <a:gd name="connsiteY2" fmla="*/ 3450265 h 6868633"/>
              <a:gd name="connsiteX3" fmla="*/ 148856 w 3370684"/>
              <a:gd name="connsiteY3" fmla="*/ 6868633 h 6868633"/>
              <a:gd name="connsiteX4" fmla="*/ 0 w 3370684"/>
              <a:gd name="connsiteY4" fmla="*/ 6858000 h 6868633"/>
              <a:gd name="connsiteX5" fmla="*/ 0 w 3370684"/>
              <a:gd name="connsiteY5" fmla="*/ 0 h 686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0684" h="6868633">
                <a:moveTo>
                  <a:pt x="0" y="0"/>
                </a:moveTo>
                <a:lnTo>
                  <a:pt x="457201" y="0"/>
                </a:lnTo>
                <a:cubicBezTo>
                  <a:pt x="1261693" y="0"/>
                  <a:pt x="3347485" y="1061483"/>
                  <a:pt x="3370522" y="3450265"/>
                </a:cubicBezTo>
                <a:cubicBezTo>
                  <a:pt x="3393559" y="5839047"/>
                  <a:pt x="953348" y="6868633"/>
                  <a:pt x="148856" y="6868633"/>
                </a:cubicBez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835696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9C9AC32-DF2D-4CEF-A6CF-B34A2716D76E}"/>
              </a:ext>
            </a:extLst>
          </p:cNvPr>
          <p:cNvSpPr>
            <a:spLocks noGrp="1"/>
          </p:cNvSpPr>
          <p:nvPr>
            <p:ph type="dt" sz="half" idx="10"/>
          </p:nvPr>
        </p:nvSpPr>
        <p:spPr/>
        <p:txBody>
          <a:bodyPr/>
          <a:lstStyle/>
          <a:p>
            <a:fld id="{48A87A34-81AB-432B-8DAE-1953F412C126}" type="datetimeFigureOut">
              <a:rPr lang="en-US" smtClean="0"/>
              <a:pPr/>
              <a:t>10/29/2024</a:t>
            </a:fld>
            <a:endParaRPr lang="en-US" dirty="0"/>
          </a:p>
        </p:txBody>
      </p:sp>
      <p:sp>
        <p:nvSpPr>
          <p:cNvPr id="4" name="Footer Placeholder 3">
            <a:extLst>
              <a:ext uri="{FF2B5EF4-FFF2-40B4-BE49-F238E27FC236}">
                <a16:creationId xmlns:a16="http://schemas.microsoft.com/office/drawing/2014/main" id="{99AFB578-A5E3-4921-AA46-FD65CD36E55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3ACC61-559F-4B5D-8734-C1F414B7E1D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Flowchart: Delay 10">
            <a:extLst>
              <a:ext uri="{FF2B5EF4-FFF2-40B4-BE49-F238E27FC236}">
                <a16:creationId xmlns:a16="http://schemas.microsoft.com/office/drawing/2014/main" id="{BA8A894D-5FE1-4F98-9DF4-9F91D8B46DAA}"/>
              </a:ext>
            </a:extLst>
          </p:cNvPr>
          <p:cNvSpPr/>
          <p:nvPr/>
        </p:nvSpPr>
        <p:spPr>
          <a:xfrm>
            <a:off x="0" y="0"/>
            <a:ext cx="2528013" cy="6868633"/>
          </a:xfrm>
          <a:custGeom>
            <a:avLst/>
            <a:gdLst>
              <a:gd name="connsiteX0" fmla="*/ 0 w 2913321"/>
              <a:gd name="connsiteY0" fmla="*/ 0 h 6858000"/>
              <a:gd name="connsiteX1" fmla="*/ 1456661 w 2913321"/>
              <a:gd name="connsiteY1" fmla="*/ 0 h 6858000"/>
              <a:gd name="connsiteX2" fmla="*/ 2913322 w 2913321"/>
              <a:gd name="connsiteY2" fmla="*/ 3429000 h 6858000"/>
              <a:gd name="connsiteX3" fmla="*/ 1456661 w 2913321"/>
              <a:gd name="connsiteY3" fmla="*/ 6858000 h 6858000"/>
              <a:gd name="connsiteX4" fmla="*/ 0 w 2913321"/>
              <a:gd name="connsiteY4" fmla="*/ 6858000 h 6858000"/>
              <a:gd name="connsiteX5" fmla="*/ 0 w 2913321"/>
              <a:gd name="connsiteY5" fmla="*/ 0 h 6858000"/>
              <a:gd name="connsiteX0" fmla="*/ 0 w 2935089"/>
              <a:gd name="connsiteY0" fmla="*/ 0 h 6858000"/>
              <a:gd name="connsiteX1" fmla="*/ 457201 w 2935089"/>
              <a:gd name="connsiteY1" fmla="*/ 0 h 6858000"/>
              <a:gd name="connsiteX2" fmla="*/ 2913322 w 2935089"/>
              <a:gd name="connsiteY2" fmla="*/ 3429000 h 6858000"/>
              <a:gd name="connsiteX3" fmla="*/ 1456661 w 2935089"/>
              <a:gd name="connsiteY3" fmla="*/ 6858000 h 6858000"/>
              <a:gd name="connsiteX4" fmla="*/ 0 w 2935089"/>
              <a:gd name="connsiteY4" fmla="*/ 6858000 h 6858000"/>
              <a:gd name="connsiteX5" fmla="*/ 0 w 2935089"/>
              <a:gd name="connsiteY5" fmla="*/ 0 h 6858000"/>
              <a:gd name="connsiteX0" fmla="*/ 0 w 2914459"/>
              <a:gd name="connsiteY0" fmla="*/ 0 h 6868633"/>
              <a:gd name="connsiteX1" fmla="*/ 457201 w 2914459"/>
              <a:gd name="connsiteY1" fmla="*/ 0 h 6868633"/>
              <a:gd name="connsiteX2" fmla="*/ 2913322 w 2914459"/>
              <a:gd name="connsiteY2" fmla="*/ 3429000 h 6868633"/>
              <a:gd name="connsiteX3" fmla="*/ 148856 w 2914459"/>
              <a:gd name="connsiteY3" fmla="*/ 6868633 h 6868633"/>
              <a:gd name="connsiteX4" fmla="*/ 0 w 2914459"/>
              <a:gd name="connsiteY4" fmla="*/ 6858000 h 6868633"/>
              <a:gd name="connsiteX5" fmla="*/ 0 w 2914459"/>
              <a:gd name="connsiteY5" fmla="*/ 0 h 6868633"/>
              <a:gd name="connsiteX0" fmla="*/ 0 w 3371423"/>
              <a:gd name="connsiteY0" fmla="*/ 0 h 6868633"/>
              <a:gd name="connsiteX1" fmla="*/ 457201 w 3371423"/>
              <a:gd name="connsiteY1" fmla="*/ 0 h 6868633"/>
              <a:gd name="connsiteX2" fmla="*/ 3370522 w 3371423"/>
              <a:gd name="connsiteY2" fmla="*/ 3450265 h 6868633"/>
              <a:gd name="connsiteX3" fmla="*/ 148856 w 3371423"/>
              <a:gd name="connsiteY3" fmla="*/ 6868633 h 6868633"/>
              <a:gd name="connsiteX4" fmla="*/ 0 w 3371423"/>
              <a:gd name="connsiteY4" fmla="*/ 6858000 h 6868633"/>
              <a:gd name="connsiteX5" fmla="*/ 0 w 3371423"/>
              <a:gd name="connsiteY5" fmla="*/ 0 h 6868633"/>
              <a:gd name="connsiteX0" fmla="*/ 0 w 3370684"/>
              <a:gd name="connsiteY0" fmla="*/ 0 h 6868633"/>
              <a:gd name="connsiteX1" fmla="*/ 457201 w 3370684"/>
              <a:gd name="connsiteY1" fmla="*/ 0 h 6868633"/>
              <a:gd name="connsiteX2" fmla="*/ 3370522 w 3370684"/>
              <a:gd name="connsiteY2" fmla="*/ 3450265 h 6868633"/>
              <a:gd name="connsiteX3" fmla="*/ 148856 w 3370684"/>
              <a:gd name="connsiteY3" fmla="*/ 6868633 h 6868633"/>
              <a:gd name="connsiteX4" fmla="*/ 0 w 3370684"/>
              <a:gd name="connsiteY4" fmla="*/ 6858000 h 6868633"/>
              <a:gd name="connsiteX5" fmla="*/ 0 w 3370684"/>
              <a:gd name="connsiteY5" fmla="*/ 0 h 686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0684" h="6868633">
                <a:moveTo>
                  <a:pt x="0" y="0"/>
                </a:moveTo>
                <a:lnTo>
                  <a:pt x="457201" y="0"/>
                </a:lnTo>
                <a:cubicBezTo>
                  <a:pt x="1261693" y="0"/>
                  <a:pt x="3347485" y="1061483"/>
                  <a:pt x="3370522" y="3450265"/>
                </a:cubicBezTo>
                <a:cubicBezTo>
                  <a:pt x="3393559" y="5839047"/>
                  <a:pt x="953348" y="6868633"/>
                  <a:pt x="148856" y="6868633"/>
                </a:cubicBez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470489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320040"/>
            <a:ext cx="2743200" cy="320040"/>
          </a:xfrm>
        </p:spPr>
        <p:txBody>
          <a:bodyPr/>
          <a:lstStyle/>
          <a:p>
            <a:fld id="{48A87A34-81AB-432B-8DAE-1953F412C126}" type="datetimeFigureOut">
              <a:rPr lang="en-US" dirty="0"/>
              <a:t>10/29/2024</a:t>
            </a:fld>
            <a:endParaRPr lang="en-US" dirty="0"/>
          </a:p>
        </p:txBody>
      </p:sp>
      <p:sp>
        <p:nvSpPr>
          <p:cNvPr id="3" name="Footer Placeholder 2"/>
          <p:cNvSpPr>
            <a:spLocks noGrp="1"/>
          </p:cNvSpPr>
          <p:nvPr>
            <p:ph type="ftr" sz="quarter" idx="11"/>
          </p:nvPr>
        </p:nvSpPr>
        <p:spPr>
          <a:xfrm>
            <a:off x="603504" y="6227064"/>
            <a:ext cx="7941564" cy="320040"/>
          </a:xfrm>
        </p:spPr>
        <p:txBody>
          <a:bodyPr/>
          <a:lstStyle/>
          <a:p>
            <a:endParaRPr lang="en-US" dirty="0"/>
          </a:p>
        </p:txBody>
      </p:sp>
      <p:sp>
        <p:nvSpPr>
          <p:cNvPr id="4" name="Slide Number Placeholder 3"/>
          <p:cNvSpPr>
            <a:spLocks noGrp="1"/>
          </p:cNvSpPr>
          <p:nvPr>
            <p:ph type="sldNum" sz="quarter" idx="12"/>
          </p:nvPr>
        </p:nvSpPr>
        <p:spPr>
          <a:xfrm>
            <a:off x="7852410" y="320040"/>
            <a:ext cx="685800" cy="320040"/>
          </a:xfrm>
        </p:spPr>
        <p:txBody>
          <a:bodyPr/>
          <a:lstStyle/>
          <a:p>
            <a:fld id="{6D22F896-40B5-4ADD-8801-0D06FADFA095}" type="slidenum">
              <a:rPr lang="en-US" dirty="0"/>
              <a:t>‹#›</a:t>
            </a:fld>
            <a:endParaRPr lang="en-US" dirty="0"/>
          </a:p>
        </p:txBody>
      </p:sp>
      <p:grpSp>
        <p:nvGrpSpPr>
          <p:cNvPr id="5" name="Group 4">
            <a:extLst>
              <a:ext uri="{FF2B5EF4-FFF2-40B4-BE49-F238E27FC236}">
                <a16:creationId xmlns:a16="http://schemas.microsoft.com/office/drawing/2014/main" id="{7205C3EB-E067-429F-A6EE-0F6C7D489CDD}"/>
              </a:ext>
            </a:extLst>
          </p:cNvPr>
          <p:cNvGrpSpPr/>
          <p:nvPr/>
        </p:nvGrpSpPr>
        <p:grpSpPr>
          <a:xfrm>
            <a:off x="378373" y="1082566"/>
            <a:ext cx="8300545" cy="5076496"/>
            <a:chOff x="504497" y="1082566"/>
            <a:chExt cx="11067393" cy="5076496"/>
          </a:xfrm>
        </p:grpSpPr>
        <p:sp>
          <p:nvSpPr>
            <p:cNvPr id="6" name="Rectangle 5">
              <a:extLst>
                <a:ext uri="{FF2B5EF4-FFF2-40B4-BE49-F238E27FC236}">
                  <a16:creationId xmlns:a16="http://schemas.microsoft.com/office/drawing/2014/main" id="{EF1178E9-1E90-43B6-BADB-C453A5DA8CD8}"/>
                </a:ext>
              </a:extLst>
            </p:cNvPr>
            <p:cNvSpPr/>
            <p:nvPr/>
          </p:nvSpPr>
          <p:spPr>
            <a:xfrm>
              <a:off x="504497" y="1082566"/>
              <a:ext cx="11067393" cy="5076496"/>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41CDC70B-3B54-4C10-8D11-ECB5EA9887CB}"/>
                </a:ext>
              </a:extLst>
            </p:cNvPr>
            <p:cNvSpPr/>
            <p:nvPr/>
          </p:nvSpPr>
          <p:spPr>
            <a:xfrm>
              <a:off x="819807" y="1355835"/>
              <a:ext cx="10436772" cy="456217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Isosceles Triangle 7">
              <a:extLst>
                <a:ext uri="{FF2B5EF4-FFF2-40B4-BE49-F238E27FC236}">
                  <a16:creationId xmlns:a16="http://schemas.microsoft.com/office/drawing/2014/main" id="{ACBD8AD9-7C98-4E03-9400-3212125C5BC6}"/>
                </a:ext>
              </a:extLst>
            </p:cNvPr>
            <p:cNvSpPr/>
            <p:nvPr/>
          </p:nvSpPr>
          <p:spPr>
            <a:xfrm>
              <a:off x="504497" y="3268717"/>
              <a:ext cx="4424855" cy="2890345"/>
            </a:xfrm>
            <a:prstGeom prst="triangle">
              <a:avLst>
                <a:gd name="adj" fmla="val 0"/>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3790610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grpSp>
        <p:nvGrpSpPr>
          <p:cNvPr id="74" name="Group 73"/>
          <p:cNvGrpSpPr/>
          <p:nvPr/>
        </p:nvGrpSpPr>
        <p:grpSpPr>
          <a:xfrm>
            <a:off x="-313135" y="0"/>
            <a:ext cx="9438086"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8" y="1699589"/>
            <a:ext cx="2755857"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52026"/>
            <a:ext cx="2625898" cy="1223298"/>
          </a:xfrm>
        </p:spPr>
        <p:txBody>
          <a:bodyPr bIns="0" anchor="b">
            <a:noAutofit/>
          </a:bodyPr>
          <a:lstStyle>
            <a:lvl1pPr algn="ctr">
              <a:defRPr sz="2400">
                <a:solidFill>
                  <a:srgbClr val="FFFEFF"/>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32488" y="802809"/>
            <a:ext cx="4706276" cy="5249940"/>
          </a:xfrm>
        </p:spPr>
        <p:txBody>
          <a:bodyPr anchor="ct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66474" y="3580186"/>
            <a:ext cx="2625898" cy="1221164"/>
          </a:xfrm>
        </p:spPr>
        <p:txBody>
          <a:bodyPr/>
          <a:lstStyle>
            <a:lvl1pPr marL="0" indent="0" algn="ctr">
              <a:buNone/>
              <a:defRPr sz="12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8033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73" name="Group 72"/>
          <p:cNvGrpSpPr/>
          <p:nvPr/>
        </p:nvGrpSpPr>
        <p:grpSpPr>
          <a:xfrm>
            <a:off x="-247255" y="-59376"/>
            <a:ext cx="9386888"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2" y="1698332"/>
            <a:ext cx="4456155"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dirty="0"/>
          </a:p>
        </p:txBody>
      </p:sp>
      <p:sp>
        <p:nvSpPr>
          <p:cNvPr id="2" name="Title 1"/>
          <p:cNvSpPr>
            <a:spLocks noGrp="1"/>
          </p:cNvSpPr>
          <p:nvPr>
            <p:ph type="title"/>
          </p:nvPr>
        </p:nvSpPr>
        <p:spPr>
          <a:xfrm>
            <a:off x="664082" y="2360255"/>
            <a:ext cx="4332485" cy="1178032"/>
          </a:xfrm>
        </p:spPr>
        <p:txBody>
          <a:bodyPr bIns="0" anchor="b">
            <a:normAutofit/>
          </a:bodyPr>
          <a:lstStyle>
            <a:lvl1pPr>
              <a:defRPr sz="2700">
                <a:solidFill>
                  <a:srgbClr val="FFFEFF"/>
                </a:solidFill>
              </a:defRPr>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64082" y="3545012"/>
            <a:ext cx="4332485" cy="1274198"/>
          </a:xfrm>
        </p:spPr>
        <p:txBody>
          <a:bodyPr>
            <a:normAutofit/>
          </a:bodyPr>
          <a:lstStyle>
            <a:lvl1pPr marL="0" indent="0" algn="ctr">
              <a:buNone/>
              <a:defRPr sz="135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حرر أنماط نص الشكل الرئيسي</a:t>
            </a:r>
          </a:p>
        </p:txBody>
      </p:sp>
      <p:sp>
        <p:nvSpPr>
          <p:cNvPr id="5" name="Date Placeholder 4"/>
          <p:cNvSpPr>
            <a:spLocks noGrp="1"/>
          </p:cNvSpPr>
          <p:nvPr>
            <p:ph type="dt" sz="half" idx="10"/>
          </p:nvPr>
        </p:nvSpPr>
        <p:spPr>
          <a:xfrm>
            <a:off x="603504" y="320040"/>
            <a:ext cx="2743200" cy="320040"/>
          </a:xfrm>
        </p:spPr>
        <p:txBody>
          <a:bodyPr/>
          <a:lstStyle/>
          <a:p>
            <a:fld id="{48A87A34-81AB-432B-8DAE-1953F412C126}" type="datetimeFigureOut">
              <a:rPr lang="en-US" dirty="0"/>
              <a:t>10/29/2024</a:t>
            </a:fld>
            <a:endParaRPr lang="en-US" dirty="0"/>
          </a:p>
        </p:txBody>
      </p:sp>
      <p:sp>
        <p:nvSpPr>
          <p:cNvPr id="6" name="Footer Placeholder 5"/>
          <p:cNvSpPr>
            <a:spLocks noGrp="1"/>
          </p:cNvSpPr>
          <p:nvPr>
            <p:ph type="ftr" sz="quarter" idx="11"/>
          </p:nvPr>
        </p:nvSpPr>
        <p:spPr>
          <a:xfrm>
            <a:off x="603505" y="6227064"/>
            <a:ext cx="4456652" cy="320040"/>
          </a:xfrm>
        </p:spPr>
        <p:txBody>
          <a:bodyPr/>
          <a:lstStyle/>
          <a:p>
            <a:endParaRPr lang="en-US" dirty="0"/>
          </a:p>
        </p:txBody>
      </p:sp>
      <p:sp>
        <p:nvSpPr>
          <p:cNvPr id="7" name="Slide Number Placeholder 6"/>
          <p:cNvSpPr>
            <a:spLocks noGrp="1"/>
          </p:cNvSpPr>
          <p:nvPr>
            <p:ph type="sldNum" sz="quarter" idx="12"/>
          </p:nvPr>
        </p:nvSpPr>
        <p:spPr>
          <a:xfrm>
            <a:off x="4371283" y="320040"/>
            <a:ext cx="6858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14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296400" cy="689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 Diagonal Corner Rectangle 9"/>
          <p:cNvSpPr/>
          <p:nvPr userDrawn="1"/>
        </p:nvSpPr>
        <p:spPr>
          <a:xfrm>
            <a:off x="533400" y="274638"/>
            <a:ext cx="8458199" cy="6268666"/>
          </a:xfrm>
          <a:prstGeom prst="round2DiagRect">
            <a:avLst/>
          </a:prstGeom>
          <a:solidFill>
            <a:schemeClr val="accent2">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defTabSz="914400" rtl="0" eaLnBrk="1" latinLnBrk="0" hangingPunct="1">
              <a:spcBef>
                <a:spcPct val="0"/>
              </a:spcBef>
              <a:buNone/>
              <a:defRPr lang="en-US" sz="3200" kern="1200" dirty="0">
                <a:solidFill>
                  <a:schemeClr val="tx1"/>
                </a:solidFill>
                <a:latin typeface="+mn-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6624" y="266400"/>
            <a:ext cx="1704975" cy="714375"/>
          </a:xfrm>
          <a:prstGeom prst="rect">
            <a:avLst/>
          </a:prstGeom>
        </p:spPr>
      </p:pic>
    </p:spTree>
    <p:extLst>
      <p:ext uri="{BB962C8B-B14F-4D97-AF65-F5344CB8AC3E}">
        <p14:creationId xmlns:p14="http://schemas.microsoft.com/office/powerpoint/2010/main" val="3096583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grpSp>
        <p:nvGrpSpPr>
          <p:cNvPr id="75" name="Group 74"/>
          <p:cNvGrpSpPr/>
          <p:nvPr/>
        </p:nvGrpSpPr>
        <p:grpSpPr>
          <a:xfrm>
            <a:off x="-313135" y="0"/>
            <a:ext cx="9438086"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8" y="1699589"/>
            <a:ext cx="275585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6"/>
            <a:ext cx="2625897" cy="2456441"/>
          </a:xfrm>
        </p:spPr>
        <p:txBody>
          <a:bodyPr/>
          <a:lstStyle>
            <a:lvl1pPr>
              <a:defRPr>
                <a:solidFill>
                  <a:srgbClr val="FFFEFF"/>
                </a:solidFil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3832488" y="794719"/>
            <a:ext cx="4706276" cy="5257090"/>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06173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grpSp>
        <p:nvGrpSpPr>
          <p:cNvPr id="75" name="Group 74"/>
          <p:cNvGrpSpPr/>
          <p:nvPr/>
        </p:nvGrpSpPr>
        <p:grpSpPr>
          <a:xfrm flipH="1">
            <a:off x="0" y="0"/>
            <a:ext cx="9438086"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1" y="1699589"/>
            <a:ext cx="275585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8" y="2349925"/>
            <a:ext cx="2625896" cy="2456442"/>
          </a:xfrm>
        </p:spPr>
        <p:txBody>
          <a:bodyPr vert="eaVert"/>
          <a:lstStyle>
            <a:lvl1pPr algn="l">
              <a:lnSpc>
                <a:spcPct val="80000"/>
              </a:lnSpc>
              <a:defRPr>
                <a:solidFill>
                  <a:srgbClr val="FFFEFF"/>
                </a:solidFil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02060" y="798445"/>
            <a:ext cx="4701467" cy="5257303"/>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603504" y="320040"/>
            <a:ext cx="2743200" cy="320040"/>
          </a:xfrm>
        </p:spPr>
        <p:txBody>
          <a:bodyPr/>
          <a:lstStyle/>
          <a:p>
            <a:fld id="{48A87A34-81AB-432B-8DAE-1953F412C126}" type="datetimeFigureOut">
              <a:rPr lang="en-US" dirty="0"/>
              <a:t>10/29/2024</a:t>
            </a:fld>
            <a:endParaRPr lang="en-US" dirty="0"/>
          </a:p>
        </p:txBody>
      </p:sp>
      <p:sp>
        <p:nvSpPr>
          <p:cNvPr id="5" name="Footer Placeholder 4"/>
          <p:cNvSpPr>
            <a:spLocks noGrp="1"/>
          </p:cNvSpPr>
          <p:nvPr>
            <p:ph type="ftr" sz="quarter" idx="11"/>
          </p:nvPr>
        </p:nvSpPr>
        <p:spPr>
          <a:xfrm>
            <a:off x="603504" y="6227064"/>
            <a:ext cx="7941564" cy="320040"/>
          </a:xfrm>
        </p:spPr>
        <p:txBody>
          <a:bodyPr/>
          <a:lstStyle/>
          <a:p>
            <a:endParaRPr lang="en-US" dirty="0"/>
          </a:p>
        </p:txBody>
      </p:sp>
      <p:sp>
        <p:nvSpPr>
          <p:cNvPr id="6" name="Slide Number Placeholder 5"/>
          <p:cNvSpPr>
            <a:spLocks noGrp="1"/>
          </p:cNvSpPr>
          <p:nvPr>
            <p:ph type="sldNum" sz="quarter" idx="12"/>
          </p:nvPr>
        </p:nvSpPr>
        <p:spPr>
          <a:xfrm>
            <a:off x="7852410" y="320040"/>
            <a:ext cx="6858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47083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lvl1pPr marL="514350" indent="-514350">
              <a:buClr>
                <a:srgbClr val="FF0000"/>
              </a:buClr>
              <a:buFont typeface="Arial" pitchFamily="34" charset="0"/>
              <a:buChar char="•"/>
              <a:defRPr/>
            </a:lvl1pPr>
            <a:lvl2pPr>
              <a:buClr>
                <a:srgbClr val="FF0000"/>
              </a:buClr>
              <a:defRPr/>
            </a:lvl2pPr>
            <a:lvl3pPr>
              <a:buClr>
                <a:srgbClr val="FF0000"/>
              </a:buClr>
              <a:defRPr/>
            </a:lvl3pPr>
            <a:lvl4pPr>
              <a:buClr>
                <a:srgbClr val="FF0000"/>
              </a:buClr>
              <a:defRPr/>
            </a:lvl4pPr>
            <a:lvl5pPr>
              <a:buClr>
                <a:srgbClr val="FF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ounded Rectangle 12"/>
          <p:cNvSpPr/>
          <p:nvPr userDrawn="1"/>
        </p:nvSpPr>
        <p:spPr>
          <a:xfrm>
            <a:off x="990600" y="1600200"/>
            <a:ext cx="8153400" cy="762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4482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48A87A34-81AB-432B-8DAE-1953F412C126}" type="datetimeFigureOut">
              <a:rPr lang="en-US" smtClean="0"/>
              <a:pPr/>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60197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48A87A34-81AB-432B-8DAE-1953F412C126}" type="datetimeFigureOut">
              <a:rPr lang="en-US" smtClean="0"/>
              <a:pPr/>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911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lvl1pPr marL="514350" indent="-514350">
              <a:buClr>
                <a:srgbClr val="FF0000"/>
              </a:buClr>
              <a:buFont typeface="Arial" pitchFamily="34" charset="0"/>
              <a:buChar char="•"/>
              <a:defRPr/>
            </a:lvl1pPr>
            <a:lvl2pPr>
              <a:buClr>
                <a:srgbClr val="FF0000"/>
              </a:buClr>
              <a:defRPr/>
            </a:lvl2pPr>
            <a:lvl3pPr>
              <a:buClr>
                <a:srgbClr val="FF0000"/>
              </a:buClr>
              <a:defRPr/>
            </a:lvl3pPr>
            <a:lvl4pPr>
              <a:buClr>
                <a:srgbClr val="FF0000"/>
              </a:buClr>
              <a:defRPr/>
            </a:lvl4pPr>
            <a:lvl5pPr>
              <a:buClr>
                <a:srgbClr val="FF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ounded Rectangle 12"/>
          <p:cNvSpPr/>
          <p:nvPr userDrawn="1"/>
        </p:nvSpPr>
        <p:spPr>
          <a:xfrm>
            <a:off x="990600" y="1600200"/>
            <a:ext cx="8153400" cy="762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149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6560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ounded Rectangle 14"/>
          <p:cNvSpPr/>
          <p:nvPr userDrawn="1"/>
        </p:nvSpPr>
        <p:spPr>
          <a:xfrm>
            <a:off x="990600" y="1469572"/>
            <a:ext cx="8153400" cy="762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214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ounded Rectangle 15"/>
          <p:cNvSpPr/>
          <p:nvPr userDrawn="1"/>
        </p:nvSpPr>
        <p:spPr>
          <a:xfrm>
            <a:off x="990600" y="1447796"/>
            <a:ext cx="8153400" cy="762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460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071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14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293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2.jp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1" y="0"/>
            <a:ext cx="9144001" cy="36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0" y="0"/>
            <a:ext cx="9144000" cy="362309"/>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a:spLocks noGrp="1"/>
          </p:cNvSpPr>
          <p:nvPr>
            <p:ph type="sldNum" sz="quarter" idx="4"/>
          </p:nvPr>
        </p:nvSpPr>
        <p:spPr>
          <a:xfrm>
            <a:off x="3810000" y="6155937"/>
            <a:ext cx="2133600" cy="365125"/>
          </a:xfrm>
          <a:prstGeom prst="rect">
            <a:avLst/>
          </a:prstGeom>
        </p:spPr>
        <p:txBody>
          <a:bodyPr/>
          <a:lstStyle>
            <a:lvl1pPr algn="ctr">
              <a:defRPr/>
            </a:lvl1pPr>
          </a:lstStyle>
          <a:p>
            <a:fld id="{FC6FB3B7-2F3F-45EC-BCF2-83C22FA0DCC3}" type="slidenum">
              <a:rPr lang="en-US" smtClean="0"/>
              <a:pPr/>
              <a:t>‹#›</a:t>
            </a:fld>
            <a:endParaRPr lang="en-US" dirty="0"/>
          </a:p>
        </p:txBody>
      </p:sp>
      <p:pic>
        <p:nvPicPr>
          <p:cNvPr id="10" name="Picture 2"/>
          <p:cNvPicPr>
            <a:picLocks noChangeAspect="1" noChangeArrowheads="1"/>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0" y="6495691"/>
            <a:ext cx="9144001" cy="36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userDrawn="1"/>
        </p:nvSpPr>
        <p:spPr>
          <a:xfrm>
            <a:off x="7371825" y="6172200"/>
            <a:ext cx="1314975" cy="276999"/>
          </a:xfrm>
          <a:prstGeom prst="rect">
            <a:avLst/>
          </a:prstGeom>
          <a:noFill/>
        </p:spPr>
        <p:txBody>
          <a:bodyPr wrap="none" rtlCol="0">
            <a:spAutoFit/>
          </a:bodyPr>
          <a:lstStyle/>
          <a:p>
            <a:r>
              <a:rPr lang="en-US" sz="1200" dirty="0">
                <a:solidFill>
                  <a:srgbClr val="C00000"/>
                </a:solidFill>
              </a:rPr>
              <a:t>© 2021</a:t>
            </a:r>
            <a:r>
              <a:rPr lang="en-US" sz="1200" baseline="0" dirty="0">
                <a:solidFill>
                  <a:srgbClr val="C00000"/>
                </a:solidFill>
              </a:rPr>
              <a:t> YCDA, LLC</a:t>
            </a:r>
            <a:endParaRPr lang="en-US" sz="1200" i="0" dirty="0">
              <a:solidFill>
                <a:srgbClr val="C00000"/>
              </a:solidFill>
            </a:endParaRPr>
          </a:p>
        </p:txBody>
      </p:sp>
      <p:sp>
        <p:nvSpPr>
          <p:cNvPr id="12" name="TextBox 11"/>
          <p:cNvSpPr txBox="1"/>
          <p:nvPr userDrawn="1"/>
        </p:nvSpPr>
        <p:spPr>
          <a:xfrm>
            <a:off x="838200" y="6141004"/>
            <a:ext cx="2730684" cy="369332"/>
          </a:xfrm>
          <a:prstGeom prst="rect">
            <a:avLst/>
          </a:prstGeom>
          <a:noFill/>
        </p:spPr>
        <p:txBody>
          <a:bodyPr wrap="none" rtlCol="0">
            <a:spAutoFit/>
          </a:bodyPr>
          <a:lstStyle/>
          <a:p>
            <a:r>
              <a:rPr lang="en-US" sz="1800" baseline="0" dirty="0">
                <a:solidFill>
                  <a:srgbClr val="C00000"/>
                </a:solidFill>
              </a:rPr>
              <a:t>GetCertifiedGetAhead.com</a:t>
            </a:r>
            <a:endParaRPr lang="en-US" sz="1800" i="0" dirty="0">
              <a:solidFill>
                <a:srgbClr val="C00000"/>
              </a:solidFill>
            </a:endParaRPr>
          </a:p>
        </p:txBody>
      </p:sp>
      <p:sp>
        <p:nvSpPr>
          <p:cNvPr id="13" name="Rectangle 12"/>
          <p:cNvSpPr/>
          <p:nvPr userDrawn="1"/>
        </p:nvSpPr>
        <p:spPr>
          <a:xfrm>
            <a:off x="1" y="6495691"/>
            <a:ext cx="9144000" cy="362309"/>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userDrawn="1"/>
        </p:nvSpPr>
        <p:spPr>
          <a:xfrm>
            <a:off x="990600" y="6477000"/>
            <a:ext cx="8153400" cy="762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6E6AE59-F292-414B-BC42-52ADB96C4EF9}"/>
              </a:ext>
            </a:extLst>
          </p:cNvPr>
          <p:cNvSpPr txBox="1">
            <a:spLocks/>
          </p:cNvSpPr>
          <p:nvPr userDrawn="1"/>
        </p:nvSpPr>
        <p:spPr>
          <a:xfrm>
            <a:off x="0" y="6510336"/>
            <a:ext cx="91440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85000"/>
                  </a:schemeClr>
                </a:solidFill>
              </a:rPr>
              <a:t>PDF Versions of Study Guide Are Not Authorized</a:t>
            </a:r>
          </a:p>
        </p:txBody>
      </p:sp>
      <p:pic>
        <p:nvPicPr>
          <p:cNvPr id="5" name="Picture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10425" y="257177"/>
            <a:ext cx="1704975" cy="714375"/>
          </a:xfrm>
          <a:prstGeom prst="rect">
            <a:avLst/>
          </a:prstGeom>
        </p:spPr>
      </p:pic>
    </p:spTree>
    <p:extLst>
      <p:ext uri="{BB962C8B-B14F-4D97-AF65-F5344CB8AC3E}">
        <p14:creationId xmlns:p14="http://schemas.microsoft.com/office/powerpoint/2010/main" val="39796487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2358392"/>
            <a:ext cx="2624000" cy="2456485"/>
          </a:xfrm>
          <a:prstGeom prst="rect">
            <a:avLst/>
          </a:prstGeom>
        </p:spPr>
        <p:txBody>
          <a:bodyPr vert="horz" lIns="228600" tIns="228600" rIns="228600" bIns="22860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4076237" y="794719"/>
            <a:ext cx="4462527"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03504" y="320040"/>
            <a:ext cx="2743200" cy="320040"/>
          </a:xfrm>
          <a:prstGeom prst="rect">
            <a:avLst/>
          </a:prstGeom>
        </p:spPr>
        <p:txBody>
          <a:bodyPr vert="horz" lIns="91440" tIns="45720" rIns="91440" bIns="45720" rtlCol="0" anchor="ctr"/>
          <a:lstStyle>
            <a:lvl1pPr algn="l">
              <a:defRPr sz="750">
                <a:solidFill>
                  <a:schemeClr val="tx1">
                    <a:tint val="75000"/>
                  </a:schemeClr>
                </a:solidFill>
              </a:defRPr>
            </a:lvl1pPr>
          </a:lstStyle>
          <a:p>
            <a:fld id="{48A87A34-81AB-432B-8DAE-1953F412C126}" type="datetimeFigureOut">
              <a:rPr lang="en-US" dirty="0"/>
              <a:pPr/>
              <a:t>10/29/2024</a:t>
            </a:fld>
            <a:endParaRPr lang="en-US" dirty="0"/>
          </a:p>
        </p:txBody>
      </p:sp>
      <p:sp>
        <p:nvSpPr>
          <p:cNvPr id="5" name="Footer Placeholder 4"/>
          <p:cNvSpPr>
            <a:spLocks noGrp="1"/>
          </p:cNvSpPr>
          <p:nvPr>
            <p:ph type="ftr" sz="quarter" idx="3"/>
          </p:nvPr>
        </p:nvSpPr>
        <p:spPr>
          <a:xfrm>
            <a:off x="603504" y="6227064"/>
            <a:ext cx="7941564" cy="320040"/>
          </a:xfrm>
          <a:prstGeom prst="rect">
            <a:avLst/>
          </a:prstGeom>
        </p:spPr>
        <p:txBody>
          <a:bodyPr vert="horz" lIns="91440" tIns="45720" rIns="91440" bIns="45720" rtlCol="0" anchor="ctr"/>
          <a:lstStyle>
            <a:lvl1pPr algn="r">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52410" y="320040"/>
            <a:ext cx="685800" cy="320040"/>
          </a:xfrm>
          <a:prstGeom prst="rect">
            <a:avLst/>
          </a:prstGeom>
        </p:spPr>
        <p:txBody>
          <a:bodyPr vert="horz" lIns="91440" tIns="45720" rIns="91440" bIns="45720" rtlCol="0" anchor="ctr"/>
          <a:lstStyle>
            <a:lvl1pPr algn="r">
              <a:defRPr sz="750">
                <a:solidFill>
                  <a:schemeClr val="tx1">
                    <a:tint val="75000"/>
                  </a:schemeClr>
                </a:solidFill>
              </a:defRPr>
            </a:lvl1pPr>
          </a:lstStyle>
          <a:p>
            <a:fld id="{6D22F896-40B5-4ADD-8801-0D06FADFA095}" type="slidenum">
              <a:rPr lang="en-US" dirty="0"/>
              <a:pPr/>
              <a:t>‹#›</a:t>
            </a:fld>
            <a:endParaRPr lang="en-US" dirty="0"/>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999922" y="122872"/>
            <a:ext cx="1704975" cy="714375"/>
          </a:xfrm>
          <a:prstGeom prst="rect">
            <a:avLst/>
          </a:prstGeom>
        </p:spPr>
      </p:pic>
    </p:spTree>
    <p:extLst>
      <p:ext uri="{BB962C8B-B14F-4D97-AF65-F5344CB8AC3E}">
        <p14:creationId xmlns:p14="http://schemas.microsoft.com/office/powerpoint/2010/main" val="31956332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xStyles>
    <p:titleStyle>
      <a:lvl1pPr algn="ctr" defTabSz="685800" rtl="1" eaLnBrk="1" latinLnBrk="0" hangingPunct="1">
        <a:lnSpc>
          <a:spcPct val="85000"/>
        </a:lnSpc>
        <a:spcBef>
          <a:spcPct val="0"/>
        </a:spcBef>
        <a:buNone/>
        <a:defRPr sz="3000" b="0" i="0" kern="1200" cap="none" spc="-113">
          <a:solidFill>
            <a:schemeClr val="tx1"/>
          </a:solidFill>
          <a:effectLst/>
          <a:latin typeface="+mj-lt"/>
          <a:ea typeface="+mj-ea"/>
          <a:cs typeface="+mj-cs"/>
        </a:defRPr>
      </a:lvl1pPr>
    </p:titleStyle>
    <p:bodyStyle>
      <a:lvl1pPr marL="171450" indent="-171450" algn="r" defTabSz="685800" rtl="1"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9.emf"/><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image" Target="../media/image8.emf"/><Relationship Id="rId9"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BC667C2-5917-478C-B32D-4431786A6649}"/>
              </a:ext>
            </a:extLst>
          </p:cNvPr>
          <p:cNvSpPr>
            <a:spLocks noGrp="1"/>
          </p:cNvSpPr>
          <p:nvPr>
            <p:ph type="ctrTitle"/>
          </p:nvPr>
        </p:nvSpPr>
        <p:spPr>
          <a:xfrm>
            <a:off x="1317032" y="2773227"/>
            <a:ext cx="6509936" cy="1311547"/>
          </a:xfrm>
        </p:spPr>
        <p:txBody>
          <a:bodyPr anchor="ctr">
            <a:noAutofit/>
          </a:bodyPr>
          <a:lstStyle/>
          <a:p>
            <a:r>
              <a:rPr lang="ar-SA" sz="2700" b="1" kern="0" dirty="0">
                <a:solidFill>
                  <a:schemeClr val="bg1"/>
                </a:solidFill>
                <a:latin typeface="Sakkal Majalla"/>
                <a:cs typeface="Sakkal Majalla"/>
              </a:rPr>
              <a:t>سبر 1213</a:t>
            </a:r>
            <a:br>
              <a:rPr lang="ar-SA" sz="2700" b="1" kern="0" dirty="0">
                <a:solidFill>
                  <a:schemeClr val="bg1"/>
                </a:solidFill>
                <a:latin typeface="Sakkal Majalla" panose="02000000000000000000" pitchFamily="2" charset="-78"/>
                <a:cs typeface="Sakkal Majalla" panose="02000000000000000000" pitchFamily="2" charset="-78"/>
              </a:rPr>
            </a:br>
            <a:r>
              <a:rPr lang="en-US" sz="2700" b="1" kern="0" dirty="0">
                <a:solidFill>
                  <a:schemeClr val="bg1"/>
                </a:solidFill>
                <a:latin typeface="Sakkal Majalla"/>
                <a:cs typeface="Sakkal Majalla"/>
              </a:rPr>
              <a:t>Network Defense </a:t>
            </a:r>
            <a:br>
              <a:rPr lang="en-US" sz="2700" b="1" kern="0" dirty="0">
                <a:solidFill>
                  <a:schemeClr val="bg1"/>
                </a:solidFill>
                <a:latin typeface="Sakkal Majalla" panose="02000000000000000000" pitchFamily="2" charset="-78"/>
                <a:cs typeface="Sakkal Majalla" panose="02000000000000000000" pitchFamily="2" charset="-78"/>
              </a:rPr>
            </a:br>
            <a:br>
              <a:rPr lang="ar-SA" sz="2700" b="1" kern="0" dirty="0">
                <a:solidFill>
                  <a:schemeClr val="bg1"/>
                </a:solidFill>
                <a:latin typeface="Sakkal Majalla" panose="02000000000000000000" pitchFamily="2" charset="-78"/>
                <a:cs typeface="Sakkal Majalla" panose="02000000000000000000" pitchFamily="2" charset="-78"/>
              </a:rPr>
            </a:br>
            <a:r>
              <a:rPr lang="en-US" sz="2700" b="1" kern="0" dirty="0">
                <a:solidFill>
                  <a:schemeClr val="bg1"/>
                </a:solidFill>
                <a:latin typeface="Sakkal Majalla"/>
                <a:cs typeface="Sakkal Majalla"/>
              </a:rPr>
              <a:t>6</a:t>
            </a:r>
            <a:r>
              <a:rPr lang="en-GB" sz="2700" b="1" kern="0" dirty="0">
                <a:solidFill>
                  <a:schemeClr val="bg1"/>
                </a:solidFill>
                <a:latin typeface="Sakkal Majalla"/>
                <a:cs typeface="Sakkal Majalla"/>
              </a:rPr>
              <a:t> Part 2</a:t>
            </a:r>
            <a:r>
              <a:rPr lang="ar-SA" sz="2700" b="1" kern="0" dirty="0">
                <a:solidFill>
                  <a:schemeClr val="bg1"/>
                </a:solidFill>
                <a:latin typeface="Sakkal Majalla"/>
                <a:cs typeface="Sakkal Majalla"/>
              </a:rPr>
              <a:t>#</a:t>
            </a:r>
            <a:r>
              <a:rPr lang="en-GB" sz="2700" b="1" kern="0" dirty="0">
                <a:solidFill>
                  <a:schemeClr val="bg1"/>
                </a:solidFill>
                <a:latin typeface="Sakkal Majalla"/>
                <a:cs typeface="Sakkal Majalla"/>
              </a:rPr>
              <a:t>Lecture  </a:t>
            </a:r>
            <a:br>
              <a:rPr lang="ar-SA" sz="2700" b="1" kern="0" dirty="0">
                <a:solidFill>
                  <a:schemeClr val="bg1"/>
                </a:solidFill>
                <a:latin typeface="Sakkal Majalla" panose="02000000000000000000" pitchFamily="2" charset="-78"/>
                <a:cs typeface="Sakkal Majalla" panose="02000000000000000000" pitchFamily="2" charset="-78"/>
              </a:rPr>
            </a:br>
            <a:r>
              <a:rPr lang="en-US" sz="2700" dirty="0"/>
              <a:t>Comparing Threats, Vulnerabilities, and Common Attacks</a:t>
            </a:r>
            <a:br>
              <a:rPr lang="en-US" sz="2700" dirty="0"/>
            </a:br>
            <a:br>
              <a:rPr lang="en-US" sz="2700" dirty="0"/>
            </a:br>
            <a:br>
              <a:rPr lang="en-US" sz="2700" dirty="0"/>
            </a:br>
            <a:endParaRPr lang="ar-SA" sz="2700" dirty="0">
              <a:solidFill>
                <a:schemeClr val="bg1"/>
              </a:solidFill>
              <a:latin typeface="Sakkal Majalla"/>
              <a:cs typeface="Sakkal Majalla"/>
            </a:endParaRPr>
          </a:p>
        </p:txBody>
      </p:sp>
      <p:sp>
        <p:nvSpPr>
          <p:cNvPr id="5" name="مستطيل 6">
            <a:extLst>
              <a:ext uri="{FF2B5EF4-FFF2-40B4-BE49-F238E27FC236}">
                <a16:creationId xmlns:a16="http://schemas.microsoft.com/office/drawing/2014/main" id="{D93ADBD8-3E2A-40C7-8A8B-7F8AF5185FF6}"/>
              </a:ext>
              <a:ext uri="{C183D7F6-B498-43B3-948B-1728B52AA6E4}">
                <adec:decorative xmlns:adec="http://schemas.microsoft.com/office/drawing/2017/decorative" val="1"/>
              </a:ext>
            </a:extLst>
          </p:cNvPr>
          <p:cNvSpPr/>
          <p:nvPr/>
        </p:nvSpPr>
        <p:spPr>
          <a:xfrm>
            <a:off x="2" y="5602985"/>
            <a:ext cx="9144000" cy="253746"/>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defTabSz="685800" rtl="0"/>
            <a:r>
              <a:rPr lang="en-GB" sz="1050" spc="38" dirty="0">
                <a:ln w="13500">
                  <a:solidFill>
                    <a:srgbClr val="7F7B99">
                      <a:shade val="2500"/>
                      <a:alpha val="6500"/>
                    </a:srgbClr>
                  </a:solidFill>
                  <a:prstDash val="solid"/>
                </a:ln>
                <a:solidFill>
                  <a:srgbClr val="CEDBE6">
                    <a:lumMod val="50000"/>
                    <a:alpha val="95000"/>
                  </a:srgb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ar-SA" sz="1050" spc="38" dirty="0">
                <a:ln w="13500">
                  <a:solidFill>
                    <a:srgbClr val="7F7B99">
                      <a:shade val="2500"/>
                      <a:alpha val="6500"/>
                    </a:srgbClr>
                  </a:solidFill>
                  <a:prstDash val="solid"/>
                </a:ln>
                <a:solidFill>
                  <a:srgbClr val="CEDBE6">
                    <a:lumMod val="50000"/>
                    <a:alpha val="95000"/>
                  </a:srgb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سبر 1213</a:t>
            </a:r>
            <a:r>
              <a:rPr lang="en-GB" sz="1050" spc="38" dirty="0">
                <a:ln w="13500">
                  <a:solidFill>
                    <a:srgbClr val="7F7B99">
                      <a:shade val="2500"/>
                      <a:alpha val="6500"/>
                    </a:srgbClr>
                  </a:solidFill>
                  <a:prstDash val="solid"/>
                </a:ln>
                <a:solidFill>
                  <a:srgbClr val="CEDBE6">
                    <a:lumMod val="50000"/>
                    <a:alpha val="95000"/>
                  </a:srgb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 -  </a:t>
            </a:r>
            <a:r>
              <a:rPr lang="ar-SA" sz="1050" spc="38" dirty="0">
                <a:ln w="13500">
                  <a:solidFill>
                    <a:srgbClr val="7F7B99">
                      <a:shade val="2500"/>
                      <a:alpha val="6500"/>
                    </a:srgbClr>
                  </a:solidFill>
                  <a:prstDash val="solid"/>
                </a:ln>
                <a:solidFill>
                  <a:srgbClr val="CEDBE6">
                    <a:lumMod val="50000"/>
                    <a:alpha val="95000"/>
                  </a:srgb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اسم المقرر</a:t>
            </a:r>
            <a:r>
              <a:rPr lang="en-GB" sz="1050" spc="38" dirty="0">
                <a:ln w="13500">
                  <a:solidFill>
                    <a:srgbClr val="7F7B99">
                      <a:shade val="2500"/>
                      <a:alpha val="6500"/>
                    </a:srgbClr>
                  </a:solidFill>
                  <a:prstDash val="solid"/>
                </a:ln>
                <a:solidFill>
                  <a:srgbClr val="CEDBE6">
                    <a:lumMod val="50000"/>
                    <a:alpha val="95000"/>
                  </a:srgb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Lecture 1</a:t>
            </a:r>
            <a:endParaRPr lang="ar-SA" sz="1050" spc="38" dirty="0">
              <a:ln w="13500">
                <a:solidFill>
                  <a:srgbClr val="7F7B99">
                    <a:shade val="2500"/>
                    <a:alpha val="6500"/>
                  </a:srgbClr>
                </a:solidFill>
                <a:prstDash val="solid"/>
              </a:ln>
              <a:solidFill>
                <a:srgbClr val="CEDBE6">
                  <a:lumMod val="50000"/>
                  <a:alpha val="95000"/>
                </a:srgb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Tree>
    <p:extLst>
      <p:ext uri="{BB962C8B-B14F-4D97-AF65-F5344CB8AC3E}">
        <p14:creationId xmlns:p14="http://schemas.microsoft.com/office/powerpoint/2010/main" val="279509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0" y="3124200"/>
            <a:ext cx="8229600" cy="1143000"/>
          </a:xfrm>
        </p:spPr>
        <p:txBody>
          <a:bodyPr/>
          <a:lstStyle/>
          <a:p>
            <a:r>
              <a:rPr lang="en-US" b="1" dirty="0">
                <a:solidFill>
                  <a:schemeClr val="bg1"/>
                </a:solidFill>
              </a:rPr>
              <a:t>Social Engineering</a:t>
            </a:r>
          </a:p>
        </p:txBody>
      </p:sp>
      <p:sp>
        <p:nvSpPr>
          <p:cNvPr id="6" name="Content Placeholder 2"/>
          <p:cNvSpPr txBox="1">
            <a:spLocks/>
          </p:cNvSpPr>
          <p:nvPr/>
        </p:nvSpPr>
        <p:spPr>
          <a:xfrm>
            <a:off x="2743200" y="609600"/>
            <a:ext cx="5638800" cy="4373563"/>
          </a:xfrm>
          <a:prstGeom prst="rect">
            <a:avLst/>
          </a:prstGeom>
        </p:spPr>
        <p:txBody>
          <a:bodyPr vert="horz" lIns="91440" tIns="45720" rIns="91440" bIns="45720" rtlCol="0">
            <a:noAutofit/>
          </a:bodyPr>
          <a:lstStyle>
            <a:lvl1pPr marL="514350" indent="-514350" algn="l" defTabSz="914400" rtl="0" eaLnBrk="1" latinLnBrk="0" hangingPunct="1">
              <a:spcBef>
                <a:spcPct val="20000"/>
              </a:spcBef>
              <a:buClr>
                <a:srgbClr val="FF0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400" b="1" dirty="0"/>
              <a:t>Impersonating</a:t>
            </a:r>
            <a:r>
              <a:rPr lang="en-US" sz="1400" dirty="0"/>
              <a:t>: </a:t>
            </a:r>
            <a:r>
              <a:rPr lang="en-GB" sz="1400" dirty="0"/>
              <a:t>Impersonating refers to the act of pretending to be someone else, often to gain access to information, systems, or resources that are not otherwise available to the impersonator. This can involve using someone else's identity, credentials, or characteristics to deceive others. In cybersecurity, impersonation is commonly used in social engineering attacks, phishing schemes, and other malicious activities to exploit trust and manipulate individuals or organizations. (</a:t>
            </a:r>
            <a:r>
              <a:rPr lang="ar-DZ" sz="1400" dirty="0"/>
              <a:t>انتحال الهوية: انتحال الهوية يشير إلى فعل التظاهر بكون شخص آخر، غالبًا للحصول على وصول إلى معلومات أو أنظمة أو موارد لا تتاح عادةً للمحتال. يمكن أن يتضمن ذلك استخدام هوية شخص آخر أو بيانات اعتماد أو خصائص لخداع الآخرين. في مجال الأمن السيبراني، يُستخدم انتحال الهوية عادةً في هجمات الهندسة الاجتماعية، ومخططات التصيد، وغيرها من الأنشطة الخبيثة لاستغلال الثقة والتلاعب بالأفراد أو المنظمات.</a:t>
            </a:r>
            <a:r>
              <a:rPr lang="en-GB" sz="1400" dirty="0"/>
              <a:t> )</a:t>
            </a:r>
          </a:p>
          <a:p>
            <a:pPr lvl="1" algn="just"/>
            <a:r>
              <a:rPr lang="en-US" sz="1400" dirty="0"/>
              <a:t>Such as an authorized technician</a:t>
            </a:r>
          </a:p>
          <a:p>
            <a:pPr algn="just"/>
            <a:r>
              <a:rPr lang="en-US" sz="1400" b="1" dirty="0"/>
              <a:t>Shoulder Surfing </a:t>
            </a:r>
            <a:r>
              <a:rPr lang="en-US" sz="1400" dirty="0"/>
              <a:t>: </a:t>
            </a:r>
            <a:r>
              <a:rPr lang="en-GB" sz="1400" dirty="0"/>
              <a:t>Shoulder surfing is a social engineering technique where an attacker observes a victim's sensitive information by watching over their shoulder. This can occur in various environments, such as crowded public spaces, offices, or anywhere individuals might be entering passwords, PINs, or other confidential data on devices like smartphones, laptops, or ATMs. (</a:t>
            </a:r>
            <a:r>
              <a:rPr lang="ar-DZ" sz="1400" dirty="0"/>
              <a:t>مراقبة الكتف: مراقبة الكتف هي تقنية في الهندسة الاجتماعية حيث يلاحظ المهاجم معلومات حساسة للضحية من خلال النظر فوق كتفها. يمكن أن يحدث ذلك في بيئات متنوعة، مثل الأماكن العامة المزدحمة، أو المكاتب، أو في أي مكان قد يدخل فيه الأفراد كلمات المرور أو الرقم السري أو بيانات سرية أخرى على أجهزة مثل الهواتف الذكية، أو الحواسيب المحمولة، أو أجهزة الصراف الآلي.</a:t>
            </a:r>
            <a:r>
              <a:rPr lang="en-GB" sz="1400" dirty="0"/>
              <a:t> )</a:t>
            </a:r>
            <a:endParaRPr lang="en-US" sz="1400" dirty="0"/>
          </a:p>
          <a:p>
            <a:pPr algn="just"/>
            <a:endParaRPr lang="en-US" sz="1400" dirty="0"/>
          </a:p>
        </p:txBody>
      </p:sp>
    </p:spTree>
    <p:extLst>
      <p:ext uri="{BB962C8B-B14F-4D97-AF65-F5344CB8AC3E}">
        <p14:creationId xmlns:p14="http://schemas.microsoft.com/office/powerpoint/2010/main" val="87642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51" y="838200"/>
            <a:ext cx="2625898" cy="1223298"/>
          </a:xfrm>
        </p:spPr>
        <p:txBody>
          <a:bodyPr/>
          <a:lstStyle/>
          <a:p>
            <a:r>
              <a:rPr lang="en-US" b="1" dirty="0"/>
              <a:t>Social Engineering</a:t>
            </a:r>
          </a:p>
        </p:txBody>
      </p:sp>
      <p:sp>
        <p:nvSpPr>
          <p:cNvPr id="6" name="Content Placeholder 2"/>
          <p:cNvSpPr txBox="1">
            <a:spLocks/>
          </p:cNvSpPr>
          <p:nvPr/>
        </p:nvSpPr>
        <p:spPr>
          <a:xfrm>
            <a:off x="3200400" y="822489"/>
            <a:ext cx="5816563" cy="4373563"/>
          </a:xfrm>
          <a:prstGeom prst="rect">
            <a:avLst/>
          </a:prstGeom>
        </p:spPr>
        <p:txBody>
          <a:bodyPr vert="horz" lIns="91440" tIns="45720" rIns="91440" bIns="45720" rtlCol="0">
            <a:noAutofit/>
          </a:bodyPr>
          <a:lstStyle>
            <a:lvl1pPr marL="514350" indent="-514350" algn="l" defTabSz="914400" rtl="0" eaLnBrk="1" latinLnBrk="0" hangingPunct="1">
              <a:spcBef>
                <a:spcPct val="20000"/>
              </a:spcBef>
              <a:buClr>
                <a:srgbClr val="FF0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400" dirty="0"/>
              <a:t>Tailgating: </a:t>
            </a:r>
            <a:r>
              <a:rPr lang="en-GB" sz="1400" b="1" dirty="0"/>
              <a:t>Tailgating</a:t>
            </a:r>
            <a:r>
              <a:rPr lang="en-GB" sz="1400" dirty="0"/>
              <a:t> is a social engineering technique where an unauthorized individual gains access to a restricted area by following an authorized person. This is often done in environments with controlled access, such as offices or secure facilities, where access requires a key card or similar credential. (</a:t>
            </a:r>
            <a:r>
              <a:rPr lang="ar-DZ" sz="1400" dirty="0"/>
              <a:t>التبعية: التبعية هي تقنية في الهندسة الاجتماعية حيث يحصل فرد غير مصرح له على وصول إلى منطقة مقيدة من خلال اتباع شخص مخول. وغالبًا ما يحدث ذلك في بيئات ذات وصول مسيطر عليه، مثل المكاتب أو المنشآت الأمنية، حيث يتطلب الوصول بطاقة تعريف أو بيانات اعتماد مماثلة.</a:t>
            </a:r>
            <a:r>
              <a:rPr lang="en-GB" sz="1400" dirty="0"/>
              <a:t> )</a:t>
            </a:r>
            <a:endParaRPr lang="en-US" sz="1400" dirty="0"/>
          </a:p>
          <a:p>
            <a:pPr lvl="1" algn="just"/>
            <a:r>
              <a:rPr lang="en-US" sz="1400" dirty="0"/>
              <a:t>Closely following authorized personnel without providing credentials</a:t>
            </a:r>
          </a:p>
          <a:p>
            <a:pPr lvl="1" algn="just"/>
            <a:r>
              <a:rPr lang="en-US" sz="1400" dirty="0"/>
              <a:t>Mitigated with mantraps</a:t>
            </a:r>
          </a:p>
          <a:p>
            <a:pPr lvl="1" algn="just"/>
            <a:endParaRPr lang="en-US" sz="1400" dirty="0"/>
          </a:p>
          <a:p>
            <a:pPr algn="just"/>
            <a:r>
              <a:rPr lang="en-US" sz="1400" dirty="0"/>
              <a:t>Dumpster diving:</a:t>
            </a:r>
            <a:r>
              <a:rPr lang="en-GB" sz="1400" dirty="0"/>
              <a:t>Dumpster diving is a social engineering technique where an attacker searches through trash or recycling bins to find discarded documents, sensitive information, or valuable data. This can include anything from old invoices, employee records, and passwords to confidential business plans. (</a:t>
            </a:r>
            <a:r>
              <a:rPr lang="ar-DZ" sz="1400" dirty="0"/>
              <a:t>الغوص في القمامة: الغوص في القمامة هو تقنية في الهندسة الاجتماعية حيث يبحث المهاجم في القمامة أو صناديق إعادة التدوير عن مستندات مهملة، معلومات حساسة، أو بيانات قيمة. يمكن أن تشمل هذه المستندات أي شيء من الفواتير القديمة، سجلات الموظفين، وكلمات المرور إلى خطط العمل السرية.</a:t>
            </a:r>
            <a:r>
              <a:rPr lang="en-GB" sz="1400" dirty="0"/>
              <a:t> )</a:t>
            </a:r>
            <a:endParaRPr lang="en-US" sz="1400" dirty="0"/>
          </a:p>
          <a:p>
            <a:pPr lvl="1" algn="just"/>
            <a:r>
              <a:rPr lang="en-US" sz="1400" dirty="0"/>
              <a:t>Searching through trash looking for information</a:t>
            </a:r>
          </a:p>
          <a:p>
            <a:pPr lvl="1" algn="just"/>
            <a:r>
              <a:rPr lang="en-US" sz="1400" dirty="0"/>
              <a:t>Mitigated by shredding or burning papers</a:t>
            </a:r>
          </a:p>
        </p:txBody>
      </p:sp>
    </p:spTree>
    <p:extLst>
      <p:ext uri="{BB962C8B-B14F-4D97-AF65-F5344CB8AC3E}">
        <p14:creationId xmlns:p14="http://schemas.microsoft.com/office/powerpoint/2010/main" val="398022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Social Engineering</a:t>
            </a:r>
          </a:p>
        </p:txBody>
      </p:sp>
      <p:sp>
        <p:nvSpPr>
          <p:cNvPr id="6" name="Content Placeholder 2"/>
          <p:cNvSpPr txBox="1">
            <a:spLocks/>
          </p:cNvSpPr>
          <p:nvPr/>
        </p:nvSpPr>
        <p:spPr>
          <a:xfrm>
            <a:off x="3355802" y="762000"/>
            <a:ext cx="5105400" cy="4373563"/>
          </a:xfrm>
          <a:prstGeom prst="rect">
            <a:avLst/>
          </a:prstGeom>
        </p:spPr>
        <p:txBody>
          <a:bodyPr vert="horz" lIns="91440" tIns="45720" rIns="91440" bIns="45720" rtlCol="0">
            <a:noAutofit/>
          </a:bodyPr>
          <a:lstStyle>
            <a:lvl1pPr marL="514350" indent="-514350" algn="l" defTabSz="914400" rtl="0" eaLnBrk="1" latinLnBrk="0" hangingPunct="1">
              <a:spcBef>
                <a:spcPct val="20000"/>
              </a:spcBef>
              <a:buClr>
                <a:srgbClr val="FF0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a:t>Zero-day vulnerabilities: </a:t>
            </a:r>
            <a:r>
              <a:rPr lang="en-GB" sz="1200" dirty="0"/>
              <a:t>Zero-day vulnerabilities refer to security flaws in software or hardware that are unknown to the vendor or developer and have not yet been patched or addressed. The term "zero-day" indicates that the vulnerability is new and there are zero days of protection available against potential exploitation. (</a:t>
            </a:r>
            <a:r>
              <a:rPr lang="ar-DZ" sz="1200" dirty="0"/>
              <a:t>ثغرات اليوم صفر: تشير ثغرات اليوم صفر إلى عيوب أمنية في البرمجيات أو الأجهزة التي تكون غير معروفة للبائع أو المطور ولم يتم إصلاحها أو معالجتها بعد. يشير مصطلح "يوم صفر" إلى أن الثغرة جديدة وأنه لا توجد أيام من الحماية متاحة ضد الاستغلال المحتمل.</a:t>
            </a:r>
            <a:r>
              <a:rPr lang="en-GB" sz="1200" dirty="0"/>
              <a:t> )</a:t>
            </a:r>
            <a:endParaRPr lang="en-US" sz="1200" dirty="0"/>
          </a:p>
          <a:p>
            <a:pPr lvl="1"/>
            <a:r>
              <a:rPr lang="en-US" sz="1200" dirty="0"/>
              <a:t>Unknown to trusted sources, such as operating system and antivirus vendors</a:t>
            </a:r>
          </a:p>
          <a:p>
            <a:endParaRPr lang="en-US" sz="1200" dirty="0"/>
          </a:p>
          <a:p>
            <a:r>
              <a:rPr lang="en-US" sz="1200" dirty="0"/>
              <a:t>Watering hole attack: </a:t>
            </a:r>
            <a:r>
              <a:rPr lang="en-GB" sz="1200" dirty="0"/>
              <a:t>A watering hole attack is a type of cyber attack where an attacker compromises a specific website that is likely to be visited by a particular group of individuals or organizations. The name derives from the idea of animals gathering at a watering hole, where they can be targeted by predators. (</a:t>
            </a:r>
            <a:r>
              <a:rPr lang="ar-DZ" sz="1200" dirty="0"/>
              <a:t>هجوم بركة المياه: هو نوع من الهجمات السيبرانية حيث يقوم المهاجم باختراق موقع ويب معين من المحتمل أن يزوره مجموعة معينة من الأفراد أو المنظمات. يستمد الاسم من فكرة تجمع الحيوانات حول بركة مياه، حيث يمكن أن تكون مستهدفة من قبل المفترسين.</a:t>
            </a:r>
            <a:r>
              <a:rPr lang="en-GB" sz="1200" dirty="0"/>
              <a:t>)</a:t>
            </a:r>
            <a:endParaRPr lang="en-US" sz="1200" dirty="0"/>
          </a:p>
          <a:p>
            <a:pPr lvl="1"/>
            <a:r>
              <a:rPr lang="en-US" sz="1200" dirty="0"/>
              <a:t>Attacker identifies websites trusted by group of users</a:t>
            </a:r>
          </a:p>
          <a:p>
            <a:pPr lvl="1"/>
            <a:r>
              <a:rPr lang="en-US" sz="1200" dirty="0"/>
              <a:t>Attacker infects these websites</a:t>
            </a:r>
          </a:p>
          <a:p>
            <a:pPr lvl="1"/>
            <a:r>
              <a:rPr lang="en-US" sz="1200" dirty="0"/>
              <a:t>Users go to infected (but trusted) websites</a:t>
            </a:r>
          </a:p>
          <a:p>
            <a:pPr lvl="1"/>
            <a:r>
              <a:rPr lang="en-US" sz="1200" dirty="0"/>
              <a:t>Prompted to download files</a:t>
            </a:r>
          </a:p>
        </p:txBody>
      </p:sp>
    </p:spTree>
    <p:extLst>
      <p:ext uri="{BB962C8B-B14F-4D97-AF65-F5344CB8AC3E}">
        <p14:creationId xmlns:p14="http://schemas.microsoft.com/office/powerpoint/2010/main" val="144199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895600"/>
            <a:ext cx="2667000" cy="1143000"/>
          </a:xfrm>
        </p:spPr>
        <p:txBody>
          <a:bodyPr>
            <a:normAutofit fontScale="90000"/>
          </a:bodyPr>
          <a:lstStyle/>
          <a:p>
            <a:r>
              <a:rPr lang="en-US" b="1" dirty="0">
                <a:solidFill>
                  <a:schemeClr val="bg1"/>
                </a:solidFill>
              </a:rPr>
              <a:t>Attacks via Email and Phone</a:t>
            </a:r>
          </a:p>
        </p:txBody>
      </p:sp>
      <p:sp>
        <p:nvSpPr>
          <p:cNvPr id="6" name="Content Placeholder 2"/>
          <p:cNvSpPr txBox="1">
            <a:spLocks/>
          </p:cNvSpPr>
          <p:nvPr/>
        </p:nvSpPr>
        <p:spPr>
          <a:xfrm>
            <a:off x="2895600" y="1371600"/>
            <a:ext cx="6324600" cy="4373563"/>
          </a:xfrm>
          <a:prstGeom prst="rect">
            <a:avLst/>
          </a:prstGeom>
        </p:spPr>
        <p:txBody>
          <a:bodyPr vert="horz" lIns="91440" tIns="45720" rIns="91440" bIns="45720" rtlCol="0">
            <a:normAutofit fontScale="85000" lnSpcReduction="20000"/>
          </a:bodyPr>
          <a:lstStyle>
            <a:lvl1pPr marL="514350" indent="-514350" algn="l" defTabSz="914400" rtl="0" eaLnBrk="1" latinLnBrk="0" hangingPunct="1">
              <a:spcBef>
                <a:spcPct val="20000"/>
              </a:spcBef>
              <a:buClr>
                <a:srgbClr val="FF0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Spam</a:t>
            </a:r>
          </a:p>
          <a:p>
            <a:pPr lvl="1"/>
            <a:r>
              <a:rPr lang="en-US" dirty="0"/>
              <a:t>Unwanted or unsolicited email</a:t>
            </a:r>
          </a:p>
          <a:p>
            <a:r>
              <a:rPr lang="en-US" dirty="0"/>
              <a:t>Spam over internet messaging (SPIM)</a:t>
            </a:r>
          </a:p>
          <a:p>
            <a:pPr lvl="1"/>
            <a:r>
              <a:rPr lang="en-US" dirty="0"/>
              <a:t>Unwanted messages sent over instant messaging (IM) channels</a:t>
            </a:r>
          </a:p>
          <a:p>
            <a:r>
              <a:rPr lang="en-US" dirty="0"/>
              <a:t>Phishing</a:t>
            </a:r>
          </a:p>
          <a:p>
            <a:pPr lvl="1"/>
            <a:r>
              <a:rPr lang="en-US" dirty="0"/>
              <a:t>Email from friends</a:t>
            </a:r>
          </a:p>
          <a:p>
            <a:pPr lvl="1"/>
            <a:r>
              <a:rPr lang="en-US" dirty="0"/>
              <a:t>Installing malware</a:t>
            </a:r>
          </a:p>
          <a:p>
            <a:pPr lvl="1"/>
            <a:r>
              <a:rPr lang="en-US" dirty="0"/>
              <a:t>Validating email address</a:t>
            </a:r>
          </a:p>
          <a:p>
            <a:pPr lvl="1"/>
            <a:r>
              <a:rPr lang="en-US" dirty="0"/>
              <a:t>Getting money</a:t>
            </a:r>
          </a:p>
        </p:txBody>
      </p:sp>
      <p:pic>
        <p:nvPicPr>
          <p:cNvPr id="11" name="Picture 2">
            <a:extLst>
              <a:ext uri="{FF2B5EF4-FFF2-40B4-BE49-F238E27FC236}">
                <a16:creationId xmlns:a16="http://schemas.microsoft.com/office/drawing/2014/main" id="{9EFD0C62-4D32-4932-B6E0-7763D12A5EF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66375" y="5181600"/>
            <a:ext cx="7810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40CAC40D-5548-4097-9C1A-B86A4C85799D}"/>
              </a:ext>
            </a:extLst>
          </p:cNvPr>
          <p:cNvSpPr txBox="1"/>
          <p:nvPr/>
        </p:nvSpPr>
        <p:spPr>
          <a:xfrm>
            <a:off x="7576421" y="4975722"/>
            <a:ext cx="1076325" cy="769441"/>
          </a:xfrm>
          <a:prstGeom prst="rect">
            <a:avLst/>
          </a:prstGeom>
          <a:noFill/>
        </p:spPr>
        <p:txBody>
          <a:bodyPr wrap="square" rtlCol="0">
            <a:spAutoFit/>
          </a:bodyPr>
          <a:lstStyle/>
          <a:p>
            <a:r>
              <a:rPr lang="en-US" sz="4400" b="1" dirty="0">
                <a:solidFill>
                  <a:srgbClr val="00B050"/>
                </a:solidFill>
              </a:rPr>
              <a:t>$$$</a:t>
            </a:r>
          </a:p>
        </p:txBody>
      </p:sp>
    </p:spTree>
    <p:extLst>
      <p:ext uri="{BB962C8B-B14F-4D97-AF65-F5344CB8AC3E}">
        <p14:creationId xmlns:p14="http://schemas.microsoft.com/office/powerpoint/2010/main" val="391544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3048000"/>
            <a:ext cx="2971800" cy="1143000"/>
          </a:xfrm>
        </p:spPr>
        <p:txBody>
          <a:bodyPr>
            <a:noAutofit/>
          </a:bodyPr>
          <a:lstStyle/>
          <a:p>
            <a:r>
              <a:rPr lang="en-US" sz="3200" b="1" dirty="0">
                <a:solidFill>
                  <a:schemeClr val="bg1"/>
                </a:solidFill>
              </a:rPr>
              <a:t>Attacks via Email and Phone</a:t>
            </a:r>
          </a:p>
        </p:txBody>
      </p:sp>
      <p:sp>
        <p:nvSpPr>
          <p:cNvPr id="6" name="Content Placeholder 2"/>
          <p:cNvSpPr txBox="1">
            <a:spLocks/>
          </p:cNvSpPr>
          <p:nvPr/>
        </p:nvSpPr>
        <p:spPr>
          <a:xfrm>
            <a:off x="2590800" y="762000"/>
            <a:ext cx="5105400" cy="4373563"/>
          </a:xfrm>
          <a:prstGeom prst="rect">
            <a:avLst/>
          </a:prstGeom>
        </p:spPr>
        <p:txBody>
          <a:bodyPr vert="horz" lIns="91440" tIns="45720" rIns="91440" bIns="45720" rtlCol="0">
            <a:noAutofit/>
          </a:bodyPr>
          <a:lstStyle>
            <a:lvl1pPr marL="514350" indent="-514350" algn="l" defTabSz="914400" rtl="0" eaLnBrk="1" latinLnBrk="0" hangingPunct="1">
              <a:spcBef>
                <a:spcPct val="20000"/>
              </a:spcBef>
              <a:buClr>
                <a:srgbClr val="FF0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Spear Phishing</a:t>
            </a:r>
          </a:p>
          <a:p>
            <a:pPr lvl="1"/>
            <a:r>
              <a:rPr lang="en-US" dirty="0"/>
              <a:t>Targeted form of phishing</a:t>
            </a:r>
          </a:p>
          <a:p>
            <a:pPr lvl="1"/>
            <a:r>
              <a:rPr lang="en-US" dirty="0"/>
              <a:t>Attempts to target specific groups of users, or even a single user </a:t>
            </a:r>
          </a:p>
          <a:p>
            <a:endParaRPr lang="en-US" sz="2800" dirty="0"/>
          </a:p>
          <a:p>
            <a:r>
              <a:rPr lang="en-US" sz="2800" dirty="0"/>
              <a:t>Whaling</a:t>
            </a:r>
          </a:p>
          <a:p>
            <a:pPr lvl="1"/>
            <a:r>
              <a:rPr lang="en-US" dirty="0"/>
              <a:t>Form of spear phishing that attempts to target high-level executives</a:t>
            </a:r>
          </a:p>
        </p:txBody>
      </p:sp>
      <p:grpSp>
        <p:nvGrpSpPr>
          <p:cNvPr id="4" name="Group 3">
            <a:extLst>
              <a:ext uri="{FF2B5EF4-FFF2-40B4-BE49-F238E27FC236}">
                <a16:creationId xmlns:a16="http://schemas.microsoft.com/office/drawing/2014/main" id="{31150745-C52A-43F6-B169-4EE7097902FB}"/>
              </a:ext>
            </a:extLst>
          </p:cNvPr>
          <p:cNvGrpSpPr/>
          <p:nvPr/>
        </p:nvGrpSpPr>
        <p:grpSpPr>
          <a:xfrm>
            <a:off x="7467600" y="3505200"/>
            <a:ext cx="1096169" cy="920324"/>
            <a:chOff x="7162800" y="2257425"/>
            <a:chExt cx="1096169" cy="920324"/>
          </a:xfrm>
        </p:grpSpPr>
        <p:pic>
          <p:nvPicPr>
            <p:cNvPr id="5" name="Picture 2">
              <a:extLst>
                <a:ext uri="{FF2B5EF4-FFF2-40B4-BE49-F238E27FC236}">
                  <a16:creationId xmlns:a16="http://schemas.microsoft.com/office/drawing/2014/main" id="{D5F8A8CB-DE89-448A-BF58-462A7ACADB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2257425"/>
              <a:ext cx="7810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Virus01">
              <a:extLst>
                <a:ext uri="{FF2B5EF4-FFF2-40B4-BE49-F238E27FC236}">
                  <a16:creationId xmlns:a16="http://schemas.microsoft.com/office/drawing/2014/main" id="{31A009FC-B57F-4FD9-ABBD-8C61C70BC7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43850" y="2679274"/>
              <a:ext cx="315119"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077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881" y="2590800"/>
            <a:ext cx="2514600" cy="1143000"/>
          </a:xfrm>
        </p:spPr>
        <p:txBody>
          <a:bodyPr>
            <a:noAutofit/>
          </a:bodyPr>
          <a:lstStyle/>
          <a:p>
            <a:r>
              <a:rPr lang="en-US" sz="4400" b="1" dirty="0">
                <a:solidFill>
                  <a:schemeClr val="bg1"/>
                </a:solidFill>
              </a:rPr>
              <a:t>Blocking Malware</a:t>
            </a:r>
          </a:p>
        </p:txBody>
      </p:sp>
      <p:sp>
        <p:nvSpPr>
          <p:cNvPr id="3" name="Content Placeholder 2"/>
          <p:cNvSpPr>
            <a:spLocks noGrp="1"/>
          </p:cNvSpPr>
          <p:nvPr>
            <p:ph idx="4294967295"/>
          </p:nvPr>
        </p:nvSpPr>
        <p:spPr>
          <a:xfrm>
            <a:off x="2343747" y="630237"/>
            <a:ext cx="5619917" cy="4373563"/>
          </a:xfrm>
        </p:spPr>
        <p:txBody>
          <a:bodyPr>
            <a:noAutofit/>
          </a:bodyPr>
          <a:lstStyle/>
          <a:p>
            <a:pPr algn="l" rtl="0"/>
            <a:r>
              <a:rPr lang="en-GB" sz="2000" dirty="0"/>
              <a:t>Blocking malware refers to the techniques and measures implemented to prevent malicious software from entering, executing, or spreading within a system or network.  (</a:t>
            </a:r>
            <a:r>
              <a:rPr lang="ar-DZ" sz="2000" dirty="0"/>
              <a:t>حظر البرمجيات الضارة يشير إلى التقنيات والتدابير التي يتم تنفيذها لمنع البرمجيات الخبيثة من الدخول أو التنفيذ أو الانتشار داخل نظام أو شبكة.</a:t>
            </a:r>
            <a:r>
              <a:rPr lang="en-GB" sz="2000" dirty="0"/>
              <a:t>)</a:t>
            </a:r>
            <a:endParaRPr lang="en-US" sz="2000" dirty="0"/>
          </a:p>
          <a:p>
            <a:pPr algn="l" rtl="0"/>
            <a:r>
              <a:rPr lang="en-US" sz="2000" dirty="0"/>
              <a:t>Spam filter on mail gateways</a:t>
            </a:r>
          </a:p>
          <a:p>
            <a:pPr algn="l" rtl="0"/>
            <a:r>
              <a:rPr lang="en-US" sz="2000" dirty="0"/>
              <a:t>Anti-malware software on mail gateways</a:t>
            </a:r>
          </a:p>
          <a:p>
            <a:pPr algn="l" rtl="0"/>
            <a:r>
              <a:rPr lang="en-US" sz="2000" dirty="0"/>
              <a:t>Anti-malware software on all systems</a:t>
            </a:r>
          </a:p>
          <a:p>
            <a:pPr algn="l" rtl="0"/>
            <a:r>
              <a:rPr lang="en-US" sz="2000" dirty="0"/>
              <a:t>Block at boundaries </a:t>
            </a:r>
          </a:p>
          <a:p>
            <a:pPr lvl="1" algn="l" rtl="0"/>
            <a:r>
              <a:rPr lang="en-US" sz="2000" dirty="0"/>
              <a:t>Firewalls</a:t>
            </a:r>
          </a:p>
          <a:p>
            <a:pPr lvl="1" algn="l" rtl="0"/>
            <a:r>
              <a:rPr lang="en-US" sz="2000" dirty="0"/>
              <a:t>UTM systems</a:t>
            </a:r>
          </a:p>
          <a:p>
            <a:pPr algn="l" rtl="0"/>
            <a:endParaRPr lang="en-US" sz="2000" dirty="0"/>
          </a:p>
        </p:txBody>
      </p:sp>
      <p:graphicFrame>
        <p:nvGraphicFramePr>
          <p:cNvPr id="4" name="Object 3">
            <a:extLst>
              <a:ext uri="{FF2B5EF4-FFF2-40B4-BE49-F238E27FC236}">
                <a16:creationId xmlns:a16="http://schemas.microsoft.com/office/drawing/2014/main" id="{A687212A-FCB9-4F9D-AD0E-07C97A2C804E}"/>
              </a:ext>
            </a:extLst>
          </p:cNvPr>
          <p:cNvGraphicFramePr>
            <a:graphicFrameLocks noChangeAspect="1"/>
          </p:cNvGraphicFramePr>
          <p:nvPr>
            <p:extLst>
              <p:ext uri="{D42A27DB-BD31-4B8C-83A1-F6EECF244321}">
                <p14:modId xmlns:p14="http://schemas.microsoft.com/office/powerpoint/2010/main" val="265333889"/>
              </p:ext>
            </p:extLst>
          </p:nvPr>
        </p:nvGraphicFramePr>
        <p:xfrm>
          <a:off x="5719635" y="5299075"/>
          <a:ext cx="752475" cy="1246187"/>
        </p:xfrm>
        <a:graphic>
          <a:graphicData uri="http://schemas.openxmlformats.org/presentationml/2006/ole">
            <mc:AlternateContent xmlns:mc="http://schemas.openxmlformats.org/markup-compatibility/2006">
              <mc:Choice xmlns:v="urn:schemas-microsoft-com:vml" Requires="v">
                <p:oleObj spid="_x0000_s5170" name="Visio" r:id="rId3" imgW="752590" imgH="1246590" progId="Visio.Drawing.11">
                  <p:embed/>
                </p:oleObj>
              </mc:Choice>
              <mc:Fallback>
                <p:oleObj name="Visio" r:id="rId3" imgW="752590" imgH="1246590" progId="Visio.Drawing.11">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9635" y="5299075"/>
                        <a:ext cx="752475" cy="12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Virus01">
            <a:extLst>
              <a:ext uri="{FF2B5EF4-FFF2-40B4-BE49-F238E27FC236}">
                <a16:creationId xmlns:a16="http://schemas.microsoft.com/office/drawing/2014/main" id="{D31B22F2-AFFD-426A-81BC-35379894387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53400" y="4800600"/>
            <a:ext cx="6302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a:extLst>
              <a:ext uri="{FF2B5EF4-FFF2-40B4-BE49-F238E27FC236}">
                <a16:creationId xmlns:a16="http://schemas.microsoft.com/office/drawing/2014/main" id="{F975EBF1-707B-40B4-9896-AC17EE33C901}"/>
              </a:ext>
            </a:extLst>
          </p:cNvPr>
          <p:cNvGraphicFramePr>
            <a:graphicFrameLocks noChangeAspect="1"/>
          </p:cNvGraphicFramePr>
          <p:nvPr>
            <p:extLst>
              <p:ext uri="{D42A27DB-BD31-4B8C-83A1-F6EECF244321}">
                <p14:modId xmlns:p14="http://schemas.microsoft.com/office/powerpoint/2010/main" val="4025573943"/>
              </p:ext>
            </p:extLst>
          </p:nvPr>
        </p:nvGraphicFramePr>
        <p:xfrm>
          <a:off x="5491035" y="5889625"/>
          <a:ext cx="542925" cy="709612"/>
        </p:xfrm>
        <a:graphic>
          <a:graphicData uri="http://schemas.openxmlformats.org/presentationml/2006/ole">
            <mc:AlternateContent xmlns:mc="http://schemas.openxmlformats.org/markup-compatibility/2006">
              <mc:Choice xmlns:v="urn:schemas-microsoft-com:vml" Requires="v">
                <p:oleObj spid="_x0000_s5171" name="Visio" r:id="rId6" imgW="593535" imgH="773930" progId="Visio.Drawing.11">
                  <p:embed/>
                </p:oleObj>
              </mc:Choice>
              <mc:Fallback>
                <p:oleObj name="Visio" r:id="rId6" imgW="593535" imgH="773930" progId="Visio.Drawing.11">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1035" y="5889625"/>
                        <a:ext cx="5429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C132CA7E-18ED-4208-8049-D1A02872F69D}"/>
              </a:ext>
            </a:extLst>
          </p:cNvPr>
          <p:cNvGraphicFramePr>
            <a:graphicFrameLocks noChangeAspect="1"/>
          </p:cNvGraphicFramePr>
          <p:nvPr>
            <p:extLst>
              <p:ext uri="{D42A27DB-BD31-4B8C-83A1-F6EECF244321}">
                <p14:modId xmlns:p14="http://schemas.microsoft.com/office/powerpoint/2010/main" val="971674933"/>
              </p:ext>
            </p:extLst>
          </p:nvPr>
        </p:nvGraphicFramePr>
        <p:xfrm>
          <a:off x="6679806" y="4496513"/>
          <a:ext cx="1281422" cy="2602073"/>
        </p:xfrm>
        <a:graphic>
          <a:graphicData uri="http://schemas.openxmlformats.org/presentationml/2006/ole">
            <mc:AlternateContent xmlns:mc="http://schemas.openxmlformats.org/markup-compatibility/2006">
              <mc:Choice xmlns:v="urn:schemas-microsoft-com:vml" Requires="v">
                <p:oleObj spid="_x0000_s5172" name="Visio" r:id="rId8" imgW="606731" imgH="1231988" progId="Visio.Drawing.11">
                  <p:embed/>
                </p:oleObj>
              </mc:Choice>
              <mc:Fallback>
                <p:oleObj name="Visio" r:id="rId8" imgW="606731" imgH="1231988" progId="Visio.Drawing.11">
                  <p:embed/>
                  <p:pic>
                    <p:nvPicPr>
                      <p:cNvPr id="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9806" y="4496513"/>
                        <a:ext cx="1281422" cy="260207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0413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2857500"/>
            <a:ext cx="4419600" cy="1143000"/>
          </a:xfrm>
        </p:spPr>
        <p:txBody>
          <a:bodyPr/>
          <a:lstStyle/>
          <a:p>
            <a:r>
              <a:rPr lang="en-US" b="1" dirty="0">
                <a:solidFill>
                  <a:schemeClr val="bg1"/>
                </a:solidFill>
              </a:rPr>
              <a:t>Blocking Malware</a:t>
            </a:r>
          </a:p>
        </p:txBody>
      </p:sp>
      <p:sp>
        <p:nvSpPr>
          <p:cNvPr id="3" name="Content Placeholder 2"/>
          <p:cNvSpPr>
            <a:spLocks noGrp="1"/>
          </p:cNvSpPr>
          <p:nvPr>
            <p:ph idx="4294967295"/>
          </p:nvPr>
        </p:nvSpPr>
        <p:spPr>
          <a:xfrm>
            <a:off x="2819400" y="670718"/>
            <a:ext cx="6172200" cy="4587082"/>
          </a:xfrm>
        </p:spPr>
        <p:txBody>
          <a:bodyPr>
            <a:noAutofit/>
          </a:bodyPr>
          <a:lstStyle/>
          <a:p>
            <a:pPr algn="l" rtl="0"/>
            <a:r>
              <a:rPr lang="en-US" sz="1200" dirty="0"/>
              <a:t>Antivirus software : </a:t>
            </a:r>
            <a:r>
              <a:rPr lang="en-GB" sz="1200" dirty="0"/>
              <a:t>Using antivirus programs that detect and remove malware before it can execute. (</a:t>
            </a:r>
            <a:r>
              <a:rPr lang="ar-DZ" sz="1200" dirty="0"/>
              <a:t>استخدام برامج مكافحة الفيروسات التي تكشف عن البرمجيات الضارة وتزيلها قبل أن تتمكن من التنفيذ.</a:t>
            </a:r>
            <a:r>
              <a:rPr lang="en-GB" sz="1200" dirty="0"/>
              <a:t>)</a:t>
            </a:r>
            <a:endParaRPr lang="en-US" sz="1200" dirty="0"/>
          </a:p>
          <a:p>
            <a:pPr lvl="1" algn="l" rtl="0"/>
            <a:r>
              <a:rPr lang="en-US" dirty="0"/>
              <a:t>Signature-based detection: </a:t>
            </a:r>
            <a:r>
              <a:rPr lang="en-GB" dirty="0"/>
              <a:t>Signature-based detection is a method used in cybersecurity to identify malware and other malicious activities by searching for known patterns or signatures associated with specific threats. (</a:t>
            </a:r>
            <a:r>
              <a:rPr lang="ar-DZ" dirty="0"/>
              <a:t>الكشف القائم على التوقيع هو طريقة تُستخدم في الأمن السيبراني لتحديد البرمجيات الضارة وغيرها من الأنشطة الخبيثة من خلال البحث عن أنماط أو توقيعات معروفة مرتبطة بتهديدات محددة.</a:t>
            </a:r>
            <a:r>
              <a:rPr lang="en-GB" dirty="0"/>
              <a:t>)</a:t>
            </a:r>
            <a:endParaRPr lang="en-US" dirty="0"/>
          </a:p>
          <a:p>
            <a:pPr lvl="2" algn="l" rtl="0"/>
            <a:r>
              <a:rPr lang="en-US" sz="1200" dirty="0"/>
              <a:t>Detects known malware based</a:t>
            </a:r>
            <a:br>
              <a:rPr lang="en-US" sz="1200" dirty="0"/>
            </a:br>
            <a:r>
              <a:rPr lang="en-US" sz="1200" dirty="0"/>
              <a:t>on signature definitions</a:t>
            </a:r>
          </a:p>
          <a:p>
            <a:pPr lvl="1" algn="l" rtl="0"/>
            <a:r>
              <a:rPr lang="en-US" dirty="0"/>
              <a:t>Heuristic-based detection : </a:t>
            </a:r>
            <a:r>
              <a:rPr lang="en-GB" dirty="0"/>
              <a:t>Heuristic-based detection is a cybersecurity technique used to identify malicious software and potential threats by </a:t>
            </a:r>
            <a:r>
              <a:rPr lang="en-GB" dirty="0" err="1"/>
              <a:t>analyzing</a:t>
            </a:r>
            <a:r>
              <a:rPr lang="en-GB" dirty="0"/>
              <a:t> the </a:t>
            </a:r>
            <a:r>
              <a:rPr lang="en-GB" dirty="0" err="1"/>
              <a:t>behavior</a:t>
            </a:r>
            <a:r>
              <a:rPr lang="en-GB" dirty="0"/>
              <a:t> and characteristics of files and programs, rather than relying solely on known signatures. This method aims to detect previously unknown or modified malware by assessing patterns and anomalies that suggest malicious activity. (</a:t>
            </a:r>
            <a:r>
              <a:rPr lang="ar-DZ" dirty="0"/>
              <a:t>الكشف القائم على التحليل السلوكي هو تقنية في الأمن السيبراني تُستخدم لتحديد البرمجيات الضارة والتهديدات المحتملة من خلال تحليل سلوك وخصائص الملفات والبرامج، بدلاً من الاعتماد فقط على التوقيعات المعروفة. تهدف هذه الطريقة إلى اكتشاف البرمجيات الضارة غير المعروفة أو المعدلة من خلال تقييم الأنماط والشذوذ التي تشير إلى نشاط خبيث.</a:t>
            </a:r>
            <a:r>
              <a:rPr lang="en-GB" dirty="0"/>
              <a:t> )</a:t>
            </a:r>
            <a:endParaRPr lang="en-US" dirty="0"/>
          </a:p>
          <a:p>
            <a:pPr lvl="2" algn="l" rtl="0"/>
            <a:r>
              <a:rPr lang="en-US" sz="1200" dirty="0"/>
              <a:t>Detects unknown malware based on behavior</a:t>
            </a:r>
          </a:p>
          <a:p>
            <a:pPr lvl="1" algn="l" rtl="0"/>
            <a:r>
              <a:rPr lang="en-US" dirty="0"/>
              <a:t>File integrity monitors </a:t>
            </a:r>
          </a:p>
          <a:p>
            <a:pPr lvl="1" algn="l" rtl="0"/>
            <a:r>
              <a:rPr lang="en-US" dirty="0"/>
              <a:t>Cuckoo sandbox</a:t>
            </a:r>
          </a:p>
        </p:txBody>
      </p:sp>
    </p:spTree>
    <p:extLst>
      <p:ext uri="{BB962C8B-B14F-4D97-AF65-F5344CB8AC3E}">
        <p14:creationId xmlns:p14="http://schemas.microsoft.com/office/powerpoint/2010/main" val="300805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0" y="2895600"/>
            <a:ext cx="8229600" cy="1143000"/>
          </a:xfrm>
        </p:spPr>
        <p:txBody>
          <a:bodyPr/>
          <a:lstStyle/>
          <a:p>
            <a:r>
              <a:rPr lang="en-US" b="1" dirty="0">
                <a:solidFill>
                  <a:schemeClr val="bg1"/>
                </a:solidFill>
              </a:rPr>
              <a:t>Chapter 6 Summary</a:t>
            </a:r>
          </a:p>
        </p:txBody>
      </p:sp>
      <p:sp>
        <p:nvSpPr>
          <p:cNvPr id="3" name="Content Placeholder 2"/>
          <p:cNvSpPr>
            <a:spLocks noGrp="1"/>
          </p:cNvSpPr>
          <p:nvPr>
            <p:ph idx="4294967295"/>
          </p:nvPr>
        </p:nvSpPr>
        <p:spPr>
          <a:xfrm>
            <a:off x="3276600" y="1143000"/>
            <a:ext cx="5410200" cy="4373563"/>
          </a:xfrm>
        </p:spPr>
        <p:txBody>
          <a:bodyPr>
            <a:noAutofit/>
          </a:bodyPr>
          <a:lstStyle/>
          <a:p>
            <a:pPr algn="l" rtl="0"/>
            <a:r>
              <a:rPr lang="en-US" sz="2800" dirty="0"/>
              <a:t>Understanding Threat Actors</a:t>
            </a:r>
          </a:p>
          <a:p>
            <a:pPr algn="l" rtl="0"/>
            <a:r>
              <a:rPr lang="en-US" sz="2800" dirty="0"/>
              <a:t>Determining Malware Types</a:t>
            </a:r>
          </a:p>
          <a:p>
            <a:pPr algn="l" rtl="0"/>
            <a:r>
              <a:rPr lang="en-US" sz="2800" dirty="0"/>
              <a:t>Recognizing Common Attacks</a:t>
            </a:r>
          </a:p>
          <a:p>
            <a:pPr algn="l" rtl="0"/>
            <a:r>
              <a:rPr lang="en-US" sz="2800" dirty="0"/>
              <a:t>Blocking Malware and Other Attacks</a:t>
            </a:r>
          </a:p>
          <a:p>
            <a:pPr algn="l" rtl="0"/>
            <a:r>
              <a:rPr lang="en-US" sz="2800" dirty="0"/>
              <a:t>Check out the free online resources</a:t>
            </a:r>
          </a:p>
        </p:txBody>
      </p:sp>
    </p:spTree>
    <p:extLst>
      <p:ext uri="{BB962C8B-B14F-4D97-AF65-F5344CB8AC3E}">
        <p14:creationId xmlns:p14="http://schemas.microsoft.com/office/powerpoint/2010/main" val="34082620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أطلس">
  <a:themeElements>
    <a:clrScheme name="مخصص 8">
      <a:dk1>
        <a:sysClr val="windowText" lastClr="000000"/>
      </a:dk1>
      <a:lt1>
        <a:sysClr val="window" lastClr="FFFFFF"/>
      </a:lt1>
      <a:dk2>
        <a:srgbClr val="373545"/>
      </a:dk2>
      <a:lt2>
        <a:srgbClr val="CEDBE6"/>
      </a:lt2>
      <a:accent1>
        <a:srgbClr val="7F7B99"/>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15989</TotalTime>
  <Words>1220</Words>
  <Application>Microsoft Office PowerPoint</Application>
  <PresentationFormat>On-screen Show (4:3)</PresentationFormat>
  <Paragraphs>63</Paragraphs>
  <Slides>9</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20" baseType="lpstr">
      <vt:lpstr>Arial</vt:lpstr>
      <vt:lpstr>Calibri</vt:lpstr>
      <vt:lpstr>Times New Roman</vt:lpstr>
      <vt:lpstr>Calibri Light</vt:lpstr>
      <vt:lpstr>Wingdings</vt:lpstr>
      <vt:lpstr>Sakkal Majalla</vt:lpstr>
      <vt:lpstr>GE Thameen</vt:lpstr>
      <vt:lpstr>Rockwell</vt:lpstr>
      <vt:lpstr>1_Office Theme</vt:lpstr>
      <vt:lpstr>أطلس</vt:lpstr>
      <vt:lpstr>Visio</vt:lpstr>
      <vt:lpstr>سبر 1213 Network Defense   6 Part 2#Lecture   Comparing Threats, Vulnerabilities, and Common Attacks   </vt:lpstr>
      <vt:lpstr>Social Engineering</vt:lpstr>
      <vt:lpstr>Social Engineering</vt:lpstr>
      <vt:lpstr>Social Engineering</vt:lpstr>
      <vt:lpstr>Attacks via Email and Phone</vt:lpstr>
      <vt:lpstr>Attacks via Email and Phone</vt:lpstr>
      <vt:lpstr>Blocking Malware</vt:lpstr>
      <vt:lpstr>Blocking Malware</vt:lpstr>
      <vt:lpstr>Chapter 6 Summary</vt:lpstr>
    </vt:vector>
  </TitlesOfParts>
  <Company>GetCertifiedGetAhead.com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Chapter 6</dc:title>
  <dc:creator>Darril Gibson</dc:creator>
  <dc:description>Presentation created for CompTIA Security+ Get Certified Get Ahead SY0-601 Study Guide by Darril Gibson</dc:description>
  <cp:lastModifiedBy>Mohammed Zakariah</cp:lastModifiedBy>
  <cp:revision>110</cp:revision>
  <dcterms:created xsi:type="dcterms:W3CDTF">2011-10-22T13:57:11Z</dcterms:created>
  <dcterms:modified xsi:type="dcterms:W3CDTF">2024-10-29T03:09:41Z</dcterms:modified>
</cp:coreProperties>
</file>