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314" r:id="rId3"/>
    <p:sldId id="308" r:id="rId4"/>
    <p:sldId id="282" r:id="rId5"/>
    <p:sldId id="283" r:id="rId6"/>
    <p:sldId id="284" r:id="rId7"/>
    <p:sldId id="286" r:id="rId8"/>
    <p:sldId id="285" r:id="rId9"/>
    <p:sldId id="287" r:id="rId10"/>
    <p:sldId id="288" r:id="rId11"/>
    <p:sldId id="289" r:id="rId12"/>
    <p:sldId id="290" r:id="rId13"/>
    <p:sldId id="311" r:id="rId14"/>
    <p:sldId id="291" r:id="rId15"/>
    <p:sldId id="292" r:id="rId16"/>
    <p:sldId id="293" r:id="rId17"/>
    <p:sldId id="32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4" y="1186485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2075506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8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0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7" y="1698333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09" y="0"/>
            <a:ext cx="4648491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7" cy="1178032"/>
          </a:xfrm>
        </p:spPr>
        <p:txBody>
          <a:bodyPr bIns="0" anchor="b">
            <a:normAutofit/>
          </a:bodyPr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7" cy="127419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3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5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3" y="2349927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4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5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9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6"/>
            <a:ext cx="6268623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91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4" y="1186485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2075506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8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1" name="Picture 15">
            <a:extLst>
              <a:ext uri="{FF2B5EF4-FFF2-40B4-BE49-F238E27FC236}">
                <a16:creationId xmlns:a16="http://schemas.microsoft.com/office/drawing/2014/main" id="{7D540242-E02F-448F-A99F-2F8B58D4A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52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9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30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6" y="1186485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7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4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5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39671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9" y="803189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3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5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5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39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5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/>
        </p:nvSpPr>
        <p:spPr>
          <a:xfrm>
            <a:off x="0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60839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/>
        </p:nvSpPr>
        <p:spPr>
          <a:xfrm>
            <a:off x="1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1454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9" y="803186"/>
            <a:ext cx="6281873" cy="5248622"/>
          </a:xfrm>
        </p:spPr>
        <p:txBody>
          <a:bodyPr anchor="ctr"/>
          <a:lstStyle/>
          <a:p>
            <a:pPr lvl="0"/>
            <a:r>
              <a:rPr lang="ar-SA" dirty="0"/>
              <a:t>حرر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11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/>
        </p:nvGrpSpPr>
        <p:grpSpPr>
          <a:xfrm>
            <a:off x="504498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385486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5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4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2" y="3580186"/>
            <a:ext cx="3501197" cy="1221164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20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7" y="1698333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09" y="0"/>
            <a:ext cx="4648491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7" cy="1178032"/>
          </a:xfrm>
        </p:spPr>
        <p:txBody>
          <a:bodyPr bIns="0" anchor="b">
            <a:normAutofit/>
          </a:bodyPr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7" cy="127419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3" y="6227064"/>
            <a:ext cx="5942203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94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5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3" y="2349927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4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99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5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9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6"/>
            <a:ext cx="6268623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87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3"/>
          </a:xfrm>
        </p:spPr>
        <p:txBody>
          <a:bodyPr/>
          <a:lstStyle>
            <a:lvl1pPr marL="514350" indent="-514350">
              <a:buClr>
                <a:srgbClr val="FF0000"/>
              </a:buClr>
              <a:buFont typeface="Arial" pitchFamily="34" charset="0"/>
              <a:buChar char="•"/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1320800" y="1600200"/>
            <a:ext cx="10871200" cy="762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8381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6" y="1186485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7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5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39671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9" y="803189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3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3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5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9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5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/>
        </p:nvSpPr>
        <p:spPr>
          <a:xfrm>
            <a:off x="0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06703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/>
        </p:nvSpPr>
        <p:spPr>
          <a:xfrm>
            <a:off x="1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81955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/>
        </p:nvGrpSpPr>
        <p:grpSpPr>
          <a:xfrm>
            <a:off x="504498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163411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4" y="0"/>
            <a:ext cx="12584115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5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4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2" y="3580186"/>
            <a:ext cx="3501197" cy="1221164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3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3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3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6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1" eaLnBrk="1" latinLnBrk="0" hangingPunct="1">
        <a:lnSpc>
          <a:spcPct val="85000"/>
        </a:lnSpc>
        <a:spcBef>
          <a:spcPct val="0"/>
        </a:spcBef>
        <a:buNone/>
        <a:defRPr sz="30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3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3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B3B7-2F3F-45EC-BCF2-83C22FA0DC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C517A-DC79-44A1-A82C-177021BD4C6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366" y="228601"/>
            <a:ext cx="2332767" cy="692540"/>
          </a:xfrm>
          <a:prstGeom prst="rect">
            <a:avLst/>
          </a:prstGeom>
        </p:spPr>
      </p:pic>
      <p:sp>
        <p:nvSpPr>
          <p:cNvPr id="10" name="مستطيل 6">
            <a:extLst>
              <a:ext uri="{FF2B5EF4-FFF2-40B4-BE49-F238E27FC236}">
                <a16:creationId xmlns:a16="http://schemas.microsoft.com/office/drawing/2014/main" id="{84C95CD0-186B-45E9-9C78-3A42DF346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03200" y="6491054"/>
            <a:ext cx="12192000" cy="253746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rtl="0">
              <a:defRPr/>
            </a:pP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ar-SA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lang="ar-SA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lang="ar-SA" sz="1050" spc="38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77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685800" rtl="1" eaLnBrk="1" latinLnBrk="0" hangingPunct="1">
        <a:lnSpc>
          <a:spcPct val="85000"/>
        </a:lnSpc>
        <a:spcBef>
          <a:spcPct val="0"/>
        </a:spcBef>
        <a:buNone/>
        <a:defRPr sz="30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1032" y="2773228"/>
            <a:ext cx="6509936" cy="1311547"/>
          </a:xfrm>
        </p:spPr>
        <p:txBody>
          <a:bodyPr anchor="ctr">
            <a:noAutofit/>
          </a:bodyPr>
          <a:lstStyle/>
          <a:p>
            <a:r>
              <a:rPr lang="ar-SA" sz="2700" b="1" kern="0" dirty="0">
                <a:solidFill>
                  <a:schemeClr val="bg1"/>
                </a:solidFill>
                <a:latin typeface="Sakkal Majalla"/>
                <a:cs typeface="Sakkal Majalla"/>
              </a:rPr>
              <a:t>سبر 1213</a:t>
            </a:r>
            <a:br>
              <a:rPr lang="ar-SA" sz="27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2700" b="1" kern="0" dirty="0">
                <a:solidFill>
                  <a:schemeClr val="bg1"/>
                </a:solidFill>
                <a:latin typeface="Sakkal Majalla"/>
                <a:cs typeface="Sakkal Majalla"/>
              </a:rPr>
              <a:t>Network Defense </a:t>
            </a:r>
            <a:br>
              <a:rPr lang="en-US" sz="27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SA" sz="27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2700" b="1" kern="0" dirty="0">
                <a:solidFill>
                  <a:schemeClr val="bg1"/>
                </a:solidFill>
                <a:latin typeface="Sakkal Majalla"/>
                <a:cs typeface="Sakkal Majalla"/>
              </a:rPr>
              <a:t>5 Part 2</a:t>
            </a:r>
            <a:r>
              <a:rPr lang="ar-SA" sz="2700" b="1" kern="0" dirty="0">
                <a:solidFill>
                  <a:schemeClr val="bg1"/>
                </a:solidFill>
                <a:latin typeface="Sakkal Majalla"/>
                <a:cs typeface="Sakkal Majalla"/>
              </a:rPr>
              <a:t>#</a:t>
            </a:r>
            <a:r>
              <a:rPr lang="en-GB" sz="2700" b="1" kern="0" dirty="0">
                <a:solidFill>
                  <a:schemeClr val="bg1"/>
                </a:solidFill>
                <a:latin typeface="Sakkal Majalla"/>
                <a:cs typeface="Sakkal Majalla"/>
              </a:rPr>
              <a:t>Lecture  </a:t>
            </a:r>
            <a:br>
              <a:rPr lang="ar-SA" sz="27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2700" b="1" dirty="0"/>
              <a:t>Securing Hosts and Data</a:t>
            </a:r>
            <a:br>
              <a:rPr lang="en-US" sz="2700" b="1" dirty="0"/>
            </a:br>
            <a:br>
              <a:rPr lang="en-US" sz="2700" b="1" dirty="0"/>
            </a:br>
            <a:endParaRPr lang="ar-SA" sz="2700" b="1" dirty="0">
              <a:solidFill>
                <a:schemeClr val="bg1"/>
              </a:solidFill>
              <a:latin typeface="Sakkal Majalla"/>
              <a:cs typeface="Sakkal Majalla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62807"/>
            <a:ext cx="1278458" cy="538463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D93ADBD8-3E2A-40C7-8A8B-7F8AF518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2" y="5602985"/>
            <a:ext cx="9144000" cy="253746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rtl="0"/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ar-SA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lang="ar-SA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lang="ar-SA" sz="1050" spc="38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1692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29540" y="297783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 Security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70300" y="909956"/>
            <a:ext cx="750062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Google Cloud and Amazon Web Services (AWS) documentation</a:t>
            </a:r>
          </a:p>
          <a:p>
            <a:pPr lvl="1" algn="l" rtl="0"/>
            <a:r>
              <a:rPr lang="en-US" sz="2400" dirty="0"/>
              <a:t>High availability and high availability across zones</a:t>
            </a:r>
          </a:p>
          <a:p>
            <a:pPr lvl="1" algn="l" rtl="0"/>
            <a:r>
              <a:rPr lang="en-US" sz="2400" dirty="0"/>
              <a:t>Resource policies</a:t>
            </a:r>
          </a:p>
          <a:p>
            <a:pPr lvl="1" algn="l" rtl="0"/>
            <a:r>
              <a:rPr lang="en-US" sz="2400" dirty="0"/>
              <a:t>Secrets management</a:t>
            </a:r>
          </a:p>
          <a:p>
            <a:pPr lvl="1" algn="l" rtl="0"/>
            <a:r>
              <a:rPr lang="en-US" sz="2400" dirty="0"/>
              <a:t>Integration and auditing</a:t>
            </a:r>
          </a:p>
          <a:p>
            <a:pPr lvl="1" algn="l" rtl="0"/>
            <a:endParaRPr lang="en-US" sz="2400" dirty="0"/>
          </a:p>
          <a:p>
            <a:pPr algn="l" rtl="0">
              <a:buChar char="ü"/>
            </a:pPr>
            <a:r>
              <a:rPr lang="en-US" sz="2400" dirty="0"/>
              <a:t>Cloud-based storage characteristics</a:t>
            </a:r>
          </a:p>
          <a:p>
            <a:pPr lvl="1" algn="l" rtl="0"/>
            <a:r>
              <a:rPr lang="en-US" sz="2400" dirty="0"/>
              <a:t>Permissions</a:t>
            </a:r>
          </a:p>
          <a:p>
            <a:pPr lvl="1" algn="l" rtl="0"/>
            <a:r>
              <a:rPr lang="en-US" sz="2400" dirty="0"/>
              <a:t>Encryption</a:t>
            </a:r>
          </a:p>
          <a:p>
            <a:pPr lvl="1" algn="l" rtl="0"/>
            <a:r>
              <a:rPr lang="en-US" sz="2400" dirty="0"/>
              <a:t>Replication</a:t>
            </a:r>
          </a:p>
          <a:p>
            <a:pPr lvl="1"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525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37160" y="300831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Cloud-based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60522" y="973138"/>
            <a:ext cx="5173978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Virtual networks</a:t>
            </a:r>
          </a:p>
          <a:p>
            <a:pPr algn="l" rtl="0">
              <a:buChar char="ü"/>
            </a:pPr>
            <a:r>
              <a:rPr lang="en-US" sz="2400" dirty="0"/>
              <a:t>Public and private subnets</a:t>
            </a:r>
          </a:p>
          <a:p>
            <a:pPr algn="l" rtl="0">
              <a:buChar char="ü"/>
            </a:pPr>
            <a:r>
              <a:rPr lang="en-US" sz="2400" dirty="0"/>
              <a:t>Segmentation</a:t>
            </a:r>
          </a:p>
          <a:p>
            <a:pPr algn="l" rtl="0">
              <a:buChar char="ü"/>
            </a:pPr>
            <a:r>
              <a:rPr lang="en-US" sz="2400" dirty="0"/>
              <a:t>Security groups</a:t>
            </a:r>
          </a:p>
          <a:p>
            <a:pPr algn="l" rtl="0">
              <a:buChar char="ü"/>
            </a:pPr>
            <a:r>
              <a:rPr lang="en-US" sz="2400" dirty="0"/>
              <a:t>Dynamic resource allocation</a:t>
            </a:r>
          </a:p>
          <a:p>
            <a:pPr algn="l" rtl="0">
              <a:buChar char="ü"/>
            </a:pPr>
            <a:r>
              <a:rPr lang="en-US" sz="2400" dirty="0"/>
              <a:t>Instance awareness</a:t>
            </a:r>
          </a:p>
          <a:p>
            <a:pPr algn="l" rtl="0">
              <a:buChar char="ü"/>
            </a:pPr>
            <a:r>
              <a:rPr lang="en-US" sz="2400" dirty="0"/>
              <a:t>VPC endpoint</a:t>
            </a:r>
          </a:p>
          <a:p>
            <a:pPr algn="l" rtl="0">
              <a:buChar char="ü"/>
            </a:pPr>
            <a:r>
              <a:rPr lang="en-US" sz="2400" dirty="0"/>
              <a:t>Transit gateway</a:t>
            </a:r>
          </a:p>
          <a:p>
            <a:pPr algn="l" rtl="0">
              <a:buChar char="ü"/>
            </a:pPr>
            <a:r>
              <a:rPr lang="en-US" sz="2400" dirty="0"/>
              <a:t>Container security</a:t>
            </a:r>
          </a:p>
        </p:txBody>
      </p:sp>
    </p:spTree>
    <p:extLst>
      <p:ext uri="{BB962C8B-B14F-4D97-AF65-F5344CB8AC3E}">
        <p14:creationId xmlns:p14="http://schemas.microsoft.com/office/powerpoint/2010/main" val="99424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91D9-8B79-4D78-8498-77C3B44033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388620" y="290163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Cloud-based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DE896-D41E-4D65-ACBB-899D24F14E3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074160" y="3490596"/>
            <a:ext cx="4332288" cy="1274762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Virtual networks</a:t>
            </a:r>
          </a:p>
          <a:p>
            <a:pPr algn="l" rtl="0">
              <a:buChar char="ü"/>
            </a:pPr>
            <a:r>
              <a:rPr lang="en-US" sz="2400" dirty="0"/>
              <a:t>Public and private subnets</a:t>
            </a:r>
          </a:p>
          <a:p>
            <a:pPr algn="l" rtl="0">
              <a:buChar char="ü"/>
            </a:pPr>
            <a:r>
              <a:rPr lang="en-US" sz="2400" dirty="0"/>
              <a:t>Security groups</a:t>
            </a:r>
          </a:p>
          <a:p>
            <a:pPr algn="l" rtl="0">
              <a:buChar char="ü"/>
            </a:pPr>
            <a:r>
              <a:rPr lang="en-US" sz="2400" dirty="0"/>
              <a:t>Dynamic resource allocation</a:t>
            </a:r>
          </a:p>
          <a:p>
            <a:pPr algn="l" rtl="0">
              <a:buChar char="ü"/>
            </a:pPr>
            <a:endParaRPr lang="en-US" sz="2400" dirty="0"/>
          </a:p>
          <a:p>
            <a:pPr algn="l" rtl="0">
              <a:buChar char="ü"/>
            </a:pP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9DB8-1BF0-42AA-AE3E-020E5A5045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4160" y="61277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Segmentation</a:t>
            </a:r>
          </a:p>
          <a:p>
            <a:pPr algn="l" rtl="0">
              <a:buChar char="ü"/>
            </a:pPr>
            <a:r>
              <a:rPr lang="en-US" sz="2400" dirty="0"/>
              <a:t>Instance awareness</a:t>
            </a:r>
          </a:p>
          <a:p>
            <a:pPr algn="l" rtl="0">
              <a:buChar char="ü"/>
            </a:pPr>
            <a:r>
              <a:rPr lang="en-US" sz="2400" dirty="0"/>
              <a:t>VPC endpoint</a:t>
            </a:r>
          </a:p>
          <a:p>
            <a:pPr algn="l" rtl="0">
              <a:buChar char="ü"/>
            </a:pPr>
            <a:r>
              <a:rPr lang="en-US" sz="2400" dirty="0"/>
              <a:t>Transit gateway</a:t>
            </a:r>
          </a:p>
          <a:p>
            <a:pPr algn="l" rtl="0">
              <a:buChar char="ü"/>
            </a:pPr>
            <a:r>
              <a:rPr lang="en-US" sz="2400" dirty="0"/>
              <a:t>Container security</a:t>
            </a:r>
          </a:p>
          <a:p>
            <a:pPr algn="l" rtl="0"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149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82880" y="294735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On-Premises Versus Off-Premises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49408" y="101663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On-premises</a:t>
            </a:r>
          </a:p>
          <a:p>
            <a:pPr lvl="1" algn="l" rtl="0"/>
            <a:r>
              <a:rPr lang="en-US" sz="2400" dirty="0"/>
              <a:t>Cloud resources owned, operated, and maintained by an organization for its employees</a:t>
            </a:r>
          </a:p>
          <a:p>
            <a:pPr algn="l" rtl="0">
              <a:buChar char="ü"/>
            </a:pPr>
            <a:endParaRPr lang="en-US" sz="2400" dirty="0"/>
          </a:p>
          <a:p>
            <a:pPr algn="l" rtl="0">
              <a:buChar char="ü"/>
            </a:pPr>
            <a:r>
              <a:rPr lang="en-US" sz="2400" dirty="0"/>
              <a:t>Off-premises</a:t>
            </a:r>
          </a:p>
          <a:p>
            <a:pPr lvl="1" algn="l" rtl="0"/>
            <a:r>
              <a:rPr lang="en-US" sz="2400" dirty="0"/>
              <a:t>In the cloud</a:t>
            </a:r>
          </a:p>
          <a:p>
            <a:pPr lvl="1" algn="l" rtl="0"/>
            <a:r>
              <a:rPr lang="en-US" sz="2400" dirty="0"/>
              <a:t>CSP maintains</a:t>
            </a:r>
          </a:p>
        </p:txBody>
      </p:sp>
    </p:spTree>
    <p:extLst>
      <p:ext uri="{BB962C8B-B14F-4D97-AF65-F5344CB8AC3E}">
        <p14:creationId xmlns:p14="http://schemas.microsoft.com/office/powerpoint/2010/main" val="362546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21920" y="309213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 Computing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27500" y="881062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Cloud access security broker (CASB)</a:t>
            </a:r>
          </a:p>
          <a:p>
            <a:pPr lvl="1" algn="l" rtl="0"/>
            <a:r>
              <a:rPr lang="en-US" sz="2400" dirty="0"/>
              <a:t>Software tool or service</a:t>
            </a:r>
          </a:p>
          <a:p>
            <a:pPr lvl="1" algn="l" rtl="0"/>
            <a:r>
              <a:rPr lang="en-US" sz="2400" dirty="0"/>
              <a:t>Placed between organization’s network and the cloud provider</a:t>
            </a:r>
          </a:p>
          <a:p>
            <a:pPr lvl="4"/>
            <a:endParaRPr lang="en-US" dirty="0"/>
          </a:p>
          <a:p>
            <a:pPr algn="l" rtl="0">
              <a:buChar char="ü"/>
            </a:pPr>
            <a:r>
              <a:rPr lang="en-US" sz="2400" dirty="0"/>
              <a:t>Cloud-based DLP</a:t>
            </a:r>
          </a:p>
          <a:p>
            <a:pPr lvl="3"/>
            <a:endParaRPr lang="en-US" dirty="0"/>
          </a:p>
          <a:p>
            <a:pPr algn="l" rtl="0">
              <a:buChar char="ü"/>
            </a:pPr>
            <a:r>
              <a:rPr lang="en-US" sz="2400" dirty="0"/>
              <a:t>Secure web gateway (SWG) </a:t>
            </a:r>
          </a:p>
          <a:p>
            <a:pPr lvl="3"/>
            <a:endParaRPr lang="en-US" dirty="0"/>
          </a:p>
          <a:p>
            <a:pPr algn="l" rtl="0">
              <a:buChar char="ü"/>
            </a:pPr>
            <a:r>
              <a:rPr lang="en-US" sz="2400" dirty="0"/>
              <a:t>Cloud-based firewalls </a:t>
            </a:r>
          </a:p>
        </p:txBody>
      </p:sp>
    </p:spTree>
    <p:extLst>
      <p:ext uri="{BB962C8B-B14F-4D97-AF65-F5344CB8AC3E}">
        <p14:creationId xmlns:p14="http://schemas.microsoft.com/office/powerpoint/2010/main" val="390697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60020" y="291687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58920" y="111569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Infrastructure as Code</a:t>
            </a:r>
          </a:p>
          <a:p>
            <a:pPr lvl="1" algn="l" rtl="0"/>
            <a:r>
              <a:rPr lang="en-US" sz="2400" dirty="0"/>
              <a:t>Software defined network (SDN) </a:t>
            </a:r>
          </a:p>
          <a:p>
            <a:pPr lvl="1" algn="l" rtl="0"/>
            <a:r>
              <a:rPr lang="en-US" sz="2400" dirty="0"/>
              <a:t>Software-defined visibility (SDV) </a:t>
            </a:r>
          </a:p>
          <a:p>
            <a:pPr algn="l" rtl="0">
              <a:buChar char="ü"/>
            </a:pPr>
            <a:endParaRPr lang="en-US" sz="2400" dirty="0"/>
          </a:p>
          <a:p>
            <a:pPr algn="l" rtl="0">
              <a:buChar char="ü"/>
            </a:pPr>
            <a:r>
              <a:rPr lang="en-US" sz="2400" dirty="0"/>
              <a:t>Edge computing</a:t>
            </a:r>
          </a:p>
          <a:p>
            <a:pPr algn="l" rtl="0">
              <a:buChar char="ü"/>
            </a:pPr>
            <a:r>
              <a:rPr lang="en-US" sz="2400" dirty="0"/>
              <a:t>Fog computing</a:t>
            </a:r>
          </a:p>
          <a:p>
            <a:pPr algn="l" rtl="0">
              <a:buChar char="ü"/>
            </a:pPr>
            <a:r>
              <a:rPr lang="en-US" sz="2400" dirty="0"/>
              <a:t>Cloud Security Alliance (CSA) </a:t>
            </a:r>
          </a:p>
        </p:txBody>
      </p:sp>
    </p:spTree>
    <p:extLst>
      <p:ext uri="{BB962C8B-B14F-4D97-AF65-F5344CB8AC3E}">
        <p14:creationId xmlns:p14="http://schemas.microsoft.com/office/powerpoint/2010/main" val="3992208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1032" y="2499205"/>
            <a:ext cx="6509936" cy="1311547"/>
          </a:xfrm>
        </p:spPr>
        <p:txBody>
          <a:bodyPr>
            <a:norm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End of Second Lecture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929" y="1061687"/>
            <a:ext cx="1278458" cy="538463"/>
          </a:xfrm>
          <a:prstGeom prst="rect">
            <a:avLst/>
          </a:prstGeom>
        </p:spPr>
      </p:pic>
      <p:sp>
        <p:nvSpPr>
          <p:cNvPr id="5" name="مستطيل 6">
            <a:extLst>
              <a:ext uri="{FF2B5EF4-FFF2-40B4-BE49-F238E27FC236}">
                <a16:creationId xmlns:a16="http://schemas.microsoft.com/office/drawing/2014/main" id="{7C97D253-ACE5-43B8-90BA-7465263FC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2" y="5602985"/>
            <a:ext cx="9144000" cy="253746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rtl="0">
              <a:defRPr/>
            </a:pP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ar-SA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سبر 1213</a:t>
            </a: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-  </a:t>
            </a:r>
            <a:r>
              <a:rPr lang="ar-SA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اسم المقرر</a:t>
            </a:r>
            <a:r>
              <a:rPr lang="en-GB" sz="1050" spc="38" dirty="0">
                <a:ln w="13500">
                  <a:solidFill>
                    <a:srgbClr val="7F7B99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EDBE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Lecture 1</a:t>
            </a:r>
            <a:endParaRPr lang="ar-SA" sz="1050" spc="38" dirty="0">
              <a:ln w="13500">
                <a:solidFill>
                  <a:srgbClr val="7F7B99">
                    <a:shade val="2500"/>
                    <a:alpha val="6500"/>
                  </a:srgbClr>
                </a:solidFill>
                <a:prstDash val="solid"/>
              </a:ln>
              <a:solidFill>
                <a:srgbClr val="CEDBE6">
                  <a:lumMod val="50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630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B348-0998-4BD1-A731-76659E20CA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52400" y="2838450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Encrypting Drives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C1A9-11FC-431C-8FC8-80DCC3C1F6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79888" y="114617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Full disk encryption (FDE) </a:t>
            </a:r>
          </a:p>
          <a:p>
            <a:pPr lvl="1" algn="l" rtl="0"/>
            <a:r>
              <a:rPr lang="en-US" sz="2400" dirty="0"/>
              <a:t>Encrypts entire drive</a:t>
            </a:r>
          </a:p>
          <a:p>
            <a:pPr algn="l" rtl="0">
              <a:buChar char="ü"/>
            </a:pPr>
            <a:endParaRPr lang="en-US" sz="2400" dirty="0"/>
          </a:p>
          <a:p>
            <a:pPr algn="l" rtl="0">
              <a:buChar char="ü"/>
            </a:pPr>
            <a:r>
              <a:rPr lang="en-US" sz="2400" dirty="0"/>
              <a:t>Self-encrypting drives (SEDs)</a:t>
            </a:r>
          </a:p>
          <a:p>
            <a:pPr lvl="1" algn="l" rtl="0"/>
            <a:r>
              <a:rPr lang="en-US" sz="2400" dirty="0"/>
              <a:t>Automatically encrypts entire drive</a:t>
            </a:r>
          </a:p>
          <a:p>
            <a:pPr lvl="1" algn="l" rtl="0"/>
            <a:r>
              <a:rPr lang="en-US" sz="2400" dirty="0"/>
              <a:t>Users typically need to log on to access drive</a:t>
            </a:r>
          </a:p>
          <a:p>
            <a:pPr algn="l" rtl="0">
              <a:buChar char="ü"/>
            </a:pPr>
            <a:endParaRPr lang="en-US" sz="2400" dirty="0"/>
          </a:p>
          <a:p>
            <a:pPr algn="l" rtl="0"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33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838450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Boot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88460" y="149669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Unified Extensible Firmware Interface (UEFI) </a:t>
            </a:r>
          </a:p>
          <a:p>
            <a:pPr lvl="2"/>
            <a:endParaRPr lang="en-US" dirty="0"/>
          </a:p>
          <a:p>
            <a:pPr algn="l" rtl="0">
              <a:buChar char="ü"/>
            </a:pPr>
            <a:r>
              <a:rPr lang="en-US" sz="2400" dirty="0"/>
              <a:t>Trusted Platform Module (TPM)</a:t>
            </a:r>
          </a:p>
          <a:p>
            <a:pPr lvl="2"/>
            <a:endParaRPr lang="en-US" dirty="0"/>
          </a:p>
          <a:p>
            <a:pPr algn="l" rtl="0">
              <a:buChar char="ü"/>
            </a:pPr>
            <a:r>
              <a:rPr lang="en-US" sz="2400" dirty="0"/>
              <a:t>Hardware Security Module (HSM) </a:t>
            </a:r>
          </a:p>
        </p:txBody>
      </p:sp>
    </p:spTree>
    <p:extLst>
      <p:ext uri="{BB962C8B-B14F-4D97-AF65-F5344CB8AC3E}">
        <p14:creationId xmlns:p14="http://schemas.microsoft.com/office/powerpoint/2010/main" val="328044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74320" y="299307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57968" y="167957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Data loss prevention (DLP) techniques &amp; technologies</a:t>
            </a:r>
          </a:p>
          <a:p>
            <a:pPr lvl="1" algn="l" rtl="0"/>
            <a:r>
              <a:rPr lang="en-US" sz="2400" dirty="0"/>
              <a:t>Rights management </a:t>
            </a:r>
          </a:p>
          <a:p>
            <a:pPr lvl="1" algn="l" rtl="0"/>
            <a:r>
              <a:rPr lang="en-US" sz="2400" dirty="0"/>
              <a:t>Removable media </a:t>
            </a:r>
          </a:p>
          <a:p>
            <a:pPr lvl="1" algn="l" rtl="0"/>
            <a:r>
              <a:rPr lang="en-US" sz="2400" dirty="0"/>
              <a:t>Data exfiltration </a:t>
            </a:r>
          </a:p>
          <a:p>
            <a:pPr lvl="1" algn="l" rtl="0"/>
            <a:r>
              <a:rPr lang="en-US" sz="2400" dirty="0"/>
              <a:t>Encrypting data</a:t>
            </a:r>
          </a:p>
          <a:p>
            <a:pPr lvl="1" algn="l" rtl="0"/>
            <a:r>
              <a:rPr lang="en-US" sz="2400" dirty="0"/>
              <a:t>Database encryption</a:t>
            </a:r>
          </a:p>
        </p:txBody>
      </p:sp>
    </p:spTree>
    <p:extLst>
      <p:ext uri="{BB962C8B-B14F-4D97-AF65-F5344CB8AC3E}">
        <p14:creationId xmlns:p14="http://schemas.microsoft.com/office/powerpoint/2010/main" val="269779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90500" y="273399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Summarizing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4160" y="1199516"/>
            <a:ext cx="578612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Software as a Service (SaaS)</a:t>
            </a:r>
          </a:p>
          <a:p>
            <a:pPr lvl="1" algn="l" rtl="0"/>
            <a:r>
              <a:rPr lang="en-US" sz="2400" dirty="0"/>
              <a:t>Applications provided over the Internet  (such as web-mail accessed with a web browser)</a:t>
            </a:r>
          </a:p>
          <a:p>
            <a:pPr lvl="1" algn="l" rtl="0"/>
            <a:endParaRPr lang="en-US" sz="2400" dirty="0"/>
          </a:p>
          <a:p>
            <a:pPr algn="l" rtl="0">
              <a:buChar char="ü"/>
            </a:pPr>
            <a:r>
              <a:rPr lang="en-US" sz="2400" dirty="0"/>
              <a:t>Platform as a Service (</a:t>
            </a:r>
            <a:r>
              <a:rPr lang="en-US" sz="2400" dirty="0" err="1"/>
              <a:t>PaaS</a:t>
            </a:r>
            <a:r>
              <a:rPr lang="en-US" sz="2400" dirty="0"/>
              <a:t>)</a:t>
            </a:r>
          </a:p>
          <a:p>
            <a:pPr lvl="1" algn="l" rtl="0"/>
            <a:r>
              <a:rPr lang="en-US" sz="2400" dirty="0"/>
              <a:t>Provides customers with a fully managed platform</a:t>
            </a:r>
          </a:p>
          <a:p>
            <a:pPr lvl="1" algn="l" rtl="0"/>
            <a:r>
              <a:rPr lang="en-US" sz="2400" dirty="0"/>
              <a:t>Vendor keeps platform up-to-date</a:t>
            </a:r>
          </a:p>
          <a:p>
            <a:pPr algn="l" rtl="0"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19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67640" y="271875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47160" y="1108076"/>
            <a:ext cx="70866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Infrastructure as a Service (IaaS) </a:t>
            </a:r>
          </a:p>
          <a:p>
            <a:pPr lvl="1" algn="l" rtl="0"/>
            <a:r>
              <a:rPr lang="en-US" sz="2400" dirty="0"/>
              <a:t>Provides customers with access to hardware in a self-managed platform</a:t>
            </a:r>
          </a:p>
          <a:p>
            <a:pPr lvl="1" algn="l" rtl="0"/>
            <a:r>
              <a:rPr lang="en-US" sz="2400" dirty="0"/>
              <a:t>Customers are responsible for keeping an IaaS system up to date</a:t>
            </a:r>
          </a:p>
          <a:p>
            <a:pPr lvl="4"/>
            <a:endParaRPr lang="en-US" dirty="0"/>
          </a:p>
          <a:p>
            <a:pPr algn="l" rtl="0">
              <a:buChar char="ü"/>
            </a:pPr>
            <a:r>
              <a:rPr lang="en-US" sz="2400" dirty="0"/>
              <a:t>Anything as a Service (</a:t>
            </a:r>
            <a:r>
              <a:rPr lang="en-US" sz="2400" dirty="0" err="1"/>
              <a:t>XaaS</a:t>
            </a:r>
            <a:r>
              <a:rPr lang="en-US" sz="2400" dirty="0"/>
              <a:t>) </a:t>
            </a:r>
          </a:p>
          <a:p>
            <a:pPr lvl="1" algn="l" rtl="0"/>
            <a:r>
              <a:rPr lang="en-US" sz="2400" dirty="0"/>
              <a:t>Cloud services beyond SaaS, PaaS, and IaaS</a:t>
            </a:r>
          </a:p>
          <a:p>
            <a:pPr lvl="1" algn="l" rtl="0"/>
            <a:r>
              <a:rPr lang="en-US" sz="2400" dirty="0"/>
              <a:t>Services that can be delivered via the cloud, such as communications, databases, desktops, storage, and security</a:t>
            </a:r>
          </a:p>
          <a:p>
            <a:pPr lvl="1"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94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12420" y="2840037"/>
            <a:ext cx="4332288" cy="117792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 Service Provider Responsibilities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8AB1D971-B246-4D33-9372-A1D6A347F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5260" y="1250418"/>
            <a:ext cx="7933860" cy="417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8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52400" y="298545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Cloud Deployment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51300" y="1397636"/>
            <a:ext cx="4711700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Public – Available to anyone</a:t>
            </a:r>
          </a:p>
          <a:p>
            <a:pPr lvl="3"/>
            <a:endParaRPr lang="en-US" dirty="0"/>
          </a:p>
          <a:p>
            <a:pPr algn="l" rtl="0">
              <a:buChar char="ü"/>
            </a:pPr>
            <a:r>
              <a:rPr lang="en-US" sz="2400" dirty="0"/>
              <a:t>Private – Only available within a company</a:t>
            </a:r>
          </a:p>
          <a:p>
            <a:pPr lvl="3"/>
            <a:endParaRPr lang="en-US" dirty="0"/>
          </a:p>
          <a:p>
            <a:pPr algn="l" rtl="0">
              <a:buChar char="ü"/>
            </a:pPr>
            <a:r>
              <a:rPr lang="en-US" sz="2400" dirty="0"/>
              <a:t>Community – Cloud shared by two or more organizations</a:t>
            </a:r>
          </a:p>
          <a:p>
            <a:pPr lvl="5"/>
            <a:endParaRPr lang="en-US" dirty="0"/>
          </a:p>
          <a:p>
            <a:pPr algn="l" rtl="0">
              <a:buChar char="ü"/>
            </a:pPr>
            <a:r>
              <a:rPr lang="en-US" sz="2400" dirty="0"/>
              <a:t>Hybrid – Combination of any two models</a:t>
            </a:r>
          </a:p>
          <a:p>
            <a:pPr lvl="3"/>
            <a:endParaRPr lang="en-US" dirty="0"/>
          </a:p>
          <a:p>
            <a:pPr algn="l" rtl="0"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85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51460" y="2977834"/>
            <a:ext cx="4332288" cy="1177925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MSSP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04628" y="804862"/>
            <a:ext cx="7029132" cy="5248275"/>
          </a:xfrm>
        </p:spPr>
        <p:txBody>
          <a:bodyPr vert="horz" lIns="91440" tIns="45720" rIns="91440" bIns="45720" rtlCol="0">
            <a:noAutofit/>
          </a:bodyPr>
          <a:lstStyle/>
          <a:p>
            <a:pPr algn="l" rtl="0">
              <a:buChar char="ü"/>
            </a:pPr>
            <a:r>
              <a:rPr lang="en-US" sz="2400" dirty="0"/>
              <a:t>Patch management</a:t>
            </a:r>
          </a:p>
          <a:p>
            <a:pPr algn="l" rtl="0">
              <a:buChar char="ü"/>
            </a:pPr>
            <a:r>
              <a:rPr lang="en-US" sz="2400" dirty="0"/>
              <a:t>Vulnerability scanning</a:t>
            </a:r>
          </a:p>
          <a:p>
            <a:pPr algn="l" rtl="0">
              <a:buChar char="ü"/>
            </a:pPr>
            <a:r>
              <a:rPr lang="en-US" sz="2400" dirty="0"/>
              <a:t>Spam and virus filtering</a:t>
            </a:r>
          </a:p>
          <a:p>
            <a:pPr algn="l" rtl="0">
              <a:buChar char="ü"/>
            </a:pPr>
            <a:r>
              <a:rPr lang="en-US" sz="2400" dirty="0"/>
              <a:t>Data loss prevention (DLP) </a:t>
            </a:r>
          </a:p>
          <a:p>
            <a:pPr algn="l" rtl="0">
              <a:buChar char="ü"/>
            </a:pPr>
            <a:r>
              <a:rPr lang="en-US" sz="2400" dirty="0"/>
              <a:t>Virtual private network connections</a:t>
            </a:r>
          </a:p>
          <a:p>
            <a:pPr algn="l" rtl="0">
              <a:buChar char="ü"/>
            </a:pPr>
            <a:r>
              <a:rPr lang="en-US" sz="2400" dirty="0"/>
              <a:t>Proxy services for web content filtering</a:t>
            </a:r>
          </a:p>
          <a:p>
            <a:pPr algn="l" rtl="0">
              <a:buChar char="ü"/>
            </a:pPr>
            <a:r>
              <a:rPr lang="en-US" sz="2400" dirty="0"/>
              <a:t>Intrusion detection and prevention systems </a:t>
            </a:r>
          </a:p>
          <a:p>
            <a:pPr algn="l" rtl="0">
              <a:buChar char="ü"/>
            </a:pPr>
            <a:r>
              <a:rPr lang="en-US" sz="2400" dirty="0"/>
              <a:t>Unified threat management (UTM) appliances </a:t>
            </a:r>
          </a:p>
          <a:p>
            <a:pPr algn="l" rtl="0">
              <a:buChar char="ü"/>
            </a:pPr>
            <a:r>
              <a:rPr lang="en-US" sz="2400" dirty="0"/>
              <a:t>Advanced firewalls such as next-generation firewalls</a:t>
            </a:r>
          </a:p>
        </p:txBody>
      </p:sp>
    </p:spTree>
    <p:extLst>
      <p:ext uri="{BB962C8B-B14F-4D97-AF65-F5344CB8AC3E}">
        <p14:creationId xmlns:p14="http://schemas.microsoft.com/office/powerpoint/2010/main" val="782094087"/>
      </p:ext>
    </p:extLst>
  </p:cSld>
  <p:clrMapOvr>
    <a:masterClrMapping/>
  </p:clrMapOvr>
</p:sld>
</file>

<file path=ppt/theme/theme1.xml><?xml version="1.0" encoding="utf-8"?>
<a:theme xmlns:a="http://schemas.openxmlformats.org/drawingml/2006/main" name="3_أطلس">
  <a:themeElements>
    <a:clrScheme name="مخصص 8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7F7B99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heme1">
  <a:themeElements>
    <a:clrScheme name="مخصص 8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7F7B99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FB9BE9-914D-4A53-AFD7-3B97C8FAAEEB}" vid="{AF4D79C3-DC21-43A0-BE7B-2931C30C7ADD}"/>
    </a:ext>
  </a:extLst>
</a:theme>
</file>

<file path=ppt/theme/themeOverride1.xml><?xml version="1.0" encoding="utf-8"?>
<a:themeOverride xmlns:a="http://schemas.openxmlformats.org/drawingml/2006/main">
  <a:clrScheme name="مخصص 8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7F7B99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478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 Light</vt:lpstr>
      <vt:lpstr>GE Thameen</vt:lpstr>
      <vt:lpstr>Rockwell</vt:lpstr>
      <vt:lpstr>Sakkal Majalla</vt:lpstr>
      <vt:lpstr>Times New Roman</vt:lpstr>
      <vt:lpstr>Wingdings</vt:lpstr>
      <vt:lpstr>3_أطلس</vt:lpstr>
      <vt:lpstr>Theme1</vt:lpstr>
      <vt:lpstr>سبر 1213 Network Defense   5 Part 2#Lecture   Securing Hosts and Data  </vt:lpstr>
      <vt:lpstr>Encrypting Drives</vt:lpstr>
      <vt:lpstr>Boot Integrity</vt:lpstr>
      <vt:lpstr>DLP</vt:lpstr>
      <vt:lpstr>Summarizing Cloud Computing</vt:lpstr>
      <vt:lpstr>Understanding Cloud Computing</vt:lpstr>
      <vt:lpstr>Cloud Service Provider Responsibilities</vt:lpstr>
      <vt:lpstr>Cloud Deployment Models</vt:lpstr>
      <vt:lpstr>MSSP Services</vt:lpstr>
      <vt:lpstr>Cloud Security Controls</vt:lpstr>
      <vt:lpstr>Cloud-based Networks</vt:lpstr>
      <vt:lpstr>Cloud-based Networks</vt:lpstr>
      <vt:lpstr>On-Premises Versus Off-Premises</vt:lpstr>
      <vt:lpstr>Cloud Computing Security</vt:lpstr>
      <vt:lpstr>Cloud Computing</vt:lpstr>
      <vt:lpstr>End of Second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سبر 1213 Network Defense   5 Part 2#Lecture   Securing Hosts and Data</dc:title>
  <dc:creator>X1  YOGA</dc:creator>
  <cp:lastModifiedBy>X1  YOGA</cp:lastModifiedBy>
  <cp:revision>2</cp:revision>
  <dcterms:created xsi:type="dcterms:W3CDTF">2023-06-07T14:46:26Z</dcterms:created>
  <dcterms:modified xsi:type="dcterms:W3CDTF">2023-06-07T16:03:16Z</dcterms:modified>
</cp:coreProperties>
</file>