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9" r:id="rId4"/>
  </p:sldMasterIdLst>
  <p:sldIdLst>
    <p:sldId id="257" r:id="rId5"/>
    <p:sldId id="263" r:id="rId6"/>
    <p:sldId id="327" r:id="rId7"/>
    <p:sldId id="328" r:id="rId8"/>
    <p:sldId id="329" r:id="rId9"/>
    <p:sldId id="272" r:id="rId10"/>
    <p:sldId id="330" r:id="rId11"/>
    <p:sldId id="331" r:id="rId12"/>
    <p:sldId id="275" r:id="rId13"/>
    <p:sldId id="332" r:id="rId14"/>
    <p:sldId id="333" r:id="rId15"/>
    <p:sldId id="265" r:id="rId16"/>
    <p:sldId id="306" r:id="rId17"/>
    <p:sldId id="278" r:id="rId18"/>
    <p:sldId id="267" r:id="rId19"/>
    <p:sldId id="307" r:id="rId20"/>
    <p:sldId id="279" r:id="rId21"/>
    <p:sldId id="280" r:id="rId22"/>
    <p:sldId id="281" r:id="rId23"/>
    <p:sldId id="32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p:scale>
          <a:sx n="66" d="100"/>
          <a:sy n="66" d="100"/>
        </p:scale>
        <p:origin x="133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1671DC-B4A3-4E3E-9FD5-5DA8BDFB2744}" type="doc">
      <dgm:prSet loTypeId="urn:microsoft.com/office/officeart/2005/8/layout/chevron1" loCatId="process" qsTypeId="urn:microsoft.com/office/officeart/2005/8/quickstyle/simple1" qsCatId="simple" csTypeId="urn:microsoft.com/office/officeart/2005/8/colors/accent1_2" csCatId="accent1" phldr="1"/>
      <dgm:spPr/>
    </dgm:pt>
    <dgm:pt modelId="{26A9D076-E32B-4D98-BBE6-E06402C2AFC8}">
      <dgm:prSet phldrT="[Text]"/>
      <dgm:spPr/>
      <dgm:t>
        <a:bodyPr/>
        <a:lstStyle/>
        <a:p>
          <a:r>
            <a:rPr lang="en-US" dirty="0"/>
            <a:t>Test updates</a:t>
          </a:r>
        </a:p>
      </dgm:t>
    </dgm:pt>
    <dgm:pt modelId="{0B2B6057-1E2A-42D0-A365-3BB5DD658D3B}" type="parTrans" cxnId="{9778DCC1-B285-48CA-A21A-88E21DA2B0E4}">
      <dgm:prSet/>
      <dgm:spPr/>
      <dgm:t>
        <a:bodyPr/>
        <a:lstStyle/>
        <a:p>
          <a:endParaRPr lang="en-US"/>
        </a:p>
      </dgm:t>
    </dgm:pt>
    <dgm:pt modelId="{DD244D3E-A04E-49B5-8177-99AE9AE6ABD8}" type="sibTrans" cxnId="{9778DCC1-B285-48CA-A21A-88E21DA2B0E4}">
      <dgm:prSet/>
      <dgm:spPr/>
      <dgm:t>
        <a:bodyPr/>
        <a:lstStyle/>
        <a:p>
          <a:endParaRPr lang="en-US"/>
        </a:p>
      </dgm:t>
    </dgm:pt>
    <dgm:pt modelId="{E2E8BD32-601C-4229-8DEF-0381B64DFA93}">
      <dgm:prSet phldrT="[Text]"/>
      <dgm:spPr/>
      <dgm:t>
        <a:bodyPr/>
        <a:lstStyle/>
        <a:p>
          <a:r>
            <a:rPr lang="en-US" dirty="0"/>
            <a:t>Deploy updates</a:t>
          </a:r>
        </a:p>
      </dgm:t>
    </dgm:pt>
    <dgm:pt modelId="{F2F51B2D-27F5-4B8B-B768-CD6C8158F321}" type="parTrans" cxnId="{BAC1A403-686C-4868-B0A2-011CF3E8B49C}">
      <dgm:prSet/>
      <dgm:spPr/>
      <dgm:t>
        <a:bodyPr/>
        <a:lstStyle/>
        <a:p>
          <a:endParaRPr lang="en-US"/>
        </a:p>
      </dgm:t>
    </dgm:pt>
    <dgm:pt modelId="{5DA70AB1-A5CF-429D-973C-0FE0FDEDDD8F}" type="sibTrans" cxnId="{BAC1A403-686C-4868-B0A2-011CF3E8B49C}">
      <dgm:prSet/>
      <dgm:spPr/>
      <dgm:t>
        <a:bodyPr/>
        <a:lstStyle/>
        <a:p>
          <a:endParaRPr lang="en-US"/>
        </a:p>
      </dgm:t>
    </dgm:pt>
    <dgm:pt modelId="{158D1D29-E1BC-4D71-83D1-0D097A5C9BB2}">
      <dgm:prSet phldrT="[Text]"/>
      <dgm:spPr/>
      <dgm:t>
        <a:bodyPr/>
        <a:lstStyle/>
        <a:p>
          <a:r>
            <a:rPr lang="en-US" dirty="0"/>
            <a:t>Verify updates</a:t>
          </a:r>
        </a:p>
      </dgm:t>
    </dgm:pt>
    <dgm:pt modelId="{7C79E97D-E069-4239-A818-F434DA230981}" type="parTrans" cxnId="{AD993E96-CB15-4C22-B670-4C58E3F97FD8}">
      <dgm:prSet/>
      <dgm:spPr/>
      <dgm:t>
        <a:bodyPr/>
        <a:lstStyle/>
        <a:p>
          <a:endParaRPr lang="en-US"/>
        </a:p>
      </dgm:t>
    </dgm:pt>
    <dgm:pt modelId="{BBEC55EB-ABB9-43D8-83C5-5667178D49C8}" type="sibTrans" cxnId="{AD993E96-CB15-4C22-B670-4C58E3F97FD8}">
      <dgm:prSet/>
      <dgm:spPr/>
      <dgm:t>
        <a:bodyPr/>
        <a:lstStyle/>
        <a:p>
          <a:endParaRPr lang="en-US"/>
        </a:p>
      </dgm:t>
    </dgm:pt>
    <dgm:pt modelId="{27DE7F9F-1417-49C3-A0F2-24521CFD0D78}" type="pres">
      <dgm:prSet presAssocID="{D11671DC-B4A3-4E3E-9FD5-5DA8BDFB2744}" presName="Name0" presStyleCnt="0">
        <dgm:presLayoutVars>
          <dgm:dir/>
          <dgm:animLvl val="lvl"/>
          <dgm:resizeHandles val="exact"/>
        </dgm:presLayoutVars>
      </dgm:prSet>
      <dgm:spPr/>
    </dgm:pt>
    <dgm:pt modelId="{7E2BC156-D1E3-439A-B5B3-F31D89930922}" type="pres">
      <dgm:prSet presAssocID="{26A9D076-E32B-4D98-BBE6-E06402C2AFC8}" presName="parTxOnly" presStyleLbl="node1" presStyleIdx="0" presStyleCnt="3">
        <dgm:presLayoutVars>
          <dgm:chMax val="0"/>
          <dgm:chPref val="0"/>
          <dgm:bulletEnabled val="1"/>
        </dgm:presLayoutVars>
      </dgm:prSet>
      <dgm:spPr/>
    </dgm:pt>
    <dgm:pt modelId="{11892991-6E73-4FA9-AE83-E852D7D47693}" type="pres">
      <dgm:prSet presAssocID="{DD244D3E-A04E-49B5-8177-99AE9AE6ABD8}" presName="parTxOnlySpace" presStyleCnt="0"/>
      <dgm:spPr/>
    </dgm:pt>
    <dgm:pt modelId="{CE29593A-023E-497D-B97C-AA34B5A7BEB3}" type="pres">
      <dgm:prSet presAssocID="{E2E8BD32-601C-4229-8DEF-0381B64DFA93}" presName="parTxOnly" presStyleLbl="node1" presStyleIdx="1" presStyleCnt="3">
        <dgm:presLayoutVars>
          <dgm:chMax val="0"/>
          <dgm:chPref val="0"/>
          <dgm:bulletEnabled val="1"/>
        </dgm:presLayoutVars>
      </dgm:prSet>
      <dgm:spPr/>
    </dgm:pt>
    <dgm:pt modelId="{C032171D-1653-42D8-8F3F-C3606340CCCA}" type="pres">
      <dgm:prSet presAssocID="{5DA70AB1-A5CF-429D-973C-0FE0FDEDDD8F}" presName="parTxOnlySpace" presStyleCnt="0"/>
      <dgm:spPr/>
    </dgm:pt>
    <dgm:pt modelId="{68802EFF-5BD5-48B4-B207-A86F4283798F}" type="pres">
      <dgm:prSet presAssocID="{158D1D29-E1BC-4D71-83D1-0D097A5C9BB2}" presName="parTxOnly" presStyleLbl="node1" presStyleIdx="2" presStyleCnt="3">
        <dgm:presLayoutVars>
          <dgm:chMax val="0"/>
          <dgm:chPref val="0"/>
          <dgm:bulletEnabled val="1"/>
        </dgm:presLayoutVars>
      </dgm:prSet>
      <dgm:spPr/>
    </dgm:pt>
  </dgm:ptLst>
  <dgm:cxnLst>
    <dgm:cxn modelId="{BAC1A403-686C-4868-B0A2-011CF3E8B49C}" srcId="{D11671DC-B4A3-4E3E-9FD5-5DA8BDFB2744}" destId="{E2E8BD32-601C-4229-8DEF-0381B64DFA93}" srcOrd="1" destOrd="0" parTransId="{F2F51B2D-27F5-4B8B-B768-CD6C8158F321}" sibTransId="{5DA70AB1-A5CF-429D-973C-0FE0FDEDDD8F}"/>
    <dgm:cxn modelId="{4FD38182-769B-4ED0-9240-C43986FFEFCB}" type="presOf" srcId="{26A9D076-E32B-4D98-BBE6-E06402C2AFC8}" destId="{7E2BC156-D1E3-439A-B5B3-F31D89930922}" srcOrd="0" destOrd="0" presId="urn:microsoft.com/office/officeart/2005/8/layout/chevron1"/>
    <dgm:cxn modelId="{AD993E96-CB15-4C22-B670-4C58E3F97FD8}" srcId="{D11671DC-B4A3-4E3E-9FD5-5DA8BDFB2744}" destId="{158D1D29-E1BC-4D71-83D1-0D097A5C9BB2}" srcOrd="2" destOrd="0" parTransId="{7C79E97D-E069-4239-A818-F434DA230981}" sibTransId="{BBEC55EB-ABB9-43D8-83C5-5667178D49C8}"/>
    <dgm:cxn modelId="{DF0071C1-4957-4D91-8861-B60BEBC39503}" type="presOf" srcId="{158D1D29-E1BC-4D71-83D1-0D097A5C9BB2}" destId="{68802EFF-5BD5-48B4-B207-A86F4283798F}" srcOrd="0" destOrd="0" presId="urn:microsoft.com/office/officeart/2005/8/layout/chevron1"/>
    <dgm:cxn modelId="{9778DCC1-B285-48CA-A21A-88E21DA2B0E4}" srcId="{D11671DC-B4A3-4E3E-9FD5-5DA8BDFB2744}" destId="{26A9D076-E32B-4D98-BBE6-E06402C2AFC8}" srcOrd="0" destOrd="0" parTransId="{0B2B6057-1E2A-42D0-A365-3BB5DD658D3B}" sibTransId="{DD244D3E-A04E-49B5-8177-99AE9AE6ABD8}"/>
    <dgm:cxn modelId="{A36892D1-7C7B-4311-ABBB-952FAE8D60AB}" type="presOf" srcId="{D11671DC-B4A3-4E3E-9FD5-5DA8BDFB2744}" destId="{27DE7F9F-1417-49C3-A0F2-24521CFD0D78}" srcOrd="0" destOrd="0" presId="urn:microsoft.com/office/officeart/2005/8/layout/chevron1"/>
    <dgm:cxn modelId="{020570E2-246E-42E1-80FB-8D71B39D393C}" type="presOf" srcId="{E2E8BD32-601C-4229-8DEF-0381B64DFA93}" destId="{CE29593A-023E-497D-B97C-AA34B5A7BEB3}" srcOrd="0" destOrd="0" presId="urn:microsoft.com/office/officeart/2005/8/layout/chevron1"/>
    <dgm:cxn modelId="{63E3D7E8-CDC2-4B9F-B2A2-3B4FB6396430}" type="presParOf" srcId="{27DE7F9F-1417-49C3-A0F2-24521CFD0D78}" destId="{7E2BC156-D1E3-439A-B5B3-F31D89930922}" srcOrd="0" destOrd="0" presId="urn:microsoft.com/office/officeart/2005/8/layout/chevron1"/>
    <dgm:cxn modelId="{5648105B-5E51-4EC3-88FC-C7D44AC6798F}" type="presParOf" srcId="{27DE7F9F-1417-49C3-A0F2-24521CFD0D78}" destId="{11892991-6E73-4FA9-AE83-E852D7D47693}" srcOrd="1" destOrd="0" presId="urn:microsoft.com/office/officeart/2005/8/layout/chevron1"/>
    <dgm:cxn modelId="{5CEF170F-9D1D-481E-9743-EA18C24DD43E}" type="presParOf" srcId="{27DE7F9F-1417-49C3-A0F2-24521CFD0D78}" destId="{CE29593A-023E-497D-B97C-AA34B5A7BEB3}" srcOrd="2" destOrd="0" presId="urn:microsoft.com/office/officeart/2005/8/layout/chevron1"/>
    <dgm:cxn modelId="{3B133543-E6C0-4C1E-A4B9-1F987128672C}" type="presParOf" srcId="{27DE7F9F-1417-49C3-A0F2-24521CFD0D78}" destId="{C032171D-1653-42D8-8F3F-C3606340CCCA}" srcOrd="3" destOrd="0" presId="urn:microsoft.com/office/officeart/2005/8/layout/chevron1"/>
    <dgm:cxn modelId="{0189E4F2-8D3F-424E-999B-B761CEBC8A3A}" type="presParOf" srcId="{27DE7F9F-1417-49C3-A0F2-24521CFD0D78}" destId="{68802EFF-5BD5-48B4-B207-A86F4283798F}"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2BC156-D1E3-439A-B5B3-F31D89930922}">
      <dsp:nvSpPr>
        <dsp:cNvPr id="0" name=""/>
        <dsp:cNvSpPr/>
      </dsp:nvSpPr>
      <dsp:spPr>
        <a:xfrm>
          <a:off x="2277" y="410353"/>
          <a:ext cx="2774230" cy="1109692"/>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en-US" sz="3100" kern="1200" dirty="0"/>
            <a:t>Test updates</a:t>
          </a:r>
        </a:p>
      </dsp:txBody>
      <dsp:txXfrm>
        <a:off x="557123" y="410353"/>
        <a:ext cx="1664538" cy="1109692"/>
      </dsp:txXfrm>
    </dsp:sp>
    <dsp:sp modelId="{CE29593A-023E-497D-B97C-AA34B5A7BEB3}">
      <dsp:nvSpPr>
        <dsp:cNvPr id="0" name=""/>
        <dsp:cNvSpPr/>
      </dsp:nvSpPr>
      <dsp:spPr>
        <a:xfrm>
          <a:off x="2499084" y="410353"/>
          <a:ext cx="2774230" cy="1109692"/>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en-US" sz="3100" kern="1200" dirty="0"/>
            <a:t>Deploy updates</a:t>
          </a:r>
        </a:p>
      </dsp:txBody>
      <dsp:txXfrm>
        <a:off x="3053930" y="410353"/>
        <a:ext cx="1664538" cy="1109692"/>
      </dsp:txXfrm>
    </dsp:sp>
    <dsp:sp modelId="{68802EFF-5BD5-48B4-B207-A86F4283798F}">
      <dsp:nvSpPr>
        <dsp:cNvPr id="0" name=""/>
        <dsp:cNvSpPr/>
      </dsp:nvSpPr>
      <dsp:spPr>
        <a:xfrm>
          <a:off x="4995892" y="410353"/>
          <a:ext cx="2774230" cy="1109692"/>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016" tIns="41339" rIns="41339" bIns="41339" numCol="1" spcCol="1270" anchor="ctr" anchorCtr="0">
          <a:noAutofit/>
        </a:bodyPr>
        <a:lstStyle/>
        <a:p>
          <a:pPr marL="0" lvl="0" indent="0" algn="ctr" defTabSz="1377950">
            <a:lnSpc>
              <a:spcPct val="90000"/>
            </a:lnSpc>
            <a:spcBef>
              <a:spcPct val="0"/>
            </a:spcBef>
            <a:spcAft>
              <a:spcPct val="35000"/>
            </a:spcAft>
            <a:buNone/>
          </a:pPr>
          <a:r>
            <a:rPr lang="en-US" sz="3100" kern="1200" dirty="0"/>
            <a:t>Verify updates</a:t>
          </a:r>
        </a:p>
      </dsp:txBody>
      <dsp:txXfrm>
        <a:off x="5550738" y="410353"/>
        <a:ext cx="1664538" cy="110969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4" y="1186485"/>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7" y="2075506"/>
            <a:ext cx="8679915" cy="1748729"/>
          </a:xfrm>
        </p:spPr>
        <p:txBody>
          <a:bodyPr bIns="0" anchor="b">
            <a:normAutofit/>
          </a:bodyPr>
          <a:lstStyle>
            <a:lvl1pPr algn="ctr">
              <a:lnSpc>
                <a:spcPct val="80000"/>
              </a:lnSpc>
              <a:defRPr sz="4050" spc="-113">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8"/>
            <a:ext cx="8673427" cy="1322587"/>
          </a:xfrm>
        </p:spPr>
        <p:txBody>
          <a:bodyPr tIns="0">
            <a:normAutofit/>
          </a:bodyPr>
          <a:lstStyle>
            <a:lvl1pPr marL="0" indent="0" algn="ctr">
              <a:lnSpc>
                <a:spcPct val="100000"/>
              </a:lnSpc>
              <a:buNone/>
              <a:defRPr sz="1350" b="0">
                <a:solidFill>
                  <a:srgbClr val="FFFEFF"/>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3/12/2024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77963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7" y="1698333"/>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09" y="0"/>
            <a:ext cx="4648491"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7" cy="1178032"/>
          </a:xfrm>
        </p:spPr>
        <p:txBody>
          <a:bodyPr bIns="0" anchor="b">
            <a:normAutofit/>
          </a:bodyPr>
          <a:lstStyle>
            <a:lvl1pPr>
              <a:defRPr sz="27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7" cy="1274198"/>
          </a:xfrm>
        </p:spPr>
        <p:txBody>
          <a:bodyPr>
            <a:normAutofit/>
          </a:bodyPr>
          <a:lstStyle>
            <a:lvl1pPr marL="0" indent="0" algn="ctr">
              <a:buNone/>
              <a:defRPr sz="135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a:xfrm>
            <a:off x="804673"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32276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4" y="0"/>
            <a:ext cx="1258411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5"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3" y="2349927"/>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4"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32807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9"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6"/>
            <a:ext cx="6268623"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30712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4" y="1186485"/>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7" y="2075506"/>
            <a:ext cx="8679915" cy="1748729"/>
          </a:xfrm>
        </p:spPr>
        <p:txBody>
          <a:bodyPr bIns="0" anchor="b">
            <a:normAutofit/>
          </a:bodyPr>
          <a:lstStyle>
            <a:lvl1pPr algn="ctr">
              <a:lnSpc>
                <a:spcPct val="80000"/>
              </a:lnSpc>
              <a:defRPr sz="4050" spc="-113">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8"/>
            <a:ext cx="8673427" cy="1322587"/>
          </a:xfrm>
        </p:spPr>
        <p:txBody>
          <a:bodyPr tIns="0">
            <a:normAutofit/>
          </a:bodyPr>
          <a:lstStyle>
            <a:lvl1pPr marL="0" indent="0" algn="ctr">
              <a:lnSpc>
                <a:spcPct val="100000"/>
              </a:lnSpc>
              <a:buNone/>
              <a:defRPr sz="1350" b="0">
                <a:solidFill>
                  <a:srgbClr val="FFFEFF"/>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3272798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4" y="0"/>
            <a:ext cx="12584115"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9"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2197354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6" y="1186485"/>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33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7" y="3846851"/>
            <a:ext cx="5490223" cy="1383770"/>
          </a:xfrm>
        </p:spPr>
        <p:txBody>
          <a:bodyPr tIns="0">
            <a:normAutofit/>
          </a:bodyPr>
          <a:lstStyle>
            <a:lvl1pPr marL="0" indent="0" algn="ctr">
              <a:buNone/>
              <a:defRPr sz="1350">
                <a:solidFill>
                  <a:srgbClr val="FFFEFF"/>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864988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4" y="0"/>
            <a:ext cx="12584115"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5"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39671"/>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9" y="803189"/>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3"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6" name="Footer Placeholder 5"/>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2524813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5"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8" name="Footer Placeholder 7"/>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568375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5"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smtClean="0"/>
              <a:t>3/12/2024</a:t>
            </a:fld>
            <a:endParaRPr lang="en-US" dirty="0"/>
          </a:p>
        </p:txBody>
      </p:sp>
      <p:sp>
        <p:nvSpPr>
          <p:cNvPr id="5" name="Slide Number Placeholder 4"/>
          <p:cNvSpPr>
            <a:spLocks noGrp="1"/>
          </p:cNvSpPr>
          <p:nvPr>
            <p:ph type="sldNum" sz="quarter" idx="12"/>
          </p:nvPr>
        </p:nvSpPr>
        <p:spPr/>
        <p:txBody>
          <a:bodyPr/>
          <a:lstStyle/>
          <a:p>
            <a:fld id="{FC6FB3B7-2F3F-45EC-BCF2-83C22FA0DCC3}" type="slidenum">
              <a:rPr lang="en-US" smtClean="0"/>
              <a:pPr/>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p:nvSpPr>
        <p:spPr>
          <a:xfrm>
            <a:off x="0"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1402631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3/12/2024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FC6FB3B7-2F3F-45EC-BCF2-83C22FA0DCC3}"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p:nvSpPr>
        <p:spPr>
          <a:xfrm>
            <a:off x="1"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120963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4" y="0"/>
            <a:ext cx="12584115"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9"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81672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3" name="Footer Placeholder 2"/>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p:nvGrpSpPr>
        <p:grpSpPr>
          <a:xfrm>
            <a:off x="504498"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Tree>
    <p:extLst>
      <p:ext uri="{BB962C8B-B14F-4D97-AF65-F5344CB8AC3E}">
        <p14:creationId xmlns:p14="http://schemas.microsoft.com/office/powerpoint/2010/main" val="365823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4" y="0"/>
            <a:ext cx="12584115"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5"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52026"/>
            <a:ext cx="3501197" cy="1223298"/>
          </a:xfrm>
        </p:spPr>
        <p:txBody>
          <a:bodyPr bIns="0" anchor="b">
            <a:noAutofit/>
          </a:bodyPr>
          <a:lstStyle>
            <a:lvl1pPr algn="ctr">
              <a:defRPr sz="24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4"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2" y="3580186"/>
            <a:ext cx="3501197" cy="1221164"/>
          </a:xfrm>
        </p:spPr>
        <p:txBody>
          <a:bodyPr/>
          <a:lstStyle>
            <a:lvl1pPr marL="0" indent="0" algn="ctr">
              <a:buNone/>
              <a:defRPr sz="12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3/12/2024</a:t>
            </a:fld>
            <a:endParaRPr lang="en-US" dirty="0"/>
          </a:p>
        </p:txBody>
      </p:sp>
      <p:sp>
        <p:nvSpPr>
          <p:cNvPr id="6" name="Footer Placeholder 5"/>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2786976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7" y="1698333"/>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09" y="0"/>
            <a:ext cx="4648491"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7" cy="1178032"/>
          </a:xfrm>
        </p:spPr>
        <p:txBody>
          <a:bodyPr bIns="0" anchor="b">
            <a:normAutofit/>
          </a:bodyPr>
          <a:lstStyle>
            <a:lvl1pPr>
              <a:defRPr sz="27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7" cy="1274198"/>
          </a:xfrm>
        </p:spPr>
        <p:txBody>
          <a:bodyPr>
            <a:normAutofit/>
          </a:bodyPr>
          <a:lstStyle>
            <a:lvl1pPr marL="0" indent="0" algn="ctr">
              <a:buNone/>
              <a:defRPr sz="135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6" name="Footer Placeholder 5"/>
          <p:cNvSpPr>
            <a:spLocks noGrp="1"/>
          </p:cNvSpPr>
          <p:nvPr>
            <p:ph type="ftr" sz="quarter" idx="11"/>
          </p:nvPr>
        </p:nvSpPr>
        <p:spPr>
          <a:xfrm>
            <a:off x="804673" y="6227064"/>
            <a:ext cx="5942203" cy="320040"/>
          </a:xfrm>
          <a:prstGeom prst="rect">
            <a:avLst/>
          </a:prstGeo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1997567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4" y="0"/>
            <a:ext cx="1258411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5"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3" y="2349927"/>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4"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15255310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9"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6"/>
            <a:ext cx="6268623"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2843169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4" y="1186485"/>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7" y="2075506"/>
            <a:ext cx="8679915" cy="1748729"/>
          </a:xfrm>
        </p:spPr>
        <p:txBody>
          <a:bodyPr bIns="0" anchor="b">
            <a:normAutofit/>
          </a:bodyPr>
          <a:lstStyle>
            <a:lvl1pPr algn="ctr">
              <a:lnSpc>
                <a:spcPct val="80000"/>
              </a:lnSpc>
              <a:defRPr sz="4050" spc="-113">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8"/>
            <a:ext cx="8673427" cy="1322587"/>
          </a:xfrm>
        </p:spPr>
        <p:txBody>
          <a:bodyPr tIns="0">
            <a:normAutofit/>
          </a:bodyPr>
          <a:lstStyle>
            <a:lvl1pPr marL="0" indent="0" algn="ctr">
              <a:lnSpc>
                <a:spcPct val="100000"/>
              </a:lnSpc>
              <a:buNone/>
              <a:defRPr sz="1350" b="0">
                <a:solidFill>
                  <a:srgbClr val="FFFEFF"/>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23251389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4" y="0"/>
            <a:ext cx="12584115"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9"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15233683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6" y="1186485"/>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33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7" y="3846851"/>
            <a:ext cx="5490223" cy="1383770"/>
          </a:xfrm>
        </p:spPr>
        <p:txBody>
          <a:bodyPr tIns="0">
            <a:normAutofit/>
          </a:bodyPr>
          <a:lstStyle>
            <a:lvl1pPr marL="0" indent="0" algn="ctr">
              <a:buNone/>
              <a:defRPr sz="1350">
                <a:solidFill>
                  <a:srgbClr val="FFFEFF"/>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31933687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4" y="0"/>
            <a:ext cx="12584115"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5"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39671"/>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9" y="803189"/>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3"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2794308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5"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8" name="Footer Placeholder 7"/>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2496976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6" y="1186485"/>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33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7" y="3846851"/>
            <a:ext cx="5490223" cy="1383770"/>
          </a:xfrm>
        </p:spPr>
        <p:txBody>
          <a:bodyPr tIns="0">
            <a:normAutofit/>
          </a:bodyPr>
          <a:lstStyle>
            <a:lvl1pPr marL="0" indent="0" algn="ctr">
              <a:buNone/>
              <a:defRPr sz="1350">
                <a:solidFill>
                  <a:srgbClr val="FFFEFF"/>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215728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5"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smtClean="0"/>
              <a:t>3/12/2024</a:t>
            </a:fld>
            <a:endParaRPr lang="en-US" dirty="0"/>
          </a:p>
        </p:txBody>
      </p:sp>
      <p:sp>
        <p:nvSpPr>
          <p:cNvPr id="5" name="Slide Number Placeholder 4"/>
          <p:cNvSpPr>
            <a:spLocks noGrp="1"/>
          </p:cNvSpPr>
          <p:nvPr>
            <p:ph type="sldNum" sz="quarter" idx="12"/>
          </p:nvPr>
        </p:nvSpPr>
        <p:spPr/>
        <p:txBody>
          <a:bodyPr/>
          <a:lstStyle/>
          <a:p>
            <a:fld id="{FC6FB3B7-2F3F-45EC-BCF2-83C22FA0DCC3}" type="slidenum">
              <a:rPr lang="en-US" smtClean="0"/>
              <a:pPr/>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p:nvSpPr>
        <p:spPr>
          <a:xfrm>
            <a:off x="0"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588150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3/12/2024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FC6FB3B7-2F3F-45EC-BCF2-83C22FA0DCC3}"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p:nvSpPr>
        <p:spPr>
          <a:xfrm>
            <a:off x="1"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0005033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3" name="Footer Placeholder 2"/>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p:nvGrpSpPr>
        <p:grpSpPr>
          <a:xfrm>
            <a:off x="504498"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Tree>
    <p:extLst>
      <p:ext uri="{BB962C8B-B14F-4D97-AF65-F5344CB8AC3E}">
        <p14:creationId xmlns:p14="http://schemas.microsoft.com/office/powerpoint/2010/main" val="36237069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4" y="0"/>
            <a:ext cx="12584115"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5"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52026"/>
            <a:ext cx="3501197" cy="1223298"/>
          </a:xfrm>
        </p:spPr>
        <p:txBody>
          <a:bodyPr bIns="0" anchor="b">
            <a:noAutofit/>
          </a:bodyPr>
          <a:lstStyle>
            <a:lvl1pPr algn="ctr">
              <a:defRPr sz="24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4"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2" y="3580186"/>
            <a:ext cx="3501197" cy="1221164"/>
          </a:xfrm>
        </p:spPr>
        <p:txBody>
          <a:bodyPr/>
          <a:lstStyle>
            <a:lvl1pPr marL="0" indent="0" algn="ctr">
              <a:buNone/>
              <a:defRPr sz="12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3/12/2024</a:t>
            </a:fld>
            <a:endParaRPr lang="en-US" dirty="0"/>
          </a:p>
        </p:txBody>
      </p:sp>
      <p:sp>
        <p:nvSpPr>
          <p:cNvPr id="6" name="Footer Placeholder 5"/>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31338675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7" y="1698333"/>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09" y="0"/>
            <a:ext cx="4648491"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7" cy="1178032"/>
          </a:xfrm>
        </p:spPr>
        <p:txBody>
          <a:bodyPr bIns="0" anchor="b">
            <a:normAutofit/>
          </a:bodyPr>
          <a:lstStyle>
            <a:lvl1pPr>
              <a:defRPr sz="27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7" cy="1274198"/>
          </a:xfrm>
        </p:spPr>
        <p:txBody>
          <a:bodyPr>
            <a:normAutofit/>
          </a:bodyPr>
          <a:lstStyle>
            <a:lvl1pPr marL="0" indent="0" algn="ctr">
              <a:buNone/>
              <a:defRPr sz="135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6" name="Footer Placeholder 5"/>
          <p:cNvSpPr>
            <a:spLocks noGrp="1"/>
          </p:cNvSpPr>
          <p:nvPr>
            <p:ph type="ftr" sz="quarter" idx="11"/>
          </p:nvPr>
        </p:nvSpPr>
        <p:spPr>
          <a:xfrm>
            <a:off x="804673" y="6227064"/>
            <a:ext cx="5942203" cy="320040"/>
          </a:xfrm>
          <a:prstGeom prst="rect">
            <a:avLst/>
          </a:prstGeo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3073667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4" y="0"/>
            <a:ext cx="1258411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5"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3" y="2349927"/>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4"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11157747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9"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6"/>
            <a:ext cx="6268623"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951315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4" y="1186485"/>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7" y="2075506"/>
            <a:ext cx="8679915" cy="1748729"/>
          </a:xfrm>
        </p:spPr>
        <p:txBody>
          <a:bodyPr bIns="0" anchor="b">
            <a:normAutofit/>
          </a:bodyPr>
          <a:lstStyle>
            <a:lvl1pPr algn="ctr">
              <a:lnSpc>
                <a:spcPct val="80000"/>
              </a:lnSpc>
              <a:defRPr sz="405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8"/>
            <a:ext cx="8673427" cy="1322587"/>
          </a:xfrm>
        </p:spPr>
        <p:txBody>
          <a:bodyPr tIns="0">
            <a:normAutofit/>
          </a:bodyPr>
          <a:lstStyle>
            <a:lvl1pPr marL="0" indent="0" algn="ctr">
              <a:lnSpc>
                <a:spcPct val="100000"/>
              </a:lnSpc>
              <a:buNone/>
              <a:defRPr sz="1350" b="0">
                <a:solidFill>
                  <a:srgbClr val="FFFEFF"/>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pic>
        <p:nvPicPr>
          <p:cNvPr id="31" name="Picture 15">
            <a:extLst>
              <a:ext uri="{FF2B5EF4-FFF2-40B4-BE49-F238E27FC236}">
                <a16:creationId xmlns:a16="http://schemas.microsoft.com/office/drawing/2014/main" id="{7D540242-E02F-448F-A99F-2F8B58D4A46E}"/>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Tree>
    <p:extLst>
      <p:ext uri="{BB962C8B-B14F-4D97-AF65-F5344CB8AC3E}">
        <p14:creationId xmlns:p14="http://schemas.microsoft.com/office/powerpoint/2010/main" val="2610252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4" y="0"/>
            <a:ext cx="12584115"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9"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31325676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6" y="1186485"/>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33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7" y="3846851"/>
            <a:ext cx="5490223" cy="1383770"/>
          </a:xfrm>
        </p:spPr>
        <p:txBody>
          <a:bodyPr tIns="0">
            <a:normAutofit/>
          </a:bodyPr>
          <a:lstStyle>
            <a:lvl1pPr marL="0" indent="0" algn="ctr">
              <a:buNone/>
              <a:defRPr sz="1350">
                <a:solidFill>
                  <a:srgbClr val="FFFEFF"/>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42400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4" y="0"/>
            <a:ext cx="12584115"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5"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39671"/>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9" y="803189"/>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3"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067245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4" y="0"/>
            <a:ext cx="12584115"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5"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39671"/>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9" y="803189"/>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3"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31853793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5"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8" name="Footer Placeholder 7"/>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20395334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5"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Slide Number Placeholder 4"/>
          <p:cNvSpPr>
            <a:spLocks noGrp="1"/>
          </p:cNvSpPr>
          <p:nvPr>
            <p:ph type="sldNum" sz="quarter" idx="12"/>
          </p:nvPr>
        </p:nvSpPr>
        <p:spPr/>
        <p:txBody>
          <a:bodyPr/>
          <a:lstStyle/>
          <a:p>
            <a:fld id="{FC6FB3B7-2F3F-45EC-BCF2-83C22FA0DCC3}" type="slidenum">
              <a:rPr lang="en-US" smtClean="0"/>
              <a:pPr/>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p:nvSpPr>
        <p:spPr>
          <a:xfrm>
            <a:off x="0"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9024280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3/12/2024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FC6FB3B7-2F3F-45EC-BCF2-83C22FA0DCC3}"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p:nvSpPr>
        <p:spPr>
          <a:xfrm>
            <a:off x="1"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42733029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3" name="Footer Placeholder 2"/>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p:nvGrpSpPr>
        <p:grpSpPr>
          <a:xfrm>
            <a:off x="504498"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Tree>
    <p:extLst>
      <p:ext uri="{BB962C8B-B14F-4D97-AF65-F5344CB8AC3E}">
        <p14:creationId xmlns:p14="http://schemas.microsoft.com/office/powerpoint/2010/main" val="6064972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4" y="0"/>
            <a:ext cx="12584115"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5"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52026"/>
            <a:ext cx="3501197" cy="1223298"/>
          </a:xfrm>
        </p:spPr>
        <p:txBody>
          <a:bodyPr bIns="0" anchor="b">
            <a:noAutofit/>
          </a:bodyPr>
          <a:lstStyle>
            <a:lvl1pPr algn="ctr">
              <a:defRPr sz="24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4"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2" y="3580186"/>
            <a:ext cx="3501197" cy="1221164"/>
          </a:xfrm>
        </p:spPr>
        <p:txBody>
          <a:bodyPr/>
          <a:lstStyle>
            <a:lvl1pPr marL="0" indent="0" algn="ctr">
              <a:buNone/>
              <a:defRPr sz="12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25642455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7" y="1698333"/>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09" y="0"/>
            <a:ext cx="4648491"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885443" y="2360255"/>
            <a:ext cx="5776647" cy="1178032"/>
          </a:xfrm>
        </p:spPr>
        <p:txBody>
          <a:bodyPr bIns="0" anchor="b">
            <a:normAutofit/>
          </a:bodyPr>
          <a:lstStyle>
            <a:lvl1pPr>
              <a:defRPr sz="27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7" cy="1274198"/>
          </a:xfrm>
        </p:spPr>
        <p:txBody>
          <a:bodyPr>
            <a:normAutofit/>
          </a:bodyPr>
          <a:lstStyle>
            <a:lvl1pPr marL="0" indent="0" algn="ctr">
              <a:buNone/>
              <a:defRPr sz="135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a:xfrm>
            <a:off x="804673" y="6227064"/>
            <a:ext cx="5942203" cy="320040"/>
          </a:xfrm>
          <a:prstGeom prst="rect">
            <a:avLst/>
          </a:prstGeo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21609228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4" y="0"/>
            <a:ext cx="1258411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5"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3" y="2349927"/>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4"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19671747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9"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6"/>
            <a:ext cx="6268623"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5" name="Footer Placeholder 4"/>
          <p:cNvSpPr>
            <a:spLocks noGrp="1"/>
          </p:cNvSpPr>
          <p:nvPr>
            <p:ph type="ftr" sz="quarter" idx="11"/>
          </p:nvPr>
        </p:nvSpPr>
        <p:spPr>
          <a:xfrm>
            <a:off x="804672" y="6227064"/>
            <a:ext cx="10588752" cy="320040"/>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C6FB3B7-2F3F-45EC-BCF2-83C22FA0DCC3}" type="slidenum">
              <a:rPr lang="en-US" smtClean="0"/>
              <a:pPr/>
              <a:t>‹#›</a:t>
            </a:fld>
            <a:endParaRPr lang="en-US" dirty="0"/>
          </a:p>
        </p:txBody>
      </p:sp>
    </p:spTree>
    <p:extLst>
      <p:ext uri="{BB962C8B-B14F-4D97-AF65-F5344CB8AC3E}">
        <p14:creationId xmlns:p14="http://schemas.microsoft.com/office/powerpoint/2010/main" val="34001521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143000"/>
          </a:xfrm>
        </p:spPr>
        <p:txBody>
          <a:bodyPr/>
          <a:lstStyle/>
          <a:p>
            <a:r>
              <a:rPr lang="en-US" dirty="0"/>
              <a:t>Click to edit Master title style</a:t>
            </a:r>
          </a:p>
        </p:txBody>
      </p:sp>
      <p:sp>
        <p:nvSpPr>
          <p:cNvPr id="3" name="Content Placeholder 2"/>
          <p:cNvSpPr>
            <a:spLocks noGrp="1"/>
          </p:cNvSpPr>
          <p:nvPr>
            <p:ph idx="1"/>
          </p:nvPr>
        </p:nvSpPr>
        <p:spPr>
          <a:xfrm>
            <a:off x="609600" y="1752601"/>
            <a:ext cx="10972800" cy="4373563"/>
          </a:xfrm>
        </p:spPr>
        <p:txBody>
          <a:bodyPr/>
          <a:lstStyle>
            <a:lvl1pPr marL="514350" indent="-514350">
              <a:buClr>
                <a:srgbClr val="FF0000"/>
              </a:buClr>
              <a:buFont typeface="Arial" pitchFamily="34" charset="0"/>
              <a:buChar char="•"/>
              <a:defRPr/>
            </a:lvl1pPr>
            <a:lvl2pPr>
              <a:buClr>
                <a:srgbClr val="FF0000"/>
              </a:buClr>
              <a:defRPr/>
            </a:lvl2pPr>
            <a:lvl3pPr>
              <a:buClr>
                <a:srgbClr val="FF0000"/>
              </a:buClr>
              <a:defRPr/>
            </a:lvl3pPr>
            <a:lvl4pPr>
              <a:buClr>
                <a:srgbClr val="FF0000"/>
              </a:buClr>
              <a:defRPr/>
            </a:lvl4pPr>
            <a:lvl5pPr>
              <a:buClr>
                <a:srgbClr val="FF00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ounded Rectangle 12"/>
          <p:cNvSpPr/>
          <p:nvPr userDrawn="1"/>
        </p:nvSpPr>
        <p:spPr>
          <a:xfrm>
            <a:off x="1320800" y="1600200"/>
            <a:ext cx="10871200" cy="76200"/>
          </a:xfrm>
          <a:prstGeom prst="round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56275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5"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778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5"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3/12/2024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p:nvSpPr>
        <p:spPr>
          <a:xfrm>
            <a:off x="0"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947404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3/12/2024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p:nvSpPr>
        <p:spPr>
          <a:xfrm>
            <a:off x="1"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229892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3/12/2024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p:nvGrpSpPr>
        <p:grpSpPr>
          <a:xfrm>
            <a:off x="504498"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Tree>
    <p:extLst>
      <p:ext uri="{BB962C8B-B14F-4D97-AF65-F5344CB8AC3E}">
        <p14:creationId xmlns:p14="http://schemas.microsoft.com/office/powerpoint/2010/main" val="2264960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4" y="0"/>
            <a:ext cx="12584115"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5"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52026"/>
            <a:ext cx="3501197" cy="1223298"/>
          </a:xfrm>
        </p:spPr>
        <p:txBody>
          <a:bodyPr bIns="0" anchor="b">
            <a:noAutofit/>
          </a:bodyPr>
          <a:lstStyle>
            <a:lvl1pPr algn="ctr">
              <a:defRPr sz="24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4"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2" y="3580186"/>
            <a:ext cx="3501197" cy="1221164"/>
          </a:xfrm>
        </p:spPr>
        <p:txBody>
          <a:bodyPr/>
          <a:lstStyle>
            <a:lvl1pPr marL="0" indent="0" algn="ctr">
              <a:buNone/>
              <a:defRPr sz="12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3/12/2024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1835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1.jp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3"/>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3"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750">
                <a:solidFill>
                  <a:schemeClr val="tx1">
                    <a:tint val="75000"/>
                  </a:schemeClr>
                </a:solidFill>
              </a:defRPr>
            </a:lvl1pPr>
          </a:lstStyle>
          <a:p>
            <a:fld id="{48A87A34-81AB-432B-8DAE-1953F412C126}" type="datetimeFigureOut">
              <a:rPr lang="en-US" dirty="0"/>
              <a:pPr/>
              <a:t>3/12/2024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7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740566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685800" rtl="1"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r" defTabSz="685800" rtl="1" eaLnBrk="1" latinLnBrk="0" hangingPunct="1">
        <a:lnSpc>
          <a:spcPct val="120000"/>
        </a:lnSpc>
        <a:spcBef>
          <a:spcPts val="750"/>
        </a:spcBef>
        <a:buClr>
          <a:schemeClr val="accent1"/>
        </a:buClr>
        <a:buSzPct val="110000"/>
        <a:buFont typeface="Wingdings" panose="05000000000000000000" pitchFamily="2" charset="2"/>
        <a:buChar char="§"/>
        <a:defRPr sz="1350" kern="1200">
          <a:solidFill>
            <a:schemeClr val="tx1"/>
          </a:solidFill>
          <a:effectLst/>
          <a:latin typeface="+mn-lt"/>
          <a:ea typeface="+mn-ea"/>
          <a:cs typeface="+mn-cs"/>
        </a:defRPr>
      </a:lvl1pPr>
      <a:lvl2pPr marL="5143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3pPr>
      <a:lvl4pPr marL="12001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3"/>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3"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750">
                <a:solidFill>
                  <a:schemeClr val="tx1">
                    <a:tint val="75000"/>
                  </a:schemeClr>
                </a:solidFill>
              </a:defRPr>
            </a:lvl1pPr>
          </a:lstStyle>
          <a:p>
            <a:fld id="{48A87A34-81AB-432B-8DAE-1953F412C126}" type="datetimeFigureOut">
              <a:rPr lang="en-US" dirty="0"/>
              <a:pPr/>
              <a:t>3/12/2024</a:t>
            </a:fld>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750">
                <a:solidFill>
                  <a:schemeClr val="tx1">
                    <a:tint val="75000"/>
                  </a:schemeClr>
                </a:solidFill>
              </a:defRPr>
            </a:lvl1pPr>
          </a:lstStyle>
          <a:p>
            <a:fld id="{FC6FB3B7-2F3F-45EC-BCF2-83C22FA0DCC3}" type="slidenum">
              <a:rPr lang="en-US" smtClean="0"/>
              <a:pPr/>
              <a:t>‹#›</a:t>
            </a:fld>
            <a:endParaRPr lang="en-US" dirty="0"/>
          </a:p>
        </p:txBody>
      </p:sp>
      <p:pic>
        <p:nvPicPr>
          <p:cNvPr id="9" name="Picture 8">
            <a:extLst>
              <a:ext uri="{FF2B5EF4-FFF2-40B4-BE49-F238E27FC236}">
                <a16:creationId xmlns:a16="http://schemas.microsoft.com/office/drawing/2014/main" id="{7BC0B9C6-B5EF-4DF1-9892-CB0C6506266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539366" y="228601"/>
            <a:ext cx="2332767" cy="692540"/>
          </a:xfrm>
          <a:prstGeom prst="rect">
            <a:avLst/>
          </a:prstGeom>
        </p:spPr>
      </p:pic>
      <p:sp>
        <p:nvSpPr>
          <p:cNvPr id="10" name="مستطيل 6">
            <a:extLst>
              <a:ext uri="{FF2B5EF4-FFF2-40B4-BE49-F238E27FC236}">
                <a16:creationId xmlns:a16="http://schemas.microsoft.com/office/drawing/2014/main" id="{41C1063B-3BA0-46C7-A130-83AD651F45BB}"/>
              </a:ext>
              <a:ext uri="{C183D7F6-B498-43B3-948B-1728B52AA6E4}">
                <adec:decorative xmlns:adec="http://schemas.microsoft.com/office/drawing/2017/decorative" val="1"/>
              </a:ext>
            </a:extLst>
          </p:cNvPr>
          <p:cNvSpPr/>
          <p:nvPr userDrawn="1"/>
        </p:nvSpPr>
        <p:spPr>
          <a:xfrm>
            <a:off x="203200" y="6564593"/>
            <a:ext cx="12192000" cy="253746"/>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defTabSz="685800" rtl="0">
              <a:defRPr/>
            </a:pP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872405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685800" rtl="1"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r" defTabSz="685800" rtl="1" eaLnBrk="1" latinLnBrk="0" hangingPunct="1">
        <a:lnSpc>
          <a:spcPct val="120000"/>
        </a:lnSpc>
        <a:spcBef>
          <a:spcPts val="750"/>
        </a:spcBef>
        <a:buClr>
          <a:schemeClr val="accent1"/>
        </a:buClr>
        <a:buSzPct val="110000"/>
        <a:buFont typeface="Wingdings" panose="05000000000000000000" pitchFamily="2" charset="2"/>
        <a:buChar char="§"/>
        <a:defRPr sz="1350" kern="1200">
          <a:solidFill>
            <a:schemeClr val="tx1"/>
          </a:solidFill>
          <a:effectLst/>
          <a:latin typeface="+mn-lt"/>
          <a:ea typeface="+mn-ea"/>
          <a:cs typeface="+mn-cs"/>
        </a:defRPr>
      </a:lvl1pPr>
      <a:lvl2pPr marL="5143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3pPr>
      <a:lvl4pPr marL="12001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3"/>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3"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750">
                <a:solidFill>
                  <a:schemeClr val="tx1">
                    <a:tint val="75000"/>
                  </a:schemeClr>
                </a:solidFill>
              </a:defRPr>
            </a:lvl1pPr>
          </a:lstStyle>
          <a:p>
            <a:fld id="{48A87A34-81AB-432B-8DAE-1953F412C126}" type="datetimeFigureOut">
              <a:rPr lang="en-US" dirty="0"/>
              <a:pPr/>
              <a:t>3/12/2024</a:t>
            </a:fld>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750">
                <a:solidFill>
                  <a:schemeClr val="tx1">
                    <a:tint val="75000"/>
                  </a:schemeClr>
                </a:solidFill>
              </a:defRPr>
            </a:lvl1pPr>
          </a:lstStyle>
          <a:p>
            <a:fld id="{FC6FB3B7-2F3F-45EC-BCF2-83C22FA0DCC3}" type="slidenum">
              <a:rPr lang="en-US" smtClean="0"/>
              <a:pPr/>
              <a:t>‹#›</a:t>
            </a:fld>
            <a:endParaRPr lang="en-US" dirty="0"/>
          </a:p>
        </p:txBody>
      </p:sp>
      <p:pic>
        <p:nvPicPr>
          <p:cNvPr id="9" name="Picture 8">
            <a:extLst>
              <a:ext uri="{FF2B5EF4-FFF2-40B4-BE49-F238E27FC236}">
                <a16:creationId xmlns:a16="http://schemas.microsoft.com/office/drawing/2014/main" id="{78993034-EF58-477A-A3C9-FAEB420F73A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539366" y="228601"/>
            <a:ext cx="2332767" cy="692540"/>
          </a:xfrm>
          <a:prstGeom prst="rect">
            <a:avLst/>
          </a:prstGeom>
        </p:spPr>
      </p:pic>
    </p:spTree>
    <p:extLst>
      <p:ext uri="{BB962C8B-B14F-4D97-AF65-F5344CB8AC3E}">
        <p14:creationId xmlns:p14="http://schemas.microsoft.com/office/powerpoint/2010/main" val="24930297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685800" rtl="1"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r" defTabSz="685800" rtl="1" eaLnBrk="1" latinLnBrk="0" hangingPunct="1">
        <a:lnSpc>
          <a:spcPct val="120000"/>
        </a:lnSpc>
        <a:spcBef>
          <a:spcPts val="750"/>
        </a:spcBef>
        <a:buClr>
          <a:schemeClr val="accent1"/>
        </a:buClr>
        <a:buSzPct val="110000"/>
        <a:buFont typeface="Wingdings" panose="05000000000000000000" pitchFamily="2" charset="2"/>
        <a:buChar char="§"/>
        <a:defRPr sz="1350" kern="1200">
          <a:solidFill>
            <a:schemeClr val="tx1"/>
          </a:solidFill>
          <a:effectLst/>
          <a:latin typeface="+mn-lt"/>
          <a:ea typeface="+mn-ea"/>
          <a:cs typeface="+mn-cs"/>
        </a:defRPr>
      </a:lvl1pPr>
      <a:lvl2pPr marL="5143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3pPr>
      <a:lvl4pPr marL="12001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3"/>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3"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750">
                <a:solidFill>
                  <a:schemeClr val="tx1">
                    <a:tint val="75000"/>
                  </a:schemeClr>
                </a:solidFill>
              </a:defRPr>
            </a:lvl1pPr>
          </a:lstStyle>
          <a:p>
            <a:fld id="{48A87A34-81AB-432B-8DAE-1953F412C126}" type="datetimeFigureOut">
              <a:rPr lang="en-US" dirty="0"/>
              <a:pPr/>
              <a:t>3/12/2024</a:t>
            </a:fld>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750">
                <a:solidFill>
                  <a:schemeClr val="tx1">
                    <a:tint val="75000"/>
                  </a:schemeClr>
                </a:solidFill>
              </a:defRPr>
            </a:lvl1pPr>
          </a:lstStyle>
          <a:p>
            <a:fld id="{FC6FB3B7-2F3F-45EC-BCF2-83C22FA0DCC3}" type="slidenum">
              <a:rPr lang="en-US" smtClean="0"/>
              <a:pPr/>
              <a:t>‹#›</a:t>
            </a:fld>
            <a:endParaRPr lang="en-US" dirty="0"/>
          </a:p>
        </p:txBody>
      </p:sp>
      <p:pic>
        <p:nvPicPr>
          <p:cNvPr id="9" name="Picture 8">
            <a:extLst>
              <a:ext uri="{FF2B5EF4-FFF2-40B4-BE49-F238E27FC236}">
                <a16:creationId xmlns:a16="http://schemas.microsoft.com/office/drawing/2014/main" id="{2D5C517A-DC79-44A1-A82C-177021BD4C6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539366" y="228601"/>
            <a:ext cx="2332767" cy="692540"/>
          </a:xfrm>
          <a:prstGeom prst="rect">
            <a:avLst/>
          </a:prstGeom>
        </p:spPr>
      </p:pic>
      <p:sp>
        <p:nvSpPr>
          <p:cNvPr id="10" name="مستطيل 6">
            <a:extLst>
              <a:ext uri="{FF2B5EF4-FFF2-40B4-BE49-F238E27FC236}">
                <a16:creationId xmlns:a16="http://schemas.microsoft.com/office/drawing/2014/main" id="{84C95CD0-186B-45E9-9C78-3A42DF346E29}"/>
              </a:ext>
              <a:ext uri="{C183D7F6-B498-43B3-948B-1728B52AA6E4}">
                <adec:decorative xmlns:adec="http://schemas.microsoft.com/office/drawing/2017/decorative" val="1"/>
              </a:ext>
            </a:extLst>
          </p:cNvPr>
          <p:cNvSpPr/>
          <p:nvPr userDrawn="1"/>
        </p:nvSpPr>
        <p:spPr>
          <a:xfrm>
            <a:off x="203200" y="6491054"/>
            <a:ext cx="12192000" cy="253746"/>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defTabSz="685800" rtl="0">
              <a:defRPr/>
            </a:pP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97490558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txStyles>
    <p:titleStyle>
      <a:lvl1pPr algn="ctr" defTabSz="685800" rtl="1"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r" defTabSz="685800" rtl="1" eaLnBrk="1" latinLnBrk="0" hangingPunct="1">
        <a:lnSpc>
          <a:spcPct val="120000"/>
        </a:lnSpc>
        <a:spcBef>
          <a:spcPts val="750"/>
        </a:spcBef>
        <a:buClr>
          <a:schemeClr val="accent1"/>
        </a:buClr>
        <a:buSzPct val="110000"/>
        <a:buFont typeface="Wingdings" panose="05000000000000000000" pitchFamily="2" charset="2"/>
        <a:buChar char="§"/>
        <a:defRPr sz="1350" kern="1200">
          <a:solidFill>
            <a:schemeClr val="tx1"/>
          </a:solidFill>
          <a:effectLst/>
          <a:latin typeface="+mn-lt"/>
          <a:ea typeface="+mn-ea"/>
          <a:cs typeface="+mn-cs"/>
        </a:defRPr>
      </a:lvl1pPr>
      <a:lvl2pPr marL="5143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3pPr>
      <a:lvl4pPr marL="12001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r" defTabSz="685800" rtl="1"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4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2841032" y="2773228"/>
            <a:ext cx="6509936" cy="1311547"/>
          </a:xfrm>
        </p:spPr>
        <p:txBody>
          <a:bodyPr anchor="ctr">
            <a:noAutofit/>
          </a:bodyPr>
          <a:lstStyle/>
          <a:p>
            <a:r>
              <a:rPr lang="ar-SA" sz="2700" b="1" kern="0" dirty="0">
                <a:solidFill>
                  <a:schemeClr val="bg1"/>
                </a:solidFill>
                <a:latin typeface="Sakkal Majalla"/>
                <a:cs typeface="Sakkal Majalla"/>
              </a:rPr>
              <a:t>سبر 1213</a:t>
            </a:r>
            <a:br>
              <a:rPr lang="ar-SA" sz="2700" b="1" kern="0" dirty="0">
                <a:solidFill>
                  <a:schemeClr val="bg1"/>
                </a:solidFill>
                <a:latin typeface="Sakkal Majalla" panose="02000000000000000000" pitchFamily="2" charset="-78"/>
                <a:cs typeface="Sakkal Majalla" panose="02000000000000000000" pitchFamily="2" charset="-78"/>
              </a:rPr>
            </a:br>
            <a:r>
              <a:rPr lang="en-US" sz="2700" b="1" kern="0" dirty="0">
                <a:solidFill>
                  <a:schemeClr val="bg1"/>
                </a:solidFill>
                <a:latin typeface="Sakkal Majalla"/>
                <a:cs typeface="Sakkal Majalla"/>
              </a:rPr>
              <a:t>Network Defense </a:t>
            </a:r>
            <a:br>
              <a:rPr lang="en-US" sz="2700" b="1" kern="0" dirty="0">
                <a:solidFill>
                  <a:schemeClr val="bg1"/>
                </a:solidFill>
                <a:latin typeface="Sakkal Majalla" panose="02000000000000000000" pitchFamily="2" charset="-78"/>
                <a:cs typeface="Sakkal Majalla" panose="02000000000000000000" pitchFamily="2" charset="-78"/>
              </a:rPr>
            </a:br>
            <a:br>
              <a:rPr lang="ar-SA" sz="2700" b="1" kern="0" dirty="0">
                <a:solidFill>
                  <a:schemeClr val="bg1"/>
                </a:solidFill>
                <a:latin typeface="Sakkal Majalla" panose="02000000000000000000" pitchFamily="2" charset="-78"/>
                <a:cs typeface="Sakkal Majalla" panose="02000000000000000000" pitchFamily="2" charset="-78"/>
              </a:rPr>
            </a:br>
            <a:r>
              <a:rPr lang="en-GB" sz="2700" b="1" kern="0" dirty="0">
                <a:solidFill>
                  <a:schemeClr val="bg1"/>
                </a:solidFill>
                <a:latin typeface="Sakkal Majalla"/>
                <a:cs typeface="Sakkal Majalla"/>
              </a:rPr>
              <a:t>5 Part 1</a:t>
            </a:r>
            <a:r>
              <a:rPr lang="ar-SA" sz="2700" b="1" kern="0" dirty="0">
                <a:solidFill>
                  <a:schemeClr val="bg1"/>
                </a:solidFill>
                <a:latin typeface="Sakkal Majalla"/>
                <a:cs typeface="Sakkal Majalla"/>
              </a:rPr>
              <a:t>#</a:t>
            </a:r>
            <a:r>
              <a:rPr lang="en-GB" sz="2700" b="1" kern="0" dirty="0">
                <a:solidFill>
                  <a:schemeClr val="bg1"/>
                </a:solidFill>
                <a:latin typeface="Sakkal Majalla"/>
                <a:cs typeface="Sakkal Majalla"/>
              </a:rPr>
              <a:t>Lecture  </a:t>
            </a:r>
            <a:br>
              <a:rPr lang="ar-SA" sz="2700" b="1" kern="0" dirty="0">
                <a:solidFill>
                  <a:schemeClr val="bg1"/>
                </a:solidFill>
                <a:latin typeface="Sakkal Majalla" panose="02000000000000000000" pitchFamily="2" charset="-78"/>
                <a:cs typeface="Sakkal Majalla" panose="02000000000000000000" pitchFamily="2" charset="-78"/>
              </a:rPr>
            </a:br>
            <a:r>
              <a:rPr lang="en-US" sz="2700" b="1" dirty="0"/>
              <a:t>Securing Hosts and Data</a:t>
            </a:r>
            <a:br>
              <a:rPr lang="en-US" sz="2700" b="1" dirty="0"/>
            </a:br>
            <a:br>
              <a:rPr lang="en-US" sz="2700" b="1" dirty="0"/>
            </a:br>
            <a:endParaRPr lang="ar-SA" sz="2700" b="1"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0" y="462807"/>
            <a:ext cx="1278458" cy="538463"/>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1524002" y="5602985"/>
            <a:ext cx="9144000" cy="253746"/>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defTabSz="685800" rtl="0"/>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91DDC1-DA69-4525-AB43-B37615D1A4F8}"/>
              </a:ext>
            </a:extLst>
          </p:cNvPr>
          <p:cNvSpPr/>
          <p:nvPr/>
        </p:nvSpPr>
        <p:spPr>
          <a:xfrm>
            <a:off x="544010" y="488301"/>
            <a:ext cx="9363919" cy="6463308"/>
          </a:xfrm>
          <a:prstGeom prst="rect">
            <a:avLst/>
          </a:prstGeom>
        </p:spPr>
        <p:txBody>
          <a:bodyPr wrap="square">
            <a:spAutoFit/>
          </a:bodyPr>
          <a:lstStyle/>
          <a:p>
            <a:pPr algn="just">
              <a:buFont typeface="+mj-lt"/>
              <a:buAutoNum type="arabicPeriod"/>
            </a:pPr>
            <a:r>
              <a:rPr lang="en-GB" b="1" dirty="0">
                <a:solidFill>
                  <a:srgbClr val="0D0D0D"/>
                </a:solidFill>
                <a:latin typeface="Söhne"/>
              </a:rPr>
              <a:t>Secure Configuration Management</a:t>
            </a:r>
            <a:r>
              <a:rPr lang="en-GB" dirty="0">
                <a:solidFill>
                  <a:srgbClr val="0D0D0D"/>
                </a:solidFill>
                <a:latin typeface="Söhne"/>
              </a:rPr>
              <a:t>: Ensure that hosts are configured securely according to best practices and industry standards. This includes hardening operating systems, disabling unnecessary services, and applying security patches and updates regularly to address known vulnerabilities.</a:t>
            </a:r>
          </a:p>
          <a:p>
            <a:pPr algn="just">
              <a:buFont typeface="+mj-lt"/>
              <a:buAutoNum type="arabicPeriod"/>
            </a:pPr>
            <a:r>
              <a:rPr lang="en-GB" b="1" dirty="0">
                <a:solidFill>
                  <a:srgbClr val="0D0D0D"/>
                </a:solidFill>
                <a:latin typeface="Söhne"/>
              </a:rPr>
              <a:t>Strong Authentication Mechanisms</a:t>
            </a:r>
            <a:r>
              <a:rPr lang="en-GB" dirty="0">
                <a:solidFill>
                  <a:srgbClr val="0D0D0D"/>
                </a:solidFill>
                <a:latin typeface="Söhne"/>
              </a:rPr>
              <a:t>: Implement strong authentication mechanisms such as multi-factor authentication (MFA) to control access to hosts and data. This helps prevent unauthorized access, especially in cases where credentials may be compromised.</a:t>
            </a:r>
          </a:p>
          <a:p>
            <a:pPr algn="just">
              <a:buFont typeface="+mj-lt"/>
              <a:buAutoNum type="arabicPeriod"/>
            </a:pPr>
            <a:r>
              <a:rPr lang="en-GB" b="1" dirty="0">
                <a:solidFill>
                  <a:srgbClr val="0D0D0D"/>
                </a:solidFill>
                <a:latin typeface="Söhne"/>
              </a:rPr>
              <a:t>Access Control and Privilege Management</a:t>
            </a:r>
            <a:r>
              <a:rPr lang="en-GB" dirty="0">
                <a:solidFill>
                  <a:srgbClr val="0D0D0D"/>
                </a:solidFill>
                <a:latin typeface="Söhne"/>
              </a:rPr>
              <a:t>: Enforce the principle of least privilege by granting users and processes only the permissions necessary to perform their tasks. Use access control lists (ACLs), role-based access control (RBAC), and other access control mechanisms to restrict access to sensitive data and critical system resources.</a:t>
            </a:r>
          </a:p>
          <a:p>
            <a:pPr algn="just">
              <a:buFont typeface="+mj-lt"/>
              <a:buAutoNum type="arabicPeriod"/>
            </a:pPr>
            <a:r>
              <a:rPr lang="en-GB" b="1" dirty="0">
                <a:solidFill>
                  <a:srgbClr val="0D0D0D"/>
                </a:solidFill>
                <a:latin typeface="Söhne"/>
              </a:rPr>
              <a:t>Encryption</a:t>
            </a:r>
            <a:r>
              <a:rPr lang="en-GB" dirty="0">
                <a:solidFill>
                  <a:srgbClr val="0D0D0D"/>
                </a:solidFill>
                <a:latin typeface="Söhne"/>
              </a:rPr>
              <a:t>: Implement encryption at various levels to protect data both at rest and in transit. Use strong encryption algorithms to encrypt sensitive data stored on hosts and during data transmission over networks. Additionally, consider implementing encryption for data backups and temporary files.</a:t>
            </a:r>
          </a:p>
          <a:p>
            <a:pPr algn="just">
              <a:buFont typeface="+mj-lt"/>
              <a:buAutoNum type="arabicPeriod"/>
            </a:pPr>
            <a:r>
              <a:rPr lang="en-GB" b="1" dirty="0">
                <a:solidFill>
                  <a:srgbClr val="0D0D0D"/>
                </a:solidFill>
                <a:latin typeface="Söhne"/>
              </a:rPr>
              <a:t>Endpoint Protection</a:t>
            </a:r>
            <a:r>
              <a:rPr lang="en-GB" dirty="0">
                <a:solidFill>
                  <a:srgbClr val="0D0D0D"/>
                </a:solidFill>
                <a:latin typeface="Söhne"/>
              </a:rPr>
              <a:t>: Deploy endpoint protection solutions such as antivirus, anti-malware, and host-based firewalls to detect and prevent malicious activities on hosts. Ensure that endpoint protection software is regularly updated and configured to provide real-time protection against emerging threats.</a:t>
            </a:r>
          </a:p>
          <a:p>
            <a:pPr algn="just">
              <a:buFont typeface="+mj-lt"/>
              <a:buAutoNum type="arabicPeriod"/>
            </a:pPr>
            <a:r>
              <a:rPr lang="en-GB" b="1" dirty="0">
                <a:solidFill>
                  <a:srgbClr val="0D0D0D"/>
                </a:solidFill>
                <a:latin typeface="Söhne"/>
              </a:rPr>
              <a:t>Intrusion Detection and Prevention</a:t>
            </a:r>
            <a:r>
              <a:rPr lang="en-GB" dirty="0">
                <a:solidFill>
                  <a:srgbClr val="0D0D0D"/>
                </a:solidFill>
                <a:latin typeface="Söhne"/>
              </a:rPr>
              <a:t>: Implement intrusion detection and prevention systems (IDPS) to monitor hosts and networks for suspicious activities and potential security breaches. IDPS solutions can help detect and block unauthorized access attempts, malware infections, and other security incidents in real-time.</a:t>
            </a:r>
          </a:p>
          <a:p>
            <a:pPr algn="just">
              <a:buFont typeface="+mj-lt"/>
              <a:buAutoNum type="arabicPeriod"/>
            </a:pPr>
            <a:endParaRPr lang="en-GB" b="0" i="0" dirty="0">
              <a:solidFill>
                <a:srgbClr val="0D0D0D"/>
              </a:solidFill>
              <a:effectLst/>
              <a:latin typeface="Söhne"/>
            </a:endParaRPr>
          </a:p>
        </p:txBody>
      </p:sp>
    </p:spTree>
    <p:extLst>
      <p:ext uri="{BB962C8B-B14F-4D97-AF65-F5344CB8AC3E}">
        <p14:creationId xmlns:p14="http://schemas.microsoft.com/office/powerpoint/2010/main" val="3380610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54EF63-A656-4E99-8CC9-A81A30396552}"/>
              </a:ext>
            </a:extLst>
          </p:cNvPr>
          <p:cNvSpPr/>
          <p:nvPr/>
        </p:nvSpPr>
        <p:spPr>
          <a:xfrm>
            <a:off x="891251" y="273539"/>
            <a:ext cx="10301468" cy="5909310"/>
          </a:xfrm>
          <a:prstGeom prst="rect">
            <a:avLst/>
          </a:prstGeom>
        </p:spPr>
        <p:txBody>
          <a:bodyPr wrap="square">
            <a:spAutoFit/>
          </a:bodyPr>
          <a:lstStyle/>
          <a:p>
            <a:pPr algn="just"/>
            <a:r>
              <a:rPr lang="en-GB" b="1" dirty="0">
                <a:solidFill>
                  <a:srgbClr val="0D0D0D"/>
                </a:solidFill>
                <a:latin typeface="Söhne"/>
              </a:rPr>
              <a:t>7. Regular Security Audits and Assessments</a:t>
            </a:r>
            <a:r>
              <a:rPr lang="en-GB" dirty="0">
                <a:solidFill>
                  <a:srgbClr val="0D0D0D"/>
                </a:solidFill>
                <a:latin typeface="Söhne"/>
              </a:rPr>
              <a:t>: Conduct regular security audits and vulnerability assessments of hosts and systems to identify potential security weaknesses and gaps. Perform penetration testing to simulate attacks and assess the effectiveness of security controls in place.</a:t>
            </a:r>
          </a:p>
          <a:p>
            <a:pPr algn="just"/>
            <a:r>
              <a:rPr lang="en-GB" b="1" dirty="0">
                <a:solidFill>
                  <a:srgbClr val="0D0D0D"/>
                </a:solidFill>
                <a:latin typeface="Söhne"/>
              </a:rPr>
              <a:t>8. Secure Data Backup and Recovery</a:t>
            </a:r>
            <a:r>
              <a:rPr lang="en-GB" dirty="0">
                <a:solidFill>
                  <a:srgbClr val="0D0D0D"/>
                </a:solidFill>
                <a:latin typeface="Söhne"/>
              </a:rPr>
              <a:t>: Implement secure data backup and recovery procedures to ensure that critical data can be restored in the event of a security incident or data loss. Regularly test backup and recovery processes to verify their effectiveness and reliability.</a:t>
            </a:r>
          </a:p>
          <a:p>
            <a:pPr algn="just"/>
            <a:r>
              <a:rPr lang="en-GB" b="1" dirty="0">
                <a:solidFill>
                  <a:srgbClr val="0D0D0D"/>
                </a:solidFill>
                <a:latin typeface="Söhne"/>
              </a:rPr>
              <a:t>9. Security Monitoring and Logging</a:t>
            </a:r>
            <a:r>
              <a:rPr lang="en-GB" dirty="0">
                <a:solidFill>
                  <a:srgbClr val="0D0D0D"/>
                </a:solidFill>
                <a:latin typeface="Söhne"/>
              </a:rPr>
              <a:t>: Enable comprehensive logging and monitoring on hosts to track and </a:t>
            </a:r>
            <a:r>
              <a:rPr lang="en-GB" dirty="0" err="1">
                <a:solidFill>
                  <a:srgbClr val="0D0D0D"/>
                </a:solidFill>
                <a:latin typeface="Söhne"/>
              </a:rPr>
              <a:t>analyze</a:t>
            </a:r>
            <a:r>
              <a:rPr lang="en-GB" dirty="0">
                <a:solidFill>
                  <a:srgbClr val="0D0D0D"/>
                </a:solidFill>
                <a:latin typeface="Söhne"/>
              </a:rPr>
              <a:t> security-related events and activities. Centralize logs from hosts and </a:t>
            </a:r>
            <a:r>
              <a:rPr lang="en-GB" dirty="0" err="1">
                <a:solidFill>
                  <a:srgbClr val="0D0D0D"/>
                </a:solidFill>
                <a:latin typeface="Söhne"/>
              </a:rPr>
              <a:t>analyze</a:t>
            </a:r>
            <a:r>
              <a:rPr lang="en-GB" dirty="0">
                <a:solidFill>
                  <a:srgbClr val="0D0D0D"/>
                </a:solidFill>
                <a:latin typeface="Söhne"/>
              </a:rPr>
              <a:t> them for indicators of compromise (IOCs) and suspicious </a:t>
            </a:r>
            <a:r>
              <a:rPr lang="en-GB" dirty="0" err="1">
                <a:solidFill>
                  <a:srgbClr val="0D0D0D"/>
                </a:solidFill>
                <a:latin typeface="Söhne"/>
              </a:rPr>
              <a:t>behavior</a:t>
            </a:r>
            <a:r>
              <a:rPr lang="en-GB" dirty="0">
                <a:solidFill>
                  <a:srgbClr val="0D0D0D"/>
                </a:solidFill>
                <a:latin typeface="Söhne"/>
              </a:rPr>
              <a:t>. Implement real-time alerting mechanisms to notify security teams of potential security incidents.</a:t>
            </a:r>
          </a:p>
          <a:p>
            <a:pPr algn="just"/>
            <a:r>
              <a:rPr lang="en-GB" b="1" dirty="0">
                <a:solidFill>
                  <a:srgbClr val="0D0D0D"/>
                </a:solidFill>
                <a:latin typeface="Söhne"/>
              </a:rPr>
              <a:t>10. Employee Training and Awareness</a:t>
            </a:r>
            <a:r>
              <a:rPr lang="en-GB" dirty="0">
                <a:solidFill>
                  <a:srgbClr val="0D0D0D"/>
                </a:solidFill>
                <a:latin typeface="Söhne"/>
              </a:rPr>
              <a:t>: Provide security awareness training to employees to educate them about security best practices, common threats, and their role in maintaining a secure computing environment. Encourage employees to report security incidents and suspicious activities promptly.</a:t>
            </a:r>
          </a:p>
          <a:p>
            <a:pPr algn="just"/>
            <a:r>
              <a:rPr lang="en-GB" b="1" dirty="0">
                <a:solidFill>
                  <a:srgbClr val="0D0D0D"/>
                </a:solidFill>
                <a:latin typeface="Söhne"/>
              </a:rPr>
              <a:t>11. Incident Response Plan</a:t>
            </a:r>
            <a:r>
              <a:rPr lang="en-GB" dirty="0">
                <a:solidFill>
                  <a:srgbClr val="0D0D0D"/>
                </a:solidFill>
                <a:latin typeface="Söhne"/>
              </a:rPr>
              <a:t>: Develop and maintain an incident response plan that outlines procedures for responding to security incidents, including containment, investigation, and recovery steps. Ensure that all stakeholders are familiar with the incident response plan and their roles and responsibilities during security incidents.</a:t>
            </a:r>
          </a:p>
          <a:p>
            <a:pPr algn="just"/>
            <a:r>
              <a:rPr lang="en-GB" b="1" dirty="0">
                <a:solidFill>
                  <a:srgbClr val="0D0D0D"/>
                </a:solidFill>
                <a:latin typeface="Söhne"/>
              </a:rPr>
              <a:t>12. Regular Security Updates and Patch Management</a:t>
            </a:r>
            <a:r>
              <a:rPr lang="en-GB" dirty="0">
                <a:solidFill>
                  <a:srgbClr val="0D0D0D"/>
                </a:solidFill>
                <a:latin typeface="Söhne"/>
              </a:rPr>
              <a:t>: Establish processes for regularly applying security updates and patches to hosts and systems to address known vulnerabilities and mitigate security risks. Implement automated patch management solutions to streamline the patching process and ensure timely updates.</a:t>
            </a:r>
            <a:endParaRPr lang="en-GB" b="0" i="0" dirty="0">
              <a:solidFill>
                <a:srgbClr val="0D0D0D"/>
              </a:solidFill>
              <a:effectLst/>
              <a:latin typeface="Söhne"/>
            </a:endParaRPr>
          </a:p>
        </p:txBody>
      </p:sp>
    </p:spTree>
    <p:extLst>
      <p:ext uri="{BB962C8B-B14F-4D97-AF65-F5344CB8AC3E}">
        <p14:creationId xmlns:p14="http://schemas.microsoft.com/office/powerpoint/2010/main" val="23903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2880" y="2838450"/>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Hardening Systems</a:t>
            </a:r>
          </a:p>
        </p:txBody>
      </p:sp>
      <p:sp>
        <p:nvSpPr>
          <p:cNvPr id="3" name="Content Placeholder 2"/>
          <p:cNvSpPr>
            <a:spLocks noGrp="1"/>
          </p:cNvSpPr>
          <p:nvPr>
            <p:ph idx="4294967295"/>
          </p:nvPr>
        </p:nvSpPr>
        <p:spPr>
          <a:xfrm>
            <a:off x="3643154" y="803274"/>
            <a:ext cx="5473859" cy="5248275"/>
          </a:xfrm>
        </p:spPr>
        <p:txBody>
          <a:bodyPr vert="horz" lIns="91440" tIns="45720" rIns="91440" bIns="45720" rtlCol="0">
            <a:noAutofit/>
          </a:bodyPr>
          <a:lstStyle/>
          <a:p>
            <a:pPr lvl="1" algn="l" rtl="0"/>
            <a:r>
              <a:rPr lang="en-US" sz="2400" dirty="0"/>
              <a:t>Disabling unnecessary services</a:t>
            </a:r>
          </a:p>
          <a:p>
            <a:pPr lvl="2" algn="l" rtl="0">
              <a:buChar char="ü"/>
            </a:pPr>
            <a:r>
              <a:rPr lang="en-US" sz="2400" dirty="0"/>
              <a:t>Improves security posture</a:t>
            </a:r>
          </a:p>
          <a:p>
            <a:pPr lvl="2" algn="l" rtl="0">
              <a:buChar char="ü"/>
            </a:pPr>
            <a:r>
              <a:rPr lang="en-US" sz="2400" dirty="0"/>
              <a:t>Reduces attack surface</a:t>
            </a:r>
          </a:p>
          <a:p>
            <a:pPr lvl="2" algn="l" rtl="0">
              <a:buChar char="ü"/>
            </a:pPr>
            <a:r>
              <a:rPr lang="en-US" sz="2400" dirty="0"/>
              <a:t>Reduces risks from open ports</a:t>
            </a:r>
          </a:p>
          <a:p>
            <a:pPr lvl="1" algn="l" rtl="0"/>
            <a:r>
              <a:rPr lang="en-US" sz="2400" dirty="0"/>
              <a:t>Disabling unneeded applications</a:t>
            </a:r>
          </a:p>
          <a:p>
            <a:pPr lvl="1" algn="l" rtl="0"/>
            <a:r>
              <a:rPr lang="en-US" sz="2400" dirty="0"/>
              <a:t>Disabling unnecessary accounts</a:t>
            </a:r>
          </a:p>
          <a:p>
            <a:pPr lvl="1" algn="l" rtl="0"/>
            <a:r>
              <a:rPr lang="en-US" sz="2400" dirty="0"/>
              <a:t>Protecting management interfaces and applications</a:t>
            </a:r>
          </a:p>
          <a:p>
            <a:pPr lvl="1"/>
            <a:endParaRPr lang="en-US" dirty="0"/>
          </a:p>
        </p:txBody>
      </p:sp>
      <p:grpSp>
        <p:nvGrpSpPr>
          <p:cNvPr id="9" name="Group 8"/>
          <p:cNvGrpSpPr/>
          <p:nvPr/>
        </p:nvGrpSpPr>
        <p:grpSpPr>
          <a:xfrm>
            <a:off x="9117013" y="3611880"/>
            <a:ext cx="2209800" cy="2743200"/>
            <a:chOff x="6324600" y="2057400"/>
            <a:chExt cx="2209800" cy="2743200"/>
          </a:xfrm>
        </p:grpSpPr>
        <p:graphicFrame>
          <p:nvGraphicFramePr>
            <p:cNvPr id="4" name="Object 3"/>
            <p:cNvGraphicFramePr>
              <a:graphicFrameLocks noChangeAspect="1"/>
            </p:cNvGraphicFramePr>
            <p:nvPr/>
          </p:nvGraphicFramePr>
          <p:xfrm>
            <a:off x="6781800" y="2438400"/>
            <a:ext cx="1344613" cy="2362200"/>
          </p:xfrm>
          <a:graphic>
            <a:graphicData uri="http://schemas.openxmlformats.org/presentationml/2006/ole">
              <mc:AlternateContent xmlns:mc="http://schemas.openxmlformats.org/markup-compatibility/2006">
                <mc:Choice xmlns:v="urn:schemas-microsoft-com:vml" Requires="v">
                  <p:oleObj spid="_x0000_s2073" name="Visio" r:id="rId3" imgW="706668" imgH="1246590" progId="Visio.Drawing.11">
                    <p:embed/>
                  </p:oleObj>
                </mc:Choice>
                <mc:Fallback>
                  <p:oleObj name="Visio" r:id="rId3" imgW="706668" imgH="1246590" progId="Visio.Drawing.11">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438400"/>
                          <a:ext cx="13446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5"/>
            <p:cNvSpPr/>
            <p:nvPr/>
          </p:nvSpPr>
          <p:spPr>
            <a:xfrm>
              <a:off x="6629400" y="2362200"/>
              <a:ext cx="1600200" cy="19812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Rockwell" panose="02060603020205020403"/>
              </a:endParaRPr>
            </a:p>
          </p:txBody>
        </p:sp>
        <p:sp>
          <p:nvSpPr>
            <p:cNvPr id="7" name="Rectangle 6"/>
            <p:cNvSpPr/>
            <p:nvPr/>
          </p:nvSpPr>
          <p:spPr>
            <a:xfrm>
              <a:off x="6477000" y="2209800"/>
              <a:ext cx="1905000" cy="22860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Rockwell" panose="02060603020205020403"/>
              </a:endParaRPr>
            </a:p>
          </p:txBody>
        </p:sp>
        <p:sp>
          <p:nvSpPr>
            <p:cNvPr id="8" name="Rectangle 7"/>
            <p:cNvSpPr/>
            <p:nvPr/>
          </p:nvSpPr>
          <p:spPr>
            <a:xfrm>
              <a:off x="6324600" y="2057400"/>
              <a:ext cx="2209800" cy="25908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Rockwell" panose="02060603020205020403"/>
              </a:endParaRPr>
            </a:p>
          </p:txBody>
        </p:sp>
      </p:grpSp>
    </p:spTree>
    <p:extLst>
      <p:ext uri="{BB962C8B-B14F-4D97-AF65-F5344CB8AC3E}">
        <p14:creationId xmlns:p14="http://schemas.microsoft.com/office/powerpoint/2010/main" val="469150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1460" y="2894014"/>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Using Baselines</a:t>
            </a:r>
          </a:p>
        </p:txBody>
      </p:sp>
      <p:sp>
        <p:nvSpPr>
          <p:cNvPr id="3" name="Content Placeholder 2"/>
          <p:cNvSpPr>
            <a:spLocks noGrp="1"/>
          </p:cNvSpPr>
          <p:nvPr>
            <p:ph idx="4294967295"/>
          </p:nvPr>
        </p:nvSpPr>
        <p:spPr>
          <a:xfrm>
            <a:off x="3952240" y="1214756"/>
            <a:ext cx="5717540" cy="5248275"/>
          </a:xfrm>
        </p:spPr>
        <p:txBody>
          <a:bodyPr vert="horz" lIns="91440" tIns="45720" rIns="91440" bIns="45720" rtlCol="0">
            <a:noAutofit/>
          </a:bodyPr>
          <a:lstStyle/>
          <a:p>
            <a:pPr algn="l" rtl="0">
              <a:buChar char="ü"/>
            </a:pPr>
            <a:r>
              <a:rPr lang="en-US" sz="2400" dirty="0"/>
              <a:t>Improve overall security posture</a:t>
            </a:r>
          </a:p>
          <a:p>
            <a:pPr algn="l" rtl="0">
              <a:buChar char="ü"/>
            </a:pPr>
            <a:r>
              <a:rPr lang="en-US" sz="2400" dirty="0"/>
              <a:t>Three steps</a:t>
            </a:r>
          </a:p>
          <a:p>
            <a:pPr lvl="1" algn="l" rtl="0"/>
            <a:r>
              <a:rPr lang="en-US" sz="2400" dirty="0"/>
              <a:t>Initial baseline configuration </a:t>
            </a:r>
            <a:br>
              <a:rPr lang="en-US" sz="2400" dirty="0"/>
            </a:br>
            <a:r>
              <a:rPr lang="en-US" sz="2400" dirty="0"/>
              <a:t>Start in secure state</a:t>
            </a:r>
          </a:p>
          <a:p>
            <a:pPr lvl="1" algn="l" rtl="0"/>
            <a:r>
              <a:rPr lang="en-US" sz="2400" dirty="0"/>
              <a:t>Continuous security monitoring</a:t>
            </a:r>
            <a:br>
              <a:rPr lang="en-US" sz="2400" dirty="0"/>
            </a:br>
            <a:r>
              <a:rPr lang="en-US" sz="2400" dirty="0"/>
              <a:t>Scan for and detect changes</a:t>
            </a:r>
          </a:p>
          <a:p>
            <a:pPr lvl="1" algn="l" rtl="0"/>
            <a:r>
              <a:rPr lang="en-US" sz="2400" dirty="0"/>
              <a:t>Remediation</a:t>
            </a:r>
            <a:br>
              <a:rPr lang="en-US" sz="2400" dirty="0"/>
            </a:br>
            <a:r>
              <a:rPr lang="en-US" sz="2400" dirty="0"/>
              <a:t>Isolate or quarantine modified systems</a:t>
            </a:r>
          </a:p>
          <a:p>
            <a:pPr algn="l" rtl="0">
              <a:buChar char="ü"/>
            </a:pPr>
            <a:endParaRPr lang="en-US" sz="2400" dirty="0"/>
          </a:p>
        </p:txBody>
      </p:sp>
    </p:spTree>
    <p:extLst>
      <p:ext uri="{BB962C8B-B14F-4D97-AF65-F5344CB8AC3E}">
        <p14:creationId xmlns:p14="http://schemas.microsoft.com/office/powerpoint/2010/main" val="2326539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 y="2939734"/>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Master Images </a:t>
            </a:r>
          </a:p>
        </p:txBody>
      </p:sp>
      <p:pic>
        <p:nvPicPr>
          <p:cNvPr id="4" name="Content Placeholder 3"/>
          <p:cNvPicPr>
            <a:picLocks noGrp="1" noChangeAspect="1"/>
          </p:cNvPicPr>
          <p:nvPr>
            <p:ph idx="4294967295"/>
          </p:nvPr>
        </p:nvPicPr>
        <p:blipFill>
          <a:blip r:embed="rId2" cstate="screen">
            <a:extLst>
              <a:ext uri="{28A0092B-C50C-407E-A947-70E740481C1C}">
                <a14:useLocalDpi xmlns:a14="http://schemas.microsoft.com/office/drawing/2010/main"/>
              </a:ext>
            </a:extLst>
          </a:blip>
          <a:stretch>
            <a:fillRect/>
          </a:stretch>
        </p:blipFill>
        <p:spPr>
          <a:xfrm>
            <a:off x="4409440" y="1375092"/>
            <a:ext cx="6426200" cy="4434251"/>
          </a:xfrm>
        </p:spPr>
      </p:pic>
    </p:spTree>
    <p:extLst>
      <p:ext uri="{BB962C8B-B14F-4D97-AF65-F5344CB8AC3E}">
        <p14:creationId xmlns:p14="http://schemas.microsoft.com/office/powerpoint/2010/main" val="2982359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2779714"/>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Implementing Patch Management</a:t>
            </a:r>
          </a:p>
        </p:txBody>
      </p:sp>
      <p:sp>
        <p:nvSpPr>
          <p:cNvPr id="3" name="Content Placeholder 2"/>
          <p:cNvSpPr>
            <a:spLocks noGrp="1"/>
          </p:cNvSpPr>
          <p:nvPr>
            <p:ph idx="4294967295"/>
          </p:nvPr>
        </p:nvSpPr>
        <p:spPr>
          <a:xfrm>
            <a:off x="4119880" y="620396"/>
            <a:ext cx="4711700" cy="5248275"/>
          </a:xfrm>
        </p:spPr>
        <p:txBody>
          <a:bodyPr vert="horz" lIns="91440" tIns="45720" rIns="91440" bIns="45720" rtlCol="0">
            <a:noAutofit/>
          </a:bodyPr>
          <a:lstStyle/>
          <a:p>
            <a:pPr algn="l" rtl="0">
              <a:buChar char="ü"/>
            </a:pPr>
            <a:r>
              <a:rPr lang="en-US" sz="2400" dirty="0"/>
              <a:t>Ensure that systems are up-to-date</a:t>
            </a:r>
          </a:p>
          <a:p>
            <a:pPr lvl="2" algn="l" rtl="0">
              <a:buChar char="ü"/>
            </a:pPr>
            <a:endParaRPr lang="en-US" sz="2400" dirty="0"/>
          </a:p>
          <a:p>
            <a:pPr algn="l" rtl="0">
              <a:buChar char="ü"/>
            </a:pPr>
            <a:r>
              <a:rPr lang="en-US" sz="2400" dirty="0"/>
              <a:t>Protects system against known vulnerabilities</a:t>
            </a:r>
          </a:p>
          <a:p>
            <a:pPr lvl="2" algn="l" rtl="0">
              <a:buChar char="ü"/>
            </a:pPr>
            <a:endParaRPr lang="en-US" sz="2400" dirty="0"/>
          </a:p>
          <a:p>
            <a:pPr algn="l" rtl="0">
              <a:buChar char="ü"/>
            </a:pPr>
            <a:r>
              <a:rPr lang="en-US" sz="2400" dirty="0"/>
              <a:t>Test patches in a test environment that mirrors the production environment</a:t>
            </a:r>
          </a:p>
        </p:txBody>
      </p:sp>
      <p:pic>
        <p:nvPicPr>
          <p:cNvPr id="4" name="Picture 2" descr="12379164851411382719pitr_Patch_icon_2.svg.med.png (300×293)">
            <a:extLst>
              <a:ext uri="{FF2B5EF4-FFF2-40B4-BE49-F238E27FC236}">
                <a16:creationId xmlns:a16="http://schemas.microsoft.com/office/drawing/2014/main" id="{01DCF354-E69A-44A0-98C9-E5EBFFF406E6}"/>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311640" y="2702059"/>
            <a:ext cx="1110868" cy="1084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3057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9080" y="2837548"/>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Patch Management</a:t>
            </a:r>
          </a:p>
        </p:txBody>
      </p:sp>
      <p:sp>
        <p:nvSpPr>
          <p:cNvPr id="3" name="Content Placeholder 2"/>
          <p:cNvSpPr>
            <a:spLocks noGrp="1"/>
          </p:cNvSpPr>
          <p:nvPr>
            <p:ph idx="4294967295"/>
          </p:nvPr>
        </p:nvSpPr>
        <p:spPr>
          <a:xfrm>
            <a:off x="4073208" y="1268096"/>
            <a:ext cx="4711700" cy="5248275"/>
          </a:xfrm>
        </p:spPr>
        <p:txBody>
          <a:bodyPr vert="horz" lIns="91440" tIns="45720" rIns="91440" bIns="45720" rtlCol="0">
            <a:noAutofit/>
          </a:bodyPr>
          <a:lstStyle/>
          <a:p>
            <a:pPr algn="l" rtl="0">
              <a:buChar char="ü"/>
            </a:pPr>
            <a:r>
              <a:rPr lang="en-US" sz="2400" dirty="0"/>
              <a:t>Automated deployment</a:t>
            </a:r>
          </a:p>
          <a:p>
            <a:pPr algn="l" rtl="0">
              <a:buChar char="ü"/>
            </a:pPr>
            <a:r>
              <a:rPr lang="en-US" sz="2400" dirty="0"/>
              <a:t>Controlled deployment</a:t>
            </a:r>
          </a:p>
          <a:p>
            <a:pPr algn="l" rtl="0">
              <a:buChar char="ü"/>
            </a:pPr>
            <a:r>
              <a:rPr lang="en-US" sz="2400" dirty="0"/>
              <a:t>Scheduling patch management</a:t>
            </a:r>
          </a:p>
          <a:p>
            <a:pPr algn="l" rtl="0">
              <a:buChar char="ü"/>
            </a:pPr>
            <a:r>
              <a:rPr lang="en-US" sz="2400" dirty="0"/>
              <a:t>Testing, deploying and verifying updates</a:t>
            </a:r>
          </a:p>
        </p:txBody>
      </p:sp>
      <p:graphicFrame>
        <p:nvGraphicFramePr>
          <p:cNvPr id="30" name="Diagram 29"/>
          <p:cNvGraphicFramePr/>
          <p:nvPr>
            <p:extLst>
              <p:ext uri="{D42A27DB-BD31-4B8C-83A1-F6EECF244321}">
                <p14:modId xmlns:p14="http://schemas.microsoft.com/office/powerpoint/2010/main" val="687459775"/>
              </p:ext>
            </p:extLst>
          </p:nvPr>
        </p:nvGraphicFramePr>
        <p:xfrm>
          <a:off x="3893820" y="4366260"/>
          <a:ext cx="7772400" cy="193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12379164851411382719pitr_Patch_icon_2.svg.med.png (300×293)">
            <a:extLst>
              <a:ext uri="{FF2B5EF4-FFF2-40B4-BE49-F238E27FC236}">
                <a16:creationId xmlns:a16="http://schemas.microsoft.com/office/drawing/2014/main" id="{B252232A-DFBD-4BC1-9D34-E7F1BF90ECBC}"/>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964296" y="2491740"/>
            <a:ext cx="1110868" cy="1084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615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8274"/>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Change Management</a:t>
            </a:r>
          </a:p>
        </p:txBody>
      </p:sp>
      <p:sp>
        <p:nvSpPr>
          <p:cNvPr id="7" name="Content Placeholder 2"/>
          <p:cNvSpPr>
            <a:spLocks noGrp="1"/>
          </p:cNvSpPr>
          <p:nvPr>
            <p:ph idx="4294967295"/>
          </p:nvPr>
        </p:nvSpPr>
        <p:spPr>
          <a:xfrm>
            <a:off x="4172268" y="1242061"/>
            <a:ext cx="5276532" cy="5248275"/>
          </a:xfrm>
        </p:spPr>
        <p:txBody>
          <a:bodyPr vert="horz" lIns="91440" tIns="45720" rIns="91440" bIns="45720" rtlCol="0">
            <a:noAutofit/>
          </a:bodyPr>
          <a:lstStyle/>
          <a:p>
            <a:pPr algn="l" rtl="0">
              <a:buChar char="ü"/>
            </a:pPr>
            <a:r>
              <a:rPr lang="en-US" sz="2400" dirty="0"/>
              <a:t>Helps ensure changes to IT systems do not result in unintended outages</a:t>
            </a:r>
          </a:p>
          <a:p>
            <a:pPr lvl="5"/>
            <a:endParaRPr lang="en-US" sz="2400" dirty="0"/>
          </a:p>
          <a:p>
            <a:pPr algn="l" rtl="0">
              <a:buChar char="ü"/>
            </a:pPr>
            <a:r>
              <a:rPr lang="en-US" sz="2400" dirty="0"/>
              <a:t>Provides an accounting structure or method to document all changes</a:t>
            </a:r>
          </a:p>
          <a:p>
            <a:pPr lvl="4"/>
            <a:endParaRPr lang="en-US" dirty="0"/>
          </a:p>
          <a:p>
            <a:pPr algn="l" rtl="0">
              <a:buChar char="ü"/>
            </a:pPr>
            <a:r>
              <a:rPr lang="en-US" sz="2400" dirty="0"/>
              <a:t>Changes are proposed and reviewed before implementation</a:t>
            </a:r>
          </a:p>
        </p:txBody>
      </p:sp>
    </p:spTree>
    <p:extLst>
      <p:ext uri="{BB962C8B-B14F-4D97-AF65-F5344CB8AC3E}">
        <p14:creationId xmlns:p14="http://schemas.microsoft.com/office/powerpoint/2010/main" val="1469819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12420" y="2741614"/>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Allowing &amp; Blocking Applications</a:t>
            </a:r>
          </a:p>
        </p:txBody>
      </p:sp>
      <p:sp>
        <p:nvSpPr>
          <p:cNvPr id="3" name="Content Placeholder 2"/>
          <p:cNvSpPr>
            <a:spLocks noGrp="1"/>
          </p:cNvSpPr>
          <p:nvPr>
            <p:ph idx="4294967295"/>
          </p:nvPr>
        </p:nvSpPr>
        <p:spPr>
          <a:xfrm>
            <a:off x="4165600" y="1778637"/>
            <a:ext cx="4711700" cy="3738244"/>
          </a:xfrm>
        </p:spPr>
        <p:txBody>
          <a:bodyPr vert="horz" lIns="91440" tIns="45720" rIns="91440" bIns="45720" rtlCol="0">
            <a:noAutofit/>
          </a:bodyPr>
          <a:lstStyle/>
          <a:p>
            <a:pPr algn="l" rtl="0">
              <a:buChar char="ü"/>
            </a:pPr>
            <a:r>
              <a:rPr lang="en-US" sz="2400" dirty="0"/>
              <a:t>Application allow list </a:t>
            </a:r>
          </a:p>
          <a:p>
            <a:pPr lvl="1" algn="l" rtl="0"/>
            <a:r>
              <a:rPr lang="en-US" sz="2400" dirty="0"/>
              <a:t>Blocks all applications </a:t>
            </a:r>
            <a:br>
              <a:rPr lang="en-US" sz="2400" dirty="0"/>
            </a:br>
            <a:r>
              <a:rPr lang="en-US" sz="2400" dirty="0"/>
              <a:t>NOT on the list</a:t>
            </a:r>
          </a:p>
          <a:p>
            <a:pPr lvl="4" algn="l" rtl="0"/>
            <a:endParaRPr lang="en-US" sz="2400" dirty="0"/>
          </a:p>
          <a:p>
            <a:pPr algn="l" rtl="0">
              <a:buChar char="ü"/>
            </a:pPr>
            <a:r>
              <a:rPr lang="en-US" sz="2400" dirty="0"/>
              <a:t>Application block list </a:t>
            </a:r>
          </a:p>
          <a:p>
            <a:pPr lvl="1" algn="l" rtl="0"/>
            <a:r>
              <a:rPr lang="en-US" sz="2400" dirty="0"/>
              <a:t>Blocks all applications </a:t>
            </a:r>
            <a:br>
              <a:rPr lang="en-US" sz="2400" dirty="0"/>
            </a:br>
            <a:r>
              <a:rPr lang="en-US" sz="2400" dirty="0"/>
              <a:t>on the list</a:t>
            </a:r>
          </a:p>
          <a:p>
            <a:pPr algn="l" rtl="0">
              <a:buChar char="ü"/>
            </a:pPr>
            <a:endParaRPr lang="en-US" sz="2400" dirty="0"/>
          </a:p>
        </p:txBody>
      </p:sp>
      <p:sp>
        <p:nvSpPr>
          <p:cNvPr id="4" name="&quot;Not Allowed&quot; Symbol 3">
            <a:extLst>
              <a:ext uri="{FF2B5EF4-FFF2-40B4-BE49-F238E27FC236}">
                <a16:creationId xmlns:a16="http://schemas.microsoft.com/office/drawing/2014/main" id="{4EFC664E-B911-4739-85FF-DD1105B20D8A}"/>
              </a:ext>
            </a:extLst>
          </p:cNvPr>
          <p:cNvSpPr/>
          <p:nvPr/>
        </p:nvSpPr>
        <p:spPr>
          <a:xfrm>
            <a:off x="8423910" y="3691852"/>
            <a:ext cx="1371600" cy="1295400"/>
          </a:xfrm>
          <a:prstGeom prst="noSmoking">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latin typeface="Rockwell" panose="02060603020205020403"/>
            </a:endParaRPr>
          </a:p>
        </p:txBody>
      </p:sp>
      <p:sp>
        <p:nvSpPr>
          <p:cNvPr id="5" name="TextBox 4">
            <a:extLst>
              <a:ext uri="{FF2B5EF4-FFF2-40B4-BE49-F238E27FC236}">
                <a16:creationId xmlns:a16="http://schemas.microsoft.com/office/drawing/2014/main" id="{440F38B0-E621-4663-87F3-D83CEC382D9A}"/>
              </a:ext>
            </a:extLst>
          </p:cNvPr>
          <p:cNvSpPr txBox="1"/>
          <p:nvPr/>
        </p:nvSpPr>
        <p:spPr>
          <a:xfrm>
            <a:off x="8374380" y="1778637"/>
            <a:ext cx="1600200" cy="1107996"/>
          </a:xfrm>
          <a:prstGeom prst="rect">
            <a:avLst/>
          </a:prstGeom>
          <a:noFill/>
        </p:spPr>
        <p:txBody>
          <a:bodyPr wrap="square" rtlCol="0">
            <a:spAutoFit/>
          </a:bodyPr>
          <a:lstStyle/>
          <a:p>
            <a:r>
              <a:rPr lang="en-US" sz="6600" dirty="0">
                <a:solidFill>
                  <a:srgbClr val="C00000"/>
                </a:solidFill>
                <a:latin typeface="Rockwell" panose="02060603020205020403"/>
                <a:sym typeface="Wingdings 2" panose="05020102010507070707" pitchFamily="18" charset="2"/>
              </a:rPr>
              <a:t></a:t>
            </a:r>
            <a:endParaRPr lang="en-US" sz="6600" dirty="0">
              <a:solidFill>
                <a:srgbClr val="C00000"/>
              </a:solidFill>
              <a:latin typeface="Rockwell" panose="02060603020205020403"/>
            </a:endParaRPr>
          </a:p>
        </p:txBody>
      </p:sp>
    </p:spTree>
    <p:extLst>
      <p:ext uri="{BB962C8B-B14F-4D97-AF65-F5344CB8AC3E}">
        <p14:creationId xmlns:p14="http://schemas.microsoft.com/office/powerpoint/2010/main" val="1329084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7640" y="2741614"/>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Implementing Secure Systems</a:t>
            </a:r>
          </a:p>
        </p:txBody>
      </p:sp>
      <p:sp>
        <p:nvSpPr>
          <p:cNvPr id="3" name="Content Placeholder 2"/>
          <p:cNvSpPr>
            <a:spLocks noGrp="1"/>
          </p:cNvSpPr>
          <p:nvPr>
            <p:ph idx="4294967295"/>
          </p:nvPr>
        </p:nvSpPr>
        <p:spPr>
          <a:xfrm>
            <a:off x="4164648" y="1397636"/>
            <a:ext cx="4711700" cy="5248275"/>
          </a:xfrm>
        </p:spPr>
        <p:txBody>
          <a:bodyPr vert="horz" lIns="91440" tIns="45720" rIns="91440" bIns="45720" rtlCol="0">
            <a:noAutofit/>
          </a:bodyPr>
          <a:lstStyle/>
          <a:p>
            <a:pPr algn="l" rtl="0">
              <a:buChar char="ü"/>
            </a:pPr>
            <a:r>
              <a:rPr lang="en-US" sz="2400" dirty="0"/>
              <a:t>Application Programming Interface </a:t>
            </a:r>
          </a:p>
          <a:p>
            <a:pPr lvl="1" algn="l" rtl="0"/>
            <a:r>
              <a:rPr lang="en-US" sz="2400" dirty="0"/>
              <a:t>Authentication</a:t>
            </a:r>
          </a:p>
          <a:p>
            <a:pPr lvl="1" algn="l" rtl="0"/>
            <a:r>
              <a:rPr lang="en-US" sz="2400" dirty="0"/>
              <a:t>Authorization</a:t>
            </a:r>
          </a:p>
          <a:p>
            <a:pPr lvl="1" algn="l" rtl="0"/>
            <a:r>
              <a:rPr lang="en-US" sz="2400" dirty="0"/>
              <a:t>Transport level security</a:t>
            </a:r>
          </a:p>
          <a:p>
            <a:pPr lvl="1" algn="l" rtl="0"/>
            <a:endParaRPr lang="en-US" sz="2400" dirty="0"/>
          </a:p>
          <a:p>
            <a:pPr algn="l" rtl="0">
              <a:buChar char="ü"/>
            </a:pPr>
            <a:r>
              <a:rPr lang="en-US" sz="2400" dirty="0"/>
              <a:t>Microservices </a:t>
            </a:r>
          </a:p>
        </p:txBody>
      </p:sp>
    </p:spTree>
    <p:extLst>
      <p:ext uri="{BB962C8B-B14F-4D97-AF65-F5344CB8AC3E}">
        <p14:creationId xmlns:p14="http://schemas.microsoft.com/office/powerpoint/2010/main" val="3343719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8620" y="2838450"/>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Introduction</a:t>
            </a:r>
          </a:p>
        </p:txBody>
      </p:sp>
      <p:sp>
        <p:nvSpPr>
          <p:cNvPr id="3" name="Content Placeholder 2"/>
          <p:cNvSpPr>
            <a:spLocks noGrp="1"/>
          </p:cNvSpPr>
          <p:nvPr>
            <p:ph idx="4294967295"/>
          </p:nvPr>
        </p:nvSpPr>
        <p:spPr>
          <a:xfrm>
            <a:off x="4080828" y="1169036"/>
            <a:ext cx="6712678" cy="5248275"/>
          </a:xfrm>
        </p:spPr>
        <p:txBody>
          <a:bodyPr vert="horz" lIns="91440" tIns="45720" rIns="91440" bIns="45720" rtlCol="0">
            <a:noAutofit/>
          </a:bodyPr>
          <a:lstStyle/>
          <a:p>
            <a:pPr algn="l" rtl="0">
              <a:buChar char="ü"/>
            </a:pPr>
            <a:r>
              <a:rPr lang="en-US" sz="2400" b="1" dirty="0"/>
              <a:t>Implement Access Controls: </a:t>
            </a:r>
            <a:r>
              <a:rPr lang="en-GB" sz="2400" b="1" dirty="0"/>
              <a:t>Regular Software Updates and Patch Management</a:t>
            </a:r>
          </a:p>
          <a:p>
            <a:pPr algn="l" rtl="0">
              <a:buChar char="ü"/>
            </a:pPr>
            <a:r>
              <a:rPr lang="en-US" sz="2400" b="1" dirty="0"/>
              <a:t>Use Encryption:</a:t>
            </a:r>
          </a:p>
          <a:p>
            <a:pPr algn="l" rtl="0">
              <a:buChar char="ü"/>
            </a:pPr>
            <a:r>
              <a:rPr lang="en-US" sz="2400" b="1" dirty="0"/>
              <a:t>Network Segmentation:</a:t>
            </a:r>
          </a:p>
          <a:p>
            <a:pPr algn="l" rtl="0">
              <a:buChar char="ü"/>
            </a:pPr>
            <a:r>
              <a:rPr lang="en-GB" sz="2400" b="1" dirty="0"/>
              <a:t>Implement Intrusion Detection and Prevention Systems (IDPS):</a:t>
            </a:r>
          </a:p>
          <a:p>
            <a:pPr algn="l" rtl="0">
              <a:buChar char="ü"/>
            </a:pPr>
            <a:r>
              <a:rPr lang="en-US" sz="2400" b="1" dirty="0"/>
              <a:t>Endpoint Protection:</a:t>
            </a:r>
          </a:p>
          <a:p>
            <a:pPr algn="l" rtl="0">
              <a:buChar char="ü"/>
            </a:pPr>
            <a:r>
              <a:rPr lang="en-GB" sz="2400" b="1" dirty="0"/>
              <a:t>Data Backup and Disaster Recovery: </a:t>
            </a:r>
            <a:endParaRPr lang="en-US" sz="2400" b="1" dirty="0"/>
          </a:p>
        </p:txBody>
      </p:sp>
    </p:spTree>
    <p:extLst>
      <p:ext uri="{BB962C8B-B14F-4D97-AF65-F5344CB8AC3E}">
        <p14:creationId xmlns:p14="http://schemas.microsoft.com/office/powerpoint/2010/main" val="4058708873"/>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2841032" y="2499205"/>
            <a:ext cx="6509936" cy="1311547"/>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First Lecture</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58929" y="1061687"/>
            <a:ext cx="1278458" cy="538463"/>
          </a:xfrm>
          <a:prstGeom prst="rect">
            <a:avLst/>
          </a:prstGeom>
        </p:spPr>
      </p:pic>
      <p:sp>
        <p:nvSpPr>
          <p:cNvPr id="5" name="مستطيل 6">
            <a:extLst>
              <a:ext uri="{FF2B5EF4-FFF2-40B4-BE49-F238E27FC236}">
                <a16:creationId xmlns:a16="http://schemas.microsoft.com/office/drawing/2014/main" id="{7C97D253-ACE5-43B8-90BA-7465263FC4D5}"/>
              </a:ext>
              <a:ext uri="{C183D7F6-B498-43B3-948B-1728B52AA6E4}">
                <adec:decorative xmlns:adec="http://schemas.microsoft.com/office/drawing/2017/decorative" val="1"/>
              </a:ext>
            </a:extLst>
          </p:cNvPr>
          <p:cNvSpPr/>
          <p:nvPr/>
        </p:nvSpPr>
        <p:spPr>
          <a:xfrm>
            <a:off x="1524002" y="5602985"/>
            <a:ext cx="9144000" cy="253746"/>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defTabSz="685800" rtl="0">
              <a:defRPr/>
            </a:pP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050" spc="38"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77424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7C7C2C-D9C6-43D5-BF13-C1E3FF7D29C1}"/>
              </a:ext>
            </a:extLst>
          </p:cNvPr>
          <p:cNvSpPr/>
          <p:nvPr/>
        </p:nvSpPr>
        <p:spPr>
          <a:xfrm>
            <a:off x="3731029" y="1028343"/>
            <a:ext cx="8460971" cy="4801314"/>
          </a:xfrm>
          <a:prstGeom prst="rect">
            <a:avLst/>
          </a:prstGeom>
        </p:spPr>
        <p:txBody>
          <a:bodyPr wrap="none">
            <a:spAutoFit/>
          </a:bodyPr>
          <a:lstStyle/>
          <a:p>
            <a:pPr marL="285750" indent="-285750">
              <a:buFont typeface="Wingdings" panose="05000000000000000000" pitchFamily="2" charset="2"/>
              <a:buChar char="ü"/>
            </a:pPr>
            <a:r>
              <a:rPr lang="en-GB" sz="2800" b="1" dirty="0"/>
              <a:t>Employee Training and Awareness: </a:t>
            </a:r>
          </a:p>
          <a:p>
            <a:pPr marL="285750" indent="-285750">
              <a:buFont typeface="Wingdings" panose="05000000000000000000" pitchFamily="2" charset="2"/>
              <a:buChar char="ü"/>
            </a:pPr>
            <a:endParaRPr lang="en-GB" sz="2800" b="1" dirty="0"/>
          </a:p>
          <a:p>
            <a:pPr marL="285750" indent="-285750">
              <a:buFont typeface="Wingdings" panose="05000000000000000000" pitchFamily="2" charset="2"/>
              <a:buChar char="ü"/>
            </a:pPr>
            <a:r>
              <a:rPr lang="en-GB" sz="2800" b="1" dirty="0"/>
              <a:t>Implement Security Policies and Procedures:</a:t>
            </a:r>
          </a:p>
          <a:p>
            <a:pPr marL="285750" indent="-285750">
              <a:buFont typeface="Wingdings" panose="05000000000000000000" pitchFamily="2" charset="2"/>
              <a:buChar char="ü"/>
            </a:pPr>
            <a:endParaRPr lang="en-GB" sz="2800" b="1" dirty="0"/>
          </a:p>
          <a:p>
            <a:pPr marL="285750" indent="-285750">
              <a:buFont typeface="Wingdings" panose="05000000000000000000" pitchFamily="2" charset="2"/>
              <a:buChar char="ü"/>
            </a:pPr>
            <a:r>
              <a:rPr lang="en-GB" sz="2800" b="1" dirty="0"/>
              <a:t>Monitor and Audit:</a:t>
            </a:r>
          </a:p>
          <a:p>
            <a:pPr marL="285750" indent="-285750">
              <a:buFont typeface="Wingdings" panose="05000000000000000000" pitchFamily="2" charset="2"/>
              <a:buChar char="ü"/>
            </a:pPr>
            <a:endParaRPr lang="en-GB" sz="2800" b="1" dirty="0"/>
          </a:p>
          <a:p>
            <a:pPr marL="285750" indent="-285750">
              <a:buFont typeface="Wingdings" panose="05000000000000000000" pitchFamily="2" charset="2"/>
              <a:buChar char="ü"/>
            </a:pPr>
            <a:r>
              <a:rPr lang="en-GB" sz="2800" b="1" dirty="0"/>
              <a:t>Physical Security:</a:t>
            </a:r>
          </a:p>
          <a:p>
            <a:pPr marL="285750" indent="-285750">
              <a:buFont typeface="Wingdings" panose="05000000000000000000" pitchFamily="2" charset="2"/>
              <a:buChar char="ü"/>
            </a:pPr>
            <a:endParaRPr lang="en-GB" sz="2800" b="1" dirty="0"/>
          </a:p>
          <a:p>
            <a:pPr marL="285750" indent="-285750">
              <a:buFont typeface="Wingdings" panose="05000000000000000000" pitchFamily="2" charset="2"/>
              <a:buChar char="ü"/>
            </a:pPr>
            <a:r>
              <a:rPr lang="en-GB" sz="2800" b="1" dirty="0"/>
              <a:t>Vendor and Third-Party Risk Management:</a:t>
            </a:r>
          </a:p>
          <a:p>
            <a:endParaRPr lang="en-GB" dirty="0"/>
          </a:p>
          <a:p>
            <a:endParaRPr lang="en-GB" dirty="0"/>
          </a:p>
          <a:p>
            <a:endParaRPr lang="en-GB" dirty="0"/>
          </a:p>
        </p:txBody>
      </p:sp>
    </p:spTree>
    <p:extLst>
      <p:ext uri="{BB962C8B-B14F-4D97-AF65-F5344CB8AC3E}">
        <p14:creationId xmlns:p14="http://schemas.microsoft.com/office/powerpoint/2010/main" val="173279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74764C-6243-48B8-A6C4-0FD0E2A44032}"/>
              </a:ext>
            </a:extLst>
          </p:cNvPr>
          <p:cNvSpPr/>
          <p:nvPr/>
        </p:nvSpPr>
        <p:spPr>
          <a:xfrm>
            <a:off x="145267" y="2589911"/>
            <a:ext cx="2759298" cy="1754326"/>
          </a:xfrm>
          <a:prstGeom prst="rect">
            <a:avLst/>
          </a:prstGeom>
        </p:spPr>
        <p:txBody>
          <a:bodyPr wrap="square">
            <a:spAutoFit/>
          </a:bodyPr>
          <a:lstStyle/>
          <a:p>
            <a:r>
              <a:rPr lang="en-GB" sz="3600" b="1" dirty="0"/>
              <a:t>Implement Access Controls:</a:t>
            </a:r>
          </a:p>
        </p:txBody>
      </p:sp>
      <p:sp>
        <p:nvSpPr>
          <p:cNvPr id="4" name="Rectangle 3">
            <a:extLst>
              <a:ext uri="{FF2B5EF4-FFF2-40B4-BE49-F238E27FC236}">
                <a16:creationId xmlns:a16="http://schemas.microsoft.com/office/drawing/2014/main" id="{D3F5820E-8CBA-4413-872E-BBA35B04390C}"/>
              </a:ext>
            </a:extLst>
          </p:cNvPr>
          <p:cNvSpPr/>
          <p:nvPr/>
        </p:nvSpPr>
        <p:spPr>
          <a:xfrm>
            <a:off x="3354728" y="1074867"/>
            <a:ext cx="8265459" cy="4524315"/>
          </a:xfrm>
          <a:prstGeom prst="rect">
            <a:avLst/>
          </a:prstGeom>
        </p:spPr>
        <p:txBody>
          <a:bodyPr wrap="square">
            <a:spAutoFit/>
          </a:bodyPr>
          <a:lstStyle/>
          <a:p>
            <a:pPr algn="just">
              <a:buFont typeface="+mj-lt"/>
              <a:buAutoNum type="arabicPeriod"/>
            </a:pPr>
            <a:r>
              <a:rPr lang="en-GB" b="1" dirty="0">
                <a:solidFill>
                  <a:srgbClr val="0D0D0D"/>
                </a:solidFill>
                <a:latin typeface="Söhne"/>
              </a:rPr>
              <a:t>Implement Access Controls</a:t>
            </a:r>
            <a:r>
              <a:rPr lang="en-GB" dirty="0">
                <a:solidFill>
                  <a:srgbClr val="0D0D0D"/>
                </a:solidFill>
                <a:latin typeface="Söhne"/>
              </a:rPr>
              <a:t>: Utilize strong authentication mechanisms such as passwords, biometrics, or two-factor authentication to control access to hosts and data. Implement least privilege principles to ensure users have only the permissions necessary to perform their job functions.</a:t>
            </a:r>
          </a:p>
          <a:p>
            <a:pPr algn="just">
              <a:buFont typeface="+mj-lt"/>
              <a:buAutoNum type="arabicPeriod"/>
            </a:pPr>
            <a:r>
              <a:rPr lang="en-GB" b="1" dirty="0">
                <a:solidFill>
                  <a:srgbClr val="0D0D0D"/>
                </a:solidFill>
                <a:latin typeface="Söhne"/>
              </a:rPr>
              <a:t>Regular Software Updates and Patch Management</a:t>
            </a:r>
            <a:r>
              <a:rPr lang="en-GB" dirty="0">
                <a:solidFill>
                  <a:srgbClr val="0D0D0D"/>
                </a:solidFill>
                <a:latin typeface="Söhne"/>
              </a:rPr>
              <a:t>: Keep operating systems, applications, and firmware up to date with the latest security patches to mitigate vulnerabilities that could be exploited by attackers.</a:t>
            </a:r>
          </a:p>
          <a:p>
            <a:pPr algn="just">
              <a:buFont typeface="+mj-lt"/>
              <a:buAutoNum type="arabicPeriod"/>
            </a:pPr>
            <a:r>
              <a:rPr lang="en-GB" b="1" dirty="0">
                <a:solidFill>
                  <a:srgbClr val="0D0D0D"/>
                </a:solidFill>
                <a:latin typeface="Söhne"/>
              </a:rPr>
              <a:t>Use Encryption</a:t>
            </a:r>
            <a:r>
              <a:rPr lang="en-GB" dirty="0">
                <a:solidFill>
                  <a:srgbClr val="0D0D0D"/>
                </a:solidFill>
                <a:latin typeface="Söhne"/>
              </a:rPr>
              <a:t>: Encrypt data at rest and in transit using robust encryption algorithms to prevent unauthorized access even if the data is compromised. This includes encrypting hard drives, databases, communication channels, and backups.</a:t>
            </a:r>
          </a:p>
          <a:p>
            <a:pPr algn="just">
              <a:buFont typeface="+mj-lt"/>
              <a:buAutoNum type="arabicPeriod"/>
            </a:pPr>
            <a:r>
              <a:rPr lang="en-GB" b="1" dirty="0">
                <a:solidFill>
                  <a:srgbClr val="0D0D0D"/>
                </a:solidFill>
                <a:latin typeface="Söhne"/>
              </a:rPr>
              <a:t>Network Segmentation</a:t>
            </a:r>
            <a:r>
              <a:rPr lang="en-GB" dirty="0">
                <a:solidFill>
                  <a:srgbClr val="0D0D0D"/>
                </a:solidFill>
                <a:latin typeface="Söhne"/>
              </a:rPr>
              <a:t>: Segment networks to limit the scope of potential breaches. Use firewalls, VLANs, and other network security measures to separate sensitive data and critical systems from less secure areas of the network.</a:t>
            </a:r>
          </a:p>
          <a:p>
            <a:pPr algn="just">
              <a:buFont typeface="+mj-lt"/>
              <a:buAutoNum type="arabicPeriod"/>
            </a:pPr>
            <a:r>
              <a:rPr lang="en-GB" b="1" dirty="0">
                <a:solidFill>
                  <a:srgbClr val="0D0D0D"/>
                </a:solidFill>
                <a:latin typeface="Söhne"/>
              </a:rPr>
              <a:t>Implement Intrusion Detection and Prevention Systems (IDPS)</a:t>
            </a:r>
            <a:r>
              <a:rPr lang="en-GB" dirty="0">
                <a:solidFill>
                  <a:srgbClr val="0D0D0D"/>
                </a:solidFill>
                <a:latin typeface="Söhne"/>
              </a:rPr>
              <a:t>: Deploy IDPS solutions to monitor network and system activities for malicious </a:t>
            </a:r>
            <a:r>
              <a:rPr lang="en-GB" dirty="0" err="1">
                <a:solidFill>
                  <a:srgbClr val="0D0D0D"/>
                </a:solidFill>
                <a:latin typeface="Söhne"/>
              </a:rPr>
              <a:t>behavior</a:t>
            </a:r>
            <a:r>
              <a:rPr lang="en-GB" dirty="0">
                <a:solidFill>
                  <a:srgbClr val="0D0D0D"/>
                </a:solidFill>
                <a:latin typeface="Söhne"/>
              </a:rPr>
              <a:t> or policy violations, and automatically respond to security incidents.</a:t>
            </a:r>
            <a:endParaRPr lang="en-GB" b="0" i="0" dirty="0">
              <a:solidFill>
                <a:srgbClr val="0D0D0D"/>
              </a:solidFill>
              <a:effectLst/>
              <a:latin typeface="Söhne"/>
            </a:endParaRPr>
          </a:p>
        </p:txBody>
      </p:sp>
    </p:spTree>
    <p:extLst>
      <p:ext uri="{BB962C8B-B14F-4D97-AF65-F5344CB8AC3E}">
        <p14:creationId xmlns:p14="http://schemas.microsoft.com/office/powerpoint/2010/main" val="2569604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EA8B8A-2BC4-47D9-BBF9-83CEC65F35EF}"/>
              </a:ext>
            </a:extLst>
          </p:cNvPr>
          <p:cNvSpPr/>
          <p:nvPr/>
        </p:nvSpPr>
        <p:spPr>
          <a:xfrm>
            <a:off x="848355" y="335845"/>
            <a:ext cx="9780495" cy="6186309"/>
          </a:xfrm>
          <a:prstGeom prst="rect">
            <a:avLst/>
          </a:prstGeom>
        </p:spPr>
        <p:txBody>
          <a:bodyPr wrap="square">
            <a:spAutoFit/>
          </a:bodyPr>
          <a:lstStyle/>
          <a:p>
            <a:pPr>
              <a:buFont typeface="+mj-lt"/>
              <a:buAutoNum type="arabicPeriod"/>
            </a:pPr>
            <a:r>
              <a:rPr lang="en-GB" b="1" dirty="0">
                <a:solidFill>
                  <a:srgbClr val="0D0D0D"/>
                </a:solidFill>
                <a:latin typeface="Söhne"/>
              </a:rPr>
              <a:t>Endpoint Protection</a:t>
            </a:r>
            <a:r>
              <a:rPr lang="en-GB" dirty="0">
                <a:solidFill>
                  <a:srgbClr val="0D0D0D"/>
                </a:solidFill>
                <a:latin typeface="Söhne"/>
              </a:rPr>
              <a:t>: Install and regularly update antivirus and anti-malware software on all hosts to detect and prevent malware infections. Endpoint protection solutions can also include features such as host-based firewalls and intrusion prevention.</a:t>
            </a:r>
          </a:p>
          <a:p>
            <a:pPr>
              <a:buFont typeface="+mj-lt"/>
              <a:buAutoNum type="arabicPeriod"/>
            </a:pPr>
            <a:r>
              <a:rPr lang="en-GB" b="1" dirty="0">
                <a:solidFill>
                  <a:srgbClr val="0D0D0D"/>
                </a:solidFill>
                <a:latin typeface="Söhne"/>
              </a:rPr>
              <a:t>Data Backup and Disaster Recovery</a:t>
            </a:r>
            <a:r>
              <a:rPr lang="en-GB" dirty="0">
                <a:solidFill>
                  <a:srgbClr val="0D0D0D"/>
                </a:solidFill>
                <a:latin typeface="Söhne"/>
              </a:rPr>
              <a:t>: Regularly back up critical data and systems, storing backups securely offsite. Develop and regularly test a disaster recovery plan to ensure business continuity in the event of a security incident or data loss.</a:t>
            </a:r>
          </a:p>
          <a:p>
            <a:pPr>
              <a:buFont typeface="+mj-lt"/>
              <a:buAutoNum type="arabicPeriod"/>
            </a:pPr>
            <a:r>
              <a:rPr lang="en-GB" b="1" dirty="0">
                <a:solidFill>
                  <a:srgbClr val="0D0D0D"/>
                </a:solidFill>
                <a:latin typeface="Söhne"/>
              </a:rPr>
              <a:t>Employee Training and Awareness</a:t>
            </a:r>
            <a:r>
              <a:rPr lang="en-GB" dirty="0">
                <a:solidFill>
                  <a:srgbClr val="0D0D0D"/>
                </a:solidFill>
                <a:latin typeface="Söhne"/>
              </a:rPr>
              <a:t>: Educate employees about security best practices, such as identifying phishing emails, creating strong passwords, and recognizing social engineering attempts. Regular security awareness training can help reduce the risk of human error leading to security breaches.</a:t>
            </a:r>
          </a:p>
          <a:p>
            <a:pPr>
              <a:buFont typeface="+mj-lt"/>
              <a:buAutoNum type="arabicPeriod"/>
            </a:pPr>
            <a:r>
              <a:rPr lang="en-GB" b="1" dirty="0">
                <a:solidFill>
                  <a:srgbClr val="0D0D0D"/>
                </a:solidFill>
                <a:latin typeface="Söhne"/>
              </a:rPr>
              <a:t>Implement Security Policies and Procedures</a:t>
            </a:r>
            <a:r>
              <a:rPr lang="en-GB" dirty="0">
                <a:solidFill>
                  <a:srgbClr val="0D0D0D"/>
                </a:solidFill>
                <a:latin typeface="Söhne"/>
              </a:rPr>
              <a:t>: Develop and enforce security policies and procedures that govern the secure handling of data and access to hosts. This includes policies for password management, acceptable use of resources, data classification, and incident response.</a:t>
            </a:r>
          </a:p>
          <a:p>
            <a:pPr>
              <a:buFont typeface="+mj-lt"/>
              <a:buAutoNum type="arabicPeriod"/>
            </a:pPr>
            <a:r>
              <a:rPr lang="en-GB" b="1" dirty="0">
                <a:solidFill>
                  <a:srgbClr val="0D0D0D"/>
                </a:solidFill>
                <a:latin typeface="Söhne"/>
              </a:rPr>
              <a:t>Monitor and Audit</a:t>
            </a:r>
            <a:r>
              <a:rPr lang="en-GB" dirty="0">
                <a:solidFill>
                  <a:srgbClr val="0D0D0D"/>
                </a:solidFill>
                <a:latin typeface="Söhne"/>
              </a:rPr>
              <a:t>: Implement logging and monitoring solutions to track user activities, system events, and network traffic for signs of unauthorized access or suspicious </a:t>
            </a:r>
            <a:r>
              <a:rPr lang="en-GB" dirty="0" err="1">
                <a:solidFill>
                  <a:srgbClr val="0D0D0D"/>
                </a:solidFill>
                <a:latin typeface="Söhne"/>
              </a:rPr>
              <a:t>behavior</a:t>
            </a:r>
            <a:r>
              <a:rPr lang="en-GB" dirty="0">
                <a:solidFill>
                  <a:srgbClr val="0D0D0D"/>
                </a:solidFill>
                <a:latin typeface="Söhne"/>
              </a:rPr>
              <a:t>. Regularly review logs and conduct security audits to identify and address potential security issues.</a:t>
            </a:r>
          </a:p>
          <a:p>
            <a:pPr>
              <a:buFont typeface="+mj-lt"/>
              <a:buAutoNum type="arabicPeriod"/>
            </a:pPr>
            <a:r>
              <a:rPr lang="en-GB" b="1" dirty="0">
                <a:solidFill>
                  <a:srgbClr val="0D0D0D"/>
                </a:solidFill>
                <a:latin typeface="Söhne"/>
              </a:rPr>
              <a:t>Physical Security</a:t>
            </a:r>
            <a:r>
              <a:rPr lang="en-GB" dirty="0">
                <a:solidFill>
                  <a:srgbClr val="0D0D0D"/>
                </a:solidFill>
                <a:latin typeface="Söhne"/>
              </a:rPr>
              <a:t>: Secure physical access to hosts and data </a:t>
            </a:r>
            <a:r>
              <a:rPr lang="en-GB" dirty="0" err="1">
                <a:solidFill>
                  <a:srgbClr val="0D0D0D"/>
                </a:solidFill>
                <a:latin typeface="Söhne"/>
              </a:rPr>
              <a:t>centers</a:t>
            </a:r>
            <a:r>
              <a:rPr lang="en-GB" dirty="0">
                <a:solidFill>
                  <a:srgbClr val="0D0D0D"/>
                </a:solidFill>
                <a:latin typeface="Söhne"/>
              </a:rPr>
              <a:t> by implementing measures such as access controls, surveillance cameras, and environmental controls (e.g., temperature and humidity monitoring).</a:t>
            </a:r>
          </a:p>
          <a:p>
            <a:pPr>
              <a:buFont typeface="+mj-lt"/>
              <a:buAutoNum type="arabicPeriod"/>
            </a:pPr>
            <a:r>
              <a:rPr lang="en-GB" b="1" dirty="0">
                <a:solidFill>
                  <a:srgbClr val="0D0D0D"/>
                </a:solidFill>
                <a:latin typeface="Söhne"/>
              </a:rPr>
              <a:t>Vendor and Third-Party Risk Management</a:t>
            </a:r>
            <a:r>
              <a:rPr lang="en-GB" dirty="0">
                <a:solidFill>
                  <a:srgbClr val="0D0D0D"/>
                </a:solidFill>
                <a:latin typeface="Söhne"/>
              </a:rPr>
              <a:t>: Assess the security posture of third-party vendors and service providers who have access to your hosts or handle your data. Ensure they meet your organization's security standards and requirements.</a:t>
            </a:r>
            <a:endParaRPr lang="en-GB" b="0" i="0" dirty="0">
              <a:solidFill>
                <a:srgbClr val="0D0D0D"/>
              </a:solidFill>
              <a:effectLst/>
              <a:latin typeface="Söhne"/>
            </a:endParaRPr>
          </a:p>
        </p:txBody>
      </p:sp>
    </p:spTree>
    <p:extLst>
      <p:ext uri="{BB962C8B-B14F-4D97-AF65-F5344CB8AC3E}">
        <p14:creationId xmlns:p14="http://schemas.microsoft.com/office/powerpoint/2010/main" val="366204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1782" y="2730499"/>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Virtualization</a:t>
            </a:r>
          </a:p>
        </p:txBody>
      </p:sp>
      <p:sp>
        <p:nvSpPr>
          <p:cNvPr id="7" name="Content Placeholder 2"/>
          <p:cNvSpPr>
            <a:spLocks noGrp="1"/>
          </p:cNvSpPr>
          <p:nvPr>
            <p:ph idx="4294967295"/>
          </p:nvPr>
        </p:nvSpPr>
        <p:spPr>
          <a:xfrm>
            <a:off x="4045744" y="695323"/>
            <a:ext cx="6082104" cy="5566581"/>
          </a:xfrm>
        </p:spPr>
        <p:txBody>
          <a:bodyPr vert="horz" lIns="91440" tIns="45720" rIns="91440" bIns="45720" rtlCol="0">
            <a:noAutofit/>
          </a:bodyPr>
          <a:lstStyle/>
          <a:p>
            <a:pPr marL="0" indent="0" algn="l" rtl="0">
              <a:buNone/>
            </a:pPr>
            <a:r>
              <a:rPr lang="en-GB" sz="1600" dirty="0"/>
              <a:t>Virtualization plays a significant role in securing hosts and data by providing several mechanisms that enhance security, isolation, and control within virtualized environments. Here are some ways virtualization contributes to securing hosts and data:</a:t>
            </a:r>
          </a:p>
          <a:p>
            <a:pPr marL="342900" indent="-342900" algn="l" rtl="0">
              <a:buFont typeface="+mj-lt"/>
              <a:buAutoNum type="arabicPeriod"/>
            </a:pPr>
            <a:r>
              <a:rPr lang="en-GB" sz="1800" b="1" dirty="0"/>
              <a:t>Isolation of Workloads</a:t>
            </a:r>
            <a:endParaRPr lang="en-GB" sz="1800" dirty="0"/>
          </a:p>
          <a:p>
            <a:pPr marL="342900" indent="-342900" algn="l" rtl="0">
              <a:buFont typeface="+mj-lt"/>
              <a:buAutoNum type="arabicPeriod"/>
            </a:pPr>
            <a:r>
              <a:rPr lang="en-GB" sz="1800" b="1" dirty="0"/>
              <a:t>Hypervisor Security</a:t>
            </a:r>
            <a:endParaRPr lang="en-GB" sz="1800" dirty="0"/>
          </a:p>
          <a:p>
            <a:pPr marL="342900" indent="-342900" algn="l" rtl="0">
              <a:buFont typeface="+mj-lt"/>
              <a:buAutoNum type="arabicPeriod"/>
            </a:pPr>
            <a:r>
              <a:rPr lang="en-GB" sz="1800" b="1" dirty="0"/>
              <a:t>Virtual Networking Security</a:t>
            </a:r>
            <a:endParaRPr lang="en-GB" sz="1800" dirty="0"/>
          </a:p>
          <a:p>
            <a:pPr marL="342900" indent="-342900" algn="l" rtl="0">
              <a:buFont typeface="+mj-lt"/>
              <a:buAutoNum type="arabicPeriod"/>
            </a:pPr>
            <a:r>
              <a:rPr lang="en-GB" sz="1800" b="1" dirty="0"/>
              <a:t>Encrypted Virtual Machines</a:t>
            </a:r>
            <a:endParaRPr lang="en-GB" sz="1800" dirty="0"/>
          </a:p>
          <a:p>
            <a:pPr marL="342900" indent="-342900" algn="l" rtl="0">
              <a:buFont typeface="+mj-lt"/>
              <a:buAutoNum type="arabicPeriod"/>
            </a:pPr>
            <a:r>
              <a:rPr lang="en-GB" sz="1800" b="1" dirty="0"/>
              <a:t>Virtual Machine Encryption</a:t>
            </a:r>
            <a:endParaRPr lang="en-GB" sz="1800" dirty="0"/>
          </a:p>
          <a:p>
            <a:pPr marL="342900" indent="-342900" algn="l" rtl="0">
              <a:buFont typeface="+mj-lt"/>
              <a:buAutoNum type="arabicPeriod"/>
            </a:pPr>
            <a:r>
              <a:rPr lang="en-GB" sz="1800" b="1" dirty="0"/>
              <a:t>Virtual Machine Integrity Checking</a:t>
            </a:r>
            <a:endParaRPr lang="en-GB" sz="1800" dirty="0"/>
          </a:p>
          <a:p>
            <a:pPr marL="342900" indent="-342900" algn="l" rtl="0">
              <a:buFont typeface="+mj-lt"/>
              <a:buAutoNum type="arabicPeriod"/>
            </a:pPr>
            <a:r>
              <a:rPr lang="en-GB" sz="1800" b="1" dirty="0"/>
              <a:t>Snapshot Security</a:t>
            </a:r>
            <a:endParaRPr lang="en-GB" sz="1800" dirty="0"/>
          </a:p>
          <a:p>
            <a:pPr marL="342900" indent="-342900" algn="l" rtl="0">
              <a:buFont typeface="+mj-lt"/>
              <a:buAutoNum type="arabicPeriod"/>
            </a:pPr>
            <a:r>
              <a:rPr lang="en-GB" sz="1800" b="1" dirty="0"/>
              <a:t>Virtual Desktop Security</a:t>
            </a:r>
            <a:endParaRPr lang="en-GB" sz="1800" dirty="0"/>
          </a:p>
          <a:p>
            <a:pPr marL="342900" indent="-342900" algn="l" rtl="0">
              <a:buFont typeface="+mj-lt"/>
              <a:buAutoNum type="arabicPeriod"/>
            </a:pPr>
            <a:r>
              <a:rPr lang="en-GB" sz="1800" b="1" dirty="0"/>
              <a:t>Security Compliance and Auditing</a:t>
            </a:r>
            <a:endParaRPr lang="en-US" sz="2400" dirty="0"/>
          </a:p>
        </p:txBody>
      </p:sp>
    </p:spTree>
    <p:extLst>
      <p:ext uri="{BB962C8B-B14F-4D97-AF65-F5344CB8AC3E}">
        <p14:creationId xmlns:p14="http://schemas.microsoft.com/office/powerpoint/2010/main" val="335807169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4B6A34-FB0B-432C-913D-0A9CEFE0FBFA}"/>
              </a:ext>
            </a:extLst>
          </p:cNvPr>
          <p:cNvSpPr/>
          <p:nvPr/>
        </p:nvSpPr>
        <p:spPr>
          <a:xfrm>
            <a:off x="856526" y="474345"/>
            <a:ext cx="8900932" cy="5909310"/>
          </a:xfrm>
          <a:prstGeom prst="rect">
            <a:avLst/>
          </a:prstGeom>
        </p:spPr>
        <p:txBody>
          <a:bodyPr wrap="square">
            <a:spAutoFit/>
          </a:bodyPr>
          <a:lstStyle/>
          <a:p>
            <a:pPr algn="just">
              <a:buFont typeface="+mj-lt"/>
              <a:buAutoNum type="arabicPeriod"/>
            </a:pPr>
            <a:r>
              <a:rPr lang="en-GB" b="1" dirty="0">
                <a:solidFill>
                  <a:srgbClr val="0D0D0D"/>
                </a:solidFill>
                <a:latin typeface="Söhne"/>
              </a:rPr>
              <a:t>Isolation of Workloads</a:t>
            </a:r>
            <a:r>
              <a:rPr lang="en-GB" dirty="0">
                <a:solidFill>
                  <a:srgbClr val="0D0D0D"/>
                </a:solidFill>
                <a:latin typeface="Söhne"/>
              </a:rPr>
              <a:t>: Virtualization enables the isolation of workloads within individual virtual machines (VMs). Each VM operates independently of others, with its own isolated runtime environment, file system, and network stack. This isolation helps contain security breaches within a single VM, reducing the impact on other VMs and the underlying host.</a:t>
            </a:r>
          </a:p>
          <a:p>
            <a:pPr algn="just">
              <a:buFont typeface="+mj-lt"/>
              <a:buAutoNum type="arabicPeriod"/>
            </a:pPr>
            <a:r>
              <a:rPr lang="en-GB" b="1" dirty="0">
                <a:solidFill>
                  <a:srgbClr val="0D0D0D"/>
                </a:solidFill>
                <a:latin typeface="Söhne"/>
              </a:rPr>
              <a:t>Hypervisor Security</a:t>
            </a:r>
            <a:r>
              <a:rPr lang="en-GB" dirty="0">
                <a:solidFill>
                  <a:srgbClr val="0D0D0D"/>
                </a:solidFill>
                <a:latin typeface="Söhne"/>
              </a:rPr>
              <a:t>: The hypervisor, which manages virtual machines, is a critical component of virtualization infrastructure. Hypervisors are designed with security in mind, incorporating features such as secure boot, memory protection, and access controls to prevent unauthorized access and tampering. Regular security updates and patches are also essential to maintain the security of the hypervisor.</a:t>
            </a:r>
          </a:p>
          <a:p>
            <a:pPr algn="just">
              <a:buFont typeface="+mj-lt"/>
              <a:buAutoNum type="arabicPeriod"/>
            </a:pPr>
            <a:r>
              <a:rPr lang="en-GB" b="1" dirty="0">
                <a:solidFill>
                  <a:srgbClr val="0D0D0D"/>
                </a:solidFill>
                <a:latin typeface="Söhne"/>
              </a:rPr>
              <a:t>Virtual Networking Security</a:t>
            </a:r>
            <a:r>
              <a:rPr lang="en-GB" dirty="0">
                <a:solidFill>
                  <a:srgbClr val="0D0D0D"/>
                </a:solidFill>
                <a:latin typeface="Söhne"/>
              </a:rPr>
              <a:t>: Virtualization platforms offer robust networking features that enable the creation of virtual networks and segmentation of traffic between VMs. Network security policies can be applied at the virtual switch level to control traffic flow, enforce access controls, and monitor network activity within the virtualized environment.</a:t>
            </a:r>
          </a:p>
          <a:p>
            <a:pPr algn="just">
              <a:buFont typeface="+mj-lt"/>
              <a:buAutoNum type="arabicPeriod"/>
            </a:pPr>
            <a:r>
              <a:rPr lang="en-GB" b="1" dirty="0">
                <a:solidFill>
                  <a:srgbClr val="0D0D0D"/>
                </a:solidFill>
                <a:latin typeface="Söhne"/>
              </a:rPr>
              <a:t>Encrypted Virtual Machines</a:t>
            </a:r>
            <a:r>
              <a:rPr lang="en-GB" dirty="0">
                <a:solidFill>
                  <a:srgbClr val="0D0D0D"/>
                </a:solidFill>
                <a:latin typeface="Söhne"/>
              </a:rPr>
              <a:t>: Some virtualization platforms support encryption of VM disks and memory to protect data at rest and in transit within the virtualized environment. Encrypted VMs help prevent unauthorized access to sensitive data, even if the underlying storage or network is compromised.</a:t>
            </a:r>
          </a:p>
          <a:p>
            <a:pPr algn="just">
              <a:buFont typeface="+mj-lt"/>
              <a:buAutoNum type="arabicPeriod"/>
            </a:pPr>
            <a:r>
              <a:rPr lang="en-GB" b="1" dirty="0">
                <a:solidFill>
                  <a:srgbClr val="0D0D0D"/>
                </a:solidFill>
                <a:latin typeface="Söhne"/>
              </a:rPr>
              <a:t>Virtual Machine Encryption</a:t>
            </a:r>
            <a:r>
              <a:rPr lang="en-GB" dirty="0">
                <a:solidFill>
                  <a:srgbClr val="0D0D0D"/>
                </a:solidFill>
                <a:latin typeface="Söhne"/>
              </a:rPr>
              <a:t>: Virtualization platforms may also offer features for encrypting VM files and configuration data to prevent unauthorized access and tampering. Encrypting VMs adds an additional layer of security, especially when VMs are migrated or stored on shared storage.</a:t>
            </a:r>
            <a:endParaRPr lang="en-GB" b="0" i="0" dirty="0">
              <a:solidFill>
                <a:srgbClr val="0D0D0D"/>
              </a:solidFill>
              <a:effectLst/>
              <a:latin typeface="Söhne"/>
            </a:endParaRPr>
          </a:p>
        </p:txBody>
      </p:sp>
    </p:spTree>
    <p:extLst>
      <p:ext uri="{BB962C8B-B14F-4D97-AF65-F5344CB8AC3E}">
        <p14:creationId xmlns:p14="http://schemas.microsoft.com/office/powerpoint/2010/main" val="2842749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215057-ADDB-4002-8241-A1FEAF267D0D}"/>
              </a:ext>
            </a:extLst>
          </p:cNvPr>
          <p:cNvSpPr/>
          <p:nvPr/>
        </p:nvSpPr>
        <p:spPr>
          <a:xfrm>
            <a:off x="1064871" y="1170016"/>
            <a:ext cx="9942653" cy="4247317"/>
          </a:xfrm>
          <a:prstGeom prst="rect">
            <a:avLst/>
          </a:prstGeom>
        </p:spPr>
        <p:txBody>
          <a:bodyPr wrap="square">
            <a:spAutoFit/>
          </a:bodyPr>
          <a:lstStyle/>
          <a:p>
            <a:pPr algn="just"/>
            <a:r>
              <a:rPr lang="en-GB" b="1" dirty="0">
                <a:solidFill>
                  <a:srgbClr val="0D0D0D"/>
                </a:solidFill>
                <a:latin typeface="Söhne"/>
              </a:rPr>
              <a:t>6. Virtual Machine Integrity Checking</a:t>
            </a:r>
            <a:r>
              <a:rPr lang="en-GB" dirty="0">
                <a:solidFill>
                  <a:srgbClr val="0D0D0D"/>
                </a:solidFill>
                <a:latin typeface="Söhne"/>
              </a:rPr>
              <a:t>: Virtualization platforms can perform integrity checks on VMs to ensure that their configuration and state have not been tampered with. Techniques such as secure boot and runtime integrity monitoring help detect and prevent unauthorized modifications to VMs, protecting them from malware and other security threats.</a:t>
            </a:r>
          </a:p>
          <a:p>
            <a:pPr algn="just"/>
            <a:r>
              <a:rPr lang="en-GB" b="1" dirty="0">
                <a:solidFill>
                  <a:srgbClr val="0D0D0D"/>
                </a:solidFill>
                <a:latin typeface="Söhne"/>
              </a:rPr>
              <a:t>7. Snapshot Security</a:t>
            </a:r>
            <a:r>
              <a:rPr lang="en-GB" dirty="0">
                <a:solidFill>
                  <a:srgbClr val="0D0D0D"/>
                </a:solidFill>
                <a:latin typeface="Söhne"/>
              </a:rPr>
              <a:t>: Virtualization platforms often include snapshot functionality, allowing administrators to capture the state of VMs at specific points in time. Secure management of snapshots is essential to prevent unauthorized access to sensitive data contained within snapshots and to ensure their integrity and confidentiality.</a:t>
            </a:r>
          </a:p>
          <a:p>
            <a:pPr algn="just"/>
            <a:r>
              <a:rPr lang="en-GB" b="1" dirty="0">
                <a:solidFill>
                  <a:srgbClr val="0D0D0D"/>
                </a:solidFill>
                <a:latin typeface="Söhne"/>
              </a:rPr>
              <a:t>8. Virtual Desktop Security</a:t>
            </a:r>
            <a:r>
              <a:rPr lang="en-GB" dirty="0">
                <a:solidFill>
                  <a:srgbClr val="0D0D0D"/>
                </a:solidFill>
                <a:latin typeface="Söhne"/>
              </a:rPr>
              <a:t>: In desktop virtualization environments, security measures such as remote access controls, data encryption, and endpoint security solutions help protect virtual desktops and data accessed from remote locations.</a:t>
            </a:r>
          </a:p>
          <a:p>
            <a:pPr algn="just"/>
            <a:r>
              <a:rPr lang="en-GB" b="1" dirty="0">
                <a:solidFill>
                  <a:srgbClr val="0D0D0D"/>
                </a:solidFill>
                <a:latin typeface="Söhne"/>
              </a:rPr>
              <a:t>9. Security Compliance and Auditing</a:t>
            </a:r>
            <a:r>
              <a:rPr lang="en-GB" dirty="0">
                <a:solidFill>
                  <a:srgbClr val="0D0D0D"/>
                </a:solidFill>
                <a:latin typeface="Söhne"/>
              </a:rPr>
              <a:t>: Virtualization platforms provide tools for monitoring and auditing security-related events within the virtualized environment. Logging, reporting, and compliance management features help organizations assess their security posture, identify potential vulnerabilities, and meet regulatory requirements.</a:t>
            </a:r>
            <a:endParaRPr lang="en-GB" b="0" i="0" dirty="0">
              <a:solidFill>
                <a:srgbClr val="0D0D0D"/>
              </a:solidFill>
              <a:effectLst/>
              <a:latin typeface="Söhne"/>
            </a:endParaRPr>
          </a:p>
        </p:txBody>
      </p:sp>
    </p:spTree>
    <p:extLst>
      <p:ext uri="{BB962C8B-B14F-4D97-AF65-F5344CB8AC3E}">
        <p14:creationId xmlns:p14="http://schemas.microsoft.com/office/powerpoint/2010/main" val="130859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9540" y="2688274"/>
            <a:ext cx="4332288" cy="1177925"/>
          </a:xfrm>
        </p:spPr>
        <p:txBody>
          <a:bodyPr vert="horz" lIns="228600" tIns="228600" rIns="228600" bIns="228600" rtlCol="0" anchor="ctr">
            <a:noAutofit/>
          </a:bodyPr>
          <a:lstStyle/>
          <a:p>
            <a:r>
              <a:rPr lang="en-US" sz="3600" b="1" dirty="0">
                <a:latin typeface="Arial" panose="020B0604020202020204" pitchFamily="34" charset="0"/>
                <a:cs typeface="Arial" panose="020B0604020202020204" pitchFamily="34" charset="0"/>
              </a:rPr>
              <a:t>Implementing Secure Systems</a:t>
            </a:r>
          </a:p>
        </p:txBody>
      </p:sp>
      <p:sp>
        <p:nvSpPr>
          <p:cNvPr id="7" name="Content Placeholder 2"/>
          <p:cNvSpPr>
            <a:spLocks noGrp="1"/>
          </p:cNvSpPr>
          <p:nvPr>
            <p:ph idx="4294967295"/>
          </p:nvPr>
        </p:nvSpPr>
        <p:spPr>
          <a:xfrm>
            <a:off x="4111308" y="804862"/>
            <a:ext cx="7197158" cy="5248275"/>
          </a:xfrm>
        </p:spPr>
        <p:txBody>
          <a:bodyPr vert="horz" lIns="91440" tIns="45720" rIns="91440" bIns="45720" rtlCol="0">
            <a:noAutofit/>
          </a:bodyPr>
          <a:lstStyle/>
          <a:p>
            <a:pPr marL="342900" indent="-342900" algn="l" rtl="0">
              <a:buFont typeface="+mj-lt"/>
              <a:buAutoNum type="arabicPeriod"/>
            </a:pPr>
            <a:r>
              <a:rPr lang="en-GB" sz="1800" b="1" dirty="0"/>
              <a:t>Secure Configuration Management</a:t>
            </a:r>
            <a:r>
              <a:rPr lang="en-GB" sz="1800" dirty="0"/>
              <a:t>:</a:t>
            </a:r>
          </a:p>
          <a:p>
            <a:pPr marL="342900" indent="-342900" algn="l" rtl="0">
              <a:buFont typeface="+mj-lt"/>
              <a:buAutoNum type="arabicPeriod"/>
            </a:pPr>
            <a:r>
              <a:rPr lang="en-GB" sz="1800" b="1" dirty="0"/>
              <a:t>Strong Authentication Mechanisms</a:t>
            </a:r>
            <a:r>
              <a:rPr lang="en-GB" sz="1800" dirty="0"/>
              <a:t>:</a:t>
            </a:r>
          </a:p>
          <a:p>
            <a:pPr marL="342900" indent="-342900" algn="l" rtl="0">
              <a:buFont typeface="+mj-lt"/>
              <a:buAutoNum type="arabicPeriod"/>
            </a:pPr>
            <a:r>
              <a:rPr lang="en-GB" sz="1800" b="1" dirty="0"/>
              <a:t>Access Control and Privilege Management</a:t>
            </a:r>
            <a:r>
              <a:rPr lang="en-GB" sz="1800" dirty="0"/>
              <a:t>:</a:t>
            </a:r>
          </a:p>
          <a:p>
            <a:pPr marL="342900" indent="-342900" algn="l" rtl="0">
              <a:buFont typeface="+mj-lt"/>
              <a:buAutoNum type="arabicPeriod"/>
            </a:pPr>
            <a:r>
              <a:rPr lang="en-GB" sz="1800" b="1" dirty="0"/>
              <a:t>Encryption</a:t>
            </a:r>
            <a:r>
              <a:rPr lang="en-GB" sz="1800" dirty="0"/>
              <a:t>:</a:t>
            </a:r>
          </a:p>
          <a:p>
            <a:pPr marL="342900" indent="-342900" algn="l" rtl="0">
              <a:buFont typeface="+mj-lt"/>
              <a:buAutoNum type="arabicPeriod"/>
            </a:pPr>
            <a:r>
              <a:rPr lang="en-GB" sz="1800" b="1" dirty="0"/>
              <a:t>Endpoint Protection</a:t>
            </a:r>
            <a:r>
              <a:rPr lang="en-GB" sz="1800" dirty="0"/>
              <a:t>:</a:t>
            </a:r>
          </a:p>
          <a:p>
            <a:pPr marL="342900" indent="-342900" algn="l" rtl="0">
              <a:buFont typeface="+mj-lt"/>
              <a:buAutoNum type="arabicPeriod"/>
            </a:pPr>
            <a:r>
              <a:rPr lang="en-GB" sz="1800" b="1" dirty="0"/>
              <a:t>Intrusion Detection and Prevention</a:t>
            </a:r>
            <a:r>
              <a:rPr lang="en-GB" sz="1800" dirty="0"/>
              <a:t>:</a:t>
            </a:r>
          </a:p>
          <a:p>
            <a:pPr marL="342900" indent="-342900" algn="l" rtl="0">
              <a:buFont typeface="+mj-lt"/>
              <a:buAutoNum type="arabicPeriod"/>
            </a:pPr>
            <a:r>
              <a:rPr lang="en-GB" sz="1800" b="1" dirty="0"/>
              <a:t>Regular Security Audits and Assessments</a:t>
            </a:r>
            <a:r>
              <a:rPr lang="en-GB" sz="1800" dirty="0"/>
              <a:t>:</a:t>
            </a:r>
          </a:p>
          <a:p>
            <a:pPr marL="342900" indent="-342900" algn="l" rtl="0">
              <a:buFont typeface="+mj-lt"/>
              <a:buAutoNum type="arabicPeriod"/>
            </a:pPr>
            <a:r>
              <a:rPr lang="en-GB" sz="1800" b="1" dirty="0"/>
              <a:t>Secure Data Backup and Recovery</a:t>
            </a:r>
            <a:r>
              <a:rPr lang="en-GB" sz="1800" dirty="0"/>
              <a:t>:</a:t>
            </a:r>
          </a:p>
          <a:p>
            <a:pPr marL="342900" indent="-342900" algn="l" rtl="0">
              <a:buFont typeface="+mj-lt"/>
              <a:buAutoNum type="arabicPeriod"/>
            </a:pPr>
            <a:r>
              <a:rPr lang="en-GB" sz="1800" b="1" dirty="0"/>
              <a:t>Security Monitoring and Logging</a:t>
            </a:r>
            <a:r>
              <a:rPr lang="en-GB" sz="1800" dirty="0"/>
              <a:t>:</a:t>
            </a:r>
          </a:p>
          <a:p>
            <a:pPr marL="342900" indent="-342900" algn="l" rtl="0">
              <a:buFont typeface="+mj-lt"/>
              <a:buAutoNum type="arabicPeriod"/>
            </a:pPr>
            <a:r>
              <a:rPr lang="en-GB" sz="1800" b="1" dirty="0"/>
              <a:t>Employee Training and Awareness</a:t>
            </a:r>
            <a:r>
              <a:rPr lang="en-GB" sz="1800" dirty="0"/>
              <a:t>:</a:t>
            </a:r>
          </a:p>
          <a:p>
            <a:pPr marL="342900" indent="-342900" algn="l" rtl="0">
              <a:buFont typeface="+mj-lt"/>
              <a:buAutoNum type="arabicPeriod"/>
            </a:pPr>
            <a:r>
              <a:rPr lang="en-GB" sz="1800" b="1" dirty="0"/>
              <a:t>Incident Response Plan</a:t>
            </a:r>
            <a:r>
              <a:rPr lang="en-GB" sz="1800" dirty="0"/>
              <a:t>:</a:t>
            </a:r>
          </a:p>
          <a:p>
            <a:pPr marL="342900" indent="-342900" algn="l" rtl="0">
              <a:buFont typeface="+mj-lt"/>
              <a:buAutoNum type="arabicPeriod"/>
            </a:pPr>
            <a:r>
              <a:rPr lang="en-GB" sz="1800" b="1" dirty="0"/>
              <a:t>Regular Security Updates and Patch Management</a:t>
            </a:r>
            <a:r>
              <a:rPr lang="en-GB" sz="1800" dirty="0"/>
              <a:t>:</a:t>
            </a:r>
            <a:endParaRPr lang="en-US" sz="3600" dirty="0"/>
          </a:p>
        </p:txBody>
      </p:sp>
    </p:spTree>
    <p:extLst>
      <p:ext uri="{BB962C8B-B14F-4D97-AF65-F5344CB8AC3E}">
        <p14:creationId xmlns:p14="http://schemas.microsoft.com/office/powerpoint/2010/main" val="4088108557"/>
      </p:ext>
    </p:extLst>
  </p:cSld>
  <p:clrMapOvr>
    <a:masterClrMapping/>
  </p:clrMapOvr>
</p:sld>
</file>

<file path=ppt/theme/theme1.xml><?xml version="1.0" encoding="utf-8"?>
<a:theme xmlns:a="http://schemas.openxmlformats.org/drawingml/2006/main" name="3_أطلس">
  <a:themeElements>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1_أطلس">
  <a:themeElements>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3.xml><?xml version="1.0" encoding="utf-8"?>
<a:theme xmlns:a="http://schemas.openxmlformats.org/drawingml/2006/main" name="2_أطلس">
  <a:themeElements>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4.xml><?xml version="1.0" encoding="utf-8"?>
<a:theme xmlns:a="http://schemas.openxmlformats.org/drawingml/2006/main" name="Theme1">
  <a:themeElements>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Theme1" id="{B4FB9BE9-914D-4A53-AFD7-3B97C8FAAEEB}" vid="{AF4D79C3-DC21-43A0-BE7B-2931C30C7ADD}"/>
    </a:ext>
  </a:extLst>
</a:theme>
</file>

<file path=ppt/theme/themeOverride1.xml><?xml version="1.0" encoding="utf-8"?>
<a:themeOverride xmlns:a="http://schemas.openxmlformats.org/drawingml/2006/main">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themeOverride>
</file>

<file path=ppt/theme/themeOverride2.xml><?xml version="1.0" encoding="utf-8"?>
<a:themeOverride xmlns:a="http://schemas.openxmlformats.org/drawingml/2006/main">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themeOverride>
</file>

<file path=ppt/theme/themeOverride3.xml><?xml version="1.0" encoding="utf-8"?>
<a:themeOverride xmlns:a="http://schemas.openxmlformats.org/drawingml/2006/main">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themeOverride>
</file>

<file path=docProps/app.xml><?xml version="1.0" encoding="utf-8"?>
<Properties xmlns="http://schemas.openxmlformats.org/officeDocument/2006/extended-properties" xmlns:vt="http://schemas.openxmlformats.org/officeDocument/2006/docPropsVTypes">
  <TotalTime>121</TotalTime>
  <Words>1903</Words>
  <Application>Microsoft Office PowerPoint</Application>
  <PresentationFormat>Widescreen</PresentationFormat>
  <Paragraphs>128</Paragraphs>
  <Slides>20</Slides>
  <Notes>0</Notes>
  <HiddenSlides>0</HiddenSlides>
  <MMClips>0</MMClips>
  <ScaleCrop>false</ScaleCrop>
  <HeadingPairs>
    <vt:vector size="8" baseType="variant">
      <vt:variant>
        <vt:lpstr>Fonts Used</vt:lpstr>
      </vt:variant>
      <vt:variant>
        <vt:i4>9</vt:i4>
      </vt:variant>
      <vt:variant>
        <vt:lpstr>Theme</vt:lpstr>
      </vt:variant>
      <vt:variant>
        <vt:i4>4</vt:i4>
      </vt:variant>
      <vt:variant>
        <vt:lpstr>Embedded OLE Servers</vt:lpstr>
      </vt:variant>
      <vt:variant>
        <vt:i4>1</vt:i4>
      </vt:variant>
      <vt:variant>
        <vt:lpstr>Slide Titles</vt:lpstr>
      </vt:variant>
      <vt:variant>
        <vt:i4>20</vt:i4>
      </vt:variant>
    </vt:vector>
  </HeadingPairs>
  <TitlesOfParts>
    <vt:vector size="34" baseType="lpstr">
      <vt:lpstr>Arial</vt:lpstr>
      <vt:lpstr>Calibri Light</vt:lpstr>
      <vt:lpstr>GE Thameen</vt:lpstr>
      <vt:lpstr>Rockwell</vt:lpstr>
      <vt:lpstr>Sakkal Majalla</vt:lpstr>
      <vt:lpstr>Söhne</vt:lpstr>
      <vt:lpstr>Times New Roman</vt:lpstr>
      <vt:lpstr>Wingdings</vt:lpstr>
      <vt:lpstr>Wingdings 2</vt:lpstr>
      <vt:lpstr>3_أطلس</vt:lpstr>
      <vt:lpstr>1_أطلس</vt:lpstr>
      <vt:lpstr>2_أطلس</vt:lpstr>
      <vt:lpstr>Theme1</vt:lpstr>
      <vt:lpstr>Visio</vt:lpstr>
      <vt:lpstr>سبر 1213 Network Defense   5 Part 1#Lecture   Securing Hosts and Data  </vt:lpstr>
      <vt:lpstr>Introduction</vt:lpstr>
      <vt:lpstr>PowerPoint Presentation</vt:lpstr>
      <vt:lpstr>PowerPoint Presentation</vt:lpstr>
      <vt:lpstr>PowerPoint Presentation</vt:lpstr>
      <vt:lpstr>Virtualization</vt:lpstr>
      <vt:lpstr>PowerPoint Presentation</vt:lpstr>
      <vt:lpstr>PowerPoint Presentation</vt:lpstr>
      <vt:lpstr>Implementing Secure Systems</vt:lpstr>
      <vt:lpstr>PowerPoint Presentation</vt:lpstr>
      <vt:lpstr>PowerPoint Presentation</vt:lpstr>
      <vt:lpstr>Hardening Systems</vt:lpstr>
      <vt:lpstr>Using Baselines</vt:lpstr>
      <vt:lpstr>Master Images </vt:lpstr>
      <vt:lpstr>Implementing Patch Management</vt:lpstr>
      <vt:lpstr>Patch Management</vt:lpstr>
      <vt:lpstr>Change Management</vt:lpstr>
      <vt:lpstr>Allowing &amp; Blocking Applications</vt:lpstr>
      <vt:lpstr>Implementing Secure Systems</vt:lpstr>
      <vt:lpstr>End of First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1213 Network Defense   5 Part 1#Lecture   Securing Hosts and Data</dc:title>
  <dc:creator>X1  YOGA</dc:creator>
  <cp:lastModifiedBy>Mohammed Zakariah</cp:lastModifiedBy>
  <cp:revision>23</cp:revision>
  <dcterms:created xsi:type="dcterms:W3CDTF">2023-06-07T14:43:46Z</dcterms:created>
  <dcterms:modified xsi:type="dcterms:W3CDTF">2024-03-12T11:54:18Z</dcterms:modified>
</cp:coreProperties>
</file>