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352" r:id="rId3"/>
    <p:sldId id="264" r:id="rId4"/>
    <p:sldId id="285" r:id="rId5"/>
    <p:sldId id="283" r:id="rId6"/>
    <p:sldId id="263" r:id="rId7"/>
    <p:sldId id="367" r:id="rId8"/>
    <p:sldId id="365" r:id="rId9"/>
    <p:sldId id="380" r:id="rId10"/>
    <p:sldId id="387" r:id="rId11"/>
    <p:sldId id="388" r:id="rId12"/>
    <p:sldId id="389" r:id="rId13"/>
    <p:sldId id="390" r:id="rId14"/>
    <p:sldId id="391" r:id="rId15"/>
    <p:sldId id="32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AD6"/>
    <a:srgbClr val="7F7B99"/>
    <a:srgbClr val="316757"/>
    <a:srgbClr val="9ED1C2"/>
    <a:srgbClr val="3494BA"/>
    <a:srgbClr val="AAD6E7"/>
    <a:srgbClr val="58B6C0"/>
    <a:srgbClr val="F0A22E"/>
    <a:srgbClr val="F9DAAB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19331-4BDF-4E56-9029-698398FA5D34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1106A-63F7-471F-ABE4-1F8412FF9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43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ar-SA" dirty="0"/>
              <a:t>حرر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32" name="Flowchart: Delay 10">
            <a:extLst>
              <a:ext uri="{FF2B5EF4-FFF2-40B4-BE49-F238E27FC236}">
                <a16:creationId xmlns:a16="http://schemas.microsoft.com/office/drawing/2014/main" id="{530DC4B3-57F0-4275-AF6C-960710CEFC52}"/>
              </a:ext>
            </a:extLst>
          </p:cNvPr>
          <p:cNvSpPr/>
          <p:nvPr/>
        </p:nvSpPr>
        <p:spPr>
          <a:xfrm>
            <a:off x="-1" y="0"/>
            <a:ext cx="3930651" cy="6868633"/>
          </a:xfrm>
          <a:custGeom>
            <a:avLst/>
            <a:gdLst>
              <a:gd name="connsiteX0" fmla="*/ 0 w 2913321"/>
              <a:gd name="connsiteY0" fmla="*/ 0 h 6858000"/>
              <a:gd name="connsiteX1" fmla="*/ 1456661 w 2913321"/>
              <a:gd name="connsiteY1" fmla="*/ 0 h 6858000"/>
              <a:gd name="connsiteX2" fmla="*/ 2913322 w 2913321"/>
              <a:gd name="connsiteY2" fmla="*/ 3429000 h 6858000"/>
              <a:gd name="connsiteX3" fmla="*/ 1456661 w 2913321"/>
              <a:gd name="connsiteY3" fmla="*/ 6858000 h 6858000"/>
              <a:gd name="connsiteX4" fmla="*/ 0 w 2913321"/>
              <a:gd name="connsiteY4" fmla="*/ 6858000 h 6858000"/>
              <a:gd name="connsiteX5" fmla="*/ 0 w 2913321"/>
              <a:gd name="connsiteY5" fmla="*/ 0 h 6858000"/>
              <a:gd name="connsiteX0" fmla="*/ 0 w 2935089"/>
              <a:gd name="connsiteY0" fmla="*/ 0 h 6858000"/>
              <a:gd name="connsiteX1" fmla="*/ 457201 w 2935089"/>
              <a:gd name="connsiteY1" fmla="*/ 0 h 6858000"/>
              <a:gd name="connsiteX2" fmla="*/ 2913322 w 2935089"/>
              <a:gd name="connsiteY2" fmla="*/ 3429000 h 6858000"/>
              <a:gd name="connsiteX3" fmla="*/ 1456661 w 2935089"/>
              <a:gd name="connsiteY3" fmla="*/ 6858000 h 6858000"/>
              <a:gd name="connsiteX4" fmla="*/ 0 w 2935089"/>
              <a:gd name="connsiteY4" fmla="*/ 6858000 h 6858000"/>
              <a:gd name="connsiteX5" fmla="*/ 0 w 2935089"/>
              <a:gd name="connsiteY5" fmla="*/ 0 h 6858000"/>
              <a:gd name="connsiteX0" fmla="*/ 0 w 2914459"/>
              <a:gd name="connsiteY0" fmla="*/ 0 h 6868633"/>
              <a:gd name="connsiteX1" fmla="*/ 457201 w 2914459"/>
              <a:gd name="connsiteY1" fmla="*/ 0 h 6868633"/>
              <a:gd name="connsiteX2" fmla="*/ 2913322 w 2914459"/>
              <a:gd name="connsiteY2" fmla="*/ 3429000 h 6868633"/>
              <a:gd name="connsiteX3" fmla="*/ 148856 w 2914459"/>
              <a:gd name="connsiteY3" fmla="*/ 6868633 h 6868633"/>
              <a:gd name="connsiteX4" fmla="*/ 0 w 2914459"/>
              <a:gd name="connsiteY4" fmla="*/ 6858000 h 6868633"/>
              <a:gd name="connsiteX5" fmla="*/ 0 w 2914459"/>
              <a:gd name="connsiteY5" fmla="*/ 0 h 6868633"/>
              <a:gd name="connsiteX0" fmla="*/ 0 w 3371423"/>
              <a:gd name="connsiteY0" fmla="*/ 0 h 6868633"/>
              <a:gd name="connsiteX1" fmla="*/ 457201 w 3371423"/>
              <a:gd name="connsiteY1" fmla="*/ 0 h 6868633"/>
              <a:gd name="connsiteX2" fmla="*/ 3370522 w 3371423"/>
              <a:gd name="connsiteY2" fmla="*/ 3450265 h 6868633"/>
              <a:gd name="connsiteX3" fmla="*/ 148856 w 3371423"/>
              <a:gd name="connsiteY3" fmla="*/ 6868633 h 6868633"/>
              <a:gd name="connsiteX4" fmla="*/ 0 w 3371423"/>
              <a:gd name="connsiteY4" fmla="*/ 6858000 h 6868633"/>
              <a:gd name="connsiteX5" fmla="*/ 0 w 3371423"/>
              <a:gd name="connsiteY5" fmla="*/ 0 h 6868633"/>
              <a:gd name="connsiteX0" fmla="*/ 0 w 3370684"/>
              <a:gd name="connsiteY0" fmla="*/ 0 h 6868633"/>
              <a:gd name="connsiteX1" fmla="*/ 457201 w 3370684"/>
              <a:gd name="connsiteY1" fmla="*/ 0 h 6868633"/>
              <a:gd name="connsiteX2" fmla="*/ 3370522 w 3370684"/>
              <a:gd name="connsiteY2" fmla="*/ 3450265 h 6868633"/>
              <a:gd name="connsiteX3" fmla="*/ 148856 w 3370684"/>
              <a:gd name="connsiteY3" fmla="*/ 6868633 h 6868633"/>
              <a:gd name="connsiteX4" fmla="*/ 0 w 3370684"/>
              <a:gd name="connsiteY4" fmla="*/ 6858000 h 6868633"/>
              <a:gd name="connsiteX5" fmla="*/ 0 w 3370684"/>
              <a:gd name="connsiteY5" fmla="*/ 0 h 686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84" h="6868633">
                <a:moveTo>
                  <a:pt x="0" y="0"/>
                </a:moveTo>
                <a:lnTo>
                  <a:pt x="457201" y="0"/>
                </a:lnTo>
                <a:cubicBezTo>
                  <a:pt x="1261693" y="0"/>
                  <a:pt x="3347485" y="1061483"/>
                  <a:pt x="3370522" y="3450265"/>
                </a:cubicBezTo>
                <a:cubicBezTo>
                  <a:pt x="3393559" y="5839047"/>
                  <a:pt x="953348" y="6868633"/>
                  <a:pt x="148856" y="6868633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25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C9AC32-DF2D-4CEF-A6CF-B34A2716D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FB578-A5E3-4921-AA46-FD65CD36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ACC61-559F-4B5D-8734-C1F414B7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BA8A894D-5FE1-4F98-9DF4-9F91D8B46DAA}"/>
              </a:ext>
            </a:extLst>
          </p:cNvPr>
          <p:cNvSpPr/>
          <p:nvPr/>
        </p:nvSpPr>
        <p:spPr>
          <a:xfrm>
            <a:off x="0" y="0"/>
            <a:ext cx="3370684" cy="6868633"/>
          </a:xfrm>
          <a:custGeom>
            <a:avLst/>
            <a:gdLst>
              <a:gd name="connsiteX0" fmla="*/ 0 w 2913321"/>
              <a:gd name="connsiteY0" fmla="*/ 0 h 6858000"/>
              <a:gd name="connsiteX1" fmla="*/ 1456661 w 2913321"/>
              <a:gd name="connsiteY1" fmla="*/ 0 h 6858000"/>
              <a:gd name="connsiteX2" fmla="*/ 2913322 w 2913321"/>
              <a:gd name="connsiteY2" fmla="*/ 3429000 h 6858000"/>
              <a:gd name="connsiteX3" fmla="*/ 1456661 w 2913321"/>
              <a:gd name="connsiteY3" fmla="*/ 6858000 h 6858000"/>
              <a:gd name="connsiteX4" fmla="*/ 0 w 2913321"/>
              <a:gd name="connsiteY4" fmla="*/ 6858000 h 6858000"/>
              <a:gd name="connsiteX5" fmla="*/ 0 w 2913321"/>
              <a:gd name="connsiteY5" fmla="*/ 0 h 6858000"/>
              <a:gd name="connsiteX0" fmla="*/ 0 w 2935089"/>
              <a:gd name="connsiteY0" fmla="*/ 0 h 6858000"/>
              <a:gd name="connsiteX1" fmla="*/ 457201 w 2935089"/>
              <a:gd name="connsiteY1" fmla="*/ 0 h 6858000"/>
              <a:gd name="connsiteX2" fmla="*/ 2913322 w 2935089"/>
              <a:gd name="connsiteY2" fmla="*/ 3429000 h 6858000"/>
              <a:gd name="connsiteX3" fmla="*/ 1456661 w 2935089"/>
              <a:gd name="connsiteY3" fmla="*/ 6858000 h 6858000"/>
              <a:gd name="connsiteX4" fmla="*/ 0 w 2935089"/>
              <a:gd name="connsiteY4" fmla="*/ 6858000 h 6858000"/>
              <a:gd name="connsiteX5" fmla="*/ 0 w 2935089"/>
              <a:gd name="connsiteY5" fmla="*/ 0 h 6858000"/>
              <a:gd name="connsiteX0" fmla="*/ 0 w 2914459"/>
              <a:gd name="connsiteY0" fmla="*/ 0 h 6868633"/>
              <a:gd name="connsiteX1" fmla="*/ 457201 w 2914459"/>
              <a:gd name="connsiteY1" fmla="*/ 0 h 6868633"/>
              <a:gd name="connsiteX2" fmla="*/ 2913322 w 2914459"/>
              <a:gd name="connsiteY2" fmla="*/ 3429000 h 6868633"/>
              <a:gd name="connsiteX3" fmla="*/ 148856 w 2914459"/>
              <a:gd name="connsiteY3" fmla="*/ 6868633 h 6868633"/>
              <a:gd name="connsiteX4" fmla="*/ 0 w 2914459"/>
              <a:gd name="connsiteY4" fmla="*/ 6858000 h 6868633"/>
              <a:gd name="connsiteX5" fmla="*/ 0 w 2914459"/>
              <a:gd name="connsiteY5" fmla="*/ 0 h 6868633"/>
              <a:gd name="connsiteX0" fmla="*/ 0 w 3371423"/>
              <a:gd name="connsiteY0" fmla="*/ 0 h 6868633"/>
              <a:gd name="connsiteX1" fmla="*/ 457201 w 3371423"/>
              <a:gd name="connsiteY1" fmla="*/ 0 h 6868633"/>
              <a:gd name="connsiteX2" fmla="*/ 3370522 w 3371423"/>
              <a:gd name="connsiteY2" fmla="*/ 3450265 h 6868633"/>
              <a:gd name="connsiteX3" fmla="*/ 148856 w 3371423"/>
              <a:gd name="connsiteY3" fmla="*/ 6868633 h 6868633"/>
              <a:gd name="connsiteX4" fmla="*/ 0 w 3371423"/>
              <a:gd name="connsiteY4" fmla="*/ 6858000 h 6868633"/>
              <a:gd name="connsiteX5" fmla="*/ 0 w 3371423"/>
              <a:gd name="connsiteY5" fmla="*/ 0 h 6868633"/>
              <a:gd name="connsiteX0" fmla="*/ 0 w 3370684"/>
              <a:gd name="connsiteY0" fmla="*/ 0 h 6868633"/>
              <a:gd name="connsiteX1" fmla="*/ 457201 w 3370684"/>
              <a:gd name="connsiteY1" fmla="*/ 0 h 6868633"/>
              <a:gd name="connsiteX2" fmla="*/ 3370522 w 3370684"/>
              <a:gd name="connsiteY2" fmla="*/ 3450265 h 6868633"/>
              <a:gd name="connsiteX3" fmla="*/ 148856 w 3370684"/>
              <a:gd name="connsiteY3" fmla="*/ 6868633 h 6868633"/>
              <a:gd name="connsiteX4" fmla="*/ 0 w 3370684"/>
              <a:gd name="connsiteY4" fmla="*/ 6858000 h 6868633"/>
              <a:gd name="connsiteX5" fmla="*/ 0 w 3370684"/>
              <a:gd name="connsiteY5" fmla="*/ 0 h 686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84" h="6868633">
                <a:moveTo>
                  <a:pt x="0" y="0"/>
                </a:moveTo>
                <a:lnTo>
                  <a:pt x="457201" y="0"/>
                </a:lnTo>
                <a:cubicBezTo>
                  <a:pt x="1261693" y="0"/>
                  <a:pt x="3347485" y="1061483"/>
                  <a:pt x="3370522" y="3450265"/>
                </a:cubicBezTo>
                <a:cubicBezTo>
                  <a:pt x="3393559" y="5839047"/>
                  <a:pt x="953348" y="6868633"/>
                  <a:pt x="148856" y="6868633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02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05C3EB-E067-429F-A6EE-0F6C7D489CDD}"/>
              </a:ext>
            </a:extLst>
          </p:cNvPr>
          <p:cNvGrpSpPr/>
          <p:nvPr/>
        </p:nvGrpSpPr>
        <p:grpSpPr>
          <a:xfrm>
            <a:off x="504497" y="1082566"/>
            <a:ext cx="11067393" cy="5076496"/>
            <a:chOff x="504497" y="1082566"/>
            <a:chExt cx="11067393" cy="50764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F1178E9-1E90-43B6-BADB-C453A5DA8CD8}"/>
                </a:ext>
              </a:extLst>
            </p:cNvPr>
            <p:cNvSpPr/>
            <p:nvPr/>
          </p:nvSpPr>
          <p:spPr>
            <a:xfrm>
              <a:off x="504497" y="1082566"/>
              <a:ext cx="11067393" cy="50764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CDC70B-3B54-4C10-8D11-ECB5EA9887CB}"/>
                </a:ext>
              </a:extLst>
            </p:cNvPr>
            <p:cNvSpPr/>
            <p:nvPr/>
          </p:nvSpPr>
          <p:spPr>
            <a:xfrm>
              <a:off x="819807" y="1355835"/>
              <a:ext cx="10436772" cy="4562178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ACBD8AD9-7C98-4E03-9400-3212125C5BC6}"/>
                </a:ext>
              </a:extLst>
            </p:cNvPr>
            <p:cNvSpPr/>
            <p:nvPr/>
          </p:nvSpPr>
          <p:spPr>
            <a:xfrm>
              <a:off x="504497" y="3268717"/>
              <a:ext cx="4424855" cy="2890345"/>
            </a:xfrm>
            <a:prstGeom prst="triangle">
              <a:avLst>
                <a:gd name="adj" fmla="val 0"/>
              </a:avLst>
            </a:prstGeom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1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C667C2-5917-478C-B32D-4431786A6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554635"/>
            <a:ext cx="8679915" cy="1748729"/>
          </a:xfrm>
        </p:spPr>
        <p:txBody>
          <a:bodyPr anchor="ctr">
            <a:noAutofit/>
          </a:bodyPr>
          <a:lstStyle/>
          <a:p>
            <a:r>
              <a:rPr lang="ar-SA" sz="3600" b="1" kern="0" dirty="0">
                <a:solidFill>
                  <a:schemeClr val="bg1"/>
                </a:solidFill>
                <a:latin typeface="Sakkal Majalla"/>
                <a:cs typeface="Sakkal Majalla"/>
              </a:rPr>
              <a:t>سبر 1213</a:t>
            </a:r>
            <a:r>
              <a:rPr lang="ar-SA" sz="36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kern="0" dirty="0">
                <a:solidFill>
                  <a:schemeClr val="bg1"/>
                </a:solidFill>
                <a:latin typeface="Sakkal Majalla"/>
                <a:cs typeface="Sakkal Majalla"/>
              </a:rPr>
              <a:t>Network Defense </a:t>
            </a:r>
            <a:r>
              <a:rPr lang="en-US" sz="36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en-US" sz="36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6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GB" sz="3600" b="1" kern="0" dirty="0">
                <a:solidFill>
                  <a:schemeClr val="bg1"/>
                </a:solidFill>
                <a:latin typeface="Sakkal Majalla"/>
                <a:cs typeface="Sakkal Majalla"/>
              </a:rPr>
              <a:t>4</a:t>
            </a:r>
            <a:r>
              <a:rPr lang="en-GB" sz="3600" b="1" kern="0" dirty="0" smtClean="0">
                <a:solidFill>
                  <a:schemeClr val="bg1"/>
                </a:solidFill>
                <a:latin typeface="Sakkal Majalla"/>
                <a:cs typeface="Sakkal Majalla"/>
              </a:rPr>
              <a:t> </a:t>
            </a:r>
            <a:r>
              <a:rPr lang="en-GB" sz="3600" b="1" kern="0" dirty="0">
                <a:solidFill>
                  <a:schemeClr val="bg1"/>
                </a:solidFill>
                <a:latin typeface="Sakkal Majalla"/>
                <a:cs typeface="Sakkal Majalla"/>
              </a:rPr>
              <a:t>Part 3</a:t>
            </a:r>
            <a:r>
              <a:rPr lang="ar-SA" sz="3600" b="1" kern="0" dirty="0">
                <a:solidFill>
                  <a:schemeClr val="bg1"/>
                </a:solidFill>
                <a:latin typeface="Sakkal Majalla"/>
                <a:cs typeface="Sakkal Majalla"/>
              </a:rPr>
              <a:t>#</a:t>
            </a:r>
            <a:r>
              <a:rPr lang="en-GB" sz="3600" b="1" kern="0" dirty="0">
                <a:solidFill>
                  <a:schemeClr val="bg1"/>
                </a:solidFill>
                <a:latin typeface="Sakkal Majalla"/>
                <a:cs typeface="Sakkal Majalla"/>
              </a:rPr>
              <a:t>Lecture  </a:t>
            </a:r>
            <a:r>
              <a:rPr lang="ar-SA" sz="36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/>
              <a:t>Securing Your Network</a:t>
            </a:r>
            <a:endParaRPr lang="en-US" sz="3600" b="1" dirty="0"/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AF838472-B53A-49C3-8F80-A35196177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" name="مستطيل 6">
            <a:extLst>
              <a:ext uri="{FF2B5EF4-FFF2-40B4-BE49-F238E27FC236}">
                <a16:creationId xmlns:a16="http://schemas.microsoft.com/office/drawing/2014/main" id="{D93ADBD8-3E2A-40C7-8A8B-7F8AF5185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6555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>
            <a:extLst>
              <a:ext uri="{FF2B5EF4-FFF2-40B4-BE49-F238E27FC236}">
                <a16:creationId xmlns:a16="http://schemas.microsoft.com/office/drawing/2014/main" id="{89D13AF1-9A3B-4923-8297-401BB90957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26" name="مستطيل 6">
            <a:extLst>
              <a:ext uri="{FF2B5EF4-FFF2-40B4-BE49-F238E27FC236}">
                <a16:creationId xmlns:a16="http://schemas.microsoft.com/office/drawing/2014/main" id="{8881011E-0B94-4E08-A90B-DABB73EF66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kumimoji="0" lang="ar-SA" sz="1400" b="0" i="0" u="none" strike="noStrike" kern="1200" cap="none" spc="50" normalizeH="0" baseline="0" noProof="0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712422" y="272581"/>
            <a:ext cx="8229600" cy="1143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Identity and Access Services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12422" y="1644181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RADIUS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7434787-EA6D-4154-ABF7-51A377734B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9116" y="2787181"/>
            <a:ext cx="8507483" cy="265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79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>
            <a:extLst>
              <a:ext uri="{FF2B5EF4-FFF2-40B4-BE49-F238E27FC236}">
                <a16:creationId xmlns:a16="http://schemas.microsoft.com/office/drawing/2014/main" id="{89D13AF1-9A3B-4923-8297-401BB90957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pic>
        <p:nvPicPr>
          <p:cNvPr id="46" name="Google Shape;1406;p36">
            <a:extLst>
              <a:ext uri="{FF2B5EF4-FFF2-40B4-BE49-F238E27FC236}">
                <a16:creationId xmlns:a16="http://schemas.microsoft.com/office/drawing/2014/main" id="{9CA95F2D-9E75-40AC-BE6F-DA5D2FED82D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7562" y="3055880"/>
            <a:ext cx="900112" cy="900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407;p36">
            <a:extLst>
              <a:ext uri="{FF2B5EF4-FFF2-40B4-BE49-F238E27FC236}">
                <a16:creationId xmlns:a16="http://schemas.microsoft.com/office/drawing/2014/main" id="{6416086E-1339-46DA-96B2-40BF6603378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22962" y="2167610"/>
            <a:ext cx="906462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1408;p36">
            <a:extLst>
              <a:ext uri="{FF2B5EF4-FFF2-40B4-BE49-F238E27FC236}">
                <a16:creationId xmlns:a16="http://schemas.microsoft.com/office/drawing/2014/main" id="{D7192ADC-7AF2-4B5A-8D28-C6AD2F6922D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7562" y="4024023"/>
            <a:ext cx="931862" cy="931862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مستطيل 6">
            <a:extLst>
              <a:ext uri="{FF2B5EF4-FFF2-40B4-BE49-F238E27FC236}">
                <a16:creationId xmlns:a16="http://schemas.microsoft.com/office/drawing/2014/main" id="{F5A1EDCE-6DB4-4067-8C5E-E6FFC8B9BF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kumimoji="0" lang="ar-SA" sz="1400" b="0" i="0" u="none" strike="noStrike" kern="1200" cap="none" spc="50" normalizeH="0" baseline="0" noProof="0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pic>
        <p:nvPicPr>
          <p:cNvPr id="16" name="Google Shape;1406;p36">
            <a:extLst>
              <a:ext uri="{FF2B5EF4-FFF2-40B4-BE49-F238E27FC236}">
                <a16:creationId xmlns:a16="http://schemas.microsoft.com/office/drawing/2014/main" id="{A470F759-CFA0-4CBE-9F19-C97688E006D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3853" y="1218187"/>
            <a:ext cx="900112" cy="900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407;p36">
            <a:extLst>
              <a:ext uri="{FF2B5EF4-FFF2-40B4-BE49-F238E27FC236}">
                <a16:creationId xmlns:a16="http://schemas.microsoft.com/office/drawing/2014/main" id="{6E97C78B-DB67-4DC0-AE4B-92DFAB71D43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22962" y="4986075"/>
            <a:ext cx="906462" cy="904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410691" y="331123"/>
            <a:ext cx="8229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AAA Protocols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410691" y="1702723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Provide authentication, authorization, and accounting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Authentication verifies a user’s identification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Authorization provides access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Accounting tracks user access with logs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735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>
            <a:extLst>
              <a:ext uri="{FF2B5EF4-FFF2-40B4-BE49-F238E27FC236}">
                <a16:creationId xmlns:a16="http://schemas.microsoft.com/office/drawing/2014/main" id="{89D13AF1-9A3B-4923-8297-401BB90957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pic>
        <p:nvPicPr>
          <p:cNvPr id="46" name="Google Shape;1406;p36">
            <a:extLst>
              <a:ext uri="{FF2B5EF4-FFF2-40B4-BE49-F238E27FC236}">
                <a16:creationId xmlns:a16="http://schemas.microsoft.com/office/drawing/2014/main" id="{9CA95F2D-9E75-40AC-BE6F-DA5D2FED82D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7562" y="3055880"/>
            <a:ext cx="900112" cy="900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407;p36">
            <a:extLst>
              <a:ext uri="{FF2B5EF4-FFF2-40B4-BE49-F238E27FC236}">
                <a16:creationId xmlns:a16="http://schemas.microsoft.com/office/drawing/2014/main" id="{6416086E-1339-46DA-96B2-40BF6603378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22962" y="2167610"/>
            <a:ext cx="906462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1408;p36">
            <a:extLst>
              <a:ext uri="{FF2B5EF4-FFF2-40B4-BE49-F238E27FC236}">
                <a16:creationId xmlns:a16="http://schemas.microsoft.com/office/drawing/2014/main" id="{D7192ADC-7AF2-4B5A-8D28-C6AD2F6922D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7562" y="4024023"/>
            <a:ext cx="931862" cy="931862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مستطيل 6">
            <a:extLst>
              <a:ext uri="{FF2B5EF4-FFF2-40B4-BE49-F238E27FC236}">
                <a16:creationId xmlns:a16="http://schemas.microsoft.com/office/drawing/2014/main" id="{F5A1EDCE-6DB4-4067-8C5E-E6FFC8B9BF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kumimoji="0" lang="ar-SA" sz="1400" b="0" i="0" u="none" strike="noStrike" kern="1200" cap="none" spc="50" normalizeH="0" baseline="0" noProof="0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pic>
        <p:nvPicPr>
          <p:cNvPr id="16" name="Google Shape;1406;p36">
            <a:extLst>
              <a:ext uri="{FF2B5EF4-FFF2-40B4-BE49-F238E27FC236}">
                <a16:creationId xmlns:a16="http://schemas.microsoft.com/office/drawing/2014/main" id="{A470F759-CFA0-4CBE-9F19-C97688E006D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3853" y="1218187"/>
            <a:ext cx="900112" cy="900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407;p36">
            <a:extLst>
              <a:ext uri="{FF2B5EF4-FFF2-40B4-BE49-F238E27FC236}">
                <a16:creationId xmlns:a16="http://schemas.microsoft.com/office/drawing/2014/main" id="{6E97C78B-DB67-4DC0-AE4B-92DFAB71D43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22962" y="4986075"/>
            <a:ext cx="906462" cy="9048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2BA1FBB-ED6E-4B8C-B266-B5165678FF39}"/>
              </a:ext>
            </a:extLst>
          </p:cNvPr>
          <p:cNvSpPr txBox="1">
            <a:spLocks/>
          </p:cNvSpPr>
          <p:nvPr/>
        </p:nvSpPr>
        <p:spPr>
          <a:xfrm>
            <a:off x="2593571" y="81742"/>
            <a:ext cx="8229600" cy="1143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From Appendix C – Table 1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14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3A6E62E8-B723-4476-9496-4B117BF736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3571" y="1827508"/>
            <a:ext cx="8229600" cy="362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614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>
            <a:extLst>
              <a:ext uri="{FF2B5EF4-FFF2-40B4-BE49-F238E27FC236}">
                <a16:creationId xmlns:a16="http://schemas.microsoft.com/office/drawing/2014/main" id="{89D13AF1-9A3B-4923-8297-401BB90957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pic>
        <p:nvPicPr>
          <p:cNvPr id="46" name="Google Shape;1406;p36">
            <a:extLst>
              <a:ext uri="{FF2B5EF4-FFF2-40B4-BE49-F238E27FC236}">
                <a16:creationId xmlns:a16="http://schemas.microsoft.com/office/drawing/2014/main" id="{9CA95F2D-9E75-40AC-BE6F-DA5D2FED82D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7562" y="3055880"/>
            <a:ext cx="900112" cy="900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407;p36">
            <a:extLst>
              <a:ext uri="{FF2B5EF4-FFF2-40B4-BE49-F238E27FC236}">
                <a16:creationId xmlns:a16="http://schemas.microsoft.com/office/drawing/2014/main" id="{6416086E-1339-46DA-96B2-40BF6603378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22962" y="2167610"/>
            <a:ext cx="906462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1408;p36">
            <a:extLst>
              <a:ext uri="{FF2B5EF4-FFF2-40B4-BE49-F238E27FC236}">
                <a16:creationId xmlns:a16="http://schemas.microsoft.com/office/drawing/2014/main" id="{D7192ADC-7AF2-4B5A-8D28-C6AD2F6922D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7562" y="4024023"/>
            <a:ext cx="931862" cy="931862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مستطيل 6">
            <a:extLst>
              <a:ext uri="{FF2B5EF4-FFF2-40B4-BE49-F238E27FC236}">
                <a16:creationId xmlns:a16="http://schemas.microsoft.com/office/drawing/2014/main" id="{F5A1EDCE-6DB4-4067-8C5E-E6FFC8B9BF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kumimoji="0" lang="ar-SA" sz="1400" b="0" i="0" u="none" strike="noStrike" kern="1200" cap="none" spc="50" normalizeH="0" baseline="0" noProof="0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pic>
        <p:nvPicPr>
          <p:cNvPr id="16" name="Google Shape;1406;p36">
            <a:extLst>
              <a:ext uri="{FF2B5EF4-FFF2-40B4-BE49-F238E27FC236}">
                <a16:creationId xmlns:a16="http://schemas.microsoft.com/office/drawing/2014/main" id="{A470F759-CFA0-4CBE-9F19-C97688E006D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3853" y="1218187"/>
            <a:ext cx="900112" cy="900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407;p36">
            <a:extLst>
              <a:ext uri="{FF2B5EF4-FFF2-40B4-BE49-F238E27FC236}">
                <a16:creationId xmlns:a16="http://schemas.microsoft.com/office/drawing/2014/main" id="{6E97C78B-DB67-4DC0-AE4B-92DFAB71D43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22962" y="4986075"/>
            <a:ext cx="906462" cy="9048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2BA1FBB-ED6E-4B8C-B266-B5165678FF39}"/>
              </a:ext>
            </a:extLst>
          </p:cNvPr>
          <p:cNvSpPr txBox="1">
            <a:spLocks/>
          </p:cNvSpPr>
          <p:nvPr/>
        </p:nvSpPr>
        <p:spPr>
          <a:xfrm>
            <a:off x="2369127" y="262733"/>
            <a:ext cx="8229600" cy="1143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From Appendix C – Table 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14" name="Content Placeholder 6" descr="Table&#10;&#10;Description automatically generated">
            <a:extLst>
              <a:ext uri="{FF2B5EF4-FFF2-40B4-BE49-F238E27FC236}">
                <a16:creationId xmlns:a16="http://schemas.microsoft.com/office/drawing/2014/main" id="{2E686648-0990-4B30-AC38-F2142C67D2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9127" y="2020637"/>
            <a:ext cx="8229600" cy="360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3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>
            <a:extLst>
              <a:ext uri="{FF2B5EF4-FFF2-40B4-BE49-F238E27FC236}">
                <a16:creationId xmlns:a16="http://schemas.microsoft.com/office/drawing/2014/main" id="{89D13AF1-9A3B-4923-8297-401BB90957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pic>
        <p:nvPicPr>
          <p:cNvPr id="46" name="Google Shape;1406;p36">
            <a:extLst>
              <a:ext uri="{FF2B5EF4-FFF2-40B4-BE49-F238E27FC236}">
                <a16:creationId xmlns:a16="http://schemas.microsoft.com/office/drawing/2014/main" id="{9CA95F2D-9E75-40AC-BE6F-DA5D2FED82D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7562" y="3055880"/>
            <a:ext cx="900112" cy="900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407;p36">
            <a:extLst>
              <a:ext uri="{FF2B5EF4-FFF2-40B4-BE49-F238E27FC236}">
                <a16:creationId xmlns:a16="http://schemas.microsoft.com/office/drawing/2014/main" id="{6416086E-1339-46DA-96B2-40BF6603378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22962" y="2167610"/>
            <a:ext cx="906462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1408;p36">
            <a:extLst>
              <a:ext uri="{FF2B5EF4-FFF2-40B4-BE49-F238E27FC236}">
                <a16:creationId xmlns:a16="http://schemas.microsoft.com/office/drawing/2014/main" id="{D7192ADC-7AF2-4B5A-8D28-C6AD2F6922D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7562" y="4024023"/>
            <a:ext cx="931862" cy="931862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مستطيل 6">
            <a:extLst>
              <a:ext uri="{FF2B5EF4-FFF2-40B4-BE49-F238E27FC236}">
                <a16:creationId xmlns:a16="http://schemas.microsoft.com/office/drawing/2014/main" id="{F5A1EDCE-6DB4-4067-8C5E-E6FFC8B9BF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kumimoji="0" lang="ar-SA" sz="1400" b="0" i="0" u="none" strike="noStrike" kern="1200" cap="none" spc="50" normalizeH="0" baseline="0" noProof="0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pic>
        <p:nvPicPr>
          <p:cNvPr id="16" name="Google Shape;1406;p36">
            <a:extLst>
              <a:ext uri="{FF2B5EF4-FFF2-40B4-BE49-F238E27FC236}">
                <a16:creationId xmlns:a16="http://schemas.microsoft.com/office/drawing/2014/main" id="{A470F759-CFA0-4CBE-9F19-C97688E006D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3853" y="1218187"/>
            <a:ext cx="900112" cy="900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407;p36">
            <a:extLst>
              <a:ext uri="{FF2B5EF4-FFF2-40B4-BE49-F238E27FC236}">
                <a16:creationId xmlns:a16="http://schemas.microsoft.com/office/drawing/2014/main" id="{6E97C78B-DB67-4DC0-AE4B-92DFAB71D43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22962" y="4986075"/>
            <a:ext cx="906462" cy="904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153965" y="145787"/>
            <a:ext cx="8229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Chapter 4 Summary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153965" y="1517387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Exploring Advanced Security Devices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Securing Wireless Networks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Understanding Wireless Attacks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Using VPNs for Remote Access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Check out the free online labs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1619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C667C2-5917-478C-B32D-4431786A6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189272"/>
            <a:ext cx="8679915" cy="1748729"/>
          </a:xfrm>
        </p:spPr>
        <p:txBody>
          <a:bodyPr>
            <a:normAutofit/>
          </a:bodyPr>
          <a:lstStyle/>
          <a:p>
            <a:r>
              <a:rPr lang="en-GB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End of Part Three</a:t>
            </a:r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AF838472-B53A-49C3-8F80-A35196177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" name="مستطيل 6">
            <a:extLst>
              <a:ext uri="{FF2B5EF4-FFF2-40B4-BE49-F238E27FC236}">
                <a16:creationId xmlns:a16="http://schemas.microsoft.com/office/drawing/2014/main" id="{7C97D253-ACE5-43B8-90BA-7465263FC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kumimoji="0" lang="ar-SA" sz="1400" b="0" i="0" u="none" strike="noStrike" kern="1200" cap="none" spc="50" normalizeH="0" baseline="0" noProof="0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4248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>
            <a:extLst>
              <a:ext uri="{FF2B5EF4-FFF2-40B4-BE49-F238E27FC236}">
                <a16:creationId xmlns:a16="http://schemas.microsoft.com/office/drawing/2014/main" id="{89D13AF1-9A3B-4923-8297-401BB90957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مستطيل 6">
            <a:extLst>
              <a:ext uri="{FF2B5EF4-FFF2-40B4-BE49-F238E27FC236}">
                <a16:creationId xmlns:a16="http://schemas.microsoft.com/office/drawing/2014/main" id="{778A2201-16C8-4646-8604-FE7E27ADF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kumimoji="0" lang="ar-SA" sz="1400" b="0" i="0" u="none" strike="noStrike" kern="1200" cap="none" spc="50" normalizeH="0" baseline="0" noProof="0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21476" y="310781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Remote Access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21476" y="1752599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VPNs and VPN concentrators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5A75A764-90A7-4A5A-857C-9B712DDF33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9782" y="2834480"/>
            <a:ext cx="7501294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6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5AC8CB6D-5094-45D0-BE73-BA465F171C4D}"/>
              </a:ext>
            </a:extLst>
          </p:cNvPr>
          <p:cNvSpPr/>
          <p:nvPr/>
        </p:nvSpPr>
        <p:spPr>
          <a:xfrm>
            <a:off x="235414" y="1180214"/>
            <a:ext cx="11690137" cy="467008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4AC2C276-0DC4-4145-B73D-20D487EB7F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id="{7F266136-851B-416D-B61C-0A562D4CC6FD}"/>
              </a:ext>
            </a:extLst>
          </p:cNvPr>
          <p:cNvSpPr/>
          <p:nvPr/>
        </p:nvSpPr>
        <p:spPr>
          <a:xfrm>
            <a:off x="228573" y="1181057"/>
            <a:ext cx="3425431" cy="46692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4400" b="1">
                <a:solidFill>
                  <a:sysClr val="windowText" lastClr="000000"/>
                </a:solidFill>
                <a:latin typeface="Calibri"/>
              </a:rPr>
              <a:t>Tunneling Protocols</a:t>
            </a:r>
            <a:endParaRPr lang="en-US" sz="4400" b="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8" name="عنوان 1">
            <a:extLst>
              <a:ext uri="{FF2B5EF4-FFF2-40B4-BE49-F238E27FC236}">
                <a16:creationId xmlns:a16="http://schemas.microsoft.com/office/drawing/2014/main" id="{FE9FF1C9-B6DC-4A78-B7A5-127C5C042AC3}"/>
              </a:ext>
            </a:extLst>
          </p:cNvPr>
          <p:cNvSpPr txBox="1">
            <a:spLocks/>
          </p:cNvSpPr>
          <p:nvPr/>
        </p:nvSpPr>
        <p:spPr>
          <a:xfrm>
            <a:off x="8052318" y="2110414"/>
            <a:ext cx="3713584" cy="854135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text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C5B5E9A-77C3-4B7E-9900-183C20F2A412}"/>
              </a:ext>
            </a:extLst>
          </p:cNvPr>
          <p:cNvSpPr/>
          <p:nvPr/>
        </p:nvSpPr>
        <p:spPr>
          <a:xfrm>
            <a:off x="202021" y="5996762"/>
            <a:ext cx="11756925" cy="637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4B353BDE-603E-4768-9906-C5369FE647A8}"/>
              </a:ext>
            </a:extLst>
          </p:cNvPr>
          <p:cNvSpPr/>
          <p:nvPr/>
        </p:nvSpPr>
        <p:spPr>
          <a:xfrm>
            <a:off x="4499291" y="2445395"/>
            <a:ext cx="2485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-</a:t>
            </a:r>
            <a:endParaRPr kumimoji="0" lang="ar-EG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17" name="مستطيل 6">
            <a:extLst>
              <a:ext uri="{FF2B5EF4-FFF2-40B4-BE49-F238E27FC236}">
                <a16:creationId xmlns:a16="http://schemas.microsoft.com/office/drawing/2014/main" id="{BD834F10-8653-4E8B-B4EB-15BD0C0680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kumimoji="0" lang="ar-SA" sz="1400" b="0" i="0" u="none" strike="noStrike" kern="1200" cap="none" spc="50" normalizeH="0" baseline="0" noProof="0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729346" y="1476732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514350" indent="-5143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IPsec as a tunneling protocol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Authentication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AH provides authentication &amp;integrity (protocol ID 51)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Encryption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ESP adds confidentiality (protocol ID 50)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Uses tunnel mode for VPNs with IKE over port 500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TLS as a tunneling Protocol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Useful when VPN go through NAT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SSTP uses TLS over port 443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696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>
            <a:extLst>
              <a:ext uri="{FF2B5EF4-FFF2-40B4-BE49-F238E27FC236}">
                <a16:creationId xmlns:a16="http://schemas.microsoft.com/office/drawing/2014/main" id="{5D386230-CFC8-4E90-912F-C4457D1546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9" name="مستطيل 6">
            <a:extLst>
              <a:ext uri="{FF2B5EF4-FFF2-40B4-BE49-F238E27FC236}">
                <a16:creationId xmlns:a16="http://schemas.microsoft.com/office/drawing/2014/main" id="{C7A84A88-A294-494D-AF5C-34A709218B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kumimoji="0" lang="ar-SA" sz="1400" b="0" i="0" u="none" strike="noStrike" kern="1200" cap="none" spc="50" normalizeH="0" baseline="0" noProof="0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77934" y="464127"/>
            <a:ext cx="7639397" cy="9989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Site-to-Site VPNs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77934" y="1835727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Gateways as VPN servers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16AEE2-DBFA-4135-AAB8-584E2B3421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1382" y="2750127"/>
            <a:ext cx="85956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004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>
            <a:extLst>
              <a:ext uri="{FF2B5EF4-FFF2-40B4-BE49-F238E27FC236}">
                <a16:creationId xmlns:a16="http://schemas.microsoft.com/office/drawing/2014/main" id="{8CE9C4F5-E5C5-4A46-A646-BD92F7EE0539}"/>
              </a:ext>
            </a:extLst>
          </p:cNvPr>
          <p:cNvSpPr/>
          <p:nvPr/>
        </p:nvSpPr>
        <p:spPr>
          <a:xfrm>
            <a:off x="208982" y="1177599"/>
            <a:ext cx="2982686" cy="42547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567CCC72-6306-47F3-A04F-BFCD65803853}"/>
              </a:ext>
            </a:extLst>
          </p:cNvPr>
          <p:cNvSpPr/>
          <p:nvPr/>
        </p:nvSpPr>
        <p:spPr>
          <a:xfrm>
            <a:off x="595537" y="1842767"/>
            <a:ext cx="3159945" cy="409738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4400" b="1">
                <a:solidFill>
                  <a:sysClr val="windowText" lastClr="000000"/>
                </a:solidFill>
                <a:latin typeface="Calibri"/>
              </a:rPr>
              <a:t>Always-On VPNs</a:t>
            </a:r>
            <a:endParaRPr lang="en-US" sz="4400" b="1" dirty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3" name="مثلث متساوي الساقين 12">
            <a:extLst>
              <a:ext uri="{FF2B5EF4-FFF2-40B4-BE49-F238E27FC236}">
                <a16:creationId xmlns:a16="http://schemas.microsoft.com/office/drawing/2014/main" id="{46D5173D-9DF3-4246-852C-E85F15B8F514}"/>
              </a:ext>
            </a:extLst>
          </p:cNvPr>
          <p:cNvSpPr/>
          <p:nvPr/>
        </p:nvSpPr>
        <p:spPr>
          <a:xfrm rot="5400000" flipH="1">
            <a:off x="3727130" y="3571039"/>
            <a:ext cx="439084" cy="379093"/>
          </a:xfrm>
          <a:prstGeom prst="triangle">
            <a:avLst>
              <a:gd name="adj" fmla="val 47785"/>
            </a:avLst>
          </a:prstGeom>
          <a:solidFill>
            <a:srgbClr val="7F7B99"/>
          </a:solidFill>
          <a:ln>
            <a:solidFill>
              <a:srgbClr val="7F7B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مستطيل 6">
            <a:extLst>
              <a:ext uri="{FF2B5EF4-FFF2-40B4-BE49-F238E27FC236}">
                <a16:creationId xmlns:a16="http://schemas.microsoft.com/office/drawing/2014/main" id="{FC0F1747-A0DC-4AE6-A122-500252DA86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kumimoji="0" lang="ar-SA" sz="1400" b="0" i="0" u="none" strike="noStrike" kern="1200" cap="none" spc="50" normalizeH="0" baseline="0" noProof="0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244309" y="9905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244309" y="2292412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Site-to-site VPNs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Regular VPNs for users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Mobile devices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886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>
            <a:extLst>
              <a:ext uri="{FF2B5EF4-FFF2-40B4-BE49-F238E27FC236}">
                <a16:creationId xmlns:a16="http://schemas.microsoft.com/office/drawing/2014/main" id="{4AC2C276-0DC4-4145-B73D-20D487EB7F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id="{7F266136-851B-416D-B61C-0A562D4CC6FD}"/>
              </a:ext>
            </a:extLst>
          </p:cNvPr>
          <p:cNvSpPr/>
          <p:nvPr/>
        </p:nvSpPr>
        <p:spPr>
          <a:xfrm>
            <a:off x="220799" y="1092436"/>
            <a:ext cx="3333251" cy="49631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4400" b="1">
                <a:solidFill>
                  <a:sysClr val="windowText" lastClr="000000"/>
                </a:solidFill>
                <a:latin typeface="Calibri"/>
              </a:rPr>
              <a:t>Tunneling Protocols</a:t>
            </a:r>
            <a:endParaRPr lang="en-US" sz="4400" b="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7" name="مستطيل 6">
            <a:extLst>
              <a:ext uri="{FF2B5EF4-FFF2-40B4-BE49-F238E27FC236}">
                <a16:creationId xmlns:a16="http://schemas.microsoft.com/office/drawing/2014/main" id="{B9FD5DED-4E19-4993-8092-70A6F797C8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kumimoji="0" lang="ar-SA" sz="1400" b="0" i="0" u="none" strike="noStrike" kern="1200" cap="none" spc="50" normalizeH="0" baseline="0" noProof="0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07229" y="1532936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L2TP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 used by itself for VPN traffic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HTML5 VPN Portal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allows users to connect to the VPN using their web browser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602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extLst>
              <a:ext uri="{FF2B5EF4-FFF2-40B4-BE49-F238E27FC236}">
                <a16:creationId xmlns:a16="http://schemas.microsoft.com/office/drawing/2014/main" id="{41AB63A1-BB80-4D33-BFDC-9245FAB60BF5}"/>
              </a:ext>
            </a:extLst>
          </p:cNvPr>
          <p:cNvSpPr/>
          <p:nvPr/>
        </p:nvSpPr>
        <p:spPr>
          <a:xfrm>
            <a:off x="774441" y="1688841"/>
            <a:ext cx="3704253" cy="4474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4EDF1CB5-2256-43C9-BAF0-4A70F0795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176112" y="1322652"/>
            <a:ext cx="2654393" cy="49732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4400" b="1">
                <a:solidFill>
                  <a:sysClr val="windowText" lastClr="000000"/>
                </a:solidFill>
                <a:latin typeface="Calibri"/>
              </a:rPr>
              <a:t>Network Access Control</a:t>
            </a:r>
            <a:endParaRPr lang="en-US" sz="4400" b="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81C5A873-1398-4F3B-A2D0-62CFF3C2AD18}"/>
              </a:ext>
            </a:extLst>
          </p:cNvPr>
          <p:cNvSpPr/>
          <p:nvPr/>
        </p:nvSpPr>
        <p:spPr>
          <a:xfrm>
            <a:off x="2903828" y="1367479"/>
            <a:ext cx="225097" cy="49284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مستطيل 6">
            <a:extLst>
              <a:ext uri="{FF2B5EF4-FFF2-40B4-BE49-F238E27FC236}">
                <a16:creationId xmlns:a16="http://schemas.microsoft.com/office/drawing/2014/main" id="{F190986E-F386-4581-A59B-9961D53CE8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kumimoji="0" lang="ar-SA" sz="1400" b="0" i="0" u="none" strike="noStrike" kern="1200" cap="none" spc="50" normalizeH="0" baseline="0" noProof="0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128925" y="1212272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Health agents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Inspects clients for predefined conditions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Restricts access of unhealthy clients to a remediation network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Used for VPN clients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internal clients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2" descr="I:\SY0-301\Ch 4 Securing Your Network\Graphics\Fig46NAC 600.t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7524" y="2736272"/>
            <a:ext cx="4572001" cy="289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29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>
            <a:extLst>
              <a:ext uri="{FF2B5EF4-FFF2-40B4-BE49-F238E27FC236}">
                <a16:creationId xmlns:a16="http://schemas.microsoft.com/office/drawing/2014/main" id="{B6FAE44E-BCCD-4B90-8E21-14CC1CA131F2}"/>
              </a:ext>
            </a:extLst>
          </p:cNvPr>
          <p:cNvSpPr/>
          <p:nvPr/>
        </p:nvSpPr>
        <p:spPr>
          <a:xfrm>
            <a:off x="515593" y="1863381"/>
            <a:ext cx="3698543" cy="7506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64678E61-2995-44D8-88CE-DB6239B055B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5593" y="2740198"/>
            <a:ext cx="3698875" cy="2457450"/>
          </a:xfr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rtl="0">
              <a:lnSpc>
                <a:spcPct val="100000"/>
              </a:lnSpc>
              <a:defRPr/>
            </a:pPr>
            <a:r>
              <a:rPr lang="en-US" sz="4400" spc="0" dirty="0">
                <a:solidFill>
                  <a:sysClr val="windowText" lastClr="000000"/>
                </a:solidFill>
                <a:latin typeface="Calibri"/>
              </a:rPr>
              <a:t>NAC Agents</a:t>
            </a:r>
            <a:br>
              <a:rPr lang="en-US" sz="4400" spc="0" dirty="0">
                <a:solidFill>
                  <a:sysClr val="windowText" lastClr="000000"/>
                </a:solidFill>
                <a:latin typeface="Calibri"/>
              </a:rPr>
            </a:br>
            <a:endParaRPr lang="en-US" sz="4400" b="1" spc="0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89D13AF1-9A3B-4923-8297-401BB90957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7" name="مثلث متساوي الساقين 6">
            <a:extLst>
              <a:ext uri="{FF2B5EF4-FFF2-40B4-BE49-F238E27FC236}">
                <a16:creationId xmlns:a16="http://schemas.microsoft.com/office/drawing/2014/main" id="{CB6F90FF-2FD7-43A7-8BE5-491D25AECAF1}"/>
              </a:ext>
            </a:extLst>
          </p:cNvPr>
          <p:cNvSpPr/>
          <p:nvPr/>
        </p:nvSpPr>
        <p:spPr>
          <a:xfrm rot="5400000">
            <a:off x="4205560" y="3490961"/>
            <a:ext cx="389663" cy="338328"/>
          </a:xfrm>
          <a:prstGeom prst="triangle">
            <a:avLst/>
          </a:prstGeom>
          <a:solidFill>
            <a:srgbClr val="CCCAD6"/>
          </a:solidFill>
          <a:ln>
            <a:solidFill>
              <a:srgbClr val="CCCAD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CE9C8DDC-A5E2-446B-8D56-8B038BCD5EDC}"/>
              </a:ext>
            </a:extLst>
          </p:cNvPr>
          <p:cNvGrpSpPr/>
          <p:nvPr/>
        </p:nvGrpSpPr>
        <p:grpSpPr>
          <a:xfrm>
            <a:off x="4586315" y="1025010"/>
            <a:ext cx="6720841" cy="4876422"/>
            <a:chOff x="7140644" y="1421876"/>
            <a:chExt cx="4036870" cy="344472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" name="مستطيل 9">
              <a:extLst>
                <a:ext uri="{FF2B5EF4-FFF2-40B4-BE49-F238E27FC236}">
                  <a16:creationId xmlns:a16="http://schemas.microsoft.com/office/drawing/2014/main" id="{7DF839F9-FE85-4669-9876-E91A3B3E1961}"/>
                </a:ext>
              </a:extLst>
            </p:cNvPr>
            <p:cNvSpPr/>
            <p:nvPr/>
          </p:nvSpPr>
          <p:spPr>
            <a:xfrm>
              <a:off x="7478970" y="1421876"/>
              <a:ext cx="3698543" cy="7506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مستطيل 10">
              <a:extLst>
                <a:ext uri="{FF2B5EF4-FFF2-40B4-BE49-F238E27FC236}">
                  <a16:creationId xmlns:a16="http://schemas.microsoft.com/office/drawing/2014/main" id="{8B49C67C-3EB4-4E93-AA92-F21F5C2C3D93}"/>
                </a:ext>
              </a:extLst>
            </p:cNvPr>
            <p:cNvSpPr/>
            <p:nvPr/>
          </p:nvSpPr>
          <p:spPr>
            <a:xfrm>
              <a:off x="7478971" y="2289687"/>
              <a:ext cx="3698543" cy="257691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مثلث متساوي الساقين 11">
              <a:extLst>
                <a:ext uri="{FF2B5EF4-FFF2-40B4-BE49-F238E27FC236}">
                  <a16:creationId xmlns:a16="http://schemas.microsoft.com/office/drawing/2014/main" id="{38DE23A3-3D7F-40DA-B0A5-E8B426149928}"/>
                </a:ext>
              </a:extLst>
            </p:cNvPr>
            <p:cNvSpPr/>
            <p:nvPr/>
          </p:nvSpPr>
          <p:spPr>
            <a:xfrm rot="16200000" flipH="1">
              <a:off x="7114976" y="3065005"/>
              <a:ext cx="389663" cy="338328"/>
            </a:xfrm>
            <a:prstGeom prst="triangle">
              <a:avLst/>
            </a:prstGeom>
            <a:solidFill>
              <a:srgbClr val="7F7B99"/>
            </a:solidFill>
            <a:ln>
              <a:solidFill>
                <a:srgbClr val="7F7B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مربع نص 12">
              <a:extLst>
                <a:ext uri="{FF2B5EF4-FFF2-40B4-BE49-F238E27FC236}">
                  <a16:creationId xmlns:a16="http://schemas.microsoft.com/office/drawing/2014/main" id="{1F151E5F-B0D2-497E-BF62-A5187CEBF4DC}"/>
                </a:ext>
              </a:extLst>
            </p:cNvPr>
            <p:cNvSpPr txBox="1"/>
            <p:nvPr/>
          </p:nvSpPr>
          <p:spPr>
            <a:xfrm>
              <a:off x="8607531" y="1539184"/>
              <a:ext cx="1441420" cy="52322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rPr>
                <a:t>-</a:t>
              </a:r>
              <a:endPara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sp>
          <p:nvSpPr>
            <p:cNvPr id="14" name="مربع نص 13">
              <a:extLst>
                <a:ext uri="{FF2B5EF4-FFF2-40B4-BE49-F238E27FC236}">
                  <a16:creationId xmlns:a16="http://schemas.microsoft.com/office/drawing/2014/main" id="{034178D5-B09C-4C39-BF7B-08AF79326F6D}"/>
                </a:ext>
              </a:extLst>
            </p:cNvPr>
            <p:cNvSpPr txBox="1"/>
            <p:nvPr/>
          </p:nvSpPr>
          <p:spPr>
            <a:xfrm>
              <a:off x="7478969" y="2755163"/>
              <a:ext cx="3698543" cy="131850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</p:grpSp>
      <p:sp>
        <p:nvSpPr>
          <p:cNvPr id="16" name="مستطيل 6">
            <a:extLst>
              <a:ext uri="{FF2B5EF4-FFF2-40B4-BE49-F238E27FC236}">
                <a16:creationId xmlns:a16="http://schemas.microsoft.com/office/drawing/2014/main" id="{3F8552EC-B60E-415B-A137-1FACA679B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kumimoji="0" lang="ar-SA" sz="1400" b="0" i="0" u="none" strike="noStrike" kern="1200" cap="none" spc="50" normalizeH="0" baseline="0" noProof="0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149580" y="1127936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514350" indent="-5143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Permanent (Agent)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Installed on client and remains on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None/>
              <a:tabLst/>
              <a:defRPr/>
            </a:pPr>
            <a:r>
              <a:rPr lang="en-US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Persistent NAC agent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Dissolvable (Agentless)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Does not stay on client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Downloaded to client when session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None/>
              <a:tabLst/>
              <a:defRPr/>
            </a:pPr>
            <a:r>
              <a:rPr lang="en-US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starts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Removed during or after session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Commonly used for mobile devices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91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>
            <a:extLst>
              <a:ext uri="{FF2B5EF4-FFF2-40B4-BE49-F238E27FC236}">
                <a16:creationId xmlns:a16="http://schemas.microsoft.com/office/drawing/2014/main" id="{7E9EA7B0-4F5E-4033-A821-C8AEF6AA51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4" name="مستطيل 6">
            <a:extLst>
              <a:ext uri="{FF2B5EF4-FFF2-40B4-BE49-F238E27FC236}">
                <a16:creationId xmlns:a16="http://schemas.microsoft.com/office/drawing/2014/main" id="{0CBE1EC9-F38B-45F0-9461-261592A375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kumimoji="0" lang="ar-SA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kumimoji="0" lang="en-GB" sz="1400" b="0" i="0" u="none" strike="noStrike" kern="1200" cap="none" spc="50" normalizeH="0" baseline="0" noProof="0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kumimoji="0" lang="ar-SA" sz="1400" b="0" i="0" u="none" strike="noStrike" kern="1200" cap="none" spc="50" normalizeH="0" baseline="0" noProof="0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86247" y="189807"/>
            <a:ext cx="8229600" cy="1143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Identity and Access Services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86247" y="1561407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514350" indent="-5143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PAP – Sends passwords in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cleartext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CHAP – uses shared secret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TACACS+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Cisco alternative to RADIUS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Uses TCP port 49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Encrypts entire authentication process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Uses multiple challenges and responses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6390176"/>
      </p:ext>
    </p:extLst>
  </p:cSld>
  <p:clrMapOvr>
    <a:masterClrMapping/>
  </p:clrMapOvr>
</p:sld>
</file>

<file path=ppt/theme/theme1.xml><?xml version="1.0" encoding="utf-8"?>
<a:theme xmlns:a="http://schemas.openxmlformats.org/drawingml/2006/main" name="أطلس">
  <a:themeElements>
    <a:clrScheme name="مخصص 8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7F7B99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TM16401371[[fn=أطلس]]</Template>
  <TotalTime>1318</TotalTime>
  <Words>549</Words>
  <Application>Microsoft Office PowerPoint</Application>
  <PresentationFormat>Widescreen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GE Thameen</vt:lpstr>
      <vt:lpstr>Rockwell</vt:lpstr>
      <vt:lpstr>Sakkal Majalla</vt:lpstr>
      <vt:lpstr>Times New Roman</vt:lpstr>
      <vt:lpstr>Wingdings</vt:lpstr>
      <vt:lpstr>أطلس</vt:lpstr>
      <vt:lpstr>سبر 1213 Network Defense   4 Part 3#Lecture   Securing Your Network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NAC Agents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Part Three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1213 سبر</dc:title>
  <dc:creator>Moneerah Nasser Alghonaim</dc:creator>
  <cp:lastModifiedBy>Ahmad Ali Alzubi</cp:lastModifiedBy>
  <cp:revision>311</cp:revision>
  <dcterms:created xsi:type="dcterms:W3CDTF">2021-05-23T05:55:00Z</dcterms:created>
  <dcterms:modified xsi:type="dcterms:W3CDTF">2023-06-06T05:44:37Z</dcterms:modified>
</cp:coreProperties>
</file>