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9"/>
  </p:notesMasterIdLst>
  <p:sldIdLst>
    <p:sldId id="256" r:id="rId2"/>
    <p:sldId id="352" r:id="rId3"/>
    <p:sldId id="393" r:id="rId4"/>
    <p:sldId id="264" r:id="rId5"/>
    <p:sldId id="394" r:id="rId6"/>
    <p:sldId id="285" r:id="rId7"/>
    <p:sldId id="396" r:id="rId8"/>
    <p:sldId id="263" r:id="rId9"/>
    <p:sldId id="398" r:id="rId10"/>
    <p:sldId id="367" r:id="rId11"/>
    <p:sldId id="380" r:id="rId12"/>
    <p:sldId id="399" r:id="rId13"/>
    <p:sldId id="387" r:id="rId14"/>
    <p:sldId id="388" r:id="rId15"/>
    <p:sldId id="390" r:id="rId16"/>
    <p:sldId id="391" r:id="rId17"/>
    <p:sldId id="326"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AD6"/>
    <a:srgbClr val="7F7B99"/>
    <a:srgbClr val="316757"/>
    <a:srgbClr val="9ED1C2"/>
    <a:srgbClr val="3494BA"/>
    <a:srgbClr val="AAD6E7"/>
    <a:srgbClr val="58B6C0"/>
    <a:srgbClr val="F0A22E"/>
    <a:srgbClr val="F9DAAB"/>
    <a:srgbClr val="6666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النمط المتوس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نمط متوسط 3 - تمييز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012ECD-51FC-41F1-AA8D-1B2483CD663E}" styleName="نمط فاتح 2 - تمييز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717" autoAdjust="0"/>
    <p:restoredTop sz="94660"/>
  </p:normalViewPr>
  <p:slideViewPr>
    <p:cSldViewPr snapToGrid="0">
      <p:cViewPr varScale="1">
        <p:scale>
          <a:sx n="85" d="100"/>
          <a:sy n="85" d="100"/>
        </p:scale>
        <p:origin x="101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519331-4BDF-4E56-9029-698398FA5D34}" type="datetimeFigureOut">
              <a:rPr lang="en-GB" smtClean="0"/>
              <a:t>20/02/2024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01106A-63F7-471F-ABE4-1F8412FF9F40}" type="slidenum">
              <a:rPr lang="en-GB" smtClean="0"/>
              <a:t>‹#›</a:t>
            </a:fld>
            <a:endParaRPr lang="en-GB"/>
          </a:p>
        </p:txBody>
      </p:sp>
    </p:spTree>
    <p:extLst>
      <p:ext uri="{BB962C8B-B14F-4D97-AF65-F5344CB8AC3E}">
        <p14:creationId xmlns:p14="http://schemas.microsoft.com/office/powerpoint/2010/main" val="1105431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2/20/2024</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ar-SA"/>
              <a:t>انقر لتحرير نمط عنوان الشكل الرئيسي</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حرر أنماط نص الشكل الرئيسي</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2/20/2024</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2/20/2024</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عنوان ومحتوى">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 name="Content Placeholder 2"/>
          <p:cNvSpPr>
            <a:spLocks noGrp="1"/>
          </p:cNvSpPr>
          <p:nvPr>
            <p:ph idx="1"/>
          </p:nvPr>
        </p:nvSpPr>
        <p:spPr>
          <a:xfrm>
            <a:off x="5118447" y="803186"/>
            <a:ext cx="6281873" cy="5248622"/>
          </a:xfrm>
        </p:spPr>
        <p:txBody>
          <a:bodyPr anchor="ctr"/>
          <a:lstStyle/>
          <a:p>
            <a:pPr lvl="0"/>
            <a:r>
              <a:rPr lang="ar-SA" dirty="0"/>
              <a:t>حرر أنماط نص الشكل الرئيسي</a:t>
            </a:r>
          </a:p>
          <a:p>
            <a:pPr lvl="1"/>
            <a:r>
              <a:rPr lang="ar-SA" dirty="0"/>
              <a:t>المستوى الثاني</a:t>
            </a:r>
          </a:p>
          <a:p>
            <a:pPr lvl="2"/>
            <a:r>
              <a:rPr lang="ar-SA" dirty="0"/>
              <a:t>المستوى الثالث</a:t>
            </a:r>
          </a:p>
          <a:p>
            <a:pPr lvl="3"/>
            <a:r>
              <a:rPr lang="ar-SA" dirty="0"/>
              <a:t>المستوى الرابع</a:t>
            </a:r>
          </a:p>
          <a:p>
            <a:pPr lvl="4"/>
            <a:r>
              <a:rPr lang="ar-SA" dirty="0"/>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حرر أنماط نص الشكل الرئيسي</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2/20/2024</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2/20/2024</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مقارنة">
    <p:spTree>
      <p:nvGrpSpPr>
        <p:cNvPr id="1" name=""/>
        <p:cNvGrpSpPr/>
        <p:nvPr/>
      </p:nvGrpSpPr>
      <p:grpSpPr>
        <a:xfrm>
          <a:off x="0" y="0"/>
          <a:ext cx="0" cy="0"/>
          <a:chOff x="0" y="0"/>
          <a:chExt cx="0" cy="0"/>
        </a:xfrm>
      </p:grpSpPr>
      <p:grpSp>
        <p:nvGrpSpPr>
          <p:cNvPr id="39" name="Group 38"/>
          <p:cNvGrpSpPr/>
          <p:nvPr/>
        </p:nvGrpSpPr>
        <p:grpSpPr>
          <a:xfrm flipH="1">
            <a:off x="0"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2/20/2024</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1_عنوان فقط">
    <p:spTree>
      <p:nvGrpSpPr>
        <p:cNvPr id="1" name=""/>
        <p:cNvGrpSpPr/>
        <p:nvPr/>
      </p:nvGrpSpPr>
      <p:grpSpPr>
        <a:xfrm>
          <a:off x="0" y="0"/>
          <a:ext cx="0" cy="0"/>
          <a:chOff x="0" y="0"/>
          <a:chExt cx="0" cy="0"/>
        </a:xfrm>
      </p:grpSpPr>
      <p:grpSp>
        <p:nvGrpSpPr>
          <p:cNvPr id="77" name="Group 76"/>
          <p:cNvGrpSpPr/>
          <p:nvPr/>
        </p:nvGrpSpPr>
        <p:grpSpPr>
          <a:xfrm flipH="1">
            <a:off x="0"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 name="Date Placeholder 2"/>
          <p:cNvSpPr>
            <a:spLocks noGrp="1"/>
          </p:cNvSpPr>
          <p:nvPr>
            <p:ph type="dt" sz="half" idx="10"/>
          </p:nvPr>
        </p:nvSpPr>
        <p:spPr/>
        <p:txBody>
          <a:bodyPr/>
          <a:lstStyle/>
          <a:p>
            <a:fld id="{48A87A34-81AB-432B-8DAE-1953F412C126}" type="datetimeFigureOut">
              <a:rPr lang="en-US" dirty="0"/>
              <a:t>2/20/2024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32" name="Flowchart: Delay 10">
            <a:extLst>
              <a:ext uri="{FF2B5EF4-FFF2-40B4-BE49-F238E27FC236}">
                <a16:creationId xmlns:a16="http://schemas.microsoft.com/office/drawing/2014/main" id="{530DC4B3-57F0-4275-AF6C-960710CEFC52}"/>
              </a:ext>
            </a:extLst>
          </p:cNvPr>
          <p:cNvSpPr/>
          <p:nvPr/>
        </p:nvSpPr>
        <p:spPr>
          <a:xfrm>
            <a:off x="-1" y="0"/>
            <a:ext cx="3930651" cy="6868633"/>
          </a:xfrm>
          <a:custGeom>
            <a:avLst/>
            <a:gdLst>
              <a:gd name="connsiteX0" fmla="*/ 0 w 2913321"/>
              <a:gd name="connsiteY0" fmla="*/ 0 h 6858000"/>
              <a:gd name="connsiteX1" fmla="*/ 1456661 w 2913321"/>
              <a:gd name="connsiteY1" fmla="*/ 0 h 6858000"/>
              <a:gd name="connsiteX2" fmla="*/ 2913322 w 2913321"/>
              <a:gd name="connsiteY2" fmla="*/ 3429000 h 6858000"/>
              <a:gd name="connsiteX3" fmla="*/ 1456661 w 2913321"/>
              <a:gd name="connsiteY3" fmla="*/ 6858000 h 6858000"/>
              <a:gd name="connsiteX4" fmla="*/ 0 w 2913321"/>
              <a:gd name="connsiteY4" fmla="*/ 6858000 h 6858000"/>
              <a:gd name="connsiteX5" fmla="*/ 0 w 2913321"/>
              <a:gd name="connsiteY5" fmla="*/ 0 h 6858000"/>
              <a:gd name="connsiteX0" fmla="*/ 0 w 2935089"/>
              <a:gd name="connsiteY0" fmla="*/ 0 h 6858000"/>
              <a:gd name="connsiteX1" fmla="*/ 457201 w 2935089"/>
              <a:gd name="connsiteY1" fmla="*/ 0 h 6858000"/>
              <a:gd name="connsiteX2" fmla="*/ 2913322 w 2935089"/>
              <a:gd name="connsiteY2" fmla="*/ 3429000 h 6858000"/>
              <a:gd name="connsiteX3" fmla="*/ 1456661 w 2935089"/>
              <a:gd name="connsiteY3" fmla="*/ 6858000 h 6858000"/>
              <a:gd name="connsiteX4" fmla="*/ 0 w 2935089"/>
              <a:gd name="connsiteY4" fmla="*/ 6858000 h 6858000"/>
              <a:gd name="connsiteX5" fmla="*/ 0 w 2935089"/>
              <a:gd name="connsiteY5" fmla="*/ 0 h 6858000"/>
              <a:gd name="connsiteX0" fmla="*/ 0 w 2914459"/>
              <a:gd name="connsiteY0" fmla="*/ 0 h 6868633"/>
              <a:gd name="connsiteX1" fmla="*/ 457201 w 2914459"/>
              <a:gd name="connsiteY1" fmla="*/ 0 h 6868633"/>
              <a:gd name="connsiteX2" fmla="*/ 2913322 w 2914459"/>
              <a:gd name="connsiteY2" fmla="*/ 3429000 h 6868633"/>
              <a:gd name="connsiteX3" fmla="*/ 148856 w 2914459"/>
              <a:gd name="connsiteY3" fmla="*/ 6868633 h 6868633"/>
              <a:gd name="connsiteX4" fmla="*/ 0 w 2914459"/>
              <a:gd name="connsiteY4" fmla="*/ 6858000 h 6868633"/>
              <a:gd name="connsiteX5" fmla="*/ 0 w 2914459"/>
              <a:gd name="connsiteY5" fmla="*/ 0 h 6868633"/>
              <a:gd name="connsiteX0" fmla="*/ 0 w 3371423"/>
              <a:gd name="connsiteY0" fmla="*/ 0 h 6868633"/>
              <a:gd name="connsiteX1" fmla="*/ 457201 w 3371423"/>
              <a:gd name="connsiteY1" fmla="*/ 0 h 6868633"/>
              <a:gd name="connsiteX2" fmla="*/ 3370522 w 3371423"/>
              <a:gd name="connsiteY2" fmla="*/ 3450265 h 6868633"/>
              <a:gd name="connsiteX3" fmla="*/ 148856 w 3371423"/>
              <a:gd name="connsiteY3" fmla="*/ 6868633 h 6868633"/>
              <a:gd name="connsiteX4" fmla="*/ 0 w 3371423"/>
              <a:gd name="connsiteY4" fmla="*/ 6858000 h 6868633"/>
              <a:gd name="connsiteX5" fmla="*/ 0 w 3371423"/>
              <a:gd name="connsiteY5" fmla="*/ 0 h 6868633"/>
              <a:gd name="connsiteX0" fmla="*/ 0 w 3370684"/>
              <a:gd name="connsiteY0" fmla="*/ 0 h 6868633"/>
              <a:gd name="connsiteX1" fmla="*/ 457201 w 3370684"/>
              <a:gd name="connsiteY1" fmla="*/ 0 h 6868633"/>
              <a:gd name="connsiteX2" fmla="*/ 3370522 w 3370684"/>
              <a:gd name="connsiteY2" fmla="*/ 3450265 h 6868633"/>
              <a:gd name="connsiteX3" fmla="*/ 148856 w 3370684"/>
              <a:gd name="connsiteY3" fmla="*/ 6868633 h 6868633"/>
              <a:gd name="connsiteX4" fmla="*/ 0 w 3370684"/>
              <a:gd name="connsiteY4" fmla="*/ 6858000 h 6868633"/>
              <a:gd name="connsiteX5" fmla="*/ 0 w 3370684"/>
              <a:gd name="connsiteY5" fmla="*/ 0 h 68686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70684" h="6868633">
                <a:moveTo>
                  <a:pt x="0" y="0"/>
                </a:moveTo>
                <a:lnTo>
                  <a:pt x="457201" y="0"/>
                </a:lnTo>
                <a:cubicBezTo>
                  <a:pt x="1261693" y="0"/>
                  <a:pt x="3347485" y="1061483"/>
                  <a:pt x="3370522" y="3450265"/>
                </a:cubicBezTo>
                <a:cubicBezTo>
                  <a:pt x="3393559" y="5839047"/>
                  <a:pt x="953348" y="6868633"/>
                  <a:pt x="148856" y="6868633"/>
                </a:cubicBezTo>
                <a:lnTo>
                  <a:pt x="0" y="6858000"/>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398251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C9C9AC32-DF2D-4CEF-A6CF-B34A2716D76E}"/>
              </a:ext>
            </a:extLst>
          </p:cNvPr>
          <p:cNvSpPr>
            <a:spLocks noGrp="1"/>
          </p:cNvSpPr>
          <p:nvPr>
            <p:ph type="dt" sz="half" idx="10"/>
          </p:nvPr>
        </p:nvSpPr>
        <p:spPr/>
        <p:txBody>
          <a:bodyPr/>
          <a:lstStyle/>
          <a:p>
            <a:fld id="{48A87A34-81AB-432B-8DAE-1953F412C126}" type="datetimeFigureOut">
              <a:rPr lang="en-US" smtClean="0"/>
              <a:pPr/>
              <a:t>2/20/2024</a:t>
            </a:fld>
            <a:endParaRPr lang="en-US" dirty="0"/>
          </a:p>
        </p:txBody>
      </p:sp>
      <p:sp>
        <p:nvSpPr>
          <p:cNvPr id="4" name="Footer Placeholder 3">
            <a:extLst>
              <a:ext uri="{FF2B5EF4-FFF2-40B4-BE49-F238E27FC236}">
                <a16:creationId xmlns:a16="http://schemas.microsoft.com/office/drawing/2014/main" id="{99AFB578-A5E3-4921-AA46-FD65CD36E55B}"/>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33ACC61-559F-4B5D-8734-C1F414B7E1DA}"/>
              </a:ext>
            </a:extLst>
          </p:cNvPr>
          <p:cNvSpPr>
            <a:spLocks noGrp="1"/>
          </p:cNvSpPr>
          <p:nvPr>
            <p:ph type="sldNum" sz="quarter" idx="12"/>
          </p:nvPr>
        </p:nvSpPr>
        <p:spPr/>
        <p:txBody>
          <a:bodyPr/>
          <a:lstStyle/>
          <a:p>
            <a:fld id="{6D22F896-40B5-4ADD-8801-0D06FADFA095}" type="slidenum">
              <a:rPr lang="en-US" smtClean="0"/>
              <a:pPr/>
              <a:t>‹#›</a:t>
            </a:fld>
            <a:endParaRPr lang="en-US" dirty="0"/>
          </a:p>
        </p:txBody>
      </p:sp>
      <p:sp>
        <p:nvSpPr>
          <p:cNvPr id="11" name="Flowchart: Delay 10">
            <a:extLst>
              <a:ext uri="{FF2B5EF4-FFF2-40B4-BE49-F238E27FC236}">
                <a16:creationId xmlns:a16="http://schemas.microsoft.com/office/drawing/2014/main" id="{BA8A894D-5FE1-4F98-9DF4-9F91D8B46DAA}"/>
              </a:ext>
            </a:extLst>
          </p:cNvPr>
          <p:cNvSpPr/>
          <p:nvPr/>
        </p:nvSpPr>
        <p:spPr>
          <a:xfrm>
            <a:off x="0" y="0"/>
            <a:ext cx="3370684" cy="6868633"/>
          </a:xfrm>
          <a:custGeom>
            <a:avLst/>
            <a:gdLst>
              <a:gd name="connsiteX0" fmla="*/ 0 w 2913321"/>
              <a:gd name="connsiteY0" fmla="*/ 0 h 6858000"/>
              <a:gd name="connsiteX1" fmla="*/ 1456661 w 2913321"/>
              <a:gd name="connsiteY1" fmla="*/ 0 h 6858000"/>
              <a:gd name="connsiteX2" fmla="*/ 2913322 w 2913321"/>
              <a:gd name="connsiteY2" fmla="*/ 3429000 h 6858000"/>
              <a:gd name="connsiteX3" fmla="*/ 1456661 w 2913321"/>
              <a:gd name="connsiteY3" fmla="*/ 6858000 h 6858000"/>
              <a:gd name="connsiteX4" fmla="*/ 0 w 2913321"/>
              <a:gd name="connsiteY4" fmla="*/ 6858000 h 6858000"/>
              <a:gd name="connsiteX5" fmla="*/ 0 w 2913321"/>
              <a:gd name="connsiteY5" fmla="*/ 0 h 6858000"/>
              <a:gd name="connsiteX0" fmla="*/ 0 w 2935089"/>
              <a:gd name="connsiteY0" fmla="*/ 0 h 6858000"/>
              <a:gd name="connsiteX1" fmla="*/ 457201 w 2935089"/>
              <a:gd name="connsiteY1" fmla="*/ 0 h 6858000"/>
              <a:gd name="connsiteX2" fmla="*/ 2913322 w 2935089"/>
              <a:gd name="connsiteY2" fmla="*/ 3429000 h 6858000"/>
              <a:gd name="connsiteX3" fmla="*/ 1456661 w 2935089"/>
              <a:gd name="connsiteY3" fmla="*/ 6858000 h 6858000"/>
              <a:gd name="connsiteX4" fmla="*/ 0 w 2935089"/>
              <a:gd name="connsiteY4" fmla="*/ 6858000 h 6858000"/>
              <a:gd name="connsiteX5" fmla="*/ 0 w 2935089"/>
              <a:gd name="connsiteY5" fmla="*/ 0 h 6858000"/>
              <a:gd name="connsiteX0" fmla="*/ 0 w 2914459"/>
              <a:gd name="connsiteY0" fmla="*/ 0 h 6868633"/>
              <a:gd name="connsiteX1" fmla="*/ 457201 w 2914459"/>
              <a:gd name="connsiteY1" fmla="*/ 0 h 6868633"/>
              <a:gd name="connsiteX2" fmla="*/ 2913322 w 2914459"/>
              <a:gd name="connsiteY2" fmla="*/ 3429000 h 6868633"/>
              <a:gd name="connsiteX3" fmla="*/ 148856 w 2914459"/>
              <a:gd name="connsiteY3" fmla="*/ 6868633 h 6868633"/>
              <a:gd name="connsiteX4" fmla="*/ 0 w 2914459"/>
              <a:gd name="connsiteY4" fmla="*/ 6858000 h 6868633"/>
              <a:gd name="connsiteX5" fmla="*/ 0 w 2914459"/>
              <a:gd name="connsiteY5" fmla="*/ 0 h 6868633"/>
              <a:gd name="connsiteX0" fmla="*/ 0 w 3371423"/>
              <a:gd name="connsiteY0" fmla="*/ 0 h 6868633"/>
              <a:gd name="connsiteX1" fmla="*/ 457201 w 3371423"/>
              <a:gd name="connsiteY1" fmla="*/ 0 h 6868633"/>
              <a:gd name="connsiteX2" fmla="*/ 3370522 w 3371423"/>
              <a:gd name="connsiteY2" fmla="*/ 3450265 h 6868633"/>
              <a:gd name="connsiteX3" fmla="*/ 148856 w 3371423"/>
              <a:gd name="connsiteY3" fmla="*/ 6868633 h 6868633"/>
              <a:gd name="connsiteX4" fmla="*/ 0 w 3371423"/>
              <a:gd name="connsiteY4" fmla="*/ 6858000 h 6868633"/>
              <a:gd name="connsiteX5" fmla="*/ 0 w 3371423"/>
              <a:gd name="connsiteY5" fmla="*/ 0 h 6868633"/>
              <a:gd name="connsiteX0" fmla="*/ 0 w 3370684"/>
              <a:gd name="connsiteY0" fmla="*/ 0 h 6868633"/>
              <a:gd name="connsiteX1" fmla="*/ 457201 w 3370684"/>
              <a:gd name="connsiteY1" fmla="*/ 0 h 6868633"/>
              <a:gd name="connsiteX2" fmla="*/ 3370522 w 3370684"/>
              <a:gd name="connsiteY2" fmla="*/ 3450265 h 6868633"/>
              <a:gd name="connsiteX3" fmla="*/ 148856 w 3370684"/>
              <a:gd name="connsiteY3" fmla="*/ 6868633 h 6868633"/>
              <a:gd name="connsiteX4" fmla="*/ 0 w 3370684"/>
              <a:gd name="connsiteY4" fmla="*/ 6858000 h 6868633"/>
              <a:gd name="connsiteX5" fmla="*/ 0 w 3370684"/>
              <a:gd name="connsiteY5" fmla="*/ 0 h 68686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70684" h="6868633">
                <a:moveTo>
                  <a:pt x="0" y="0"/>
                </a:moveTo>
                <a:lnTo>
                  <a:pt x="457201" y="0"/>
                </a:lnTo>
                <a:cubicBezTo>
                  <a:pt x="1261693" y="0"/>
                  <a:pt x="3347485" y="1061483"/>
                  <a:pt x="3370522" y="3450265"/>
                </a:cubicBezTo>
                <a:cubicBezTo>
                  <a:pt x="3393559" y="5839047"/>
                  <a:pt x="953348" y="6868633"/>
                  <a:pt x="148856" y="6868633"/>
                </a:cubicBezTo>
                <a:lnTo>
                  <a:pt x="0" y="6858000"/>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615025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2/20/2024</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grpSp>
        <p:nvGrpSpPr>
          <p:cNvPr id="5" name="Group 4">
            <a:extLst>
              <a:ext uri="{FF2B5EF4-FFF2-40B4-BE49-F238E27FC236}">
                <a16:creationId xmlns:a16="http://schemas.microsoft.com/office/drawing/2014/main" id="{7205C3EB-E067-429F-A6EE-0F6C7D489CDD}"/>
              </a:ext>
            </a:extLst>
          </p:cNvPr>
          <p:cNvGrpSpPr/>
          <p:nvPr/>
        </p:nvGrpSpPr>
        <p:grpSpPr>
          <a:xfrm>
            <a:off x="504497" y="1082566"/>
            <a:ext cx="11067393" cy="5076496"/>
            <a:chOff x="504497" y="1082566"/>
            <a:chExt cx="11067393" cy="5076496"/>
          </a:xfrm>
        </p:grpSpPr>
        <p:sp>
          <p:nvSpPr>
            <p:cNvPr id="6" name="Rectangle 5">
              <a:extLst>
                <a:ext uri="{FF2B5EF4-FFF2-40B4-BE49-F238E27FC236}">
                  <a16:creationId xmlns:a16="http://schemas.microsoft.com/office/drawing/2014/main" id="{EF1178E9-1E90-43B6-BADB-C453A5DA8CD8}"/>
                </a:ext>
              </a:extLst>
            </p:cNvPr>
            <p:cNvSpPr/>
            <p:nvPr/>
          </p:nvSpPr>
          <p:spPr>
            <a:xfrm>
              <a:off x="504497" y="1082566"/>
              <a:ext cx="11067393" cy="5076496"/>
            </a:xfrm>
            <a:prstGeom prst="rect">
              <a:avLst/>
            </a:prstGeom>
            <a:solidFill>
              <a:schemeClr val="bg1">
                <a:lumMod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41CDC70B-3B54-4C10-8D11-ECB5EA9887CB}"/>
                </a:ext>
              </a:extLst>
            </p:cNvPr>
            <p:cNvSpPr/>
            <p:nvPr/>
          </p:nvSpPr>
          <p:spPr>
            <a:xfrm>
              <a:off x="819807" y="1355835"/>
              <a:ext cx="10436772" cy="4562178"/>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Isosceles Triangle 7">
              <a:extLst>
                <a:ext uri="{FF2B5EF4-FFF2-40B4-BE49-F238E27FC236}">
                  <a16:creationId xmlns:a16="http://schemas.microsoft.com/office/drawing/2014/main" id="{ACBD8AD9-7C98-4E03-9400-3212125C5BC6}"/>
                </a:ext>
              </a:extLst>
            </p:cNvPr>
            <p:cNvSpPr/>
            <p:nvPr/>
          </p:nvSpPr>
          <p:spPr>
            <a:xfrm>
              <a:off x="504497" y="3268717"/>
              <a:ext cx="4424855" cy="2890345"/>
            </a:xfrm>
            <a:prstGeom prst="triangle">
              <a:avLst>
                <a:gd name="adj" fmla="val 0"/>
              </a:avLst>
            </a:prstGeom>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حرر أنماط نص الشكل الرئيسي</a:t>
            </a:r>
          </a:p>
        </p:txBody>
      </p:sp>
      <p:sp>
        <p:nvSpPr>
          <p:cNvPr id="5" name="Date Placeholder 4"/>
          <p:cNvSpPr>
            <a:spLocks noGrp="1"/>
          </p:cNvSpPr>
          <p:nvPr>
            <p:ph type="dt" sz="half" idx="10"/>
          </p:nvPr>
        </p:nvSpPr>
        <p:spPr/>
        <p:txBody>
          <a:bodyPr/>
          <a:lstStyle/>
          <a:p>
            <a:fld id="{48A87A34-81AB-432B-8DAE-1953F412C126}" type="datetimeFigureOut">
              <a:rPr lang="en-US" dirty="0"/>
              <a:t>2/20/2024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2/20/2024</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61" r:id="rId6"/>
    <p:sldLayoutId id="2147483660" r:id="rId7"/>
    <p:sldLayoutId id="2147483655" r:id="rId8"/>
    <p:sldLayoutId id="2147483656" r:id="rId9"/>
    <p:sldLayoutId id="2147483657" r:id="rId10"/>
    <p:sldLayoutId id="2147483658" r:id="rId11"/>
    <p:sldLayoutId id="2147483659" r:id="rId12"/>
  </p:sldLayoutIdLst>
  <p:txStyles>
    <p:titleStyle>
      <a:lvl1pPr algn="ctr" defTabSz="914400" rtl="1"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BC667C2-5917-478C-B32D-4431786A6649}"/>
              </a:ext>
            </a:extLst>
          </p:cNvPr>
          <p:cNvSpPr>
            <a:spLocks noGrp="1"/>
          </p:cNvSpPr>
          <p:nvPr>
            <p:ph type="ctrTitle"/>
          </p:nvPr>
        </p:nvSpPr>
        <p:spPr>
          <a:xfrm>
            <a:off x="1756042" y="2554635"/>
            <a:ext cx="8679915" cy="1748729"/>
          </a:xfrm>
        </p:spPr>
        <p:txBody>
          <a:bodyPr anchor="ctr">
            <a:noAutofit/>
          </a:bodyPr>
          <a:lstStyle/>
          <a:p>
            <a:r>
              <a:rPr lang="ar-SA" sz="3600" b="1" kern="0" dirty="0">
                <a:solidFill>
                  <a:schemeClr val="bg1"/>
                </a:solidFill>
                <a:latin typeface="Sakkal Majalla"/>
                <a:cs typeface="Sakkal Majalla"/>
              </a:rPr>
              <a:t>سبر 1213</a:t>
            </a:r>
            <a:br>
              <a:rPr lang="ar-SA" sz="3600" b="1" kern="0" dirty="0">
                <a:solidFill>
                  <a:schemeClr val="bg1"/>
                </a:solidFill>
                <a:latin typeface="Sakkal Majalla" panose="02000000000000000000" pitchFamily="2" charset="-78"/>
                <a:cs typeface="Sakkal Majalla" panose="02000000000000000000" pitchFamily="2" charset="-78"/>
              </a:rPr>
            </a:br>
            <a:r>
              <a:rPr lang="en-US" sz="3600" b="1" kern="0" dirty="0">
                <a:solidFill>
                  <a:schemeClr val="bg1"/>
                </a:solidFill>
                <a:latin typeface="Sakkal Majalla"/>
                <a:cs typeface="Sakkal Majalla"/>
              </a:rPr>
              <a:t>Network Defense </a:t>
            </a:r>
            <a:br>
              <a:rPr lang="en-US" sz="3600" b="1" kern="0" dirty="0">
                <a:solidFill>
                  <a:schemeClr val="bg1"/>
                </a:solidFill>
                <a:latin typeface="Sakkal Majalla" panose="02000000000000000000" pitchFamily="2" charset="-78"/>
                <a:cs typeface="Sakkal Majalla" panose="02000000000000000000" pitchFamily="2" charset="-78"/>
              </a:rPr>
            </a:br>
            <a:br>
              <a:rPr lang="ar-SA" sz="3600" b="1" kern="0" dirty="0">
                <a:solidFill>
                  <a:schemeClr val="bg1"/>
                </a:solidFill>
                <a:latin typeface="Sakkal Majalla" panose="02000000000000000000" pitchFamily="2" charset="-78"/>
                <a:cs typeface="Sakkal Majalla" panose="02000000000000000000" pitchFamily="2" charset="-78"/>
              </a:rPr>
            </a:br>
            <a:r>
              <a:rPr lang="en-GB" sz="3600" b="1" kern="0" dirty="0">
                <a:solidFill>
                  <a:schemeClr val="bg1"/>
                </a:solidFill>
                <a:latin typeface="Sakkal Majalla"/>
                <a:cs typeface="Sakkal Majalla"/>
              </a:rPr>
              <a:t>4  Part </a:t>
            </a:r>
            <a:r>
              <a:rPr lang="en-US" sz="3600" b="1" kern="0" dirty="0">
                <a:solidFill>
                  <a:schemeClr val="bg1"/>
                </a:solidFill>
                <a:latin typeface="Sakkal Majalla"/>
                <a:cs typeface="Sakkal Majalla"/>
              </a:rPr>
              <a:t>2</a:t>
            </a:r>
            <a:r>
              <a:rPr lang="ar-SA" sz="3600" b="1" kern="0" dirty="0">
                <a:solidFill>
                  <a:schemeClr val="bg1"/>
                </a:solidFill>
                <a:latin typeface="Sakkal Majalla"/>
                <a:cs typeface="Sakkal Majalla"/>
              </a:rPr>
              <a:t>#</a:t>
            </a:r>
            <a:r>
              <a:rPr lang="en-GB" sz="3600" b="1" kern="0" dirty="0">
                <a:solidFill>
                  <a:schemeClr val="bg1"/>
                </a:solidFill>
                <a:latin typeface="Sakkal Majalla"/>
                <a:cs typeface="Sakkal Majalla"/>
              </a:rPr>
              <a:t>Lecture  </a:t>
            </a:r>
            <a:br>
              <a:rPr lang="ar-SA" sz="3600" b="1" kern="0" dirty="0">
                <a:solidFill>
                  <a:schemeClr val="bg1"/>
                </a:solidFill>
                <a:latin typeface="Sakkal Majalla" panose="02000000000000000000" pitchFamily="2" charset="-78"/>
                <a:cs typeface="Sakkal Majalla" panose="02000000000000000000" pitchFamily="2" charset="-78"/>
              </a:rPr>
            </a:br>
            <a:r>
              <a:rPr lang="en-US" sz="3600" b="1" dirty="0"/>
              <a:t>Securing Your Network</a:t>
            </a:r>
            <a:br>
              <a:rPr lang="en-US" sz="3600" b="1" dirty="0"/>
            </a:br>
            <a:endParaRPr lang="ar-SA" sz="3600" b="1" dirty="0">
              <a:solidFill>
                <a:schemeClr val="bg1"/>
              </a:solidFill>
              <a:latin typeface="Sakkal Majalla"/>
              <a:cs typeface="Sakkal Majalla"/>
            </a:endParaRPr>
          </a:p>
        </p:txBody>
      </p:sp>
      <p:pic>
        <p:nvPicPr>
          <p:cNvPr id="4" name="Picture 15">
            <a:extLst>
              <a:ext uri="{FF2B5EF4-FFF2-40B4-BE49-F238E27FC236}">
                <a16:creationId xmlns:a16="http://schemas.microsoft.com/office/drawing/2014/main" id="{AF838472-B53A-49C3-8F80-A3519617703F}"/>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 name="مستطيل 6">
            <a:extLst>
              <a:ext uri="{FF2B5EF4-FFF2-40B4-BE49-F238E27FC236}">
                <a16:creationId xmlns:a16="http://schemas.microsoft.com/office/drawing/2014/main" id="{D93ADBD8-3E2A-40C7-8A8B-7F8AF5185FF6}"/>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سبر 1213</a:t>
            </a:r>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 -  </a:t>
            </a: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اسم المقرر</a:t>
            </a:r>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Lecture 1</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Tree>
    <p:extLst>
      <p:ext uri="{BB962C8B-B14F-4D97-AF65-F5344CB8AC3E}">
        <p14:creationId xmlns:p14="http://schemas.microsoft.com/office/powerpoint/2010/main" val="42565553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41AB63A1-BB80-4D33-BFDC-9245FAB60BF5}"/>
              </a:ext>
            </a:extLst>
          </p:cNvPr>
          <p:cNvSpPr/>
          <p:nvPr/>
        </p:nvSpPr>
        <p:spPr>
          <a:xfrm>
            <a:off x="774441" y="1688841"/>
            <a:ext cx="3704253" cy="44744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a:ln>
                <a:noFill/>
              </a:ln>
              <a:solidFill>
                <a:prstClr val="white"/>
              </a:solidFill>
              <a:effectLst/>
              <a:uLnTx/>
              <a:uFillTx/>
              <a:latin typeface="Rockwell" panose="02060603020205020403"/>
              <a:ea typeface="+mn-ea"/>
              <a:cs typeface="Arial" panose="020B0604020202020204" pitchFamily="34" charset="0"/>
            </a:endParaRPr>
          </a:p>
        </p:txBody>
      </p:sp>
      <p:pic>
        <p:nvPicPr>
          <p:cNvPr id="6" name="Picture 15">
            <a:extLst>
              <a:ext uri="{FF2B5EF4-FFF2-40B4-BE49-F238E27FC236}">
                <a16:creationId xmlns:a16="http://schemas.microsoft.com/office/drawing/2014/main" id="{4EDF1CB5-2256-43C9-BAF0-4A70F079510A}"/>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6" name="مستطيل 15">
            <a:extLst>
              <a:ext uri="{FF2B5EF4-FFF2-40B4-BE49-F238E27FC236}">
                <a16:creationId xmlns:a16="http://schemas.microsoft.com/office/drawing/2014/main" id="{820ED2F9-8B46-4701-92A9-4ECA9F7EA313}"/>
              </a:ext>
            </a:extLst>
          </p:cNvPr>
          <p:cNvSpPr/>
          <p:nvPr/>
        </p:nvSpPr>
        <p:spPr>
          <a:xfrm>
            <a:off x="176112" y="1322652"/>
            <a:ext cx="2654393" cy="497324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defTabSz="914400">
              <a:spcBef>
                <a:spcPct val="0"/>
              </a:spcBef>
              <a:defRPr/>
            </a:pPr>
            <a:r>
              <a:rPr lang="en-US" sz="4400" b="1" dirty="0">
                <a:solidFill>
                  <a:sysClr val="windowText" lastClr="000000"/>
                </a:solidFill>
                <a:latin typeface="Calibri"/>
              </a:rPr>
              <a:t>Authentication Protocols</a:t>
            </a:r>
          </a:p>
        </p:txBody>
      </p:sp>
      <p:sp>
        <p:nvSpPr>
          <p:cNvPr id="26" name="مستطيل 25">
            <a:extLst>
              <a:ext uri="{FF2B5EF4-FFF2-40B4-BE49-F238E27FC236}">
                <a16:creationId xmlns:a16="http://schemas.microsoft.com/office/drawing/2014/main" id="{81C5A873-1398-4F3B-A2D0-62CFF3C2AD18}"/>
              </a:ext>
            </a:extLst>
          </p:cNvPr>
          <p:cNvSpPr/>
          <p:nvPr/>
        </p:nvSpPr>
        <p:spPr>
          <a:xfrm>
            <a:off x="2903828" y="1367479"/>
            <a:ext cx="225097" cy="492842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dirty="0">
              <a:ln>
                <a:noFill/>
              </a:ln>
              <a:solidFill>
                <a:prstClr val="white"/>
              </a:solidFill>
              <a:effectLst/>
              <a:uLnTx/>
              <a:uFillTx/>
              <a:latin typeface="Rockwell" panose="02060603020205020403"/>
              <a:ea typeface="+mn-ea"/>
              <a:cs typeface="Arial" panose="020B0604020202020204" pitchFamily="34" charset="0"/>
            </a:endParaRPr>
          </a:p>
        </p:txBody>
      </p:sp>
      <p:sp>
        <p:nvSpPr>
          <p:cNvPr id="10" name="مستطيل 6">
            <a:extLst>
              <a:ext uri="{FF2B5EF4-FFF2-40B4-BE49-F238E27FC236}">
                <a16:creationId xmlns:a16="http://schemas.microsoft.com/office/drawing/2014/main" id="{F190986E-F386-4581-A59B-9961D53CE8B8}"/>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King Saud University – Applied Studies and Community Service –</a:t>
            </a:r>
            <a:r>
              <a:rPr kumimoji="0" lang="ar-SA"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سبر 1213</a:t>
            </a:r>
            <a:r>
              <a:rPr kumimoji="0" lang="en-GB"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 -  </a:t>
            </a:r>
            <a:r>
              <a:rPr kumimoji="0" lang="ar-SA"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اسم المقرر</a:t>
            </a:r>
            <a:r>
              <a:rPr kumimoji="0" lang="en-GB"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Lecture 1</a:t>
            </a:r>
            <a:endParaRPr kumimoji="0" lang="ar-SA"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endParaRPr>
          </a:p>
        </p:txBody>
      </p:sp>
      <p:sp>
        <p:nvSpPr>
          <p:cNvPr id="9" name="Content Placeholder 11">
            <a:extLst>
              <a:ext uri="{FF2B5EF4-FFF2-40B4-BE49-F238E27FC236}">
                <a16:creationId xmlns:a16="http://schemas.microsoft.com/office/drawing/2014/main" id="{E00A854A-3A54-4F93-9C37-D9E6924F1AE5}"/>
              </a:ext>
            </a:extLst>
          </p:cNvPr>
          <p:cNvSpPr txBox="1">
            <a:spLocks/>
          </p:cNvSpPr>
          <p:nvPr/>
        </p:nvSpPr>
        <p:spPr>
          <a:xfrm>
            <a:off x="3202248" y="272581"/>
            <a:ext cx="8229600" cy="5573289"/>
          </a:xfrm>
          <a:prstGeom prst="rect">
            <a:avLst/>
          </a:prstGeom>
        </p:spPr>
        <p:txBody>
          <a:bodyPr vert="horz" lIns="91440" tIns="45720" rIns="91440" bIns="45720" rtlCol="0">
            <a:normAutofit fontScale="70000" lnSpcReduction="20000"/>
          </a:bodyPr>
          <a:lstStyle>
            <a:lvl1pPr marL="514350" indent="-514350" algn="l" defTabSz="914400" rtl="0" eaLnBrk="1" latinLnBrk="0" hangingPunct="1">
              <a:spcBef>
                <a:spcPct val="20000"/>
              </a:spcBef>
              <a:buClr>
                <a:srgbClr val="FF0000"/>
              </a:buClr>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FF0000"/>
              </a:buClr>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FF0000"/>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marR="0" lvl="0" indent="-51435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r>
              <a:rPr kumimoji="0" lang="en-US" sz="3200" b="1" i="0" u="none" strike="noStrike" kern="1200" cap="none" spc="0" normalizeH="0" baseline="0" noProof="0" dirty="0">
                <a:ln>
                  <a:noFill/>
                </a:ln>
                <a:solidFill>
                  <a:sysClr val="windowText" lastClr="000000"/>
                </a:solidFill>
                <a:effectLst/>
                <a:uLnTx/>
                <a:uFillTx/>
                <a:latin typeface="Calibri"/>
                <a:ea typeface="+mn-ea"/>
                <a:cs typeface="+mn-cs"/>
              </a:rPr>
              <a:t>EAP-FAST</a:t>
            </a:r>
          </a:p>
          <a:p>
            <a:pPr marL="400050" lvl="1" indent="0">
              <a:buNone/>
              <a:defRPr/>
            </a:pPr>
            <a:r>
              <a:rPr lang="en-GB" dirty="0">
                <a:solidFill>
                  <a:sysClr val="windowText" lastClr="000000"/>
                </a:solidFill>
                <a:latin typeface="Calibri"/>
              </a:rPr>
              <a:t>EAP-FAST (Extensible Authentication Protocol-Flexible Authentication via Secure </a:t>
            </a:r>
            <a:r>
              <a:rPr lang="en-GB" dirty="0" err="1">
                <a:solidFill>
                  <a:sysClr val="windowText" lastClr="000000"/>
                </a:solidFill>
                <a:latin typeface="Calibri"/>
              </a:rPr>
              <a:t>Tunneling</a:t>
            </a:r>
            <a:r>
              <a:rPr lang="en-GB" dirty="0">
                <a:solidFill>
                  <a:sysClr val="windowText" lastClr="000000"/>
                </a:solidFill>
                <a:latin typeface="Calibri"/>
              </a:rPr>
              <a:t>) is an authentication protocol designed to provide secure authentication in wireless networks. It is an extension of the EAP protocol and offers flexibility in terms of authentication methods while ensuring security through </a:t>
            </a:r>
            <a:r>
              <a:rPr lang="en-GB" dirty="0" err="1">
                <a:solidFill>
                  <a:sysClr val="windowText" lastClr="000000"/>
                </a:solidFill>
                <a:latin typeface="Calibri"/>
              </a:rPr>
              <a:t>tunneling</a:t>
            </a:r>
            <a:r>
              <a:rPr lang="en-GB" dirty="0">
                <a:solidFill>
                  <a:sysClr val="windowText" lastClr="000000"/>
                </a:solidFill>
                <a:latin typeface="Calibri"/>
              </a:rPr>
              <a:t> mechanisms.</a:t>
            </a:r>
          </a:p>
          <a:p>
            <a:pPr marL="914400" lvl="1" indent="-514350">
              <a:defRPr/>
            </a:pPr>
            <a:r>
              <a:rPr kumimoji="0" lang="en-US" sz="3200" b="1" i="0" u="none" strike="noStrike" kern="1200" cap="none" spc="0" normalizeH="0" baseline="0" noProof="0" dirty="0">
                <a:ln>
                  <a:noFill/>
                </a:ln>
                <a:solidFill>
                  <a:sysClr val="windowText" lastClr="000000"/>
                </a:solidFill>
                <a:effectLst/>
                <a:uLnTx/>
                <a:uFillTx/>
                <a:latin typeface="Calibri"/>
                <a:ea typeface="+mn-ea"/>
                <a:cs typeface="+mn-cs"/>
              </a:rPr>
              <a:t>PEAP</a:t>
            </a:r>
          </a:p>
          <a:p>
            <a:pPr marL="400050" lvl="1" indent="0">
              <a:buNone/>
              <a:defRPr/>
            </a:pPr>
            <a:r>
              <a:rPr lang="en-GB" dirty="0">
                <a:solidFill>
                  <a:sysClr val="windowText" lastClr="000000"/>
                </a:solidFill>
                <a:latin typeface="Calibri"/>
              </a:rPr>
              <a:t>PEAP (Protected Extensible Authentication Protocol) is an authentication protocol commonly used in wireless networks and other network environments to provide secure authentication between clients and servers. PEAP encapsulates EAP messages within a TLS tunnel, providing confidentiality and integrity for authentication exchanges.</a:t>
            </a:r>
          </a:p>
          <a:p>
            <a:pPr marL="914400" lvl="1" indent="-514350">
              <a:defRPr/>
            </a:pPr>
            <a:r>
              <a:rPr kumimoji="0" lang="en-US" sz="3200" b="1" i="0" u="none" strike="noStrike" kern="1200" cap="none" spc="0" normalizeH="0" baseline="0" noProof="0" dirty="0">
                <a:ln>
                  <a:noFill/>
                </a:ln>
                <a:solidFill>
                  <a:sysClr val="windowText" lastClr="000000"/>
                </a:solidFill>
                <a:effectLst/>
                <a:uLnTx/>
                <a:uFillTx/>
                <a:latin typeface="Calibri"/>
                <a:ea typeface="+mn-ea"/>
                <a:cs typeface="+mn-cs"/>
              </a:rPr>
              <a:t>EAP-TTLS </a:t>
            </a:r>
          </a:p>
          <a:p>
            <a:pPr marL="400050" lvl="1" indent="0">
              <a:buNone/>
              <a:defRPr/>
            </a:pPr>
            <a:r>
              <a:rPr lang="en-GB" dirty="0">
                <a:solidFill>
                  <a:sysClr val="windowText" lastClr="000000"/>
                </a:solidFill>
                <a:latin typeface="Calibri"/>
              </a:rPr>
              <a:t>EAP-TTLS (Extensible Authentication Protocol-</a:t>
            </a:r>
            <a:r>
              <a:rPr lang="en-GB" dirty="0" err="1">
                <a:solidFill>
                  <a:sysClr val="windowText" lastClr="000000"/>
                </a:solidFill>
                <a:latin typeface="Calibri"/>
              </a:rPr>
              <a:t>Tunneled</a:t>
            </a:r>
            <a:r>
              <a:rPr lang="en-GB" dirty="0">
                <a:solidFill>
                  <a:sysClr val="windowText" lastClr="000000"/>
                </a:solidFill>
                <a:latin typeface="Calibri"/>
              </a:rPr>
              <a:t> Transport Layer Security) is an authentication protocol commonly used in wireless networks and other network environments to provide secure authentication between clients and servers. EAP-TTLS encapsulates EAP messages within a TLS tunnel, offering confidentiality and integrity for authentication exchanges.</a:t>
            </a:r>
            <a:endParaRPr kumimoji="0" lang="en-US" sz="3200" b="0" i="0" u="none" strike="noStrike" kern="1200" cap="none" spc="0" normalizeH="0" baseline="0" noProof="0" dirty="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val="6772963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5">
            <a:extLst>
              <a:ext uri="{FF2B5EF4-FFF2-40B4-BE49-F238E27FC236}">
                <a16:creationId xmlns:a16="http://schemas.microsoft.com/office/drawing/2014/main" id="{7E9EA7B0-4F5E-4033-A821-C8AEF6AA51C6}"/>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4" name="مستطيل 6">
            <a:extLst>
              <a:ext uri="{FF2B5EF4-FFF2-40B4-BE49-F238E27FC236}">
                <a16:creationId xmlns:a16="http://schemas.microsoft.com/office/drawing/2014/main" id="{0CBE1EC9-F38B-45F0-9461-261592A37525}"/>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King Saud University – Applied Studies and Community Service –</a:t>
            </a:r>
            <a:r>
              <a:rPr kumimoji="0" lang="ar-SA"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سبر 1213</a:t>
            </a:r>
            <a:r>
              <a:rPr kumimoji="0" lang="en-GB"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 -  </a:t>
            </a:r>
            <a:r>
              <a:rPr kumimoji="0" lang="ar-SA"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اسم المقرر</a:t>
            </a:r>
            <a:r>
              <a:rPr kumimoji="0" lang="en-GB"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Lecture 1</a:t>
            </a:r>
            <a:endParaRPr kumimoji="0" lang="ar-SA"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endParaRPr>
          </a:p>
        </p:txBody>
      </p:sp>
      <p:sp>
        <p:nvSpPr>
          <p:cNvPr id="8" name="Title 1"/>
          <p:cNvSpPr txBox="1">
            <a:spLocks/>
          </p:cNvSpPr>
          <p:nvPr/>
        </p:nvSpPr>
        <p:spPr>
          <a:xfrm>
            <a:off x="1950305" y="272581"/>
            <a:ext cx="8229600" cy="1143000"/>
          </a:xfrm>
          <a:prstGeom prst="rect">
            <a:avLst/>
          </a:prstGeom>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a:ln>
                  <a:noFill/>
                </a:ln>
                <a:solidFill>
                  <a:sysClr val="windowText" lastClr="000000"/>
                </a:solidFill>
                <a:effectLst/>
                <a:uLnTx/>
                <a:uFillTx/>
                <a:latin typeface="Calibri"/>
                <a:ea typeface="+mj-ea"/>
                <a:cs typeface="+mj-cs"/>
              </a:rPr>
              <a:t>Wireless Attacks</a:t>
            </a:r>
          </a:p>
        </p:txBody>
      </p:sp>
      <p:sp>
        <p:nvSpPr>
          <p:cNvPr id="9" name="Content Placeholder 2">
            <a:extLst>
              <a:ext uri="{FF2B5EF4-FFF2-40B4-BE49-F238E27FC236}">
                <a16:creationId xmlns:a16="http://schemas.microsoft.com/office/drawing/2014/main" id="{744E2311-CCC3-4010-9A68-65AC51F4C710}"/>
              </a:ext>
            </a:extLst>
          </p:cNvPr>
          <p:cNvSpPr txBox="1">
            <a:spLocks/>
          </p:cNvSpPr>
          <p:nvPr/>
        </p:nvSpPr>
        <p:spPr>
          <a:xfrm>
            <a:off x="1950305" y="1644181"/>
            <a:ext cx="8229600" cy="4373563"/>
          </a:xfrm>
          <a:prstGeom prst="rect">
            <a:avLst/>
          </a:prstGeom>
        </p:spPr>
        <p:txBody>
          <a:bodyPr vert="horz" lIns="91440" tIns="45720" rIns="91440" bIns="45720" rtlCol="0">
            <a:normAutofit/>
          </a:bodyPr>
          <a:lstStyle>
            <a:lvl1pPr marL="514350" indent="-514350" algn="l" defTabSz="914400" rtl="0" eaLnBrk="1" latinLnBrk="0" hangingPunct="1">
              <a:spcBef>
                <a:spcPct val="20000"/>
              </a:spcBef>
              <a:buClr>
                <a:srgbClr val="FF0000"/>
              </a:buClr>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FF0000"/>
              </a:buClr>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FF0000"/>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marR="0" lvl="0" indent="-51435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endParaRPr kumimoji="0" lang="en-US" sz="2800" b="0" i="0" u="none" strike="noStrike" kern="1200" cap="none" spc="0" normalizeH="0" baseline="0" noProof="0" dirty="0">
              <a:ln>
                <a:noFill/>
              </a:ln>
              <a:solidFill>
                <a:sysClr val="windowText" lastClr="000000"/>
              </a:solidFill>
              <a:effectLst/>
              <a:uLnTx/>
              <a:uFillTx/>
              <a:latin typeface="Calibri"/>
              <a:ea typeface="+mn-ea"/>
              <a:cs typeface="+mn-cs"/>
            </a:endParaRPr>
          </a:p>
        </p:txBody>
      </p:sp>
      <p:sp>
        <p:nvSpPr>
          <p:cNvPr id="3" name="Rectangle 2">
            <a:extLst>
              <a:ext uri="{FF2B5EF4-FFF2-40B4-BE49-F238E27FC236}">
                <a16:creationId xmlns:a16="http://schemas.microsoft.com/office/drawing/2014/main" id="{CF44AD5C-3A44-4F8B-86DF-18C06ACD0227}"/>
              </a:ext>
            </a:extLst>
          </p:cNvPr>
          <p:cNvSpPr/>
          <p:nvPr/>
        </p:nvSpPr>
        <p:spPr>
          <a:xfrm>
            <a:off x="699247" y="1535431"/>
            <a:ext cx="10641106" cy="5078313"/>
          </a:xfrm>
          <a:prstGeom prst="rect">
            <a:avLst/>
          </a:prstGeom>
        </p:spPr>
        <p:txBody>
          <a:bodyPr wrap="square">
            <a:spAutoFit/>
          </a:bodyPr>
          <a:lstStyle/>
          <a:p>
            <a:r>
              <a:rPr lang="en-GB" dirty="0"/>
              <a:t>WPS (Wi-Fi Protected Setup) is a standard protocol designed to simplify the process of securely connecting devices to a wireless network. However, WPS has been found to be vulnerable to various attacks, making it a target for malicious actors attempting to compromise Wi-Fi networks. Some common attacks targeting WPS </a:t>
            </a:r>
            <a:r>
              <a:rPr lang="en-GB" dirty="0" err="1"/>
              <a:t>include:WPS</a:t>
            </a:r>
            <a:r>
              <a:rPr lang="en-GB" dirty="0"/>
              <a:t> (Wi-Fi Protected Setup) </a:t>
            </a:r>
            <a:r>
              <a:rPr lang="ar-DZ" dirty="0"/>
              <a:t>هو بروتوكول قياسي مصمم لتبسيط عملية توصيل الأجهزة بشكل آمن إلى شبكة لاسلكية. ومع ذلك، تم اكتشاف أن </a:t>
            </a:r>
            <a:r>
              <a:rPr lang="en-GB" dirty="0"/>
              <a:t>WPS </a:t>
            </a:r>
            <a:r>
              <a:rPr lang="ar-DZ" dirty="0"/>
              <a:t>معرض للعديد من الهجمات، مما يجعله هدفًا للمهاجمين الخبيثين الذين يحاولون التلاعب بشبكات الواي فاي. تشمل بعض الهجمات الشائعة المستهدفة لـ </a:t>
            </a:r>
            <a:r>
              <a:rPr lang="en-GB" dirty="0"/>
              <a:t>WPS </a:t>
            </a:r>
            <a:r>
              <a:rPr lang="ar-DZ" dirty="0"/>
              <a:t>ما يلي:</a:t>
            </a:r>
          </a:p>
          <a:p>
            <a:endParaRPr lang="en-GB" dirty="0"/>
          </a:p>
          <a:p>
            <a:r>
              <a:rPr lang="en-GB" b="1" dirty="0"/>
              <a:t>Brute Force Attack</a:t>
            </a:r>
            <a:r>
              <a:rPr lang="en-GB" dirty="0"/>
              <a:t>:</a:t>
            </a:r>
          </a:p>
          <a:p>
            <a:endParaRPr lang="en-GB" dirty="0"/>
          </a:p>
          <a:p>
            <a:r>
              <a:rPr lang="en-GB" b="1" dirty="0" err="1"/>
              <a:t>Reaver</a:t>
            </a:r>
            <a:r>
              <a:rPr lang="en-GB" b="1" dirty="0"/>
              <a:t> Attack</a:t>
            </a:r>
            <a:r>
              <a:rPr lang="en-GB" dirty="0"/>
              <a:t>:</a:t>
            </a:r>
          </a:p>
          <a:p>
            <a:endParaRPr lang="en-GB" dirty="0"/>
          </a:p>
          <a:p>
            <a:r>
              <a:rPr lang="en-GB" b="1" dirty="0"/>
              <a:t>Offline PIN Cracking</a:t>
            </a:r>
            <a:r>
              <a:rPr lang="en-GB" dirty="0"/>
              <a:t>:</a:t>
            </a:r>
          </a:p>
          <a:p>
            <a:endParaRPr lang="en-GB" dirty="0"/>
          </a:p>
          <a:p>
            <a:r>
              <a:rPr lang="en-GB" b="1" dirty="0"/>
              <a:t>Denial of Service (DoS) Attack</a:t>
            </a:r>
            <a:r>
              <a:rPr lang="en-GB" dirty="0"/>
              <a:t>:</a:t>
            </a:r>
          </a:p>
          <a:p>
            <a:endParaRPr lang="en-GB" dirty="0"/>
          </a:p>
          <a:p>
            <a:r>
              <a:rPr lang="en-GB" dirty="0"/>
              <a:t>To mitigate the risk of WPS attacks, it is recommended to disable WPS functionality on routers and access points if it is not required. Additionally, using strong and complex Wi-Fi passwords instead of relying on WPS for authentication can further enhance the security of Wi-Fi networks. </a:t>
            </a:r>
          </a:p>
        </p:txBody>
      </p:sp>
    </p:spTree>
    <p:extLst>
      <p:ext uri="{BB962C8B-B14F-4D97-AF65-F5344CB8AC3E}">
        <p14:creationId xmlns:p14="http://schemas.microsoft.com/office/powerpoint/2010/main" val="6763901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B4A5D78-A38B-405B-9840-D02BFBEAC749}"/>
              </a:ext>
            </a:extLst>
          </p:cNvPr>
          <p:cNvSpPr/>
          <p:nvPr/>
        </p:nvSpPr>
        <p:spPr>
          <a:xfrm>
            <a:off x="1048870" y="660285"/>
            <a:ext cx="10479742" cy="5693866"/>
          </a:xfrm>
          <a:prstGeom prst="rect">
            <a:avLst/>
          </a:prstGeom>
        </p:spPr>
        <p:txBody>
          <a:bodyPr wrap="square">
            <a:spAutoFit/>
          </a:bodyPr>
          <a:lstStyle/>
          <a:p>
            <a:r>
              <a:rPr lang="en-GB" sz="1400" b="1" dirty="0"/>
              <a:t>Brute Force Attack: </a:t>
            </a:r>
            <a:r>
              <a:rPr lang="en-GB" sz="1400" dirty="0"/>
              <a:t>In a brute force attack, an attacker attempts to guess the PIN (Personal Identification Number) used for WPS authentication. Since WPS PINs are often short and vulnerable to being guessed, attackers can use automated tools to systematically try different PIN combinations until the correct one is found.</a:t>
            </a:r>
          </a:p>
          <a:p>
            <a:r>
              <a:rPr lang="ar-DZ" sz="1400" dirty="0"/>
              <a:t>في هجوم القوة الغاشمة، يحاول المهاجم تخمين الرقم السري (</a:t>
            </a:r>
            <a:r>
              <a:rPr lang="en-GB" sz="1400" dirty="0"/>
              <a:t>PIN) </a:t>
            </a:r>
            <a:r>
              <a:rPr lang="ar-DZ" sz="1400" dirty="0"/>
              <a:t>المستخدم لمصادقة </a:t>
            </a:r>
            <a:r>
              <a:rPr lang="en-GB" sz="1400" dirty="0"/>
              <a:t>WPS. </a:t>
            </a:r>
            <a:r>
              <a:rPr lang="ar-DZ" sz="1400" dirty="0"/>
              <a:t>نظرًا لأن أرقام </a:t>
            </a:r>
            <a:r>
              <a:rPr lang="en-GB" sz="1400" dirty="0"/>
              <a:t>PIN </a:t>
            </a:r>
            <a:r>
              <a:rPr lang="ar-DZ" sz="1400" dirty="0"/>
              <a:t>المستخدمة في </a:t>
            </a:r>
            <a:r>
              <a:rPr lang="en-GB" sz="1400" dirty="0"/>
              <a:t>WPS </a:t>
            </a:r>
            <a:r>
              <a:rPr lang="ar-DZ" sz="1400" dirty="0"/>
              <a:t>غالبًا ما تكون قصيرة وسهلة التخمين، يمكن للمهاجمين استخدام أدوات آلية لتجريب مختلف تركيبات الأرقام حتى يتم العثور على الصحيح.</a:t>
            </a:r>
          </a:p>
          <a:p>
            <a:endParaRPr lang="en-GB" sz="1400" dirty="0">
              <a:solidFill>
                <a:srgbClr val="0D0D0D"/>
              </a:solidFill>
              <a:latin typeface="Söhne"/>
            </a:endParaRPr>
          </a:p>
          <a:p>
            <a:r>
              <a:rPr lang="en-GB" sz="1400" b="1" dirty="0" err="1"/>
              <a:t>Reaver</a:t>
            </a:r>
            <a:r>
              <a:rPr lang="en-GB" sz="1400" b="1" dirty="0"/>
              <a:t> Attack</a:t>
            </a:r>
            <a:r>
              <a:rPr lang="en-GB" sz="1400" dirty="0"/>
              <a:t>: </a:t>
            </a:r>
            <a:r>
              <a:rPr lang="en-GB" sz="1400" dirty="0" err="1"/>
              <a:t>Reaver</a:t>
            </a:r>
            <a:r>
              <a:rPr lang="en-GB" sz="1400" dirty="0"/>
              <a:t> is a tool that exploits a vulnerability in the WPS protocol to brute force the WPS PIN. It works by repeatedly sending WPS PIN authentication requests to the router until the correct PIN is discovered. </a:t>
            </a:r>
            <a:r>
              <a:rPr lang="en-GB" sz="1400" dirty="0" err="1"/>
              <a:t>Reaver</a:t>
            </a:r>
            <a:r>
              <a:rPr lang="en-GB" sz="1400" dirty="0"/>
              <a:t> is highly effective against routers that do not implement lockout mechanisms to prevent repeated PIN attempts.</a:t>
            </a:r>
          </a:p>
          <a:p>
            <a:r>
              <a:rPr lang="ar-DZ" sz="1400" dirty="0"/>
              <a:t>هجوم ريفر: ريفر هو أداة تستغل ثغرة في بروتوكول </a:t>
            </a:r>
            <a:r>
              <a:rPr lang="en-GB" sz="1400" dirty="0"/>
              <a:t>WPS </a:t>
            </a:r>
            <a:r>
              <a:rPr lang="ar-DZ" sz="1400" dirty="0"/>
              <a:t>لتنفيذ هجوم قوة الغاشمة على رقم التعريف الشخصي لـ </a:t>
            </a:r>
            <a:r>
              <a:rPr lang="en-GB" sz="1400" dirty="0"/>
              <a:t>WPS. </a:t>
            </a:r>
            <a:r>
              <a:rPr lang="ar-DZ" sz="1400" dirty="0"/>
              <a:t>يعمل البرنامج بإرسال طلبات متكررة لمصادقة رقم التعريف الشخصي لـ </a:t>
            </a:r>
            <a:r>
              <a:rPr lang="en-GB" sz="1400" dirty="0"/>
              <a:t>WPS </a:t>
            </a:r>
            <a:r>
              <a:rPr lang="ar-DZ" sz="1400" dirty="0"/>
              <a:t>إلى جهاز التوجيه حتى يتم اكتشاف الرقم الصحيح. يعد ريفر فعالًا للغاية ضد أجهزة التوجيه التي لا تطبق آليات الإغلاق لمنع التجارب المتكررة على رقم التعريف الشخصي.</a:t>
            </a:r>
          </a:p>
          <a:p>
            <a:endParaRPr lang="en-GB" sz="1400" dirty="0"/>
          </a:p>
          <a:p>
            <a:r>
              <a:rPr lang="en-GB" sz="1400" b="1" dirty="0"/>
              <a:t>Offline PIN Cracking</a:t>
            </a:r>
            <a:r>
              <a:rPr lang="en-GB" sz="1400" dirty="0"/>
              <a:t>: In this attack, an attacker captures the WPS handshake exchanged between a device and the router during the WPS authentication process. The attacker then attempts to crack the captured handshake offline using specialized tools and techniques to recover the WPS PIN.</a:t>
            </a:r>
          </a:p>
          <a:p>
            <a:r>
              <a:rPr lang="ar-DZ" sz="1400" dirty="0"/>
              <a:t>كسر رمز التعريف الشخصي (</a:t>
            </a:r>
            <a:r>
              <a:rPr lang="en-GB" sz="1400" dirty="0"/>
              <a:t>PIN) </a:t>
            </a:r>
            <a:r>
              <a:rPr lang="ar-DZ" sz="1400" dirty="0"/>
              <a:t>دون اتصال: في هذا الهجوم، يقوم المهاجم بالتقاط مصافحة </a:t>
            </a:r>
            <a:r>
              <a:rPr lang="en-GB" sz="1400" dirty="0"/>
              <a:t>WPS </a:t>
            </a:r>
            <a:r>
              <a:rPr lang="ar-DZ" sz="1400" dirty="0"/>
              <a:t>المتبادلة بين الجهاز وجهاز التوجيه أثناء عملية المصادقة على </a:t>
            </a:r>
            <a:r>
              <a:rPr lang="en-GB" sz="1400" dirty="0"/>
              <a:t>WPS. </a:t>
            </a:r>
            <a:r>
              <a:rPr lang="ar-DZ" sz="1400" dirty="0"/>
              <a:t>ثم يحاول المهاجم كسر المصافحة التي تم التقاطها دون اتصال باستخدام أدوات وتقنيات متخصصة لاستعادة رمز التعريف الشخصي لـ </a:t>
            </a:r>
            <a:r>
              <a:rPr lang="en-GB" sz="1400" dirty="0"/>
              <a:t>WPS.</a:t>
            </a:r>
          </a:p>
          <a:p>
            <a:endParaRPr lang="en-GB" sz="1400" dirty="0"/>
          </a:p>
          <a:p>
            <a:endParaRPr lang="en-GB" sz="1400" dirty="0"/>
          </a:p>
          <a:p>
            <a:r>
              <a:rPr lang="en-GB" sz="1400" b="1" dirty="0"/>
              <a:t>Denial of Service (DoS) Attack</a:t>
            </a:r>
            <a:r>
              <a:rPr lang="en-GB" sz="1400" dirty="0"/>
              <a:t>: Attackers can launch DoS attacks against routers by exploiting vulnerabilities in the WPS protocol. By sending specially crafted WPS packets or flooding the router with WPS requests, attackers can overwhelm the router's resources and disrupt its normal operation.</a:t>
            </a:r>
          </a:p>
          <a:p>
            <a:r>
              <a:rPr lang="ar-DZ" sz="1400" dirty="0"/>
              <a:t>هجوم إنكار الخدمة (</a:t>
            </a:r>
            <a:r>
              <a:rPr lang="en-GB" sz="1400" dirty="0"/>
              <a:t>DoS): </a:t>
            </a:r>
            <a:r>
              <a:rPr lang="ar-DZ" sz="1400" dirty="0"/>
              <a:t>يمكن للمهاجمين شن هجمات </a:t>
            </a:r>
            <a:r>
              <a:rPr lang="en-GB" sz="1400" dirty="0"/>
              <a:t>DoS </a:t>
            </a:r>
            <a:r>
              <a:rPr lang="ar-DZ" sz="1400" dirty="0"/>
              <a:t>ضد أجهزة التوجيه عن طريق استغلال الثغرات في بروتوكول </a:t>
            </a:r>
            <a:r>
              <a:rPr lang="en-GB" sz="1400" dirty="0"/>
              <a:t>WPS. </a:t>
            </a:r>
            <a:r>
              <a:rPr lang="ar-DZ" sz="1400" dirty="0"/>
              <a:t>من خلال إرسال حزم </a:t>
            </a:r>
            <a:r>
              <a:rPr lang="en-GB" sz="1400" dirty="0"/>
              <a:t>WPS </a:t>
            </a:r>
            <a:r>
              <a:rPr lang="ar-DZ" sz="1400" dirty="0"/>
              <a:t>معدة بشكل خاص أو غمر جهاز التوجيه بطلبات </a:t>
            </a:r>
            <a:r>
              <a:rPr lang="en-GB" sz="1400" dirty="0"/>
              <a:t>WPS، </a:t>
            </a:r>
            <a:r>
              <a:rPr lang="ar-DZ" sz="1400" dirty="0"/>
              <a:t>يمكن للمهاجمين زعزعة موارد جهاز التوجيه وتعطيل عمله الطبيعي.</a:t>
            </a:r>
          </a:p>
          <a:p>
            <a:endParaRPr lang="en-GB" sz="1400" dirty="0"/>
          </a:p>
        </p:txBody>
      </p:sp>
    </p:spTree>
    <p:extLst>
      <p:ext uri="{BB962C8B-B14F-4D97-AF65-F5344CB8AC3E}">
        <p14:creationId xmlns:p14="http://schemas.microsoft.com/office/powerpoint/2010/main" val="12646870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5">
            <a:extLst>
              <a:ext uri="{FF2B5EF4-FFF2-40B4-BE49-F238E27FC236}">
                <a16:creationId xmlns:a16="http://schemas.microsoft.com/office/drawing/2014/main" id="{89D13AF1-9A3B-4923-8297-401BB909578C}"/>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26" name="مستطيل 6">
            <a:extLst>
              <a:ext uri="{FF2B5EF4-FFF2-40B4-BE49-F238E27FC236}">
                <a16:creationId xmlns:a16="http://schemas.microsoft.com/office/drawing/2014/main" id="{8881011E-0B94-4E08-A90B-DABB73EF6618}"/>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King Saud University – Applied Studies and Community Service –</a:t>
            </a:r>
            <a:r>
              <a:rPr kumimoji="0" lang="ar-SA"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سبر 1213</a:t>
            </a:r>
            <a:r>
              <a:rPr kumimoji="0" lang="en-GB"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 -  </a:t>
            </a:r>
            <a:r>
              <a:rPr kumimoji="0" lang="ar-SA"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اسم المقرر</a:t>
            </a:r>
            <a:r>
              <a:rPr kumimoji="0" lang="en-GB"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Lecture 1</a:t>
            </a:r>
            <a:endParaRPr kumimoji="0" lang="ar-SA"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endParaRPr>
          </a:p>
        </p:txBody>
      </p:sp>
      <p:sp>
        <p:nvSpPr>
          <p:cNvPr id="8" name="Title 1"/>
          <p:cNvSpPr txBox="1">
            <a:spLocks/>
          </p:cNvSpPr>
          <p:nvPr/>
        </p:nvSpPr>
        <p:spPr>
          <a:xfrm>
            <a:off x="2061556" y="272581"/>
            <a:ext cx="8229600" cy="1143000"/>
          </a:xfrm>
          <a:prstGeom prst="rect">
            <a:avLst/>
          </a:pr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a:ln>
                  <a:noFill/>
                </a:ln>
                <a:solidFill>
                  <a:sysClr val="windowText" lastClr="000000"/>
                </a:solidFill>
                <a:effectLst/>
                <a:uLnTx/>
                <a:uFillTx/>
                <a:latin typeface="Calibri"/>
                <a:ea typeface="+mj-ea"/>
                <a:cs typeface="+mj-cs"/>
              </a:rPr>
              <a:t>Wireless Attacks</a:t>
            </a:r>
          </a:p>
        </p:txBody>
      </p:sp>
      <p:sp>
        <p:nvSpPr>
          <p:cNvPr id="9" name="Content Placeholder 2"/>
          <p:cNvSpPr txBox="1">
            <a:spLocks/>
          </p:cNvSpPr>
          <p:nvPr/>
        </p:nvSpPr>
        <p:spPr>
          <a:xfrm>
            <a:off x="2061556" y="1644181"/>
            <a:ext cx="8229600" cy="4373563"/>
          </a:xfrm>
          <a:prstGeom prst="rect">
            <a:avLst/>
          </a:prstGeom>
        </p:spPr>
        <p:txBody>
          <a:bodyPr vert="horz" lIns="91440" tIns="45720" rIns="91440" bIns="45720" rtlCol="0">
            <a:normAutofit fontScale="85000" lnSpcReduction="20000"/>
          </a:bodyPr>
          <a:lstStyle>
            <a:lvl1pPr marL="514350" indent="-514350" algn="l" defTabSz="914400" rtl="0" eaLnBrk="1" latinLnBrk="0" hangingPunct="1">
              <a:spcBef>
                <a:spcPct val="20000"/>
              </a:spcBef>
              <a:buClr>
                <a:srgbClr val="FF0000"/>
              </a:buClr>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FF0000"/>
              </a:buClr>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FF0000"/>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marR="0" lvl="0" indent="-51435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r>
              <a:rPr kumimoji="0" lang="en-US" sz="3200" b="1" i="0" u="none" strike="noStrike" kern="1200" cap="none" spc="0" normalizeH="0" baseline="0" noProof="0" dirty="0">
                <a:ln>
                  <a:noFill/>
                </a:ln>
                <a:solidFill>
                  <a:sysClr val="windowText" lastClr="000000"/>
                </a:solidFill>
                <a:effectLst/>
                <a:uLnTx/>
                <a:uFillTx/>
                <a:latin typeface="Calibri"/>
                <a:ea typeface="+mn-ea"/>
                <a:cs typeface="+mn-cs"/>
              </a:rPr>
              <a:t>Jamming attack:  </a:t>
            </a:r>
            <a:r>
              <a:rPr lang="en-GB" dirty="0">
                <a:solidFill>
                  <a:sysClr val="windowText" lastClr="000000"/>
                </a:solidFill>
                <a:latin typeface="Calibri"/>
              </a:rPr>
              <a:t>A jamming attack is a type of cyber attack aimed at disrupting wireless communications by interfering with the radio frequency (RF) signals used for communication. In a jamming attack, an attacker deliberately transmits interfering signals on the same frequency as the targeted wireless network, causing disruption or denial of service for legitimate users.</a:t>
            </a:r>
          </a:p>
          <a:p>
            <a:pPr lvl="0">
              <a:defRPr/>
            </a:pPr>
            <a:r>
              <a:rPr lang="en-GB" b="1" dirty="0"/>
              <a:t>IV attack: </a:t>
            </a:r>
            <a:r>
              <a:rPr lang="en-GB" dirty="0">
                <a:solidFill>
                  <a:sysClr val="windowText" lastClr="000000"/>
                </a:solidFill>
                <a:latin typeface="Calibri"/>
              </a:rPr>
              <a:t>A jamming attack and an IV (Initialization Vector) attack are two distinct types of attacks targeting wireless networks, particularly those using Wi-Fi technology. </a:t>
            </a:r>
            <a:endParaRPr kumimoji="0" lang="en-US" sz="3200" b="0" i="0" u="none" strike="noStrike" kern="1200" cap="none" spc="0" normalizeH="0" baseline="0" noProof="0" dirty="0">
              <a:ln>
                <a:noFill/>
              </a:ln>
              <a:solidFill>
                <a:sysClr val="windowText" lastClr="000000"/>
              </a:solidFill>
              <a:effectLst/>
              <a:uLnTx/>
              <a:uFillTx/>
              <a:latin typeface="Calibri"/>
              <a:ea typeface="+mn-ea"/>
              <a:cs typeface="+mn-cs"/>
            </a:endParaRPr>
          </a:p>
        </p:txBody>
      </p:sp>
      <p:sp>
        <p:nvSpPr>
          <p:cNvPr id="2" name="AutoShape 1" descr="User">
            <a:extLst>
              <a:ext uri="{FF2B5EF4-FFF2-40B4-BE49-F238E27FC236}">
                <a16:creationId xmlns:a16="http://schemas.microsoft.com/office/drawing/2014/main" id="{F10149D0-5C55-4DAA-BFDC-39F53A139BC0}"/>
              </a:ext>
            </a:extLst>
          </p:cNvPr>
          <p:cNvSpPr>
            <a:spLocks noChangeAspect="1" noChangeArrowheads="1"/>
          </p:cNvSpPr>
          <p:nvPr/>
        </p:nvSpPr>
        <p:spPr bwMode="auto">
          <a:xfrm>
            <a:off x="0" y="0"/>
            <a:ext cx="228600" cy="228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39267980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5">
            <a:extLst>
              <a:ext uri="{FF2B5EF4-FFF2-40B4-BE49-F238E27FC236}">
                <a16:creationId xmlns:a16="http://schemas.microsoft.com/office/drawing/2014/main" id="{89D13AF1-9A3B-4923-8297-401BB909578C}"/>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pic>
        <p:nvPicPr>
          <p:cNvPr id="46" name="Google Shape;1406;p36">
            <a:extLst>
              <a:ext uri="{FF2B5EF4-FFF2-40B4-BE49-F238E27FC236}">
                <a16:creationId xmlns:a16="http://schemas.microsoft.com/office/drawing/2014/main" id="{9CA95F2D-9E75-40AC-BE6F-DA5D2FED82DF}"/>
              </a:ext>
            </a:extLst>
          </p:cNvPr>
          <p:cNvPicPr preferRelativeResize="0"/>
          <p:nvPr/>
        </p:nvPicPr>
        <p:blipFill rotWithShape="1">
          <a:blip r:embed="rId3">
            <a:alphaModFix/>
          </a:blip>
          <a:srcRect/>
          <a:stretch/>
        </p:blipFill>
        <p:spPr>
          <a:xfrm>
            <a:off x="1809837" y="1466941"/>
            <a:ext cx="900112" cy="900112"/>
          </a:xfrm>
          <a:prstGeom prst="rect">
            <a:avLst/>
          </a:prstGeom>
          <a:noFill/>
          <a:ln>
            <a:noFill/>
          </a:ln>
        </p:spPr>
      </p:pic>
      <p:pic>
        <p:nvPicPr>
          <p:cNvPr id="47" name="Google Shape;1407;p36">
            <a:extLst>
              <a:ext uri="{FF2B5EF4-FFF2-40B4-BE49-F238E27FC236}">
                <a16:creationId xmlns:a16="http://schemas.microsoft.com/office/drawing/2014/main" id="{6416086E-1339-46DA-96B2-40BF6603378C}"/>
              </a:ext>
            </a:extLst>
          </p:cNvPr>
          <p:cNvPicPr preferRelativeResize="0"/>
          <p:nvPr/>
        </p:nvPicPr>
        <p:blipFill rotWithShape="1">
          <a:blip r:embed="rId4">
            <a:alphaModFix/>
          </a:blip>
          <a:srcRect/>
          <a:stretch/>
        </p:blipFill>
        <p:spPr>
          <a:xfrm>
            <a:off x="1810913" y="2676956"/>
            <a:ext cx="906462" cy="904875"/>
          </a:xfrm>
          <a:prstGeom prst="rect">
            <a:avLst/>
          </a:prstGeom>
          <a:noFill/>
          <a:ln>
            <a:noFill/>
          </a:ln>
        </p:spPr>
      </p:pic>
      <p:sp>
        <p:nvSpPr>
          <p:cNvPr id="38" name="مستطيل 6">
            <a:extLst>
              <a:ext uri="{FF2B5EF4-FFF2-40B4-BE49-F238E27FC236}">
                <a16:creationId xmlns:a16="http://schemas.microsoft.com/office/drawing/2014/main" id="{F5A1EDCE-6DB4-4067-8C5E-E6FFC8B9BF0D}"/>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King Saud University – Applied Studies and Community Service –</a:t>
            </a:r>
            <a:r>
              <a:rPr kumimoji="0" lang="ar-SA"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سبر 1213</a:t>
            </a:r>
            <a:r>
              <a:rPr kumimoji="0" lang="en-GB"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 -  </a:t>
            </a:r>
            <a:r>
              <a:rPr kumimoji="0" lang="ar-SA"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اسم المقرر</a:t>
            </a:r>
            <a:r>
              <a:rPr kumimoji="0" lang="en-GB"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Lecture 1</a:t>
            </a:r>
            <a:endParaRPr kumimoji="0" lang="ar-SA"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endParaRPr>
          </a:p>
        </p:txBody>
      </p:sp>
      <p:sp>
        <p:nvSpPr>
          <p:cNvPr id="10" name="Title 1"/>
          <p:cNvSpPr txBox="1">
            <a:spLocks/>
          </p:cNvSpPr>
          <p:nvPr/>
        </p:nvSpPr>
        <p:spPr>
          <a:xfrm>
            <a:off x="2709949" y="272581"/>
            <a:ext cx="6475615" cy="1143000"/>
          </a:xfrm>
          <a:prstGeom prst="rect">
            <a:avLst/>
          </a:prstGeom>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a:ln>
                  <a:noFill/>
                </a:ln>
                <a:solidFill>
                  <a:sysClr val="windowText" lastClr="000000"/>
                </a:solidFill>
                <a:effectLst/>
                <a:uLnTx/>
                <a:uFillTx/>
                <a:latin typeface="Calibri"/>
                <a:ea typeface="+mj-ea"/>
                <a:cs typeface="+mj-cs"/>
              </a:rPr>
              <a:t>Wireless Attacks</a:t>
            </a:r>
          </a:p>
        </p:txBody>
      </p:sp>
      <p:sp>
        <p:nvSpPr>
          <p:cNvPr id="14" name="Content Placeholder 2"/>
          <p:cNvSpPr txBox="1">
            <a:spLocks/>
          </p:cNvSpPr>
          <p:nvPr/>
        </p:nvSpPr>
        <p:spPr>
          <a:xfrm>
            <a:off x="2709949" y="1644181"/>
            <a:ext cx="8229600" cy="4373563"/>
          </a:xfrm>
          <a:prstGeom prst="rect">
            <a:avLst/>
          </a:prstGeom>
        </p:spPr>
        <p:txBody>
          <a:bodyPr vert="horz" lIns="91440" tIns="45720" rIns="91440" bIns="45720" rtlCol="0">
            <a:normAutofit fontScale="92500"/>
          </a:bodyPr>
          <a:lstStyle>
            <a:lvl1pPr marL="514350" indent="-514350" algn="l" defTabSz="914400" rtl="0" eaLnBrk="1" latinLnBrk="0" hangingPunct="1">
              <a:spcBef>
                <a:spcPct val="20000"/>
              </a:spcBef>
              <a:buClr>
                <a:srgbClr val="FF0000"/>
              </a:buClr>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FF0000"/>
              </a:buClr>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FF0000"/>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marR="0" lvl="0" indent="-51435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r>
              <a:rPr kumimoji="0" lang="en-US" sz="3200" b="1" i="0" u="none" strike="noStrike" kern="1200" cap="none" spc="0" normalizeH="0" baseline="0" noProof="0" dirty="0">
                <a:ln>
                  <a:noFill/>
                </a:ln>
                <a:solidFill>
                  <a:sysClr val="windowText" lastClr="000000"/>
                </a:solidFill>
                <a:effectLst/>
                <a:uLnTx/>
                <a:uFillTx/>
                <a:latin typeface="Calibri"/>
                <a:ea typeface="+mn-ea"/>
                <a:cs typeface="+mn-cs"/>
              </a:rPr>
              <a:t>NFC attack: </a:t>
            </a:r>
            <a:r>
              <a:rPr lang="en-GB" dirty="0">
                <a:solidFill>
                  <a:sysClr val="windowText" lastClr="000000"/>
                </a:solidFill>
                <a:latin typeface="Calibri"/>
              </a:rPr>
              <a:t>An NFC (Near Field Communication) attack is a type of security threat that targets devices equipped with NFC technology, such as smartphones, tablets, contactless payment cards, and NFC-enabled access control systems. NFC allows for short-range communication between devices when they are brought into close proximity (typically within a few </a:t>
            </a:r>
            <a:r>
              <a:rPr lang="en-GB" dirty="0" err="1">
                <a:solidFill>
                  <a:sysClr val="windowText" lastClr="000000"/>
                </a:solidFill>
                <a:latin typeface="Calibri"/>
              </a:rPr>
              <a:t>centimeters</a:t>
            </a:r>
            <a:r>
              <a:rPr lang="en-GB" dirty="0">
                <a:solidFill>
                  <a:sysClr val="windowText" lastClr="000000"/>
                </a:solidFill>
                <a:latin typeface="Calibri"/>
              </a:rPr>
              <a:t>).</a:t>
            </a:r>
            <a:endParaRPr kumimoji="0" lang="en-US" sz="3200" b="0" i="0" u="none" strike="noStrike" kern="1200" cap="none" spc="0" normalizeH="0" baseline="0" noProof="0" dirty="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val="24747354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5">
            <a:extLst>
              <a:ext uri="{FF2B5EF4-FFF2-40B4-BE49-F238E27FC236}">
                <a16:creationId xmlns:a16="http://schemas.microsoft.com/office/drawing/2014/main" id="{89D13AF1-9A3B-4923-8297-401BB909578C}"/>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pic>
        <p:nvPicPr>
          <p:cNvPr id="46" name="Google Shape;1406;p36">
            <a:extLst>
              <a:ext uri="{FF2B5EF4-FFF2-40B4-BE49-F238E27FC236}">
                <a16:creationId xmlns:a16="http://schemas.microsoft.com/office/drawing/2014/main" id="{9CA95F2D-9E75-40AC-BE6F-DA5D2FED82DF}"/>
              </a:ext>
            </a:extLst>
          </p:cNvPr>
          <p:cNvPicPr preferRelativeResize="0"/>
          <p:nvPr/>
        </p:nvPicPr>
        <p:blipFill rotWithShape="1">
          <a:blip r:embed="rId3">
            <a:alphaModFix/>
          </a:blip>
          <a:srcRect/>
          <a:stretch/>
        </p:blipFill>
        <p:spPr>
          <a:xfrm>
            <a:off x="1896148" y="1370044"/>
            <a:ext cx="900112" cy="900112"/>
          </a:xfrm>
          <a:prstGeom prst="rect">
            <a:avLst/>
          </a:prstGeom>
          <a:noFill/>
          <a:ln>
            <a:noFill/>
          </a:ln>
        </p:spPr>
      </p:pic>
      <p:pic>
        <p:nvPicPr>
          <p:cNvPr id="47" name="Google Shape;1407;p36">
            <a:extLst>
              <a:ext uri="{FF2B5EF4-FFF2-40B4-BE49-F238E27FC236}">
                <a16:creationId xmlns:a16="http://schemas.microsoft.com/office/drawing/2014/main" id="{6416086E-1339-46DA-96B2-40BF6603378C}"/>
              </a:ext>
            </a:extLst>
          </p:cNvPr>
          <p:cNvPicPr preferRelativeResize="0"/>
          <p:nvPr/>
        </p:nvPicPr>
        <p:blipFill rotWithShape="1">
          <a:blip r:embed="rId4">
            <a:alphaModFix/>
          </a:blip>
          <a:srcRect/>
          <a:stretch/>
        </p:blipFill>
        <p:spPr>
          <a:xfrm>
            <a:off x="1896148" y="3398045"/>
            <a:ext cx="906462" cy="904875"/>
          </a:xfrm>
          <a:prstGeom prst="rect">
            <a:avLst/>
          </a:prstGeom>
          <a:noFill/>
          <a:ln>
            <a:noFill/>
          </a:ln>
        </p:spPr>
      </p:pic>
      <p:sp>
        <p:nvSpPr>
          <p:cNvPr id="38" name="مستطيل 6">
            <a:extLst>
              <a:ext uri="{FF2B5EF4-FFF2-40B4-BE49-F238E27FC236}">
                <a16:creationId xmlns:a16="http://schemas.microsoft.com/office/drawing/2014/main" id="{F5A1EDCE-6DB4-4067-8C5E-E6FFC8B9BF0D}"/>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King Saud University – Applied Studies and Community Service –</a:t>
            </a:r>
            <a:r>
              <a:rPr kumimoji="0" lang="ar-SA"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سبر 1213</a:t>
            </a:r>
            <a:r>
              <a:rPr kumimoji="0" lang="en-GB"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 -  </a:t>
            </a:r>
            <a:r>
              <a:rPr kumimoji="0" lang="ar-SA"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اسم المقرر</a:t>
            </a:r>
            <a:r>
              <a:rPr kumimoji="0" lang="en-GB"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Lecture 1</a:t>
            </a:r>
            <a:endParaRPr kumimoji="0" lang="ar-SA"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endParaRPr>
          </a:p>
        </p:txBody>
      </p:sp>
      <p:sp>
        <p:nvSpPr>
          <p:cNvPr id="10" name="Title 1"/>
          <p:cNvSpPr txBox="1">
            <a:spLocks/>
          </p:cNvSpPr>
          <p:nvPr/>
        </p:nvSpPr>
        <p:spPr>
          <a:xfrm>
            <a:off x="2709949" y="272581"/>
            <a:ext cx="6475615" cy="1143000"/>
          </a:xfrm>
          <a:prstGeom prst="rect">
            <a:avLst/>
          </a:prstGeom>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a:ln>
                  <a:noFill/>
                </a:ln>
                <a:solidFill>
                  <a:sysClr val="windowText" lastClr="000000"/>
                </a:solidFill>
                <a:effectLst/>
                <a:uLnTx/>
                <a:uFillTx/>
                <a:latin typeface="Calibri"/>
                <a:ea typeface="+mj-ea"/>
                <a:cs typeface="+mj-cs"/>
              </a:rPr>
              <a:t>Wireless Attacks</a:t>
            </a:r>
          </a:p>
        </p:txBody>
      </p:sp>
      <p:sp>
        <p:nvSpPr>
          <p:cNvPr id="11" name="Content Placeholder 2">
            <a:extLst>
              <a:ext uri="{FF2B5EF4-FFF2-40B4-BE49-F238E27FC236}">
                <a16:creationId xmlns:a16="http://schemas.microsoft.com/office/drawing/2014/main" id="{75251F87-D109-4B07-A331-B0F34958DDD3}"/>
              </a:ext>
            </a:extLst>
          </p:cNvPr>
          <p:cNvSpPr txBox="1">
            <a:spLocks/>
          </p:cNvSpPr>
          <p:nvPr/>
        </p:nvSpPr>
        <p:spPr>
          <a:xfrm>
            <a:off x="2802610" y="1549565"/>
            <a:ext cx="8229600" cy="4373563"/>
          </a:xfrm>
          <a:prstGeom prst="rect">
            <a:avLst/>
          </a:prstGeom>
        </p:spPr>
        <p:txBody>
          <a:bodyPr vert="horz" lIns="91440" tIns="45720" rIns="91440" bIns="45720" rtlCol="0">
            <a:normAutofit fontScale="70000" lnSpcReduction="20000"/>
          </a:bodyPr>
          <a:lstStyle>
            <a:lvl1pPr marL="514350" indent="-514350" algn="l" defTabSz="914400" rtl="0" eaLnBrk="1" latinLnBrk="0" hangingPunct="1">
              <a:spcBef>
                <a:spcPct val="20000"/>
              </a:spcBef>
              <a:buClr>
                <a:srgbClr val="FF0000"/>
              </a:buClr>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FF0000"/>
              </a:buClr>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FF0000"/>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lgn="just">
              <a:defRPr/>
            </a:pPr>
            <a:r>
              <a:rPr kumimoji="0" lang="en-US" sz="3200" b="1" i="0" u="none" strike="noStrike" kern="1200" cap="none" spc="0" normalizeH="0" baseline="0" noProof="0" dirty="0">
                <a:ln>
                  <a:noFill/>
                </a:ln>
                <a:solidFill>
                  <a:sysClr val="windowText" lastClr="000000"/>
                </a:solidFill>
                <a:effectLst/>
                <a:uLnTx/>
                <a:uFillTx/>
                <a:latin typeface="Calibri"/>
                <a:ea typeface="+mn-ea"/>
                <a:cs typeface="+mn-cs"/>
              </a:rPr>
              <a:t>Wireless replay attacks : </a:t>
            </a:r>
            <a:r>
              <a:rPr lang="en-GB" dirty="0">
                <a:solidFill>
                  <a:sysClr val="windowText" lastClr="000000"/>
                </a:solidFill>
                <a:latin typeface="Calibri"/>
              </a:rPr>
              <a:t>A wireless replay attack is a type of security threat that targets wireless communication protocols, such as Wi-Fi, Bluetooth, or NFC, by capturing and replaying data packets exchanged between devices. In a replay attack, an attacker intercepts previously captured data packets and replays them to the target device or network in an attempt to gain unauthorized access or disrupt communication.</a:t>
            </a:r>
            <a:endParaRPr kumimoji="0" lang="en-US" sz="3200" i="0" u="none" strike="noStrike" kern="1200" cap="none" spc="0" normalizeH="0" baseline="0" noProof="0" dirty="0">
              <a:ln>
                <a:noFill/>
              </a:ln>
              <a:solidFill>
                <a:sysClr val="windowText" lastClr="000000"/>
              </a:solidFill>
              <a:effectLst/>
              <a:uLnTx/>
              <a:uFillTx/>
              <a:latin typeface="Calibri"/>
              <a:ea typeface="+mn-ea"/>
              <a:cs typeface="+mn-cs"/>
            </a:endParaRPr>
          </a:p>
          <a:p>
            <a:pPr marL="1143000" marR="0" lvl="2" indent="-228600" algn="just"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mn-cs"/>
            </a:endParaRPr>
          </a:p>
          <a:p>
            <a:pPr lvl="0" algn="just">
              <a:defRPr/>
            </a:pPr>
            <a:r>
              <a:rPr kumimoji="0" lang="en-US" sz="3200" b="1" i="0" u="none" strike="noStrike" kern="1200" cap="none" spc="0" normalizeH="0" baseline="0" noProof="0" dirty="0">
                <a:ln>
                  <a:noFill/>
                </a:ln>
                <a:solidFill>
                  <a:sysClr val="windowText" lastClr="000000"/>
                </a:solidFill>
                <a:effectLst/>
                <a:uLnTx/>
                <a:uFillTx/>
                <a:latin typeface="Calibri"/>
                <a:ea typeface="+mn-ea"/>
                <a:cs typeface="+mn-cs"/>
              </a:rPr>
              <a:t>RFID attacks: </a:t>
            </a:r>
            <a:r>
              <a:rPr lang="en-GB" dirty="0">
                <a:solidFill>
                  <a:sysClr val="windowText" lastClr="000000"/>
                </a:solidFill>
                <a:latin typeface="Calibri"/>
              </a:rPr>
              <a:t>RFID (Radio-Frequency Identification) attacks target RFID systems used for identification, tracking, and authentication purposes in various industries, including supply chain management, access control, and payment systems. RFID technology uses radio waves to wirelessly transmit data between RFID tags and readers, allowing for efficient and automated identification of objects or individuals.</a:t>
            </a:r>
            <a:endParaRPr kumimoji="0" lang="en-US" sz="3200" i="0" u="none" strike="noStrike" kern="1200" cap="none" spc="0" normalizeH="0" baseline="0" noProof="0" dirty="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val="21309804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5">
            <a:extLst>
              <a:ext uri="{FF2B5EF4-FFF2-40B4-BE49-F238E27FC236}">
                <a16:creationId xmlns:a16="http://schemas.microsoft.com/office/drawing/2014/main" id="{89D13AF1-9A3B-4923-8297-401BB909578C}"/>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pic>
        <p:nvPicPr>
          <p:cNvPr id="46" name="Google Shape;1406;p36">
            <a:extLst>
              <a:ext uri="{FF2B5EF4-FFF2-40B4-BE49-F238E27FC236}">
                <a16:creationId xmlns:a16="http://schemas.microsoft.com/office/drawing/2014/main" id="{9CA95F2D-9E75-40AC-BE6F-DA5D2FED82DF}"/>
              </a:ext>
            </a:extLst>
          </p:cNvPr>
          <p:cNvPicPr preferRelativeResize="0"/>
          <p:nvPr/>
        </p:nvPicPr>
        <p:blipFill rotWithShape="1">
          <a:blip r:embed="rId3">
            <a:alphaModFix/>
          </a:blip>
          <a:srcRect/>
          <a:stretch/>
        </p:blipFill>
        <p:spPr>
          <a:xfrm>
            <a:off x="2037464" y="1485570"/>
            <a:ext cx="900112" cy="900112"/>
          </a:xfrm>
          <a:prstGeom prst="rect">
            <a:avLst/>
          </a:prstGeom>
          <a:noFill/>
          <a:ln>
            <a:noFill/>
          </a:ln>
        </p:spPr>
      </p:pic>
      <p:pic>
        <p:nvPicPr>
          <p:cNvPr id="47" name="Google Shape;1407;p36">
            <a:extLst>
              <a:ext uri="{FF2B5EF4-FFF2-40B4-BE49-F238E27FC236}">
                <a16:creationId xmlns:a16="http://schemas.microsoft.com/office/drawing/2014/main" id="{6416086E-1339-46DA-96B2-40BF6603378C}"/>
              </a:ext>
            </a:extLst>
          </p:cNvPr>
          <p:cNvPicPr preferRelativeResize="0"/>
          <p:nvPr/>
        </p:nvPicPr>
        <p:blipFill rotWithShape="1">
          <a:blip r:embed="rId4">
            <a:alphaModFix/>
          </a:blip>
          <a:srcRect/>
          <a:stretch/>
        </p:blipFill>
        <p:spPr>
          <a:xfrm>
            <a:off x="2031114" y="3317163"/>
            <a:ext cx="906462" cy="904875"/>
          </a:xfrm>
          <a:prstGeom prst="rect">
            <a:avLst/>
          </a:prstGeom>
          <a:noFill/>
          <a:ln>
            <a:noFill/>
          </a:ln>
        </p:spPr>
      </p:pic>
      <p:sp>
        <p:nvSpPr>
          <p:cNvPr id="38" name="مستطيل 6">
            <a:extLst>
              <a:ext uri="{FF2B5EF4-FFF2-40B4-BE49-F238E27FC236}">
                <a16:creationId xmlns:a16="http://schemas.microsoft.com/office/drawing/2014/main" id="{F5A1EDCE-6DB4-4067-8C5E-E6FFC8B9BF0D}"/>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King Saud University – Applied Studies and Community Service –</a:t>
            </a:r>
            <a:r>
              <a:rPr kumimoji="0" lang="ar-SA"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سبر 1213</a:t>
            </a:r>
            <a:r>
              <a:rPr kumimoji="0" lang="en-GB"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 -  </a:t>
            </a:r>
            <a:r>
              <a:rPr kumimoji="0" lang="ar-SA"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اسم المقرر</a:t>
            </a:r>
            <a:r>
              <a:rPr kumimoji="0" lang="en-GB"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Lecture 1</a:t>
            </a:r>
            <a:endParaRPr kumimoji="0" lang="ar-SA"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endParaRPr>
          </a:p>
        </p:txBody>
      </p:sp>
      <p:sp>
        <p:nvSpPr>
          <p:cNvPr id="10" name="Title 1"/>
          <p:cNvSpPr txBox="1">
            <a:spLocks/>
          </p:cNvSpPr>
          <p:nvPr/>
        </p:nvSpPr>
        <p:spPr>
          <a:xfrm>
            <a:off x="2709949" y="272581"/>
            <a:ext cx="6475615" cy="1143000"/>
          </a:xfrm>
          <a:prstGeom prst="rect">
            <a:avLst/>
          </a:prstGeom>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a:ln>
                  <a:noFill/>
                </a:ln>
                <a:solidFill>
                  <a:sysClr val="windowText" lastClr="000000"/>
                </a:solidFill>
                <a:effectLst/>
                <a:uLnTx/>
                <a:uFillTx/>
                <a:latin typeface="Calibri"/>
                <a:ea typeface="+mj-ea"/>
                <a:cs typeface="+mj-cs"/>
              </a:rPr>
              <a:t>Wireless Attacks</a:t>
            </a:r>
          </a:p>
        </p:txBody>
      </p:sp>
      <p:sp>
        <p:nvSpPr>
          <p:cNvPr id="8" name="Content Placeholder 2"/>
          <p:cNvSpPr txBox="1">
            <a:spLocks/>
          </p:cNvSpPr>
          <p:nvPr/>
        </p:nvSpPr>
        <p:spPr>
          <a:xfrm>
            <a:off x="2796260" y="1684832"/>
            <a:ext cx="8229600" cy="4373563"/>
          </a:xfrm>
          <a:prstGeom prst="rect">
            <a:avLst/>
          </a:prstGeom>
        </p:spPr>
        <p:txBody>
          <a:bodyPr vert="horz" lIns="91440" tIns="45720" rIns="91440" bIns="45720" rtlCol="0">
            <a:normAutofit/>
          </a:bodyPr>
          <a:lstStyle>
            <a:lvl1pPr marL="514350" indent="-514350" algn="l" defTabSz="914400" rtl="0" eaLnBrk="1" latinLnBrk="0" hangingPunct="1">
              <a:spcBef>
                <a:spcPct val="20000"/>
              </a:spcBef>
              <a:buClr>
                <a:srgbClr val="FF0000"/>
              </a:buClr>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FF0000"/>
              </a:buClr>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FF0000"/>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marR="0" lvl="0" indent="-51435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r>
              <a:rPr kumimoji="0" lang="en-US" sz="3200" b="1" i="0" u="none" strike="noStrike" kern="1200" cap="none" spc="0" normalizeH="0" baseline="0" noProof="0" dirty="0">
                <a:ln>
                  <a:noFill/>
                </a:ln>
                <a:solidFill>
                  <a:sysClr val="windowText" lastClr="000000"/>
                </a:solidFill>
                <a:effectLst/>
                <a:uLnTx/>
                <a:uFillTx/>
                <a:latin typeface="Calibri"/>
                <a:ea typeface="+mn-ea"/>
                <a:cs typeface="+mn-cs"/>
              </a:rPr>
              <a:t>War driving </a:t>
            </a:r>
          </a:p>
          <a:p>
            <a:pPr marL="742950" marR="0" lvl="1" indent="-28575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r>
              <a:rPr kumimoji="0" lang="en-US" sz="2800" b="0" i="0" u="none" strike="noStrike" kern="1200" cap="none" spc="0" normalizeH="0" baseline="0" noProof="0" dirty="0">
                <a:ln>
                  <a:noFill/>
                </a:ln>
                <a:solidFill>
                  <a:sysClr val="windowText" lastClr="000000"/>
                </a:solidFill>
                <a:effectLst/>
                <a:uLnTx/>
                <a:uFillTx/>
                <a:latin typeface="Calibri"/>
                <a:ea typeface="+mn-ea"/>
                <a:cs typeface="+mn-cs"/>
              </a:rPr>
              <a:t>Practice of looking for a wireless network</a:t>
            </a:r>
          </a:p>
          <a:p>
            <a:pPr marL="514350" marR="0" lvl="0" indent="-51435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endParaRPr kumimoji="0" lang="en-US" sz="3200" b="0" i="0" u="none" strike="noStrike" kern="1200" cap="none" spc="0" normalizeH="0" baseline="0" noProof="0" dirty="0">
              <a:ln>
                <a:noFill/>
              </a:ln>
              <a:solidFill>
                <a:sysClr val="windowText" lastClr="000000"/>
              </a:solidFill>
              <a:effectLst/>
              <a:uLnTx/>
              <a:uFillTx/>
              <a:latin typeface="Calibri"/>
              <a:ea typeface="+mn-ea"/>
              <a:cs typeface="+mn-cs"/>
            </a:endParaRPr>
          </a:p>
          <a:p>
            <a:pPr marL="514350" marR="0" lvl="0" indent="-51435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r>
              <a:rPr kumimoji="0" lang="en-US" sz="3200" b="1" i="0" u="none" strike="noStrike" kern="1200" cap="none" spc="0" normalizeH="0" baseline="0" noProof="0" dirty="0">
                <a:ln>
                  <a:noFill/>
                </a:ln>
                <a:solidFill>
                  <a:sysClr val="windowText" lastClr="000000"/>
                </a:solidFill>
                <a:effectLst/>
                <a:uLnTx/>
                <a:uFillTx/>
                <a:latin typeface="Calibri"/>
                <a:ea typeface="+mn-ea"/>
                <a:cs typeface="+mn-cs"/>
              </a:rPr>
              <a:t>War flying </a:t>
            </a:r>
          </a:p>
          <a:p>
            <a:pPr marL="742950" marR="0" lvl="1" indent="-28575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r>
              <a:rPr kumimoji="0" lang="en-US" sz="2800" b="0" i="0" u="none" strike="noStrike" kern="1200" cap="none" spc="0" normalizeH="0" baseline="0" noProof="0" dirty="0">
                <a:ln>
                  <a:noFill/>
                </a:ln>
                <a:solidFill>
                  <a:sysClr val="windowText" lastClr="000000"/>
                </a:solidFill>
                <a:effectLst/>
                <a:uLnTx/>
                <a:uFillTx/>
                <a:latin typeface="Calibri"/>
                <a:ea typeface="+mn-ea"/>
                <a:cs typeface="+mn-cs"/>
              </a:rPr>
              <a:t>Uses planes or drones instead of cars</a:t>
            </a:r>
          </a:p>
        </p:txBody>
      </p:sp>
    </p:spTree>
    <p:extLst>
      <p:ext uri="{BB962C8B-B14F-4D97-AF65-F5344CB8AC3E}">
        <p14:creationId xmlns:p14="http://schemas.microsoft.com/office/powerpoint/2010/main" val="2732908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BC667C2-5917-478C-B32D-4431786A6649}"/>
              </a:ext>
            </a:extLst>
          </p:cNvPr>
          <p:cNvSpPr>
            <a:spLocks noGrp="1"/>
          </p:cNvSpPr>
          <p:nvPr>
            <p:ph type="ctrTitle"/>
          </p:nvPr>
        </p:nvSpPr>
        <p:spPr>
          <a:xfrm>
            <a:off x="1756042" y="2189272"/>
            <a:ext cx="8679915" cy="1748729"/>
          </a:xfrm>
        </p:spPr>
        <p:txBody>
          <a:bodyPr>
            <a:normAutofit/>
          </a:bodyPr>
          <a:lstStyle/>
          <a:p>
            <a:r>
              <a:rPr lang="en-GB" b="1" kern="0" dirty="0">
                <a:solidFill>
                  <a:schemeClr val="tx1"/>
                </a:solidFill>
                <a:latin typeface="Sakkal Majalla" panose="02000000000000000000" pitchFamily="2" charset="-78"/>
                <a:cs typeface="Sakkal Majalla" panose="02000000000000000000" pitchFamily="2" charset="-78"/>
              </a:rPr>
              <a:t>End of Part Two</a:t>
            </a:r>
            <a:endParaRPr lang="ar-SA" dirty="0">
              <a:solidFill>
                <a:schemeClr val="tx1"/>
              </a:solidFill>
            </a:endParaRPr>
          </a:p>
        </p:txBody>
      </p:sp>
      <p:pic>
        <p:nvPicPr>
          <p:cNvPr id="4" name="Picture 15">
            <a:extLst>
              <a:ext uri="{FF2B5EF4-FFF2-40B4-BE49-F238E27FC236}">
                <a16:creationId xmlns:a16="http://schemas.microsoft.com/office/drawing/2014/main" id="{AF838472-B53A-49C3-8F80-A3519617703F}"/>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 name="مستطيل 6">
            <a:extLst>
              <a:ext uri="{FF2B5EF4-FFF2-40B4-BE49-F238E27FC236}">
                <a16:creationId xmlns:a16="http://schemas.microsoft.com/office/drawing/2014/main" id="{7C97D253-ACE5-43B8-90BA-7465263FC4D5}"/>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King Saud University – Applied Studies and Community Service –</a:t>
            </a:r>
            <a:r>
              <a:rPr kumimoji="0" lang="ar-SA"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سبر 1213</a:t>
            </a:r>
            <a:r>
              <a:rPr kumimoji="0" lang="en-GB"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 -  </a:t>
            </a:r>
            <a:r>
              <a:rPr kumimoji="0" lang="ar-SA"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اسم المقرر</a:t>
            </a:r>
            <a:r>
              <a:rPr kumimoji="0" lang="en-GB"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Lecture 1</a:t>
            </a:r>
            <a:endParaRPr kumimoji="0" lang="ar-SA"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endParaRPr>
          </a:p>
        </p:txBody>
      </p:sp>
    </p:spTree>
    <p:extLst>
      <p:ext uri="{BB962C8B-B14F-4D97-AF65-F5344CB8AC3E}">
        <p14:creationId xmlns:p14="http://schemas.microsoft.com/office/powerpoint/2010/main" val="1774248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5">
            <a:extLst>
              <a:ext uri="{FF2B5EF4-FFF2-40B4-BE49-F238E27FC236}">
                <a16:creationId xmlns:a16="http://schemas.microsoft.com/office/drawing/2014/main" id="{89D13AF1-9A3B-4923-8297-401BB909578C}"/>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6" name="مستطيل 6">
            <a:extLst>
              <a:ext uri="{FF2B5EF4-FFF2-40B4-BE49-F238E27FC236}">
                <a16:creationId xmlns:a16="http://schemas.microsoft.com/office/drawing/2014/main" id="{778A2201-16C8-4646-8604-FE7E27ADF10C}"/>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King Saud University – Applied Studies and Community Service –</a:t>
            </a:r>
            <a:r>
              <a:rPr kumimoji="0" lang="ar-SA"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سبر 1213</a:t>
            </a:r>
            <a:r>
              <a:rPr kumimoji="0" lang="en-GB"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 -  </a:t>
            </a:r>
            <a:r>
              <a:rPr kumimoji="0" lang="ar-SA"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اسم المقرر</a:t>
            </a:r>
            <a:r>
              <a:rPr kumimoji="0" lang="en-GB"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Lecture 1</a:t>
            </a:r>
            <a:endParaRPr kumimoji="0" lang="ar-SA"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endParaRPr>
          </a:p>
        </p:txBody>
      </p:sp>
      <p:sp>
        <p:nvSpPr>
          <p:cNvPr id="7" name="Title 1"/>
          <p:cNvSpPr txBox="1">
            <a:spLocks/>
          </p:cNvSpPr>
          <p:nvPr/>
        </p:nvSpPr>
        <p:spPr>
          <a:xfrm>
            <a:off x="2061556" y="397625"/>
            <a:ext cx="7969950" cy="1000869"/>
          </a:xfrm>
          <a:prstGeom prst="rect">
            <a:avLst/>
          </a:pr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vert="horz" lIns="91440" tIns="45720" rIns="91440" bIns="45720" rtlCol="0" anchor="ctr">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defRPr/>
            </a:pPr>
            <a:r>
              <a:rPr lang="en-US" dirty="0">
                <a:solidFill>
                  <a:sysClr val="windowText" lastClr="000000"/>
                </a:solidFill>
                <a:latin typeface="Calibri"/>
              </a:rPr>
              <a:t>Securing Wireless Networks  </a:t>
            </a:r>
            <a:r>
              <a:rPr lang="ar-DZ" dirty="0">
                <a:solidFill>
                  <a:sysClr val="windowText" lastClr="000000"/>
                </a:solidFill>
                <a:latin typeface="Calibri"/>
              </a:rPr>
              <a:t>تأمين الشبكات اللاسلكية</a:t>
            </a:r>
          </a:p>
        </p:txBody>
      </p:sp>
      <p:sp>
        <p:nvSpPr>
          <p:cNvPr id="8" name="Content Placeholder 2"/>
          <p:cNvSpPr txBox="1">
            <a:spLocks/>
          </p:cNvSpPr>
          <p:nvPr/>
        </p:nvSpPr>
        <p:spPr>
          <a:xfrm>
            <a:off x="2061556" y="1769225"/>
            <a:ext cx="8229600" cy="4373563"/>
          </a:xfrm>
          <a:prstGeom prst="rect">
            <a:avLst/>
          </a:prstGeom>
        </p:spPr>
        <p:txBody>
          <a:bodyPr vert="horz" lIns="91440" tIns="45720" rIns="91440" bIns="45720" rtlCol="0">
            <a:normAutofit/>
          </a:bodyPr>
          <a:lstStyle>
            <a:lvl1pPr marL="514350" indent="-514350" algn="l" defTabSz="914400" rtl="0" eaLnBrk="1" latinLnBrk="0" hangingPunct="1">
              <a:spcBef>
                <a:spcPct val="20000"/>
              </a:spcBef>
              <a:buClr>
                <a:srgbClr val="FF0000"/>
              </a:buClr>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FF0000"/>
              </a:buClr>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FF0000"/>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marR="0" lvl="1" indent="0" algn="l" defTabSz="914400" rtl="0" eaLnBrk="1" fontAlgn="auto" latinLnBrk="0" hangingPunct="1">
              <a:lnSpc>
                <a:spcPct val="100000"/>
              </a:lnSpc>
              <a:spcBef>
                <a:spcPct val="20000"/>
              </a:spcBef>
              <a:spcAft>
                <a:spcPts val="0"/>
              </a:spcAft>
              <a:buClr>
                <a:srgbClr val="FF0000"/>
              </a:buClr>
              <a:buSzTx/>
              <a:buNone/>
              <a:tabLst/>
              <a:defRPr/>
            </a:pPr>
            <a:endParaRPr kumimoji="0" lang="en-US" sz="2800" b="1" i="0" u="none" strike="noStrike" kern="1200" cap="none" spc="0" normalizeH="0" baseline="0" noProof="0" dirty="0">
              <a:ln>
                <a:noFill/>
              </a:ln>
              <a:solidFill>
                <a:sysClr val="windowText" lastClr="000000"/>
              </a:solidFill>
              <a:effectLst/>
              <a:uLnTx/>
              <a:uFillTx/>
              <a:latin typeface="Calibri"/>
              <a:ea typeface="+mn-ea"/>
              <a:cs typeface="+mn-cs"/>
            </a:endParaRPr>
          </a:p>
          <a:p>
            <a:pPr marL="514350" marR="0" lvl="0" indent="-51435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endParaRPr kumimoji="0" lang="en-US" sz="3200" b="1" i="0" u="none" strike="noStrike" kern="1200" cap="none" spc="0" normalizeH="0" baseline="0" noProof="0" dirty="0">
              <a:ln>
                <a:noFill/>
              </a:ln>
              <a:solidFill>
                <a:sysClr val="windowText" lastClr="000000"/>
              </a:solidFill>
              <a:effectLst/>
              <a:uLnTx/>
              <a:uFillTx/>
              <a:latin typeface="Calibri"/>
              <a:ea typeface="+mn-ea"/>
              <a:cs typeface="+mn-cs"/>
            </a:endParaRPr>
          </a:p>
        </p:txBody>
      </p:sp>
      <p:sp>
        <p:nvSpPr>
          <p:cNvPr id="2" name="Rectangle 1">
            <a:extLst>
              <a:ext uri="{FF2B5EF4-FFF2-40B4-BE49-F238E27FC236}">
                <a16:creationId xmlns:a16="http://schemas.microsoft.com/office/drawing/2014/main" id="{1F3AB9A2-F6E9-4BEA-9005-17F32668FFD3}"/>
              </a:ext>
            </a:extLst>
          </p:cNvPr>
          <p:cNvSpPr/>
          <p:nvPr/>
        </p:nvSpPr>
        <p:spPr>
          <a:xfrm>
            <a:off x="358588" y="1398494"/>
            <a:ext cx="11430000" cy="4801314"/>
          </a:xfrm>
          <a:prstGeom prst="rect">
            <a:avLst/>
          </a:prstGeom>
        </p:spPr>
        <p:txBody>
          <a:bodyPr wrap="square">
            <a:spAutoFit/>
          </a:bodyPr>
          <a:lstStyle/>
          <a:p>
            <a:r>
              <a:rPr lang="en-GB" dirty="0"/>
              <a:t>Securing wireless networks involves implementing measures to protect the confidentiality, integrity, and availability of data transmitted over wireless communication channels. This includes safeguarding against unauthorized access, interception of data, and other security threats. Common security measures for securing wireless networks include:</a:t>
            </a:r>
          </a:p>
          <a:p>
            <a:endParaRPr lang="en-GB" dirty="0"/>
          </a:p>
          <a:p>
            <a:r>
              <a:rPr lang="ar-DZ" dirty="0"/>
              <a:t>تأمين الشبكات اللاسلكية يشمل تنفيذ تدابير لحماية سرية وسلامة وتوافر البيانات المرسلة عبر قنوات الاتصال اللاسلكية. ويشمل ذلك الحماية من الوصول غير المصرح به، واعتراض البيانات، وغيرها من التهديدات الأمنية. تشمل التدابير الأمنية الشائعة لتأمين الشبكات اللاسلكية:</a:t>
            </a:r>
          </a:p>
          <a:p>
            <a:endParaRPr lang="en-GB" dirty="0"/>
          </a:p>
          <a:p>
            <a:pPr marL="342900" indent="-342900">
              <a:buFont typeface="+mj-lt"/>
              <a:buAutoNum type="arabicPeriod"/>
            </a:pPr>
            <a:r>
              <a:rPr lang="en-GB" b="1" dirty="0"/>
              <a:t>Encryption: </a:t>
            </a:r>
            <a:r>
              <a:rPr lang="ar-DZ" b="1" dirty="0"/>
              <a:t>التشفير</a:t>
            </a:r>
            <a:endParaRPr lang="en-GB" b="1" dirty="0"/>
          </a:p>
          <a:p>
            <a:pPr marL="342900" indent="-342900">
              <a:buFont typeface="+mj-lt"/>
              <a:buAutoNum type="arabicPeriod"/>
            </a:pPr>
            <a:r>
              <a:rPr lang="en-GB" b="1" dirty="0"/>
              <a:t>Network Segmentation: </a:t>
            </a:r>
            <a:r>
              <a:rPr lang="ar-DZ" b="1" dirty="0"/>
              <a:t>تقسيم الشبكة</a:t>
            </a:r>
          </a:p>
          <a:p>
            <a:pPr marL="342900" indent="-342900">
              <a:buFont typeface="+mj-lt"/>
              <a:buAutoNum type="arabicPeriod"/>
            </a:pPr>
            <a:r>
              <a:rPr lang="en-GB" b="1" dirty="0"/>
              <a:t>Strong Authentication: </a:t>
            </a:r>
            <a:r>
              <a:rPr lang="ar-DZ" b="1" dirty="0"/>
              <a:t>المصادقة القوية</a:t>
            </a:r>
          </a:p>
          <a:p>
            <a:pPr marL="342900" indent="-342900">
              <a:buFont typeface="+mj-lt"/>
              <a:buAutoNum type="arabicPeriod"/>
            </a:pPr>
            <a:r>
              <a:rPr lang="en-GB" b="1" dirty="0"/>
              <a:t>Intrusion Detection and Prevention: </a:t>
            </a:r>
            <a:r>
              <a:rPr lang="ar-DZ" b="1" dirty="0"/>
              <a:t>كشف الاختراق والوقاية</a:t>
            </a:r>
          </a:p>
          <a:p>
            <a:endParaRPr lang="en-GB" dirty="0"/>
          </a:p>
          <a:p>
            <a:r>
              <a:rPr lang="en-GB" dirty="0"/>
              <a:t>By implementing these security measures, organizations can effectively secure their wireless networks and mitigate the risk of unauthorized access and security breaches.</a:t>
            </a:r>
          </a:p>
          <a:p>
            <a:r>
              <a:rPr lang="ar-DZ" dirty="0"/>
              <a:t>من خلال تنفيذ هذه التدابير الأمنية، يمكن للمؤسسات تأمين شبكاتها اللاسلكية بشكل فعال وتقليل مخاطر الوصول غير المصرح به وانتهاكات الأمان.</a:t>
            </a:r>
          </a:p>
          <a:p>
            <a:endParaRPr lang="en-GB" dirty="0"/>
          </a:p>
        </p:txBody>
      </p:sp>
    </p:spTree>
    <p:extLst>
      <p:ext uri="{BB962C8B-B14F-4D97-AF65-F5344CB8AC3E}">
        <p14:creationId xmlns:p14="http://schemas.microsoft.com/office/powerpoint/2010/main" val="3467161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09B1F92-BCF7-42BD-9190-372AB0C7EE9C}"/>
              </a:ext>
            </a:extLst>
          </p:cNvPr>
          <p:cNvSpPr/>
          <p:nvPr/>
        </p:nvSpPr>
        <p:spPr>
          <a:xfrm>
            <a:off x="896471" y="224118"/>
            <a:ext cx="11026588" cy="6463308"/>
          </a:xfrm>
          <a:prstGeom prst="rect">
            <a:avLst/>
          </a:prstGeom>
        </p:spPr>
        <p:txBody>
          <a:bodyPr wrap="square">
            <a:spAutoFit/>
          </a:bodyPr>
          <a:lstStyle/>
          <a:p>
            <a:r>
              <a:rPr lang="en-GB" b="1" dirty="0"/>
              <a:t>Encryption: </a:t>
            </a:r>
            <a:r>
              <a:rPr lang="en-GB" dirty="0"/>
              <a:t>Implementing strong encryption protocols such as WPA2 (Wi-Fi Protected Access 2) or WPA3 to encrypt data transmitted over the wireless network, preventing unauthorized users from intercepting and accessing sensitive information.</a:t>
            </a:r>
          </a:p>
          <a:p>
            <a:r>
              <a:rPr lang="ar-DZ" dirty="0"/>
              <a:t>التشفير: تنفيذ بروتوكولات التشفير القوية مثل </a:t>
            </a:r>
            <a:r>
              <a:rPr lang="en-GB" dirty="0"/>
              <a:t>WPA2 (</a:t>
            </a:r>
            <a:r>
              <a:rPr lang="ar-DZ" dirty="0"/>
              <a:t>الوصول المحمي للواي فاي 2) أو </a:t>
            </a:r>
            <a:r>
              <a:rPr lang="en-GB" dirty="0"/>
              <a:t>WPA3 </a:t>
            </a:r>
            <a:r>
              <a:rPr lang="ar-DZ" dirty="0"/>
              <a:t>لتشفير البيانات المرسلة عبر الشبكة اللاسلكية، مما يمنع المستخدمين غير المصرح بهم من اعتراض والوصول إلى المعلومات الحساسة.</a:t>
            </a:r>
          </a:p>
          <a:p>
            <a:endParaRPr lang="en-GB" dirty="0"/>
          </a:p>
          <a:p>
            <a:r>
              <a:rPr lang="en-GB" b="1" dirty="0"/>
              <a:t>Network Segmentation: </a:t>
            </a:r>
            <a:r>
              <a:rPr lang="en-GB" dirty="0"/>
              <a:t>Dividing the wireless network into separate segments or VLANs (Virtual Local Area Networks) to isolate critical assets and restrict unauthorized access to sensitive data.</a:t>
            </a:r>
          </a:p>
          <a:p>
            <a:r>
              <a:rPr lang="ar-DZ" dirty="0"/>
              <a:t>تقسيم الشبكة: تقسيم الشبكة اللاسلكية إلى أقسام منفصلة أو شبكات محلية افتراضية (</a:t>
            </a:r>
            <a:r>
              <a:rPr lang="en-GB" dirty="0"/>
              <a:t>VLANs) </a:t>
            </a:r>
            <a:r>
              <a:rPr lang="ar-DZ" dirty="0"/>
              <a:t>لعزل الأصول الحيوية وتقييد الوصول غير المصرح به إلى البيانات الحساسة.</a:t>
            </a:r>
          </a:p>
          <a:p>
            <a:endParaRPr lang="en-GB" dirty="0"/>
          </a:p>
          <a:p>
            <a:r>
              <a:rPr lang="en-GB" b="1" dirty="0"/>
              <a:t>Strong Authentication: </a:t>
            </a:r>
            <a:r>
              <a:rPr lang="en-GB" dirty="0"/>
              <a:t>Implementing robust authentication mechanisms such as WPA2-Enterprise or WPA3-Enterprise, which require users to authenticate themselves using credentials such as usernames and passwords, digital certificates, or other forms of authentication.</a:t>
            </a:r>
          </a:p>
          <a:p>
            <a:r>
              <a:rPr lang="ar-DZ" dirty="0"/>
              <a:t>المصادقة القوية: تنفيذ آليات مصادقة قوية مثل </a:t>
            </a:r>
            <a:r>
              <a:rPr lang="en-GB" dirty="0"/>
              <a:t>WPA2-Enterprise </a:t>
            </a:r>
            <a:r>
              <a:rPr lang="ar-DZ" dirty="0"/>
              <a:t>أو </a:t>
            </a:r>
            <a:r>
              <a:rPr lang="en-GB" dirty="0"/>
              <a:t>WPA3-Enterprise، </a:t>
            </a:r>
            <a:r>
              <a:rPr lang="ar-DZ" dirty="0"/>
              <a:t>التي تتطلب من المستخدمين توثيق أنفسهم باستخدام بيانات اعتماد مثل اسم المستخدم وكلمة المرور أو الشهادات الرقمية، أو أشكال أخرى من المصادقة.</a:t>
            </a:r>
          </a:p>
          <a:p>
            <a:endParaRPr lang="en-GB" dirty="0"/>
          </a:p>
          <a:p>
            <a:r>
              <a:rPr lang="en-GB" b="1" dirty="0"/>
              <a:t>Intrusion Detection and Prevention: </a:t>
            </a:r>
            <a:r>
              <a:rPr lang="en-GB" dirty="0"/>
              <a:t>Deploying intrusion detection systems (IDS) and intrusion prevention systems (IPS) to monitor wireless network traffic for suspicious activity and prevent unauthorized access or attacks.</a:t>
            </a:r>
          </a:p>
          <a:p>
            <a:r>
              <a:rPr lang="ar-DZ" dirty="0"/>
              <a:t>كشف الاختراق والوقاية: نشر أنظمة كشف الاختراق (</a:t>
            </a:r>
            <a:r>
              <a:rPr lang="en-GB" dirty="0"/>
              <a:t>IDS) </a:t>
            </a:r>
            <a:r>
              <a:rPr lang="ar-DZ" dirty="0"/>
              <a:t>وأنظمة منع الاختراق (</a:t>
            </a:r>
            <a:r>
              <a:rPr lang="en-GB" dirty="0"/>
              <a:t>IPS) </a:t>
            </a:r>
            <a:r>
              <a:rPr lang="ar-DZ" dirty="0"/>
              <a:t>لمراقبة حركة مرور الشبكة اللاسلكية بحثاً عن أنشطة مشبوهة ومنع الوصول غير المصرح به أو الهجمات.</a:t>
            </a:r>
          </a:p>
          <a:p>
            <a:endParaRPr lang="en-GB" dirty="0"/>
          </a:p>
        </p:txBody>
      </p:sp>
    </p:spTree>
    <p:extLst>
      <p:ext uri="{BB962C8B-B14F-4D97-AF65-F5344CB8AC3E}">
        <p14:creationId xmlns:p14="http://schemas.microsoft.com/office/powerpoint/2010/main" val="24060205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5AC8CB6D-5094-45D0-BE73-BA465F171C4D}"/>
              </a:ext>
            </a:extLst>
          </p:cNvPr>
          <p:cNvSpPr/>
          <p:nvPr/>
        </p:nvSpPr>
        <p:spPr>
          <a:xfrm>
            <a:off x="202021" y="1143892"/>
            <a:ext cx="11690137" cy="4670081"/>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r" defTabSz="914400" rtl="1" eaLnBrk="0" fontAlgn="base" hangingPunct="0">
              <a:spcBef>
                <a:spcPct val="0"/>
              </a:spcBef>
              <a:spcAft>
                <a:spcPct val="0"/>
              </a:spcAft>
              <a:defRPr/>
            </a:pPr>
            <a:r>
              <a:rPr lang="en-GB" sz="2800" dirty="0">
                <a:solidFill>
                  <a:prstClr val="black"/>
                </a:solidFill>
                <a:latin typeface="Sakkal Majalla" panose="02000000000000000000" pitchFamily="2" charset="-78"/>
                <a:cs typeface="Sakkal Majalla" panose="02000000000000000000" pitchFamily="2" charset="-78"/>
              </a:rPr>
              <a:t>Wireless Personal Area Network (WPAN):  </a:t>
            </a:r>
            <a:r>
              <a:rPr lang="ar-DZ" sz="2800" dirty="0">
                <a:solidFill>
                  <a:prstClr val="black"/>
                </a:solidFill>
                <a:latin typeface="Sakkal Majalla" panose="02000000000000000000" pitchFamily="2" charset="-78"/>
                <a:cs typeface="Sakkal Majalla" panose="02000000000000000000" pitchFamily="2" charset="-78"/>
              </a:rPr>
              <a:t>شبكة شخصية لاسلكية (</a:t>
            </a:r>
            <a:r>
              <a:rPr lang="en-GB" sz="2800" dirty="0">
                <a:solidFill>
                  <a:prstClr val="black"/>
                </a:solidFill>
                <a:latin typeface="Sakkal Majalla" panose="02000000000000000000" pitchFamily="2" charset="-78"/>
                <a:cs typeface="Sakkal Majalla" panose="02000000000000000000" pitchFamily="2" charset="-78"/>
              </a:rPr>
              <a:t>WPAN)				</a:t>
            </a:r>
          </a:p>
          <a:p>
            <a:pPr lvl="0" algn="r" defTabSz="914400" rtl="1" eaLnBrk="0" fontAlgn="base" hangingPunct="0">
              <a:spcBef>
                <a:spcPct val="0"/>
              </a:spcBef>
              <a:spcAft>
                <a:spcPct val="0"/>
              </a:spcAft>
              <a:defRPr/>
            </a:pPr>
            <a:endParaRPr kumimoji="0" lang="en-GB" sz="28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a:p>
            <a:pPr lvl="0" algn="r" defTabSz="914400" rtl="1" eaLnBrk="0" fontAlgn="base" hangingPunct="0">
              <a:spcBef>
                <a:spcPct val="0"/>
              </a:spcBef>
              <a:spcAft>
                <a:spcPct val="0"/>
              </a:spcAft>
              <a:defRPr/>
            </a:pPr>
            <a:r>
              <a:rPr lang="en-GB" sz="2800" dirty="0">
                <a:solidFill>
                  <a:prstClr val="black"/>
                </a:solidFill>
                <a:latin typeface="Sakkal Majalla" panose="02000000000000000000" pitchFamily="2" charset="-78"/>
                <a:cs typeface="Sakkal Majalla" panose="02000000000000000000" pitchFamily="2" charset="-78"/>
              </a:rPr>
              <a:t>Wireless Local Area Network (WLAN): </a:t>
            </a:r>
            <a:r>
              <a:rPr lang="ar-DZ" sz="2800" dirty="0">
                <a:solidFill>
                  <a:prstClr val="black"/>
                </a:solidFill>
                <a:latin typeface="Sakkal Majalla" panose="02000000000000000000" pitchFamily="2" charset="-78"/>
                <a:cs typeface="Sakkal Majalla" panose="02000000000000000000" pitchFamily="2" charset="-78"/>
              </a:rPr>
              <a:t>شبكة محلية لاسلكية (</a:t>
            </a:r>
            <a:r>
              <a:rPr lang="en-GB" sz="2800" dirty="0">
                <a:solidFill>
                  <a:prstClr val="black"/>
                </a:solidFill>
                <a:latin typeface="Sakkal Majalla" panose="02000000000000000000" pitchFamily="2" charset="-78"/>
                <a:cs typeface="Sakkal Majalla" panose="02000000000000000000" pitchFamily="2" charset="-78"/>
              </a:rPr>
              <a:t>WLAN)				</a:t>
            </a:r>
          </a:p>
          <a:p>
            <a:pPr lvl="0" algn="r" defTabSz="914400" rtl="1" eaLnBrk="0" fontAlgn="base" hangingPunct="0">
              <a:spcBef>
                <a:spcPct val="0"/>
              </a:spcBef>
              <a:spcAft>
                <a:spcPct val="0"/>
              </a:spcAft>
              <a:defRPr/>
            </a:pPr>
            <a:r>
              <a:rPr lang="en-GB" sz="2800" dirty="0">
                <a:solidFill>
                  <a:prstClr val="black"/>
                </a:solidFill>
                <a:latin typeface="Sakkal Majalla" panose="02000000000000000000" pitchFamily="2" charset="-78"/>
                <a:cs typeface="Sakkal Majalla" panose="02000000000000000000" pitchFamily="2" charset="-78"/>
              </a:rPr>
              <a:t>Wireless Metropolitan Area Network (WMAN):  </a:t>
            </a:r>
            <a:r>
              <a:rPr lang="ar-DZ" sz="2800" dirty="0">
                <a:solidFill>
                  <a:prstClr val="black"/>
                </a:solidFill>
                <a:latin typeface="Sakkal Majalla" panose="02000000000000000000" pitchFamily="2" charset="-78"/>
                <a:cs typeface="Sakkal Majalla" panose="02000000000000000000" pitchFamily="2" charset="-78"/>
              </a:rPr>
              <a:t>شبكة متروبوليتان لاسلكية (</a:t>
            </a:r>
            <a:r>
              <a:rPr lang="en-GB" sz="2800" dirty="0">
                <a:solidFill>
                  <a:prstClr val="black"/>
                </a:solidFill>
                <a:latin typeface="Sakkal Majalla" panose="02000000000000000000" pitchFamily="2" charset="-78"/>
                <a:cs typeface="Sakkal Majalla" panose="02000000000000000000" pitchFamily="2" charset="-78"/>
              </a:rPr>
              <a:t>WMAN)				</a:t>
            </a:r>
            <a:endParaRPr kumimoji="0" lang="en-GB" sz="28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a:p>
            <a:pPr lvl="0" algn="r" defTabSz="914400" rtl="1" eaLnBrk="0" fontAlgn="base" hangingPunct="0">
              <a:spcBef>
                <a:spcPct val="0"/>
              </a:spcBef>
              <a:spcAft>
                <a:spcPct val="0"/>
              </a:spcAft>
              <a:defRPr/>
            </a:pPr>
            <a:r>
              <a:rPr lang="en-GB" sz="2800" dirty="0">
                <a:solidFill>
                  <a:prstClr val="black"/>
                </a:solidFill>
                <a:latin typeface="Sakkal Majalla" panose="02000000000000000000" pitchFamily="2" charset="-78"/>
                <a:cs typeface="Sakkal Majalla" panose="02000000000000000000" pitchFamily="2" charset="-78"/>
              </a:rPr>
              <a:t>  Wireless Wide Area Network (WWAN):</a:t>
            </a:r>
            <a:r>
              <a:rPr lang="ar-DZ" sz="2800" dirty="0">
                <a:solidFill>
                  <a:prstClr val="black"/>
                </a:solidFill>
                <a:latin typeface="Sakkal Majalla" panose="02000000000000000000" pitchFamily="2" charset="-78"/>
                <a:cs typeface="Sakkal Majalla" panose="02000000000000000000" pitchFamily="2" charset="-78"/>
              </a:rPr>
              <a:t>شبكة واسعة لاسلكية (</a:t>
            </a:r>
            <a:r>
              <a:rPr lang="en-GB" sz="2800" dirty="0">
                <a:solidFill>
                  <a:prstClr val="black"/>
                </a:solidFill>
                <a:latin typeface="Sakkal Majalla" panose="02000000000000000000" pitchFamily="2" charset="-78"/>
                <a:cs typeface="Sakkal Majalla" panose="02000000000000000000" pitchFamily="2" charset="-78"/>
              </a:rPr>
              <a:t>WWAN)</a:t>
            </a:r>
          </a:p>
          <a:p>
            <a:pPr lvl="0" algn="ctr" defTabSz="914400" rtl="1" eaLnBrk="0" fontAlgn="base" hangingPunct="0">
              <a:spcBef>
                <a:spcPct val="0"/>
              </a:spcBef>
              <a:spcAft>
                <a:spcPct val="0"/>
              </a:spcAft>
              <a:defRPr/>
            </a:pPr>
            <a:endParaRPr kumimoji="0" lang="ar-EG" sz="28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p:txBody>
      </p:sp>
      <p:pic>
        <p:nvPicPr>
          <p:cNvPr id="5" name="Picture 15">
            <a:extLst>
              <a:ext uri="{FF2B5EF4-FFF2-40B4-BE49-F238E27FC236}">
                <a16:creationId xmlns:a16="http://schemas.microsoft.com/office/drawing/2014/main" id="{4AC2C276-0DC4-4145-B73D-20D487EB7FFC}"/>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6" name="مستطيل 5">
            <a:extLst>
              <a:ext uri="{FF2B5EF4-FFF2-40B4-BE49-F238E27FC236}">
                <a16:creationId xmlns:a16="http://schemas.microsoft.com/office/drawing/2014/main" id="{7F266136-851B-416D-B61C-0A562D4CC6FD}"/>
              </a:ext>
            </a:extLst>
          </p:cNvPr>
          <p:cNvSpPr/>
          <p:nvPr/>
        </p:nvSpPr>
        <p:spPr>
          <a:xfrm>
            <a:off x="228574" y="1181057"/>
            <a:ext cx="2384296" cy="46692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defTabSz="914400">
              <a:spcBef>
                <a:spcPct val="0"/>
              </a:spcBef>
              <a:defRPr/>
            </a:pPr>
            <a:r>
              <a:rPr lang="en-US" sz="4400" b="1">
                <a:solidFill>
                  <a:sysClr val="windowText" lastClr="000000"/>
                </a:solidFill>
                <a:latin typeface="Calibri"/>
              </a:rPr>
              <a:t>Wireless Networks</a:t>
            </a:r>
            <a:endParaRPr lang="en-US" sz="4400" b="1" dirty="0">
              <a:solidFill>
                <a:sysClr val="windowText" lastClr="000000"/>
              </a:solidFill>
              <a:latin typeface="Calibri"/>
            </a:endParaRPr>
          </a:p>
        </p:txBody>
      </p:sp>
      <p:sp>
        <p:nvSpPr>
          <p:cNvPr id="8" name="عنوان 1">
            <a:extLst>
              <a:ext uri="{FF2B5EF4-FFF2-40B4-BE49-F238E27FC236}">
                <a16:creationId xmlns:a16="http://schemas.microsoft.com/office/drawing/2014/main" id="{FE9FF1C9-B6DC-4A78-B7A5-127C5C042AC3}"/>
              </a:ext>
            </a:extLst>
          </p:cNvPr>
          <p:cNvSpPr txBox="1">
            <a:spLocks/>
          </p:cNvSpPr>
          <p:nvPr/>
        </p:nvSpPr>
        <p:spPr>
          <a:xfrm>
            <a:off x="8052318" y="2110414"/>
            <a:ext cx="3713584" cy="854135"/>
          </a:xfrm>
          <a:prstGeom prst="rect">
            <a:avLst/>
          </a:prstGeom>
        </p:spPr>
        <p:txBody>
          <a:bodyPr vert="horz" lIns="91440" tIns="45720" rIns="91440" bIns="45720" rtlCol="1" anchor="b">
            <a:norm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1" eaLnBrk="1" fontAlgn="auto" latinLnBrk="0" hangingPunct="1">
              <a:lnSpc>
                <a:spcPct val="90000"/>
              </a:lnSpc>
              <a:spcBef>
                <a:spcPct val="0"/>
              </a:spcBef>
              <a:spcAft>
                <a:spcPts val="0"/>
              </a:spcAft>
              <a:buClrTx/>
              <a:buSzTx/>
              <a:buFontTx/>
              <a:buNone/>
              <a:tabLst/>
              <a:defRPr/>
            </a:pPr>
            <a:r>
              <a:rPr kumimoji="0" lang="en-GB" sz="3200" b="1" i="0" u="none" strike="noStrike" kern="1200" cap="none" spc="0" normalizeH="0" baseline="0" noProof="0" dirty="0">
                <a:ln>
                  <a:noFill/>
                </a:ln>
                <a:solidFill>
                  <a:prstClr val="white"/>
                </a:solidFill>
                <a:effectLst/>
                <a:uLnTx/>
                <a:uFillTx/>
                <a:latin typeface="Sakkal Majalla" panose="02000000000000000000" pitchFamily="2" charset="-78"/>
                <a:ea typeface="+mj-ea"/>
                <a:cs typeface="Sakkal Majalla" panose="02000000000000000000" pitchFamily="2" charset="-78"/>
              </a:rPr>
              <a:t>text</a:t>
            </a:r>
            <a:endParaRPr kumimoji="0" lang="ar-SA" sz="3200" b="1" i="0" u="none" strike="noStrike" kern="1200" cap="none" spc="0" normalizeH="0" baseline="0" noProof="0" dirty="0">
              <a:ln>
                <a:noFill/>
              </a:ln>
              <a:solidFill>
                <a:prstClr val="white"/>
              </a:solidFill>
              <a:effectLst/>
              <a:uLnTx/>
              <a:uFillTx/>
              <a:latin typeface="Sakkal Majalla" panose="02000000000000000000" pitchFamily="2" charset="-78"/>
              <a:ea typeface="+mj-ea"/>
              <a:cs typeface="Sakkal Majalla" panose="02000000000000000000" pitchFamily="2" charset="-78"/>
            </a:endParaRPr>
          </a:p>
        </p:txBody>
      </p:sp>
      <p:sp>
        <p:nvSpPr>
          <p:cNvPr id="3" name="مستطيل 2">
            <a:extLst>
              <a:ext uri="{FF2B5EF4-FFF2-40B4-BE49-F238E27FC236}">
                <a16:creationId xmlns:a16="http://schemas.microsoft.com/office/drawing/2014/main" id="{BC5B5E9A-77C3-4B7E-9900-183C20F2A412}"/>
              </a:ext>
            </a:extLst>
          </p:cNvPr>
          <p:cNvSpPr/>
          <p:nvPr/>
        </p:nvSpPr>
        <p:spPr>
          <a:xfrm>
            <a:off x="202021" y="5996762"/>
            <a:ext cx="11756925" cy="637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a:ln>
                <a:noFill/>
              </a:ln>
              <a:solidFill>
                <a:prstClr val="white"/>
              </a:solidFill>
              <a:effectLst/>
              <a:uLnTx/>
              <a:uFillTx/>
              <a:latin typeface="Rockwell" panose="02060603020205020403"/>
              <a:ea typeface="+mn-ea"/>
              <a:cs typeface="Arial" panose="020B0604020202020204" pitchFamily="34" charset="0"/>
            </a:endParaRPr>
          </a:p>
        </p:txBody>
      </p:sp>
      <p:sp>
        <p:nvSpPr>
          <p:cNvPr id="7" name="مستطيل 6">
            <a:extLst>
              <a:ext uri="{FF2B5EF4-FFF2-40B4-BE49-F238E27FC236}">
                <a16:creationId xmlns:a16="http://schemas.microsoft.com/office/drawing/2014/main" id="{4B353BDE-603E-4768-9906-C5369FE647A8}"/>
              </a:ext>
            </a:extLst>
          </p:cNvPr>
          <p:cNvSpPr/>
          <p:nvPr/>
        </p:nvSpPr>
        <p:spPr>
          <a:xfrm>
            <a:off x="4499291" y="2445395"/>
            <a:ext cx="2485340" cy="52322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ar-SA" sz="28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a:t>
            </a:r>
            <a:endParaRPr kumimoji="0" lang="ar-EG" sz="28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p:txBody>
      </p:sp>
      <p:sp>
        <p:nvSpPr>
          <p:cNvPr id="17" name="مستطيل 6">
            <a:extLst>
              <a:ext uri="{FF2B5EF4-FFF2-40B4-BE49-F238E27FC236}">
                <a16:creationId xmlns:a16="http://schemas.microsoft.com/office/drawing/2014/main" id="{BD834F10-8653-4E8B-B4EB-15BD0C06802F}"/>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King Saud University – Applied Studies and Community Service –</a:t>
            </a:r>
            <a:r>
              <a:rPr kumimoji="0" lang="ar-SA"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سبر 1213</a:t>
            </a:r>
            <a:r>
              <a:rPr kumimoji="0" lang="en-GB"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 -  </a:t>
            </a:r>
            <a:r>
              <a:rPr kumimoji="0" lang="ar-SA"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اسم المقرر</a:t>
            </a:r>
            <a:r>
              <a:rPr kumimoji="0" lang="en-GB"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Lecture 1</a:t>
            </a:r>
            <a:endParaRPr kumimoji="0" lang="ar-SA"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endParaRPr>
          </a:p>
        </p:txBody>
      </p:sp>
      <p:sp>
        <p:nvSpPr>
          <p:cNvPr id="12" name="Title 1"/>
          <p:cNvSpPr txBox="1">
            <a:spLocks/>
          </p:cNvSpPr>
          <p:nvPr/>
        </p:nvSpPr>
        <p:spPr>
          <a:xfrm>
            <a:off x="3680556" y="6881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0" i="0" u="none" strike="noStrike" kern="1200" cap="none" spc="0" normalizeH="0" baseline="0" noProof="0" dirty="0">
              <a:ln>
                <a:noFill/>
              </a:ln>
              <a:solidFill>
                <a:sysClr val="windowText" lastClr="000000"/>
              </a:solidFill>
              <a:effectLst/>
              <a:uLnTx/>
              <a:uFillTx/>
              <a:latin typeface="Calibri"/>
              <a:ea typeface="+mj-ea"/>
              <a:cs typeface="+mj-cs"/>
            </a:endParaRPr>
          </a:p>
        </p:txBody>
      </p:sp>
      <p:sp>
        <p:nvSpPr>
          <p:cNvPr id="14" name="Content Placeholder 2"/>
          <p:cNvSpPr txBox="1">
            <a:spLocks/>
          </p:cNvSpPr>
          <p:nvPr/>
        </p:nvSpPr>
        <p:spPr>
          <a:xfrm>
            <a:off x="3680556" y="1440410"/>
            <a:ext cx="8229600" cy="4373563"/>
          </a:xfrm>
          <a:prstGeom prst="rect">
            <a:avLst/>
          </a:prstGeom>
        </p:spPr>
        <p:txBody>
          <a:bodyPr vert="horz" lIns="91440" tIns="45720" rIns="91440" bIns="45720" rtlCol="0">
            <a:normAutofit/>
          </a:bodyPr>
          <a:lstStyle>
            <a:lvl1pPr marL="514350" indent="-514350" algn="l" defTabSz="914400" rtl="0" eaLnBrk="1" latinLnBrk="0" hangingPunct="1">
              <a:spcBef>
                <a:spcPct val="20000"/>
              </a:spcBef>
              <a:buClr>
                <a:srgbClr val="FF0000"/>
              </a:buClr>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FF0000"/>
              </a:buClr>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FF0000"/>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marR="0" lvl="0" indent="-51435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endParaRPr kumimoji="0" lang="en-US" sz="2800" b="0" i="0" u="none" strike="noStrike" kern="1200" cap="none" spc="0" normalizeH="0" baseline="0" noProof="0" dirty="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val="39566963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27F082D-0AF2-4F3D-B814-61628C438EAF}"/>
              </a:ext>
            </a:extLst>
          </p:cNvPr>
          <p:cNvSpPr/>
          <p:nvPr/>
        </p:nvSpPr>
        <p:spPr>
          <a:xfrm>
            <a:off x="1344704" y="323654"/>
            <a:ext cx="10112189" cy="6247864"/>
          </a:xfrm>
          <a:prstGeom prst="rect">
            <a:avLst/>
          </a:prstGeom>
        </p:spPr>
        <p:txBody>
          <a:bodyPr wrap="square">
            <a:spAutoFit/>
          </a:bodyPr>
          <a:lstStyle/>
          <a:p>
            <a:pPr algn="just"/>
            <a:r>
              <a:rPr lang="en-GB" sz="1600" b="1" dirty="0"/>
              <a:t>Wireless Personal Area Network (WPAN):</a:t>
            </a:r>
            <a:r>
              <a:rPr lang="en-GB" sz="1600" dirty="0"/>
              <a:t> WPANs cover a small area, typically within a range of a few meters to tens of meters. Examples include Bluetooth and Zigbee networks used for connecting devices like smartphones, smartwatches, and IoT sensors.</a:t>
            </a:r>
          </a:p>
          <a:p>
            <a:pPr algn="just"/>
            <a:endParaRPr lang="en-GB" sz="1600" dirty="0"/>
          </a:p>
          <a:p>
            <a:pPr algn="just"/>
            <a:r>
              <a:rPr lang="ar-DZ" sz="1600" dirty="0">
                <a:solidFill>
                  <a:srgbClr val="0D0D0D"/>
                </a:solidFill>
                <a:latin typeface="Söhne"/>
              </a:rPr>
              <a:t>شبكة شخصية لاسلكية (</a:t>
            </a:r>
            <a:r>
              <a:rPr lang="en-GB" sz="1600" dirty="0">
                <a:solidFill>
                  <a:srgbClr val="0D0D0D"/>
                </a:solidFill>
                <a:latin typeface="Söhne"/>
              </a:rPr>
              <a:t>WPAN): </a:t>
            </a:r>
            <a:r>
              <a:rPr lang="ar-DZ" sz="1600" dirty="0">
                <a:solidFill>
                  <a:srgbClr val="0D0D0D"/>
                </a:solidFill>
                <a:latin typeface="Söhne"/>
              </a:rPr>
              <a:t>تغطي </a:t>
            </a:r>
            <a:r>
              <a:rPr lang="en-GB" sz="1600" dirty="0">
                <a:solidFill>
                  <a:srgbClr val="0D0D0D"/>
                </a:solidFill>
                <a:latin typeface="Söhne"/>
              </a:rPr>
              <a:t>WPANs </a:t>
            </a:r>
            <a:r>
              <a:rPr lang="ar-DZ" sz="1600" dirty="0">
                <a:solidFill>
                  <a:srgbClr val="0D0D0D"/>
                </a:solidFill>
                <a:latin typeface="Söhne"/>
              </a:rPr>
              <a:t>منطقة صغيرة، عادةً في نطاق من عدة أمتار إلى عشرات الأمتار. الأمثلة تشمل شبكات البلوتوث والزيجبي المستخدمة لربط الأجهزة مثل الهواتف الذكية، والساعات الذكية، وأجهزة استشعار الإنترنت الأشياء.</a:t>
            </a:r>
          </a:p>
          <a:p>
            <a:pPr algn="just"/>
            <a:endParaRPr lang="en-GB" sz="1600" dirty="0">
              <a:solidFill>
                <a:srgbClr val="0D0D0D"/>
              </a:solidFill>
              <a:latin typeface="Söhne"/>
            </a:endParaRPr>
          </a:p>
          <a:p>
            <a:pPr algn="just"/>
            <a:r>
              <a:rPr lang="en-GB" sz="1600" b="1" dirty="0"/>
              <a:t>Wireless Local Area Network (WLAN)</a:t>
            </a:r>
            <a:r>
              <a:rPr lang="en-GB" sz="1600" dirty="0"/>
              <a:t>: WLANs cover a larger area, such as a home, office, or public hotspot, typically using Wi-Fi technology. WLANs allow multiple devices to connect to the internet and communicate with each other within a certain range of an access point (AP).</a:t>
            </a:r>
          </a:p>
          <a:p>
            <a:pPr algn="just"/>
            <a:r>
              <a:rPr lang="ar-DZ" sz="1600" dirty="0"/>
              <a:t>شبكة محلية لاسلكية (</a:t>
            </a:r>
            <a:r>
              <a:rPr lang="en-GB" sz="1600" dirty="0"/>
              <a:t>WLAN): </a:t>
            </a:r>
            <a:r>
              <a:rPr lang="ar-DZ" sz="1600" dirty="0"/>
              <a:t>تغطي </a:t>
            </a:r>
            <a:r>
              <a:rPr lang="en-GB" sz="1600" dirty="0"/>
              <a:t>WLANs </a:t>
            </a:r>
            <a:r>
              <a:rPr lang="ar-DZ" sz="1600" dirty="0"/>
              <a:t>مساحة أكبر مثل منزل أو مكتب أو نقطة اتصال عامة، وتستخدم عادة تقنية الواي فاي. تتيح </a:t>
            </a:r>
            <a:r>
              <a:rPr lang="en-GB" sz="1600" dirty="0"/>
              <a:t>WLANs </a:t>
            </a:r>
            <a:r>
              <a:rPr lang="ar-DZ" sz="1600" dirty="0"/>
              <a:t>للعديد من الأجهزة الاتصال بالإنترنت والتواصل مع بعضها البعض ضمن نطاق معين من نقطة الوصول (</a:t>
            </a:r>
            <a:r>
              <a:rPr lang="en-GB" sz="1600" dirty="0"/>
              <a:t>AP).</a:t>
            </a:r>
          </a:p>
          <a:p>
            <a:pPr algn="just"/>
            <a:endParaRPr lang="en-GB" sz="1600" dirty="0"/>
          </a:p>
          <a:p>
            <a:pPr algn="just"/>
            <a:r>
              <a:rPr lang="en-GB" sz="1600" b="1" dirty="0"/>
              <a:t>Wireless Metropolitan Area Network (WMAN)</a:t>
            </a:r>
            <a:r>
              <a:rPr lang="en-GB" sz="1600" dirty="0"/>
              <a:t>: WMANs cover a larger geographical area, such as a city or metropolitan area, providing wireless connectivity over longer distances. WiMAX (Worldwide Interoperability for Microwave Access) is an example of a WMAN technology.</a:t>
            </a:r>
          </a:p>
          <a:p>
            <a:pPr algn="just"/>
            <a:r>
              <a:rPr lang="ar-DZ" sz="1600" dirty="0"/>
              <a:t>شبكة متروبوليتان لاسلكية (</a:t>
            </a:r>
            <a:r>
              <a:rPr lang="en-GB" sz="1600" dirty="0"/>
              <a:t>WMAN): </a:t>
            </a:r>
            <a:r>
              <a:rPr lang="ar-DZ" sz="1600" dirty="0"/>
              <a:t>تغطي </a:t>
            </a:r>
            <a:r>
              <a:rPr lang="en-GB" sz="1600" dirty="0"/>
              <a:t>WMANs </a:t>
            </a:r>
            <a:r>
              <a:rPr lang="ar-DZ" sz="1600" dirty="0"/>
              <a:t>مساحة جغرافية أكبر مثل مدينة أو منطقة حضرية، وتوفر الاتصال اللاسلكي على مسافات أطول. تكنولوجيا </a:t>
            </a:r>
            <a:r>
              <a:rPr lang="en-GB" sz="1600" dirty="0"/>
              <a:t>WiMAX (</a:t>
            </a:r>
            <a:r>
              <a:rPr lang="ar-DZ" sz="1600" dirty="0"/>
              <a:t>التشغيل التبادلي عالميًا للوصول اللاسلكي بالميكروويف) هي مثال على تقنية </a:t>
            </a:r>
            <a:r>
              <a:rPr lang="en-GB" sz="1600" dirty="0"/>
              <a:t>WMAN.</a:t>
            </a:r>
          </a:p>
          <a:p>
            <a:pPr algn="just"/>
            <a:endParaRPr lang="en-GB" sz="1600" b="1" dirty="0"/>
          </a:p>
          <a:p>
            <a:pPr algn="just"/>
            <a:r>
              <a:rPr lang="en-GB" sz="1600" b="1" dirty="0"/>
              <a:t>Wireless Wide Area Network (WWAN)</a:t>
            </a:r>
            <a:r>
              <a:rPr lang="en-GB" sz="1600" dirty="0"/>
              <a:t>: WWANs provide wireless connectivity over a wide geographical area, typically using cellular network technologies such as 3G, 4G LTE, and 5G. They enable mobile devices to connect to the internet and communicate over long distances.</a:t>
            </a:r>
          </a:p>
          <a:p>
            <a:pPr algn="just"/>
            <a:r>
              <a:rPr lang="ar-DZ" sz="1600" dirty="0"/>
              <a:t>شبكة واسعة لاسلكية (</a:t>
            </a:r>
            <a:r>
              <a:rPr lang="en-GB" sz="1600" dirty="0"/>
              <a:t>WWAN): </a:t>
            </a:r>
            <a:r>
              <a:rPr lang="ar-DZ" sz="1600" dirty="0"/>
              <a:t>توفر شبكات </a:t>
            </a:r>
            <a:r>
              <a:rPr lang="en-GB" sz="1600" dirty="0"/>
              <a:t>WWAN </a:t>
            </a:r>
            <a:r>
              <a:rPr lang="ar-DZ" sz="1600" dirty="0"/>
              <a:t>الاتصال اللاسلكي عبر منطقة جغرافية واسعة، عادة باستخدام تقنيات الشبكات الخلوية مثل 3</a:t>
            </a:r>
            <a:r>
              <a:rPr lang="en-GB" sz="1600" dirty="0"/>
              <a:t>G، 4G LTE، </a:t>
            </a:r>
            <a:r>
              <a:rPr lang="ar-DZ" sz="1600" dirty="0"/>
              <a:t>و 5</a:t>
            </a:r>
            <a:r>
              <a:rPr lang="en-GB" sz="1600" dirty="0"/>
              <a:t>G. </a:t>
            </a:r>
            <a:r>
              <a:rPr lang="ar-DZ" sz="1600" dirty="0"/>
              <a:t>تمكن الأجهزة المحمولة من الاتصال بالإنترنت والتواصل عبر مسافات طويلة.</a:t>
            </a:r>
          </a:p>
          <a:p>
            <a:pPr algn="just"/>
            <a:endParaRPr lang="en-GB" sz="1600" dirty="0"/>
          </a:p>
        </p:txBody>
      </p:sp>
    </p:spTree>
    <p:extLst>
      <p:ext uri="{BB962C8B-B14F-4D97-AF65-F5344CB8AC3E}">
        <p14:creationId xmlns:p14="http://schemas.microsoft.com/office/powerpoint/2010/main" val="13672212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5">
            <a:extLst>
              <a:ext uri="{FF2B5EF4-FFF2-40B4-BE49-F238E27FC236}">
                <a16:creationId xmlns:a16="http://schemas.microsoft.com/office/drawing/2014/main" id="{5D386230-CFC8-4E90-912F-C4457D15462F}"/>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9" name="مستطيل 6">
            <a:extLst>
              <a:ext uri="{FF2B5EF4-FFF2-40B4-BE49-F238E27FC236}">
                <a16:creationId xmlns:a16="http://schemas.microsoft.com/office/drawing/2014/main" id="{C7A84A88-A294-494D-AF5C-34A709218B62}"/>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King Saud University – Applied Studies and Community Service –</a:t>
            </a:r>
            <a:r>
              <a:rPr kumimoji="0" lang="ar-SA"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سبر 1213</a:t>
            </a:r>
            <a:r>
              <a:rPr kumimoji="0" lang="en-GB"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 -  </a:t>
            </a:r>
            <a:r>
              <a:rPr kumimoji="0" lang="ar-SA"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اسم المقرر</a:t>
            </a:r>
            <a:r>
              <a:rPr kumimoji="0" lang="en-GB"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Lecture 1</a:t>
            </a:r>
            <a:endParaRPr kumimoji="0" lang="ar-SA"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endParaRPr>
          </a:p>
        </p:txBody>
      </p:sp>
      <p:sp>
        <p:nvSpPr>
          <p:cNvPr id="8" name="Title 1"/>
          <p:cNvSpPr txBox="1">
            <a:spLocks/>
          </p:cNvSpPr>
          <p:nvPr/>
        </p:nvSpPr>
        <p:spPr>
          <a:xfrm>
            <a:off x="1762299" y="272581"/>
            <a:ext cx="8229600" cy="1143000"/>
          </a:xfrm>
          <a:prstGeom prst="rect">
            <a:avLst/>
          </a:prstGeom>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defRPr/>
            </a:pPr>
            <a:r>
              <a:rPr kumimoji="0" lang="en-US" sz="4400" b="1" i="0" u="none" strike="noStrike" kern="1200" cap="none" spc="0" normalizeH="0" baseline="0" noProof="0" dirty="0">
                <a:ln>
                  <a:noFill/>
                </a:ln>
                <a:solidFill>
                  <a:sysClr val="windowText" lastClr="000000"/>
                </a:solidFill>
                <a:effectLst/>
                <a:uLnTx/>
                <a:uFillTx/>
                <a:latin typeface="Calibri"/>
                <a:ea typeface="+mj-ea"/>
                <a:cs typeface="+mj-cs"/>
              </a:rPr>
              <a:t>Wireless Cryptographic Protocols </a:t>
            </a:r>
            <a:r>
              <a:rPr lang="ar-DZ" b="1" dirty="0">
                <a:solidFill>
                  <a:sysClr val="windowText" lastClr="000000"/>
                </a:solidFill>
                <a:latin typeface="Calibri"/>
              </a:rPr>
              <a:t>بروتوكولات التشفير اللاسلكية</a:t>
            </a:r>
            <a:endParaRPr kumimoji="0" lang="en-US" sz="4400" b="1" i="0" u="none" strike="noStrike" kern="1200" cap="none" spc="0" normalizeH="0" baseline="0" noProof="0" dirty="0">
              <a:ln>
                <a:noFill/>
              </a:ln>
              <a:solidFill>
                <a:sysClr val="windowText" lastClr="000000"/>
              </a:solidFill>
              <a:effectLst/>
              <a:uLnTx/>
              <a:uFillTx/>
              <a:latin typeface="Calibri"/>
              <a:ea typeface="+mj-ea"/>
              <a:cs typeface="+mj-cs"/>
            </a:endParaRPr>
          </a:p>
        </p:txBody>
      </p:sp>
      <p:sp>
        <p:nvSpPr>
          <p:cNvPr id="9" name="Content Placeholder 2"/>
          <p:cNvSpPr txBox="1">
            <a:spLocks/>
          </p:cNvSpPr>
          <p:nvPr/>
        </p:nvSpPr>
        <p:spPr>
          <a:xfrm>
            <a:off x="1762299" y="1644181"/>
            <a:ext cx="8229600" cy="4373563"/>
          </a:xfrm>
          <a:prstGeom prst="rect">
            <a:avLst/>
          </a:prstGeom>
        </p:spPr>
        <p:txBody>
          <a:bodyPr vert="horz" lIns="91440" tIns="45720" rIns="91440" bIns="45720" rtlCol="0">
            <a:normAutofit/>
          </a:bodyPr>
          <a:lstStyle>
            <a:lvl1pPr marL="514350" indent="-514350" algn="l" defTabSz="914400" rtl="0" eaLnBrk="1" latinLnBrk="0" hangingPunct="1">
              <a:spcBef>
                <a:spcPct val="20000"/>
              </a:spcBef>
              <a:buClr>
                <a:srgbClr val="FF0000"/>
              </a:buClr>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FF0000"/>
              </a:buClr>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FF0000"/>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marR="0" lvl="0" indent="-514350" algn="l" defTabSz="914400" rtl="0" eaLnBrk="1" fontAlgn="auto" latinLnBrk="0" hangingPunct="1">
              <a:lnSpc>
                <a:spcPct val="150000"/>
              </a:lnSpc>
              <a:spcBef>
                <a:spcPct val="20000"/>
              </a:spcBef>
              <a:spcAft>
                <a:spcPts val="0"/>
              </a:spcAft>
              <a:buClr>
                <a:srgbClr val="FF0000"/>
              </a:buClr>
              <a:buSzTx/>
              <a:buFont typeface="Arial" pitchFamily="34" charset="0"/>
              <a:buChar char="•"/>
              <a:tabLst/>
              <a:defRPr/>
            </a:pPr>
            <a:endParaRPr kumimoji="0" lang="en-US" sz="3200" b="1" i="0" u="none" strike="noStrike" kern="1200" cap="none" spc="0" normalizeH="0" baseline="0" noProof="0" dirty="0">
              <a:ln>
                <a:noFill/>
              </a:ln>
              <a:solidFill>
                <a:sysClr val="windowText" lastClr="000000"/>
              </a:solidFill>
              <a:effectLst/>
              <a:uLnTx/>
              <a:uFillTx/>
              <a:latin typeface="Calibri"/>
              <a:ea typeface="+mn-ea"/>
              <a:cs typeface="+mn-cs"/>
            </a:endParaRPr>
          </a:p>
        </p:txBody>
      </p:sp>
      <p:sp>
        <p:nvSpPr>
          <p:cNvPr id="2" name="Rectangle 1">
            <a:extLst>
              <a:ext uri="{FF2B5EF4-FFF2-40B4-BE49-F238E27FC236}">
                <a16:creationId xmlns:a16="http://schemas.microsoft.com/office/drawing/2014/main" id="{0BC1A49F-9410-4F84-B1BC-FF1120CF8A03}"/>
              </a:ext>
            </a:extLst>
          </p:cNvPr>
          <p:cNvSpPr/>
          <p:nvPr/>
        </p:nvSpPr>
        <p:spPr>
          <a:xfrm>
            <a:off x="268941" y="1552726"/>
            <a:ext cx="12012705" cy="5355312"/>
          </a:xfrm>
          <a:prstGeom prst="rect">
            <a:avLst/>
          </a:prstGeom>
        </p:spPr>
        <p:txBody>
          <a:bodyPr wrap="square">
            <a:spAutoFit/>
          </a:bodyPr>
          <a:lstStyle/>
          <a:p>
            <a:r>
              <a:rPr lang="en-GB" dirty="0"/>
              <a:t>Wireless cryptographic protocols are encryption protocols specifically designed for securing communication over wireless networks. These protocols ensure that data transmitted wirelessly remains confidential, integrity is preserved, and unauthorized access or interception is prevented. Some common wireless cryptographic protocols include:</a:t>
            </a:r>
          </a:p>
          <a:p>
            <a:r>
              <a:rPr lang="ar-DZ" dirty="0"/>
              <a:t>بروتوكولات التشفير اللاسلكية هي بروتوكولات تشفير مصممة خصيصًا لتأمين الاتصالات عبر الشبكات اللاسلكية. تضمن هذه البروتوكولات أن البيانات المرسلة لاسلكيا تبقى سرية، وأن تتم الحفاظ على سلامة البيانات، وأن يتم منع الوصول غير المصرح به أو الاعتراض على البيانات. تشمل بعض البروتوكولات التشفيرية اللاسلكية الشائعة ما يلي:</a:t>
            </a:r>
          </a:p>
          <a:p>
            <a:r>
              <a:rPr lang="en-GB" b="1" dirty="0"/>
              <a:t>WEP (Wired Equivalent Privacy)</a:t>
            </a:r>
            <a:r>
              <a:rPr lang="en-GB" dirty="0"/>
              <a:t>: </a:t>
            </a:r>
          </a:p>
          <a:p>
            <a:r>
              <a:rPr lang="en-GB" b="1" dirty="0"/>
              <a:t>WPA (Wi-Fi Protected Access)</a:t>
            </a:r>
            <a:r>
              <a:rPr lang="en-GB" dirty="0"/>
              <a:t>: </a:t>
            </a:r>
          </a:p>
          <a:p>
            <a:r>
              <a:rPr lang="en-GB" b="1" dirty="0"/>
              <a:t>WPA2 (Wi-Fi Protected Access 2)</a:t>
            </a:r>
            <a:r>
              <a:rPr lang="en-GB" dirty="0"/>
              <a:t>:</a:t>
            </a:r>
          </a:p>
          <a:p>
            <a:r>
              <a:rPr lang="en-GB" b="1" dirty="0"/>
              <a:t>WPA3 (Wi-Fi Protected Access 3)</a:t>
            </a:r>
            <a:r>
              <a:rPr lang="en-GB" dirty="0"/>
              <a:t>: </a:t>
            </a:r>
          </a:p>
          <a:p>
            <a:r>
              <a:rPr lang="en-GB" b="1" dirty="0"/>
              <a:t>EAP (Extensible Authentication Protocol)</a:t>
            </a:r>
            <a:r>
              <a:rPr lang="en-GB" dirty="0"/>
              <a:t>:</a:t>
            </a:r>
          </a:p>
          <a:p>
            <a:endParaRPr lang="en-GB" dirty="0"/>
          </a:p>
          <a:p>
            <a:r>
              <a:rPr lang="en-GB" dirty="0"/>
              <a:t>These wireless cryptographic protocols play a crucial role in ensuring the security of wireless networks by encrypting data transmitted over the air and providing authentication mechanisms to verify the identity of users and devices accessing the network.</a:t>
            </a:r>
          </a:p>
          <a:p>
            <a:r>
              <a:rPr lang="ar-DZ" dirty="0"/>
              <a:t>هذه البروتوكولات التشفيرية اللاسلكية تلعب دورا حيويا في ضمان أمان الشبكات اللاسلكية من خلال تشفير البيانات المرسلة عبر الهواء وتوفير آليات المصادقة للتحقق من هوية المستخدمين والأجهزة التي تستخدم الشبكة.</a:t>
            </a:r>
          </a:p>
          <a:p>
            <a:endParaRPr lang="en-GB" dirty="0"/>
          </a:p>
        </p:txBody>
      </p:sp>
    </p:spTree>
    <p:extLst>
      <p:ext uri="{BB962C8B-B14F-4D97-AF65-F5344CB8AC3E}">
        <p14:creationId xmlns:p14="http://schemas.microsoft.com/office/powerpoint/2010/main" val="40810041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B4DBF8F-554E-49A2-AD78-13D0BC232453}"/>
              </a:ext>
            </a:extLst>
          </p:cNvPr>
          <p:cNvSpPr/>
          <p:nvPr/>
        </p:nvSpPr>
        <p:spPr>
          <a:xfrm>
            <a:off x="779928" y="471119"/>
            <a:ext cx="10829365" cy="6247864"/>
          </a:xfrm>
          <a:prstGeom prst="rect">
            <a:avLst/>
          </a:prstGeom>
        </p:spPr>
        <p:txBody>
          <a:bodyPr wrap="square">
            <a:spAutoFit/>
          </a:bodyPr>
          <a:lstStyle/>
          <a:p>
            <a:r>
              <a:rPr lang="en-GB" sz="1600" b="1" dirty="0"/>
              <a:t>WEP (Wired Equivalent Privacy): </a:t>
            </a:r>
            <a:r>
              <a:rPr lang="en-GB" sz="1600" dirty="0"/>
              <a:t>WEP was one of the earliest encryption protocols used in Wi-Fi networks. However, it is now considered insecure due to vulnerabilities that can be exploited to decrypt data.</a:t>
            </a:r>
          </a:p>
          <a:p>
            <a:r>
              <a:rPr lang="en-GB" sz="1600" dirty="0">
                <a:solidFill>
                  <a:srgbClr val="0D0D0D"/>
                </a:solidFill>
                <a:latin typeface="Söhne"/>
              </a:rPr>
              <a:t>WEP (Wired Equivalent Privacy): </a:t>
            </a:r>
            <a:r>
              <a:rPr lang="ar-DZ" sz="1600" dirty="0">
                <a:solidFill>
                  <a:srgbClr val="0D0D0D"/>
                </a:solidFill>
                <a:latin typeface="Söhne"/>
              </a:rPr>
              <a:t>كان </a:t>
            </a:r>
            <a:r>
              <a:rPr lang="en-GB" sz="1600" dirty="0">
                <a:solidFill>
                  <a:srgbClr val="0D0D0D"/>
                </a:solidFill>
                <a:latin typeface="Söhne"/>
              </a:rPr>
              <a:t>WEP </a:t>
            </a:r>
            <a:r>
              <a:rPr lang="ar-DZ" sz="1600" dirty="0">
                <a:solidFill>
                  <a:srgbClr val="0D0D0D"/>
                </a:solidFill>
                <a:latin typeface="Söhne"/>
              </a:rPr>
              <a:t>واحدًا من أقدم بروتوكولات التشفير المستخدمة في شبكات الواي فاي. ومع ذلك، يُعتبر الآن غير آمن بسبب الثغرات التي يمكن استغلالها لفك تشفير البيانات.</a:t>
            </a:r>
          </a:p>
          <a:p>
            <a:endParaRPr lang="en-GB" sz="1600" dirty="0">
              <a:solidFill>
                <a:srgbClr val="0D0D0D"/>
              </a:solidFill>
              <a:latin typeface="Söhne"/>
            </a:endParaRPr>
          </a:p>
          <a:p>
            <a:r>
              <a:rPr lang="en-GB" sz="1600" b="1" dirty="0"/>
              <a:t>WPA (Wi-Fi Protected Access)</a:t>
            </a:r>
            <a:r>
              <a:rPr lang="en-GB" sz="1600" dirty="0"/>
              <a:t>: WPA was developed to address the weaknesses of WEP. It introduced stronger encryption algorithms such as TKIP (Temporal Key Integrity Protocol) and AES (Advanced Encryption Standard). However, WPA is also vulnerable to certain attacks.</a:t>
            </a:r>
          </a:p>
          <a:p>
            <a:r>
              <a:rPr lang="en-GB" sz="1600" dirty="0"/>
              <a:t>WPA (Wi-Fi Protected Access): </a:t>
            </a:r>
            <a:r>
              <a:rPr lang="ar-DZ" sz="1600" dirty="0"/>
              <a:t>تم تطوير </a:t>
            </a:r>
            <a:r>
              <a:rPr lang="en-GB" sz="1600" dirty="0"/>
              <a:t>WPA </a:t>
            </a:r>
            <a:r>
              <a:rPr lang="ar-DZ" sz="1600" dirty="0"/>
              <a:t>لمعالجة نقاط الضعف في </a:t>
            </a:r>
            <a:r>
              <a:rPr lang="en-GB" sz="1600" dirty="0"/>
              <a:t>WEP. </a:t>
            </a:r>
            <a:r>
              <a:rPr lang="ar-DZ" sz="1600" dirty="0"/>
              <a:t>قدمت خوارزميات تشفير أقوى مثل </a:t>
            </a:r>
            <a:r>
              <a:rPr lang="en-GB" sz="1600" dirty="0"/>
              <a:t>TKIP (</a:t>
            </a:r>
            <a:r>
              <a:rPr lang="ar-DZ" sz="1600" dirty="0"/>
              <a:t>بروتوكول تكامل المفتاح الزمني) و </a:t>
            </a:r>
            <a:r>
              <a:rPr lang="en-GB" sz="1600" dirty="0"/>
              <a:t>AES (</a:t>
            </a:r>
            <a:r>
              <a:rPr lang="ar-DZ" sz="1600" dirty="0"/>
              <a:t>المعيار المتقدم للتشفير). ومع ذلك، فإن </a:t>
            </a:r>
            <a:r>
              <a:rPr lang="en-GB" sz="1600" dirty="0"/>
              <a:t>WPA </a:t>
            </a:r>
            <a:r>
              <a:rPr lang="ar-DZ" sz="1600" dirty="0"/>
              <a:t>معرض أيضًا لبعض الهجمات.</a:t>
            </a:r>
          </a:p>
          <a:p>
            <a:endParaRPr lang="en-GB" sz="1600" dirty="0"/>
          </a:p>
          <a:p>
            <a:r>
              <a:rPr lang="en-GB" sz="1600" b="1" dirty="0"/>
              <a:t>WPA2 (Wi-Fi Protected Access 2)</a:t>
            </a:r>
            <a:r>
              <a:rPr lang="en-GB" sz="1600" dirty="0"/>
              <a:t>: WPA2 is an improvement over WPA and is currently the most widely used wireless cryptographic protocol. It uses the AES encryption algorithm and provides stronger security measures compared to WPA.</a:t>
            </a:r>
          </a:p>
          <a:p>
            <a:r>
              <a:rPr lang="en-GB" sz="1600" dirty="0"/>
              <a:t>WPA2 (Wi-Fi Protected Access 2): WPA2 </a:t>
            </a:r>
            <a:r>
              <a:rPr lang="ar-DZ" sz="1600" dirty="0"/>
              <a:t>هو تطور لـ </a:t>
            </a:r>
            <a:r>
              <a:rPr lang="en-GB" sz="1600" dirty="0"/>
              <a:t>WPA </a:t>
            </a:r>
            <a:r>
              <a:rPr lang="ar-DZ" sz="1600" dirty="0"/>
              <a:t>وهو حاليًا أكثر بروتوكولات التشفير اللاسلكية استخدامًا. يستخدم خوارزمية التشفير </a:t>
            </a:r>
            <a:r>
              <a:rPr lang="en-GB" sz="1600" dirty="0"/>
              <a:t>AES </a:t>
            </a:r>
            <a:r>
              <a:rPr lang="ar-DZ" sz="1600" dirty="0"/>
              <a:t>ويوفر تدابير أمنية أقوى مقارنة بـ </a:t>
            </a:r>
            <a:r>
              <a:rPr lang="en-GB" sz="1600" dirty="0"/>
              <a:t>WPA.</a:t>
            </a:r>
          </a:p>
          <a:p>
            <a:endParaRPr lang="en-GB" sz="1600" dirty="0"/>
          </a:p>
          <a:p>
            <a:r>
              <a:rPr lang="en-GB" sz="1600" b="1" dirty="0"/>
              <a:t>WPA3 (Wi-Fi Protected Access 3)</a:t>
            </a:r>
            <a:r>
              <a:rPr lang="en-GB" sz="1600" dirty="0"/>
              <a:t>: WPA3 is the latest iteration of the Wi-Fi Protected Access protocol. It offers enhanced security features such as individualized data encryption, protection against offline dictionary attacks, and improved cryptographic strength.</a:t>
            </a:r>
          </a:p>
          <a:p>
            <a:r>
              <a:rPr lang="en-GB" sz="1600" dirty="0"/>
              <a:t>WPA3 (Wi-Fi Protected Access 3): WPA3 </a:t>
            </a:r>
            <a:r>
              <a:rPr lang="ar-DZ" sz="1600" dirty="0"/>
              <a:t>هو أحدث إصدار من بروتوكول حماية الواي فاي المعروف بـ </a:t>
            </a:r>
            <a:r>
              <a:rPr lang="en-GB" sz="1600" dirty="0"/>
              <a:t>Wi-Fi Protected Access. </a:t>
            </a:r>
            <a:r>
              <a:rPr lang="ar-DZ" sz="1600" dirty="0"/>
              <a:t>يوفر ميزات أمان محسنة مثل التشفير الفردي للبيانات، والحماية من هجمات القواميس دون الاتصال بالشبكة، وتعزيز قوة التشفير.</a:t>
            </a:r>
          </a:p>
          <a:p>
            <a:endParaRPr lang="en-GB" sz="1600" dirty="0"/>
          </a:p>
          <a:p>
            <a:r>
              <a:rPr lang="en-GB" sz="1600" b="1" dirty="0"/>
              <a:t>EAP (Extensible Authentication Protocol)</a:t>
            </a:r>
            <a:r>
              <a:rPr lang="en-GB" sz="1600" dirty="0"/>
              <a:t>: EAP is an authentication framework commonly used in wireless networks to support various authentication methods.</a:t>
            </a:r>
          </a:p>
        </p:txBody>
      </p:sp>
    </p:spTree>
    <p:extLst>
      <p:ext uri="{BB962C8B-B14F-4D97-AF65-F5344CB8AC3E}">
        <p14:creationId xmlns:p14="http://schemas.microsoft.com/office/powerpoint/2010/main" val="33732540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5">
            <a:extLst>
              <a:ext uri="{FF2B5EF4-FFF2-40B4-BE49-F238E27FC236}">
                <a16:creationId xmlns:a16="http://schemas.microsoft.com/office/drawing/2014/main" id="{4AC2C276-0DC4-4145-B73D-20D487EB7FFC}"/>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6" name="مستطيل 5">
            <a:extLst>
              <a:ext uri="{FF2B5EF4-FFF2-40B4-BE49-F238E27FC236}">
                <a16:creationId xmlns:a16="http://schemas.microsoft.com/office/drawing/2014/main" id="{7F266136-851B-416D-B61C-0A562D4CC6FD}"/>
              </a:ext>
            </a:extLst>
          </p:cNvPr>
          <p:cNvSpPr/>
          <p:nvPr/>
        </p:nvSpPr>
        <p:spPr>
          <a:xfrm>
            <a:off x="220799" y="1092436"/>
            <a:ext cx="3333251" cy="496313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1" i="0" u="none" strike="noStrike" kern="1200" cap="none" spc="0" normalizeH="0" baseline="0" noProof="0" dirty="0">
              <a:ln>
                <a:noFill/>
              </a:ln>
              <a:solidFill>
                <a:prstClr val="white"/>
              </a:solidFill>
              <a:effectLst/>
              <a:uLnTx/>
              <a:uFillTx/>
              <a:latin typeface="Rockwell" panose="02060603020205020403"/>
              <a:ea typeface="+mn-ea"/>
              <a:cs typeface="Arial" panose="020B0604020202020204" pitchFamily="34" charset="0"/>
            </a:endParaRPr>
          </a:p>
        </p:txBody>
      </p:sp>
      <p:sp>
        <p:nvSpPr>
          <p:cNvPr id="9" name="مربع نص 8">
            <a:extLst>
              <a:ext uri="{FF2B5EF4-FFF2-40B4-BE49-F238E27FC236}">
                <a16:creationId xmlns:a16="http://schemas.microsoft.com/office/drawing/2014/main" id="{9DAD9C1D-1F31-4180-B583-E6CD48653ECA}"/>
              </a:ext>
            </a:extLst>
          </p:cNvPr>
          <p:cNvSpPr txBox="1"/>
          <p:nvPr/>
        </p:nvSpPr>
        <p:spPr>
          <a:xfrm>
            <a:off x="407844" y="2163318"/>
            <a:ext cx="2959159" cy="3477875"/>
          </a:xfrm>
          <a:prstGeom prst="rect">
            <a:avLst/>
          </a:prstGeom>
          <a:solidFill>
            <a:schemeClr val="bg1"/>
          </a:solidFill>
        </p:spPr>
        <p:txBody>
          <a:bodyPr wrap="square" rtlCol="1">
            <a:spAutoFit/>
          </a:bodyPr>
          <a:lstStyle/>
          <a:p>
            <a:pPr lvl="0" algn="ctr" defTabSz="914400">
              <a:spcBef>
                <a:spcPct val="0"/>
              </a:spcBef>
              <a:defRPr/>
            </a:pPr>
            <a:r>
              <a:rPr lang="en-US" sz="4400" b="1" dirty="0">
                <a:solidFill>
                  <a:sysClr val="windowText" lastClr="000000"/>
                </a:solidFill>
                <a:latin typeface="Calibri"/>
              </a:rPr>
              <a:t>Authentication Protocols</a:t>
            </a:r>
            <a:r>
              <a:rPr lang="ar-DZ" sz="4400" b="1" dirty="0">
                <a:solidFill>
                  <a:sysClr val="windowText" lastClr="000000"/>
                </a:solidFill>
                <a:latin typeface="Calibri"/>
              </a:rPr>
              <a:t>بروتوكولات المصادقة</a:t>
            </a:r>
          </a:p>
        </p:txBody>
      </p:sp>
      <p:sp>
        <p:nvSpPr>
          <p:cNvPr id="27" name="مستطيل 6">
            <a:extLst>
              <a:ext uri="{FF2B5EF4-FFF2-40B4-BE49-F238E27FC236}">
                <a16:creationId xmlns:a16="http://schemas.microsoft.com/office/drawing/2014/main" id="{B9FD5DED-4E19-4993-8092-70A6F797C8AF}"/>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King Saud University – Applied Studies and Community Service –</a:t>
            </a:r>
            <a:r>
              <a:rPr kumimoji="0" lang="ar-SA"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سبر 1213</a:t>
            </a:r>
            <a:r>
              <a:rPr kumimoji="0" lang="en-GB"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 -  </a:t>
            </a:r>
            <a:r>
              <a:rPr kumimoji="0" lang="ar-SA"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اسم المقرر</a:t>
            </a:r>
            <a:r>
              <a:rPr kumimoji="0" lang="en-GB"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rPr>
              <a:t>Lecture 1</a:t>
            </a:r>
            <a:endParaRPr kumimoji="0" lang="ar-SA" sz="1400" b="0" i="0" u="none" strike="noStrike" kern="1200" cap="none" spc="50" normalizeH="0" baseline="0" noProof="0" dirty="0">
              <a:ln w="13500">
                <a:solidFill>
                  <a:srgbClr val="7F7B99">
                    <a:shade val="2500"/>
                    <a:alpha val="6500"/>
                  </a:srgbClr>
                </a:solidFill>
                <a:prstDash val="solid"/>
              </a:ln>
              <a:solidFill>
                <a:srgbClr val="CEDBE6">
                  <a:lumMod val="50000"/>
                  <a:alpha val="95000"/>
                </a:srgbClr>
              </a:solidFill>
              <a:effectLst>
                <a:innerShdw blurRad="50900" dist="38500" dir="13500000">
                  <a:srgbClr val="000000">
                    <a:alpha val="60000"/>
                  </a:srgbClr>
                </a:innerShdw>
              </a:effectLst>
              <a:uLnTx/>
              <a:uFillTx/>
              <a:latin typeface="Sakkal Majalla" pitchFamily="2" charset="-78"/>
              <a:ea typeface="GE Thameen" pitchFamily="18" charset="-78"/>
              <a:cs typeface="Sakkal Majalla" pitchFamily="2" charset="-78"/>
            </a:endParaRPr>
          </a:p>
        </p:txBody>
      </p:sp>
      <p:sp>
        <p:nvSpPr>
          <p:cNvPr id="12" name="Content Placeholder 4"/>
          <p:cNvSpPr txBox="1">
            <a:spLocks/>
          </p:cNvSpPr>
          <p:nvPr/>
        </p:nvSpPr>
        <p:spPr>
          <a:xfrm>
            <a:off x="3554048" y="1310258"/>
            <a:ext cx="8502649" cy="3829779"/>
          </a:xfrm>
          <a:prstGeom prst="rect">
            <a:avLst/>
          </a:prstGeom>
        </p:spPr>
        <p:txBody>
          <a:bodyPr vert="horz" lIns="91440" tIns="45720" rIns="91440" bIns="45720" rtlCol="0">
            <a:normAutofit fontScale="77500" lnSpcReduction="20000"/>
          </a:bodyPr>
          <a:lstStyle>
            <a:lvl1pPr marL="514350" indent="-514350" algn="l" defTabSz="914400" rtl="0" eaLnBrk="1" latinLnBrk="0" hangingPunct="1">
              <a:spcBef>
                <a:spcPct val="20000"/>
              </a:spcBef>
              <a:buClr>
                <a:srgbClr val="FF0000"/>
              </a:buClr>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FF0000"/>
              </a:buClr>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FF0000"/>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marR="0" lvl="0" indent="-51435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r>
              <a:rPr kumimoji="0" lang="en-US" sz="3200" b="1" i="0" u="none" strike="noStrike" kern="1200" cap="none" spc="0" normalizeH="0" baseline="0" noProof="0" dirty="0">
                <a:ln>
                  <a:noFill/>
                </a:ln>
                <a:solidFill>
                  <a:sysClr val="windowText" lastClr="000000"/>
                </a:solidFill>
                <a:effectLst/>
                <a:uLnTx/>
                <a:uFillTx/>
                <a:latin typeface="Calibri"/>
                <a:ea typeface="+mn-ea"/>
                <a:cs typeface="+mn-cs"/>
              </a:rPr>
              <a:t>EAP-TLS</a:t>
            </a:r>
          </a:p>
          <a:p>
            <a:pPr lvl="0">
              <a:defRPr/>
            </a:pPr>
            <a:r>
              <a:rPr lang="en-GB" dirty="0"/>
              <a:t>EAP-TLS (Extensible Authentication Protocol-Transport Layer Security) is an authentication protocol commonly used in wireless networks and other network environments to provide secure authentication between clients and servers.</a:t>
            </a:r>
          </a:p>
          <a:p>
            <a:pPr lvl="0">
              <a:defRPr/>
            </a:pPr>
            <a:endParaRPr lang="en-GB" dirty="0"/>
          </a:p>
          <a:p>
            <a:pPr marL="0" lvl="0" indent="0">
              <a:buNone/>
              <a:defRPr/>
            </a:pPr>
            <a:r>
              <a:rPr lang="en-GB" dirty="0"/>
              <a:t>	EAP-TLS (Extensible Authentication Protocol-Transport Layer Security) </a:t>
            </a:r>
            <a:r>
              <a:rPr lang="ar-DZ" dirty="0"/>
              <a:t>هو بروتوكول مصادقة يستخدم عادة في الشبكات اللاسلكية وبيئات الشبكات الأخرى لتوفير مصادقة آمنة بين العملاء والخوادم.</a:t>
            </a:r>
          </a:p>
          <a:p>
            <a:pPr lvl="0">
              <a:defRPr/>
            </a:pPr>
            <a:endParaRPr lang="ar-DZ" dirty="0"/>
          </a:p>
          <a:p>
            <a:pPr lvl="0">
              <a:defRPr/>
            </a:pPr>
            <a:endParaRPr lang="ar-DZ" dirty="0"/>
          </a:p>
          <a:p>
            <a:pPr lvl="0">
              <a:defRPr/>
            </a:pPr>
            <a:endParaRPr lang="ar-DZ" dirty="0"/>
          </a:p>
          <a:p>
            <a:pPr lvl="0">
              <a:defRPr/>
            </a:pPr>
            <a:endParaRPr lang="ar-DZ" dirty="0"/>
          </a:p>
          <a:p>
            <a:pPr lvl="0">
              <a:defRPr/>
            </a:pPr>
            <a:endParaRPr lang="ar-DZ" dirty="0"/>
          </a:p>
          <a:p>
            <a:pPr lvl="0">
              <a:defRPr/>
            </a:pPr>
            <a:endParaRPr lang="en-GB" dirty="0"/>
          </a:p>
          <a:p>
            <a:pPr lvl="0">
              <a:defRPr/>
            </a:pPr>
            <a:endParaRPr kumimoji="0" lang="en-GB" sz="3200" b="0" i="0" u="none" strike="noStrike" kern="1200" cap="none" spc="0" normalizeH="0" baseline="0" noProof="0" dirty="0">
              <a:ln>
                <a:noFill/>
              </a:ln>
              <a:solidFill>
                <a:sysClr val="windowText" lastClr="000000"/>
              </a:solidFill>
              <a:effectLst/>
              <a:uLnTx/>
              <a:uFillTx/>
              <a:latin typeface="Calibri"/>
              <a:ea typeface="+mn-ea"/>
              <a:cs typeface="+mn-cs"/>
            </a:endParaRPr>
          </a:p>
          <a:p>
            <a:pPr lvl="0">
              <a:defRPr/>
            </a:pPr>
            <a:endParaRPr lang="en-GB" dirty="0">
              <a:solidFill>
                <a:sysClr val="windowText" lastClr="000000"/>
              </a:solidFill>
              <a:latin typeface="Calibri"/>
            </a:endParaRPr>
          </a:p>
          <a:p>
            <a:pPr lvl="0">
              <a:defRPr/>
            </a:pPr>
            <a:endParaRPr kumimoji="0" lang="en-US" sz="3200" b="0" i="0" u="none" strike="noStrike" kern="1200" cap="none" spc="0" normalizeH="0" baseline="0" noProof="0" dirty="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val="32560239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85F6959-0594-4BDD-98BA-BBACCEEB8BBB}"/>
              </a:ext>
            </a:extLst>
          </p:cNvPr>
          <p:cNvSpPr/>
          <p:nvPr/>
        </p:nvSpPr>
        <p:spPr>
          <a:xfrm>
            <a:off x="537883" y="412394"/>
            <a:ext cx="11178988" cy="6124754"/>
          </a:xfrm>
          <a:prstGeom prst="rect">
            <a:avLst/>
          </a:prstGeom>
        </p:spPr>
        <p:txBody>
          <a:bodyPr wrap="square">
            <a:spAutoFit/>
          </a:bodyPr>
          <a:lstStyle/>
          <a:p>
            <a:r>
              <a:rPr lang="en-GB" sz="1400" dirty="0"/>
              <a:t>In EAP-TLS authentication, the client and the server each have a digital certificate issued by a trusted Certificate Authority (CA). The authentication process involves the following steps:</a:t>
            </a:r>
          </a:p>
          <a:p>
            <a:r>
              <a:rPr lang="ar-DZ" sz="1400" dirty="0"/>
              <a:t>في مصادقة </a:t>
            </a:r>
            <a:r>
              <a:rPr lang="en-GB" sz="1400" dirty="0"/>
              <a:t>EAP-TLS، </a:t>
            </a:r>
            <a:r>
              <a:rPr lang="ar-DZ" sz="1400" dirty="0"/>
              <a:t>يمتلك كل من العميل والخادم شهادة رقمية صادرة عن جهة الاعتماد الموثوقة (</a:t>
            </a:r>
            <a:r>
              <a:rPr lang="en-GB" sz="1400" dirty="0"/>
              <a:t>CA). </a:t>
            </a:r>
            <a:r>
              <a:rPr lang="ar-DZ" sz="1400" dirty="0"/>
              <a:t>يشمل عملية المصادقة الخطوات التالية:</a:t>
            </a:r>
          </a:p>
          <a:p>
            <a:endParaRPr lang="en-GB" sz="1400" dirty="0">
              <a:solidFill>
                <a:srgbClr val="0D0D0D"/>
              </a:solidFill>
              <a:latin typeface="Söhne"/>
            </a:endParaRPr>
          </a:p>
          <a:p>
            <a:r>
              <a:rPr lang="en-GB" sz="1400" b="1" dirty="0"/>
              <a:t>Initiation</a:t>
            </a:r>
            <a:r>
              <a:rPr lang="en-GB" sz="1400" dirty="0"/>
              <a:t>: The client initiates the authentication process by requesting access to the network.</a:t>
            </a:r>
          </a:p>
          <a:p>
            <a:r>
              <a:rPr lang="ar-DZ" sz="1400" dirty="0"/>
              <a:t>البدء: يبدأ العميل عملية المصادقة بطلب الوصول إلى الشبكة.</a:t>
            </a:r>
          </a:p>
          <a:p>
            <a:endParaRPr lang="en-GB" sz="1400" b="1" dirty="0"/>
          </a:p>
          <a:p>
            <a:r>
              <a:rPr lang="en-GB" sz="1400" b="1" dirty="0"/>
              <a:t>Server Authentication</a:t>
            </a:r>
            <a:r>
              <a:rPr lang="en-GB" sz="1400" dirty="0"/>
              <a:t>: The server responds by sending its digital certificate to the client, proving its identity. The client verifies the server's certificate against its list of trusted CAs to ensure its authenticity.</a:t>
            </a:r>
          </a:p>
          <a:p>
            <a:r>
              <a:rPr lang="ar-DZ" sz="1400" dirty="0"/>
              <a:t>مصادقة الخادم: يستجيب الخادم عن طريق إرسال شهادته الرقمية إلى العميل، مؤكدًا هويته. يقوم العميل بالتحقق من شهادة الخادم مقابل قائمته من الجهات الموثوق بها لضمان مصداقيتها.</a:t>
            </a:r>
          </a:p>
          <a:p>
            <a:endParaRPr lang="en-GB" sz="1400" dirty="0"/>
          </a:p>
          <a:p>
            <a:r>
              <a:rPr lang="en-GB" sz="1400" b="1" dirty="0"/>
              <a:t>Client Authentication</a:t>
            </a:r>
            <a:r>
              <a:rPr lang="en-GB" sz="1400" dirty="0"/>
              <a:t>: The client then sends its own digital certificate to the server, proving its identity. The server verifies the client's certificate against its list of trusted CAs.</a:t>
            </a:r>
          </a:p>
          <a:p>
            <a:r>
              <a:rPr lang="ar-DZ" sz="1400" dirty="0"/>
              <a:t>مصادقة العميل: بعد ذلك، يقوم العميل بإرسال شهادته الرقمية الخاصة إلى الخادم، مؤكدًا هويته. يقوم الخادم بالتحقق من شهادة العميل مقابل قائمته من الجهات الموثوق بها.</a:t>
            </a:r>
          </a:p>
          <a:p>
            <a:endParaRPr lang="en-GB" sz="1400" dirty="0"/>
          </a:p>
          <a:p>
            <a:r>
              <a:rPr lang="en-GB" sz="1400" b="1" dirty="0"/>
              <a:t>Key Exchange</a:t>
            </a:r>
            <a:r>
              <a:rPr lang="en-GB" sz="1400" dirty="0"/>
              <a:t>: Once mutual authentication is successful, both the client and the server use the exchanged certificates to establish a secure TLS session. During this session, they negotiate encryption algorithms and exchange cryptographic keys.</a:t>
            </a:r>
          </a:p>
          <a:p>
            <a:r>
              <a:rPr lang="ar-DZ" sz="1400" dirty="0"/>
              <a:t>تبادل المفاتيح: بمجرد أن تكون عملية المصادقة المتبادلة ناجحة، يستخدم كل من العميل والخادم الشهادات المبادلة لإقامة جلسة </a:t>
            </a:r>
            <a:r>
              <a:rPr lang="en-GB" sz="1400" dirty="0"/>
              <a:t>TLS </a:t>
            </a:r>
            <a:r>
              <a:rPr lang="ar-DZ" sz="1400" dirty="0"/>
              <a:t>آمنة. خلال هذه الجلسة، يتفاوضان على خوارزميات التشفير ويتبادلان المفاتيح التشفيرية.</a:t>
            </a:r>
          </a:p>
          <a:p>
            <a:endParaRPr lang="en-GB" sz="1400" dirty="0"/>
          </a:p>
          <a:p>
            <a:r>
              <a:rPr lang="en-GB" sz="1400" b="1" dirty="0"/>
              <a:t>Secure Communication</a:t>
            </a:r>
            <a:r>
              <a:rPr lang="en-GB" sz="1400" dirty="0"/>
              <a:t>: With the TLS session established, the client and server can securely exchange authentication credentials and other sensitive information.</a:t>
            </a:r>
          </a:p>
          <a:p>
            <a:r>
              <a:rPr lang="ar-DZ" sz="1400" dirty="0"/>
              <a:t>التواصل الآمن: مع إنشاء جلسة </a:t>
            </a:r>
            <a:r>
              <a:rPr lang="en-GB" sz="1400" dirty="0"/>
              <a:t>TLS، </a:t>
            </a:r>
            <a:r>
              <a:rPr lang="ar-DZ" sz="1400" dirty="0"/>
              <a:t>يمكن للعميل والخادم تبادل بيانات المصادقة والمعلومات الحساسة بشكل آمن.</a:t>
            </a:r>
          </a:p>
          <a:p>
            <a:endParaRPr lang="en-GB" sz="1400" dirty="0"/>
          </a:p>
          <a:p>
            <a:r>
              <a:rPr lang="en-GB" sz="1400" dirty="0"/>
              <a:t>EAP-TLS is widely used in Wi-Fi networks (802.1X authentication), virtual private networks (VPNs), and other network environments where secure authentication is required.</a:t>
            </a:r>
          </a:p>
          <a:p>
            <a:r>
              <a:rPr lang="ar-DZ" sz="1400" dirty="0"/>
              <a:t>يتم استخدام </a:t>
            </a:r>
            <a:r>
              <a:rPr lang="en-GB" sz="1400" dirty="0"/>
              <a:t>EAP-TLS </a:t>
            </a:r>
            <a:r>
              <a:rPr lang="ar-DZ" sz="1400" dirty="0"/>
              <a:t>على نطاق واسع في شبكات الواي فاي (مصادقة 802.1</a:t>
            </a:r>
            <a:r>
              <a:rPr lang="en-GB" sz="1400" dirty="0"/>
              <a:t>X)، </a:t>
            </a:r>
            <a:r>
              <a:rPr lang="ar-DZ" sz="1400" dirty="0"/>
              <a:t>والشبكات الافتراضية الخاصة الظاهرية (</a:t>
            </a:r>
            <a:r>
              <a:rPr lang="en-GB" sz="1400" dirty="0"/>
              <a:t>VPNs)، </a:t>
            </a:r>
            <a:r>
              <a:rPr lang="ar-DZ" sz="1400" dirty="0"/>
              <a:t>وبيئات الشبكات الأخرى حيث يتطلب المصادقة الآمنة.</a:t>
            </a:r>
          </a:p>
          <a:p>
            <a:endParaRPr lang="en-GB" sz="1400" dirty="0"/>
          </a:p>
        </p:txBody>
      </p:sp>
    </p:spTree>
    <p:extLst>
      <p:ext uri="{BB962C8B-B14F-4D97-AF65-F5344CB8AC3E}">
        <p14:creationId xmlns:p14="http://schemas.microsoft.com/office/powerpoint/2010/main" val="712157513"/>
      </p:ext>
    </p:extLst>
  </p:cSld>
  <p:clrMapOvr>
    <a:masterClrMapping/>
  </p:clrMapOvr>
</p:sld>
</file>

<file path=ppt/theme/theme1.xml><?xml version="1.0" encoding="utf-8"?>
<a:theme xmlns:a="http://schemas.openxmlformats.org/drawingml/2006/main" name="أطلس">
  <a:themeElements>
    <a:clrScheme name="مخصص 8">
      <a:dk1>
        <a:sysClr val="windowText" lastClr="000000"/>
      </a:dk1>
      <a:lt1>
        <a:sysClr val="window" lastClr="FFFFFF"/>
      </a:lt1>
      <a:dk2>
        <a:srgbClr val="373545"/>
      </a:dk2>
      <a:lt2>
        <a:srgbClr val="CEDBE6"/>
      </a:lt2>
      <a:accent1>
        <a:srgbClr val="7F7B99"/>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TM16401371[[fn=أطلس]]</Template>
  <TotalTime>1447</TotalTime>
  <Words>3141</Words>
  <Application>Microsoft Office PowerPoint</Application>
  <PresentationFormat>Widescreen</PresentationFormat>
  <Paragraphs>159</Paragraphs>
  <Slides>17</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17</vt:i4>
      </vt:variant>
    </vt:vector>
  </HeadingPairs>
  <TitlesOfParts>
    <vt:vector size="27" baseType="lpstr">
      <vt:lpstr>Arial</vt:lpstr>
      <vt:lpstr>Calibri</vt:lpstr>
      <vt:lpstr>Calibri Light</vt:lpstr>
      <vt:lpstr>GE Thameen</vt:lpstr>
      <vt:lpstr>Rockwell</vt:lpstr>
      <vt:lpstr>Sakkal Majalla</vt:lpstr>
      <vt:lpstr>Söhne</vt:lpstr>
      <vt:lpstr>Times New Roman</vt:lpstr>
      <vt:lpstr>Wingdings</vt:lpstr>
      <vt:lpstr>أطلس</vt:lpstr>
      <vt:lpstr>سبر 1213 Network Defense   4  Part 2#Lecture   Securing Your Network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End of Part Two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1213 سبر</dc:title>
  <dc:creator>Moneerah Nasser Alghonaim</dc:creator>
  <cp:lastModifiedBy>Mohammed Zakariah</cp:lastModifiedBy>
  <cp:revision>325</cp:revision>
  <dcterms:created xsi:type="dcterms:W3CDTF">2021-05-23T05:55:00Z</dcterms:created>
  <dcterms:modified xsi:type="dcterms:W3CDTF">2024-02-20T10:48:19Z</dcterms:modified>
</cp:coreProperties>
</file>