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379" r:id="rId3"/>
    <p:sldId id="327" r:id="rId4"/>
    <p:sldId id="394" r:id="rId5"/>
    <p:sldId id="395" r:id="rId6"/>
    <p:sldId id="393" r:id="rId7"/>
    <p:sldId id="397" r:id="rId8"/>
    <p:sldId id="400" r:id="rId9"/>
    <p:sldId id="396" r:id="rId10"/>
    <p:sldId id="399" r:id="rId11"/>
    <p:sldId id="398" r:id="rId12"/>
    <p:sldId id="378" r:id="rId13"/>
    <p:sldId id="360" r:id="rId14"/>
    <p:sldId id="376" r:id="rId15"/>
    <p:sldId id="359" r:id="rId16"/>
    <p:sldId id="362" r:id="rId17"/>
    <p:sldId id="3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AD6"/>
    <a:srgbClr val="7F7B99"/>
    <a:srgbClr val="316757"/>
    <a:srgbClr val="9ED1C2"/>
    <a:srgbClr val="3494BA"/>
    <a:srgbClr val="AAD6E7"/>
    <a:srgbClr val="58B6C0"/>
    <a:srgbClr val="F0A22E"/>
    <a:srgbClr val="F9DAAB"/>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20" autoAdjust="0"/>
    <p:restoredTop sz="94660"/>
  </p:normalViewPr>
  <p:slideViewPr>
    <p:cSldViewPr snapToGrid="0">
      <p:cViewPr>
        <p:scale>
          <a:sx n="75" d="100"/>
          <a:sy n="75" d="100"/>
        </p:scale>
        <p:origin x="1114"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20/02/2024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2/20/2024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2/20/2024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2/20/2024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2/20/2024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2/20/2024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2/20/2024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2/20/2024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2/20/2024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2/20/2024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2/20/2024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60" r:id="rId7"/>
    <p:sldLayoutId id="2147483655" r:id="rId8"/>
    <p:sldLayoutId id="2147483656" r:id="rId9"/>
    <p:sldLayoutId id="2147483657" r:id="rId10"/>
    <p:sldLayoutId id="2147483658" r:id="rId11"/>
    <p:sldLayoutId id="2147483659"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554635"/>
            <a:ext cx="8679915" cy="1748729"/>
          </a:xfrm>
        </p:spPr>
        <p:txBody>
          <a:bodyPr anchor="ctr">
            <a:noAutofit/>
          </a:bodyPr>
          <a:lstStyle/>
          <a:p>
            <a:r>
              <a:rPr lang="ar-SA" sz="3600" b="1" kern="0" dirty="0">
                <a:solidFill>
                  <a:schemeClr val="bg1"/>
                </a:solidFill>
                <a:latin typeface="Sakkal Majalla"/>
                <a:cs typeface="Sakkal Majalla"/>
              </a:rPr>
              <a:t>سبر 1213</a:t>
            </a:r>
            <a:br>
              <a:rPr lang="ar-SA" sz="3600" b="1" kern="0" dirty="0">
                <a:solidFill>
                  <a:schemeClr val="bg1"/>
                </a:solidFill>
                <a:latin typeface="Sakkal Majalla" panose="02000000000000000000" pitchFamily="2" charset="-78"/>
                <a:cs typeface="Sakkal Majalla" panose="02000000000000000000" pitchFamily="2" charset="-78"/>
              </a:rPr>
            </a:br>
            <a:r>
              <a:rPr lang="en-US" sz="3600" b="1" kern="0" dirty="0">
                <a:solidFill>
                  <a:schemeClr val="bg1"/>
                </a:solidFill>
                <a:latin typeface="Sakkal Majalla"/>
                <a:cs typeface="Sakkal Majalla"/>
              </a:rPr>
              <a:t>Network Defense </a:t>
            </a:r>
            <a:br>
              <a:rPr lang="en-US" sz="3600" b="1" kern="0" dirty="0">
                <a:solidFill>
                  <a:schemeClr val="bg1"/>
                </a:solidFill>
                <a:latin typeface="Sakkal Majalla" panose="02000000000000000000" pitchFamily="2" charset="-78"/>
                <a:cs typeface="Sakkal Majalla" panose="02000000000000000000" pitchFamily="2" charset="-78"/>
              </a:rPr>
            </a:br>
            <a:br>
              <a:rPr lang="ar-SA" sz="3600" b="1" kern="0" dirty="0">
                <a:solidFill>
                  <a:schemeClr val="bg1"/>
                </a:solidFill>
                <a:latin typeface="Sakkal Majalla" panose="02000000000000000000" pitchFamily="2" charset="-78"/>
                <a:cs typeface="Sakkal Majalla" panose="02000000000000000000" pitchFamily="2" charset="-78"/>
              </a:rPr>
            </a:br>
            <a:r>
              <a:rPr lang="en-GB" sz="3600" b="1" kern="0" dirty="0">
                <a:solidFill>
                  <a:schemeClr val="bg1"/>
                </a:solidFill>
                <a:latin typeface="Sakkal Majalla"/>
                <a:cs typeface="Sakkal Majalla"/>
              </a:rPr>
              <a:t>4 Part 1</a:t>
            </a:r>
            <a:r>
              <a:rPr lang="ar-SA" sz="3600" b="1" kern="0" dirty="0">
                <a:solidFill>
                  <a:schemeClr val="bg1"/>
                </a:solidFill>
                <a:latin typeface="Sakkal Majalla"/>
                <a:cs typeface="Sakkal Majalla"/>
              </a:rPr>
              <a:t>#</a:t>
            </a:r>
            <a:r>
              <a:rPr lang="en-GB" sz="3600" b="1" kern="0" dirty="0">
                <a:solidFill>
                  <a:schemeClr val="bg1"/>
                </a:solidFill>
                <a:latin typeface="Sakkal Majalla"/>
                <a:cs typeface="Sakkal Majalla"/>
              </a:rPr>
              <a:t>Lecture  </a:t>
            </a:r>
            <a:br>
              <a:rPr lang="ar-SA" sz="3600" b="1" kern="0" dirty="0">
                <a:solidFill>
                  <a:schemeClr val="bg1"/>
                </a:solidFill>
                <a:latin typeface="Sakkal Majalla" panose="02000000000000000000" pitchFamily="2" charset="-78"/>
                <a:cs typeface="Sakkal Majalla" panose="02000000000000000000" pitchFamily="2" charset="-78"/>
              </a:rPr>
            </a:br>
            <a:r>
              <a:rPr lang="en-US" sz="3600" b="1" kern="0" dirty="0">
                <a:solidFill>
                  <a:schemeClr val="bg1"/>
                </a:solidFill>
                <a:latin typeface="Sakkal Majalla" panose="02000000000000000000" pitchFamily="2" charset="-78"/>
                <a:cs typeface="Sakkal Majalla" panose="02000000000000000000" pitchFamily="2" charset="-78"/>
              </a:rPr>
              <a:t>Securing Your Network</a:t>
            </a:r>
            <a:br>
              <a:rPr lang="en-US" sz="3600" b="1" kern="0" dirty="0">
                <a:solidFill>
                  <a:schemeClr val="bg1"/>
                </a:solidFill>
                <a:latin typeface="Sakkal Majalla" panose="02000000000000000000" pitchFamily="2" charset="-78"/>
                <a:cs typeface="Sakkal Majalla" panose="02000000000000000000" pitchFamily="2" charset="-78"/>
              </a:rPr>
            </a:br>
            <a:endParaRPr lang="ar-SA" sz="3600" dirty="0">
              <a:solidFill>
                <a:schemeClr val="bg1"/>
              </a:solidFill>
              <a:latin typeface="Sakkal Majalla"/>
              <a:cs typeface="Sakkal Majalla"/>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DED9F7-5C16-46BF-BB15-F44C83C4A633}"/>
              </a:ext>
            </a:extLst>
          </p:cNvPr>
          <p:cNvSpPr/>
          <p:nvPr/>
        </p:nvSpPr>
        <p:spPr>
          <a:xfrm>
            <a:off x="1127760" y="0"/>
            <a:ext cx="9936480" cy="6463308"/>
          </a:xfrm>
          <a:prstGeom prst="rect">
            <a:avLst/>
          </a:prstGeom>
        </p:spPr>
        <p:txBody>
          <a:bodyPr wrap="square">
            <a:spAutoFit/>
          </a:bodyPr>
          <a:lstStyle/>
          <a:p>
            <a:pPr lvl="1" algn="just"/>
            <a:endParaRPr lang="en-GB" dirty="0"/>
          </a:p>
          <a:p>
            <a:pPr algn="just"/>
            <a:r>
              <a:rPr lang="en-GB" b="1" dirty="0"/>
              <a:t>Deployment</a:t>
            </a:r>
            <a:r>
              <a:rPr lang="en-GB" dirty="0"/>
              <a:t>: </a:t>
            </a:r>
            <a:r>
              <a:rPr lang="ar-DZ" dirty="0"/>
              <a:t>النشر:</a:t>
            </a:r>
          </a:p>
          <a:p>
            <a:pPr algn="just"/>
            <a:endParaRPr lang="en-GB" dirty="0"/>
          </a:p>
          <a:p>
            <a:pPr lvl="1" algn="just"/>
            <a:r>
              <a:rPr lang="en-GB" b="1" dirty="0"/>
              <a:t>Network-based IPS (NIPS)</a:t>
            </a:r>
            <a:r>
              <a:rPr lang="en-GB" dirty="0"/>
              <a:t>: Positioned inline with network traffic flow, allowing real-time inspection and prevention of malicious traffic at strategic points within the network.</a:t>
            </a:r>
          </a:p>
          <a:p>
            <a:pPr lvl="1" algn="just"/>
            <a:r>
              <a:rPr lang="ar-DZ" dirty="0"/>
              <a:t>أنظمة منع الاختراق القائمة على الشبكة (</a:t>
            </a:r>
            <a:r>
              <a:rPr lang="en-GB" dirty="0"/>
              <a:t>NIPS): </a:t>
            </a:r>
            <a:r>
              <a:rPr lang="ar-DZ" dirty="0"/>
              <a:t>توضع في خط مع تدفق حركة المرور في الشبكة، مما يتيح التفتيش والوقاية من حركة المرور الخبيثة في الوقت الحقيقي عند النقاط الاستراتيجية داخل الشبكة.</a:t>
            </a:r>
          </a:p>
          <a:p>
            <a:pPr lvl="1" algn="just"/>
            <a:endParaRPr lang="en-GB" dirty="0"/>
          </a:p>
          <a:p>
            <a:pPr lvl="1" algn="just"/>
            <a:r>
              <a:rPr lang="en-GB" b="1" dirty="0"/>
              <a:t>Host-based IPS (HIPS)</a:t>
            </a:r>
            <a:r>
              <a:rPr lang="en-GB" dirty="0"/>
              <a:t>: Installed on individual hosts or endpoints, providing granular control over activities and communications at the host level.</a:t>
            </a:r>
          </a:p>
          <a:p>
            <a:pPr algn="just"/>
            <a:r>
              <a:rPr lang="ar-DZ" dirty="0">
                <a:solidFill>
                  <a:srgbClr val="0D0D0D"/>
                </a:solidFill>
                <a:latin typeface="Söhne"/>
              </a:rPr>
              <a:t>أنظمة منع الاختراق القائمة على النقاط النهائية (</a:t>
            </a:r>
            <a:r>
              <a:rPr lang="en-GB" dirty="0">
                <a:solidFill>
                  <a:srgbClr val="0D0D0D"/>
                </a:solidFill>
                <a:latin typeface="Söhne"/>
              </a:rPr>
              <a:t>HIPS): </a:t>
            </a:r>
            <a:r>
              <a:rPr lang="ar-DZ" dirty="0">
                <a:solidFill>
                  <a:srgbClr val="0D0D0D"/>
                </a:solidFill>
                <a:latin typeface="Söhne"/>
              </a:rPr>
              <a:t>يتم تثبيتها على الأجهزة الفردية أو نقاط النهاية، وتوفر السيطرة الدقيقة على الأنشطة والاتصالات على مستوى النقطة النهائية.</a:t>
            </a:r>
            <a:endParaRPr lang="en-GB" dirty="0">
              <a:solidFill>
                <a:srgbClr val="0D0D0D"/>
              </a:solidFill>
              <a:latin typeface="Söhne"/>
            </a:endParaRPr>
          </a:p>
          <a:p>
            <a:pPr algn="just"/>
            <a:endParaRPr lang="ar-DZ" dirty="0">
              <a:solidFill>
                <a:srgbClr val="0D0D0D"/>
              </a:solidFill>
              <a:latin typeface="Söhne"/>
            </a:endParaRPr>
          </a:p>
          <a:p>
            <a:pPr algn="just"/>
            <a:r>
              <a:rPr lang="en-GB" dirty="0">
                <a:solidFill>
                  <a:srgbClr val="0D0D0D"/>
                </a:solidFill>
                <a:latin typeface="Söhne"/>
              </a:rPr>
              <a:t>In conclusion, IDS/IPS play a crucial role in detecting and preventing security threats in network environments. Their continuous evolution and integration with advanced technologies are essential for effectively combating modern cyber threats and protecting organizations' digital assets and resources. However, addressing performance challenges, adapting to emerging threats, and ensuring seamless integration with evolving IT infrastructures remain ongoing priorities for organizations deploying IDS/IPS solutions.</a:t>
            </a:r>
          </a:p>
          <a:p>
            <a:pPr algn="just"/>
            <a:r>
              <a:rPr lang="ar-DZ" dirty="0">
                <a:solidFill>
                  <a:srgbClr val="0D0D0D"/>
                </a:solidFill>
                <a:latin typeface="Söhne"/>
              </a:rPr>
              <a:t>في الختام، تلعب أنظمة كشف الاختراق/منع الاختراق (</a:t>
            </a:r>
            <a:r>
              <a:rPr lang="en-GB" dirty="0">
                <a:solidFill>
                  <a:srgbClr val="0D0D0D"/>
                </a:solidFill>
                <a:latin typeface="Söhne"/>
              </a:rPr>
              <a:t>IDS/IPS) </a:t>
            </a:r>
            <a:r>
              <a:rPr lang="ar-DZ" dirty="0">
                <a:solidFill>
                  <a:srgbClr val="0D0D0D"/>
                </a:solidFill>
                <a:latin typeface="Söhne"/>
              </a:rPr>
              <a:t>دوراً حاسماً في اكتشاف ومنع التهديدات الأمنية في بيئات الشبكات. تطورها المستمر واندماجها مع التقنيات المتقدمة أمر أساسي لمكافحة التهديدات السيبرانية الحديثة بفعالية وحماية الأصول والموارد الرقمية للمؤسسات. ومع ذلك، يظل مواجهة تحديات الأداء والتكيف مع التهديدات الناشئة، وضمان التكامل السلس مع البنى التحتية لتكنولوجيا المعلومات المتطورة، أولويات مستمرة للمؤسسات التي تنفذ حلول </a:t>
            </a:r>
            <a:r>
              <a:rPr lang="en-GB" dirty="0">
                <a:solidFill>
                  <a:srgbClr val="0D0D0D"/>
                </a:solidFill>
                <a:latin typeface="Söhne"/>
              </a:rPr>
              <a:t>IDS/IPS.</a:t>
            </a:r>
          </a:p>
        </p:txBody>
      </p:sp>
    </p:spTree>
    <p:extLst>
      <p:ext uri="{BB962C8B-B14F-4D97-AF65-F5344CB8AC3E}">
        <p14:creationId xmlns:p14="http://schemas.microsoft.com/office/powerpoint/2010/main" val="686013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5DAF-1B90-440D-94C2-2B542EEE07BB}"/>
              </a:ext>
            </a:extLst>
          </p:cNvPr>
          <p:cNvSpPr>
            <a:spLocks noGrp="1"/>
          </p:cNvSpPr>
          <p:nvPr>
            <p:ph type="title" idx="4294967295"/>
          </p:nvPr>
        </p:nvSpPr>
        <p:spPr>
          <a:xfrm>
            <a:off x="0" y="2528743"/>
            <a:ext cx="3931051" cy="2034943"/>
          </a:xfrm>
        </p:spPr>
        <p:txBody>
          <a:bodyPr>
            <a:normAutofit/>
          </a:bodyPr>
          <a:lstStyle/>
          <a:p>
            <a:r>
              <a:rPr lang="en-US" sz="4400" b="1" spc="0" dirty="0">
                <a:solidFill>
                  <a:prstClr val="black"/>
                </a:solidFill>
                <a:latin typeface="Calibri"/>
              </a:rPr>
              <a:t>Understanding IDSs and IPSs</a:t>
            </a:r>
            <a:endParaRPr lang="en-GB" b="1" dirty="0">
              <a:latin typeface="Sakkal Majalla" panose="02000000000000000000" pitchFamily="2" charset="-78"/>
              <a:ea typeface="+mn-ea"/>
              <a:cs typeface="Sakkal Majalla" panose="02000000000000000000" pitchFamily="2" charset="-78"/>
            </a:endParaRPr>
          </a:p>
        </p:txBody>
      </p:sp>
      <p:pic>
        <p:nvPicPr>
          <p:cNvPr id="9" name="Picture 15">
            <a:extLst>
              <a:ext uri="{FF2B5EF4-FFF2-40B4-BE49-F238E27FC236}">
                <a16:creationId xmlns:a16="http://schemas.microsoft.com/office/drawing/2014/main" id="{7079E822-FE8A-45A5-AA7B-B751F83E5EE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7" name="مستطيل 6">
            <a:extLst>
              <a:ext uri="{FF2B5EF4-FFF2-40B4-BE49-F238E27FC236}">
                <a16:creationId xmlns:a16="http://schemas.microsoft.com/office/drawing/2014/main" id="{DB9712F4-B0BA-4BF4-A39B-331FA482B83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6" name="Content Placeholder 2"/>
          <p:cNvSpPr txBox="1">
            <a:spLocks/>
          </p:cNvSpPr>
          <p:nvPr/>
        </p:nvSpPr>
        <p:spPr>
          <a:xfrm>
            <a:off x="3931051" y="990531"/>
            <a:ext cx="8229600" cy="43735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Intrusion Detection System (IDS) </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Detective control </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Attempts to detect attacks after they occur</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Firewall is a preventive control </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Attempts to prevent the attacks before they occur. </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Intrusion Prevent System (IPS) </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A preventive control </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Will stop an attack in progress.</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29180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67E6BC06-9068-4CA5-AB4E-EAE43B3496C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8" name="مستطيل 6">
            <a:extLst>
              <a:ext uri="{FF2B5EF4-FFF2-40B4-BE49-F238E27FC236}">
                <a16:creationId xmlns:a16="http://schemas.microsoft.com/office/drawing/2014/main" id="{EF24D490-B195-40E1-8C2C-AB3970A98FF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23" name="مستطيل 22">
            <a:extLst>
              <a:ext uri="{FF2B5EF4-FFF2-40B4-BE49-F238E27FC236}">
                <a16:creationId xmlns:a16="http://schemas.microsoft.com/office/drawing/2014/main" id="{BE82A695-206C-42FB-B247-9F992F6B289B}"/>
              </a:ext>
            </a:extLst>
          </p:cNvPr>
          <p:cNvSpPr/>
          <p:nvPr/>
        </p:nvSpPr>
        <p:spPr>
          <a:xfrm>
            <a:off x="304800" y="1141313"/>
            <a:ext cx="3078480" cy="51863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400" b="1" dirty="0">
                <a:solidFill>
                  <a:prstClr val="black"/>
                </a:solidFill>
                <a:latin typeface="Calibri"/>
                <a:ea typeface="+mj-ea"/>
                <a:cs typeface="+mj-cs"/>
              </a:rPr>
              <a:t>Host- and Network-Based IDS</a:t>
            </a:r>
            <a:endParaRPr lang="ar-SA" b="1" dirty="0"/>
          </a:p>
        </p:txBody>
      </p:sp>
      <p:sp>
        <p:nvSpPr>
          <p:cNvPr id="6" name="Content Placeholder 3"/>
          <p:cNvSpPr txBox="1">
            <a:spLocks/>
          </p:cNvSpPr>
          <p:nvPr/>
        </p:nvSpPr>
        <p:spPr>
          <a:xfrm>
            <a:off x="3688078" y="1665457"/>
            <a:ext cx="4040188" cy="39512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Additional software on a workstation or server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Can detect attacks on the local system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Protects local resources on the host such as operating system files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Cannot monitor network traffic</a:t>
            </a:r>
          </a:p>
        </p:txBody>
      </p:sp>
      <p:sp>
        <p:nvSpPr>
          <p:cNvPr id="7" name="Content Placeholder 5"/>
          <p:cNvSpPr txBox="1">
            <a:spLocks/>
          </p:cNvSpPr>
          <p:nvPr/>
        </p:nvSpPr>
        <p:spPr>
          <a:xfrm>
            <a:off x="7806053" y="1572051"/>
            <a:ext cx="4041775" cy="39512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Installed on network devices, such as routers or firewalls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Monitors network traffic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Can detect network-based attacks such as smurf attacks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a:ln>
                  <a:noFill/>
                </a:ln>
                <a:solidFill>
                  <a:sysClr val="windowText" lastClr="000000"/>
                </a:solidFill>
                <a:effectLst/>
                <a:uLnTx/>
                <a:uFillTx/>
                <a:latin typeface="Calibri"/>
                <a:ea typeface="+mn-ea"/>
                <a:cs typeface="+mn-cs"/>
              </a:rPr>
              <a:t>Cannot monitor encrypted traffic and cannot monitor traffic on individual hosts.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9" name="Text Placeholder 4"/>
          <p:cNvSpPr txBox="1">
            <a:spLocks/>
          </p:cNvSpPr>
          <p:nvPr/>
        </p:nvSpPr>
        <p:spPr>
          <a:xfrm>
            <a:off x="7961628" y="1061670"/>
            <a:ext cx="4041775" cy="639762"/>
          </a:xfrm>
          <a:prstGeom prst="rect">
            <a:avLst/>
          </a:prstGeom>
        </p:spPr>
        <p:style>
          <a:lnRef idx="0">
            <a:schemeClr val="accent1"/>
          </a:lnRef>
          <a:fillRef idx="3">
            <a:schemeClr val="accent1"/>
          </a:fillRef>
          <a:effectRef idx="3">
            <a:schemeClr val="accent1"/>
          </a:effectRef>
          <a:fontRef idx="minor">
            <a:schemeClr val="lt1"/>
          </a:fontRef>
        </p:style>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b="1" dirty="0">
                <a:solidFill>
                  <a:prstClr val="black"/>
                </a:solidFill>
                <a:latin typeface="Calibri"/>
              </a:rPr>
              <a:t>NIDS</a:t>
            </a:r>
          </a:p>
        </p:txBody>
      </p:sp>
      <p:sp>
        <p:nvSpPr>
          <p:cNvPr id="10" name="Text Placeholder 2"/>
          <p:cNvSpPr txBox="1">
            <a:spLocks/>
          </p:cNvSpPr>
          <p:nvPr/>
        </p:nvSpPr>
        <p:spPr>
          <a:xfrm>
            <a:off x="3806782" y="1076751"/>
            <a:ext cx="4040188" cy="639762"/>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b="1" dirty="0">
                <a:solidFill>
                  <a:prstClr val="black"/>
                </a:solidFill>
                <a:latin typeface="Calibri"/>
              </a:rPr>
              <a:t>HIDS</a:t>
            </a:r>
          </a:p>
        </p:txBody>
      </p:sp>
    </p:spTree>
    <p:extLst>
      <p:ext uri="{BB962C8B-B14F-4D97-AF65-F5344CB8AC3E}">
        <p14:creationId xmlns:p14="http://schemas.microsoft.com/office/powerpoint/2010/main" val="1859485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15">
            <a:extLst>
              <a:ext uri="{FF2B5EF4-FFF2-40B4-BE49-F238E27FC236}">
                <a16:creationId xmlns:a16="http://schemas.microsoft.com/office/drawing/2014/main" id="{7079E822-FE8A-45A5-AA7B-B751F83E5EE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8711D6C5-19B3-4797-AAA0-1C6665FE516B}"/>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3" name="Title 1"/>
          <p:cNvSpPr txBox="1">
            <a:spLocks/>
          </p:cNvSpPr>
          <p:nvPr/>
        </p:nvSpPr>
        <p:spPr>
          <a:xfrm>
            <a:off x="4052631" y="27258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16" name="Text Placeholder 2"/>
          <p:cNvSpPr txBox="1">
            <a:spLocks/>
          </p:cNvSpPr>
          <p:nvPr/>
        </p:nvSpPr>
        <p:spPr>
          <a:xfrm>
            <a:off x="3809283" y="1258584"/>
            <a:ext cx="4040188" cy="639762"/>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700" b="1" dirty="0">
                <a:solidFill>
                  <a:prstClr val="black"/>
                </a:solidFill>
                <a:latin typeface="Calibri"/>
              </a:rPr>
              <a:t>Signature-based</a:t>
            </a:r>
          </a:p>
        </p:txBody>
      </p:sp>
      <p:sp>
        <p:nvSpPr>
          <p:cNvPr id="17" name="Text Placeholder 4"/>
          <p:cNvSpPr txBox="1">
            <a:spLocks/>
          </p:cNvSpPr>
          <p:nvPr/>
        </p:nvSpPr>
        <p:spPr>
          <a:xfrm>
            <a:off x="8135477" y="1258584"/>
            <a:ext cx="4041775" cy="639762"/>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b="1" dirty="0">
                <a:solidFill>
                  <a:prstClr val="black"/>
                </a:solidFill>
                <a:latin typeface="Calibri"/>
              </a:rPr>
              <a:t>Heuristic-, behavior-based</a:t>
            </a:r>
          </a:p>
        </p:txBody>
      </p:sp>
      <p:sp>
        <p:nvSpPr>
          <p:cNvPr id="19" name="Content Placeholder 3"/>
          <p:cNvSpPr txBox="1">
            <a:spLocks/>
          </p:cNvSpPr>
          <p:nvPr/>
        </p:nvSpPr>
        <p:spPr>
          <a:xfrm>
            <a:off x="3809283" y="1898346"/>
            <a:ext cx="4040188" cy="395128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a:ln>
                  <a:noFill/>
                </a:ln>
                <a:solidFill>
                  <a:sysClr val="windowText" lastClr="000000"/>
                </a:solidFill>
                <a:effectLst/>
                <a:uLnTx/>
                <a:uFillTx/>
                <a:latin typeface="Calibri"/>
                <a:ea typeface="+mn-ea"/>
                <a:cs typeface="+mn-cs"/>
              </a:rPr>
              <a:t>Also called definition-based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a:ln>
                  <a:noFill/>
                </a:ln>
                <a:solidFill>
                  <a:sysClr val="windowText" lastClr="000000"/>
                </a:solidFill>
                <a:effectLst/>
                <a:uLnTx/>
                <a:uFillTx/>
                <a:latin typeface="Calibri"/>
                <a:ea typeface="+mn-ea"/>
                <a:cs typeface="+mn-cs"/>
              </a:rPr>
              <a:t>Use a database of predefined traffic patterns (such as CVE list)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a:ln>
                  <a:noFill/>
                </a:ln>
                <a:solidFill>
                  <a:sysClr val="windowText" lastClr="000000"/>
                </a:solidFill>
                <a:effectLst/>
                <a:uLnTx/>
                <a:uFillTx/>
                <a:latin typeface="Calibri"/>
                <a:ea typeface="+mn-ea"/>
                <a:cs typeface="+mn-cs"/>
              </a:rPr>
              <a:t>Keep signature files up-to-date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a:ln>
                  <a:noFill/>
                </a:ln>
                <a:solidFill>
                  <a:sysClr val="windowText" lastClr="000000"/>
                </a:solidFill>
                <a:effectLst/>
                <a:uLnTx/>
                <a:uFillTx/>
                <a:latin typeface="Calibri"/>
                <a:ea typeface="+mn-ea"/>
                <a:cs typeface="+mn-cs"/>
              </a:rPr>
              <a:t>Most basic form of detection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a:ln>
                  <a:noFill/>
                </a:ln>
                <a:solidFill>
                  <a:sysClr val="windowText" lastClr="000000"/>
                </a:solidFill>
                <a:effectLst/>
                <a:uLnTx/>
                <a:uFillTx/>
                <a:latin typeface="Calibri"/>
                <a:ea typeface="+mn-ea"/>
                <a:cs typeface="+mn-cs"/>
              </a:rPr>
              <a:t>Easiest to implement</a:t>
            </a:r>
          </a:p>
        </p:txBody>
      </p:sp>
      <p:sp>
        <p:nvSpPr>
          <p:cNvPr id="20" name="Content Placeholder 5"/>
          <p:cNvSpPr txBox="1">
            <a:spLocks/>
          </p:cNvSpPr>
          <p:nvPr/>
        </p:nvSpPr>
        <p:spPr>
          <a:xfrm>
            <a:off x="8135477" y="1951309"/>
            <a:ext cx="4041775" cy="395128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a:ln>
                  <a:noFill/>
                </a:ln>
                <a:solidFill>
                  <a:sysClr val="windowText" lastClr="000000"/>
                </a:solidFill>
                <a:effectLst/>
                <a:uLnTx/>
                <a:uFillTx/>
                <a:latin typeface="Calibri"/>
                <a:ea typeface="+mn-ea"/>
                <a:cs typeface="+mn-cs"/>
              </a:rPr>
              <a:t>Also called anomaly-based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a:ln>
                  <a:noFill/>
                </a:ln>
                <a:solidFill>
                  <a:sysClr val="windowText" lastClr="000000"/>
                </a:solidFill>
                <a:effectLst/>
                <a:uLnTx/>
                <a:uFillTx/>
                <a:latin typeface="Calibri"/>
                <a:ea typeface="+mn-ea"/>
                <a:cs typeface="+mn-cs"/>
              </a:rPr>
              <a:t>Starts with a performance baseline of normal behavior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a:ln>
                  <a:noFill/>
                </a:ln>
                <a:solidFill>
                  <a:sysClr val="windowText" lastClr="000000"/>
                </a:solidFill>
                <a:effectLst/>
                <a:uLnTx/>
                <a:uFillTx/>
                <a:latin typeface="Calibri"/>
                <a:ea typeface="+mn-ea"/>
                <a:cs typeface="+mn-cs"/>
              </a:rPr>
              <a:t>IDS compares activity against this baseline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a:ln>
                  <a:noFill/>
                </a:ln>
                <a:solidFill>
                  <a:sysClr val="windowText" lastClr="000000"/>
                </a:solidFill>
                <a:effectLst/>
                <a:uLnTx/>
                <a:uFillTx/>
                <a:latin typeface="Calibri"/>
                <a:ea typeface="+mn-ea"/>
                <a:cs typeface="+mn-cs"/>
              </a:rPr>
              <a:t>Alerts on traffic anomalies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a:ln>
                  <a:noFill/>
                </a:ln>
                <a:solidFill>
                  <a:sysClr val="windowText" lastClr="000000"/>
                </a:solidFill>
                <a:effectLst/>
                <a:uLnTx/>
                <a:uFillTx/>
                <a:latin typeface="Calibri"/>
                <a:ea typeface="+mn-ea"/>
                <a:cs typeface="+mn-cs"/>
              </a:rPr>
              <a:t>Update the baseline if the environment changes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4" name="Rectangle 3"/>
          <p:cNvSpPr/>
          <p:nvPr/>
        </p:nvSpPr>
        <p:spPr>
          <a:xfrm>
            <a:off x="89009" y="2629977"/>
            <a:ext cx="3368743" cy="1446550"/>
          </a:xfrm>
          <a:prstGeom prst="rect">
            <a:avLst/>
          </a:prstGeom>
        </p:spPr>
        <p:txBody>
          <a:bodyPr wrap="none">
            <a:spAutoFit/>
          </a:bodyPr>
          <a:lstStyle/>
          <a:p>
            <a:pPr lvl="0" algn="ctr" defTabSz="914400">
              <a:spcBef>
                <a:spcPct val="0"/>
              </a:spcBef>
              <a:defRPr/>
            </a:pPr>
            <a:r>
              <a:rPr lang="en-US" sz="4400" b="1" dirty="0">
                <a:solidFill>
                  <a:sysClr val="windowText" lastClr="000000"/>
                </a:solidFill>
                <a:latin typeface="Calibri"/>
              </a:rPr>
              <a:t>IDS Detection</a:t>
            </a:r>
          </a:p>
          <a:p>
            <a:pPr lvl="0" algn="ctr" defTabSz="914400">
              <a:spcBef>
                <a:spcPct val="0"/>
              </a:spcBef>
              <a:defRPr/>
            </a:pPr>
            <a:r>
              <a:rPr lang="en-US" sz="4400" b="1" dirty="0">
                <a:solidFill>
                  <a:sysClr val="windowText" lastClr="000000"/>
                </a:solidFill>
                <a:latin typeface="Calibri"/>
              </a:rPr>
              <a:t> Methods</a:t>
            </a:r>
          </a:p>
        </p:txBody>
      </p:sp>
    </p:spTree>
    <p:extLst>
      <p:ext uri="{BB962C8B-B14F-4D97-AF65-F5344CB8AC3E}">
        <p14:creationId xmlns:p14="http://schemas.microsoft.com/office/powerpoint/2010/main" val="1153985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id="{567CCC72-6306-47F3-A04F-BFCD65803853}"/>
              </a:ext>
            </a:extLst>
          </p:cNvPr>
          <p:cNvSpPr/>
          <p:nvPr/>
        </p:nvSpPr>
        <p:spPr>
          <a:xfrm>
            <a:off x="2572140" y="1058109"/>
            <a:ext cx="9619860"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27351" y="1052528"/>
            <a:ext cx="2506823" cy="75348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5" name="مستطيل 6">
            <a:extLst>
              <a:ext uri="{FF2B5EF4-FFF2-40B4-BE49-F238E27FC236}">
                <a16:creationId xmlns:a16="http://schemas.microsoft.com/office/drawing/2014/main" id="{346023C0-26A2-455A-A57D-771A932C70EB}"/>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3" name="Content Placeholder 2"/>
          <p:cNvSpPr txBox="1">
            <a:spLocks/>
          </p:cNvSpPr>
          <p:nvPr/>
        </p:nvSpPr>
        <p:spPr>
          <a:xfrm>
            <a:off x="2965565" y="2344590"/>
            <a:ext cx="8001000" cy="4234934"/>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IPS is a preventive control</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Can actively monitor data streams</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Can detect malicious content</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Can stop attacks in progress</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16" name="Title 1"/>
          <p:cNvSpPr txBox="1">
            <a:spLocks/>
          </p:cNvSpPr>
          <p:nvPr/>
        </p:nvSpPr>
        <p:spPr>
          <a:xfrm>
            <a:off x="2851265" y="78832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IDS vs IPS</a:t>
            </a:r>
          </a:p>
        </p:txBody>
      </p:sp>
    </p:spTree>
    <p:extLst>
      <p:ext uri="{BB962C8B-B14F-4D97-AF65-F5344CB8AC3E}">
        <p14:creationId xmlns:p14="http://schemas.microsoft.com/office/powerpoint/2010/main" val="638017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5D70921-3B2E-4FF4-9EDA-D5CD70D8957D}"/>
              </a:ext>
            </a:extLst>
          </p:cNvPr>
          <p:cNvSpPr/>
          <p:nvPr/>
        </p:nvSpPr>
        <p:spPr>
          <a:xfrm>
            <a:off x="729498" y="1637712"/>
            <a:ext cx="10412963" cy="423343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887D9A4B-0ED2-4FC7-BB79-8B2C85AFEFC4}"/>
              </a:ext>
            </a:extLst>
          </p:cNvPr>
          <p:cNvSpPr/>
          <p:nvPr/>
        </p:nvSpPr>
        <p:spPr>
          <a:xfrm>
            <a:off x="1212978" y="1264813"/>
            <a:ext cx="6346062" cy="7653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65323036-4F49-4A71-94B8-A739A9588E7F}"/>
              </a:ext>
            </a:extLst>
          </p:cNvPr>
          <p:cNvSpPr txBox="1">
            <a:spLocks/>
          </p:cNvSpPr>
          <p:nvPr/>
        </p:nvSpPr>
        <p:spPr>
          <a:xfrm>
            <a:off x="1473096" y="1384856"/>
            <a:ext cx="5986884" cy="525265"/>
          </a:xfrm>
          <a:prstGeom prst="rect">
            <a:avLst/>
          </a:prstGeom>
        </p:spPr>
        <p:txBody>
          <a:bodyPr vert="horz" lIns="91440" tIns="45720" rIns="91440" bIns="45720" rtlCol="1" anchor="b">
            <a:normAutofit fontScale="92500" lnSpcReduction="100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endParaRPr lang="ar-SA" sz="3600" b="1" dirty="0">
              <a:latin typeface="Sakkal Majalla" panose="02000000000000000000" pitchFamily="2" charset="-78"/>
              <a:cs typeface="Sakkal Majalla" panose="02000000000000000000" pitchFamily="2" charset="-78"/>
            </a:endParaRPr>
          </a:p>
        </p:txBody>
      </p:sp>
      <p:pic>
        <p:nvPicPr>
          <p:cNvPr id="7" name="Picture 15">
            <a:extLst>
              <a:ext uri="{FF2B5EF4-FFF2-40B4-BE49-F238E27FC236}">
                <a16:creationId xmlns:a16="http://schemas.microsoft.com/office/drawing/2014/main" id="{DBDECA95-E594-4209-9D2A-312890568ED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0" name="مستطيل 6">
            <a:extLst>
              <a:ext uri="{FF2B5EF4-FFF2-40B4-BE49-F238E27FC236}">
                <a16:creationId xmlns:a16="http://schemas.microsoft.com/office/drawing/2014/main" id="{9C22E7EA-D6ED-4283-AC3D-A52867107434}"/>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9" name="Title 1"/>
          <p:cNvSpPr txBox="1">
            <a:spLocks/>
          </p:cNvSpPr>
          <p:nvPr/>
        </p:nvSpPr>
        <p:spPr>
          <a:xfrm>
            <a:off x="133004" y="99053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IDS vs IPS</a:t>
            </a:r>
          </a:p>
        </p:txBody>
      </p:sp>
      <p:pic>
        <p:nvPicPr>
          <p:cNvPr id="11" name="Picture 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29414" y="3220297"/>
            <a:ext cx="5691531" cy="2535129"/>
          </a:xfrm>
          <a:prstGeom prst="rect">
            <a:avLst/>
          </a:prstGeom>
        </p:spPr>
      </p:pic>
      <p:sp>
        <p:nvSpPr>
          <p:cNvPr id="12" name="Content Placeholder 2"/>
          <p:cNvSpPr txBox="1">
            <a:spLocks/>
          </p:cNvSpPr>
          <p:nvPr/>
        </p:nvSpPr>
        <p:spPr>
          <a:xfrm>
            <a:off x="1297500" y="2109481"/>
            <a:ext cx="6118123" cy="576690"/>
          </a:xfrm>
          <a:prstGeom prst="rect">
            <a:avLst/>
          </a:prstGeom>
        </p:spPr>
        <p:txBody>
          <a:bodyPr vert="horz" lIns="91440" tIns="45720" rIns="91440" bIns="45720" rtlCol="0">
            <a:normAutofit lnSpcReduction="1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prstClr val="black"/>
                </a:solidFill>
                <a:latin typeface="Calibri"/>
              </a:rPr>
              <a:t>IPS is placed in line with traffic</a:t>
            </a:r>
          </a:p>
        </p:txBody>
      </p:sp>
      <p:sp>
        <p:nvSpPr>
          <p:cNvPr id="13" name="Content Placeholder 2">
            <a:extLst>
              <a:ext uri="{FF2B5EF4-FFF2-40B4-BE49-F238E27FC236}">
                <a16:creationId xmlns:a16="http://schemas.microsoft.com/office/drawing/2014/main" id="{289693F1-1946-4FB1-96D5-4E8BD61C3A7A}"/>
              </a:ext>
            </a:extLst>
          </p:cNvPr>
          <p:cNvSpPr txBox="1">
            <a:spLocks/>
          </p:cNvSpPr>
          <p:nvPr/>
        </p:nvSpPr>
        <p:spPr>
          <a:xfrm>
            <a:off x="1102823" y="2667657"/>
            <a:ext cx="6118123" cy="686061"/>
          </a:xfrm>
          <a:prstGeom prst="rect">
            <a:avLst/>
          </a:prstGeom>
        </p:spPr>
        <p:txBody>
          <a:bodyPr vert="horz" lIns="91440" tIns="45720" rIns="91440" bIns="45720" rtlCol="0">
            <a:normAutofit fontScale="85000" lnSpcReduction="1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a:solidFill>
                  <a:prstClr val="black"/>
                </a:solidFill>
                <a:latin typeface="Calibri"/>
              </a:rPr>
              <a:t>In contrast IDS (not shown) is out of band</a:t>
            </a:r>
          </a:p>
        </p:txBody>
      </p:sp>
    </p:spTree>
    <p:extLst>
      <p:ext uri="{BB962C8B-B14F-4D97-AF65-F5344CB8AC3E}">
        <p14:creationId xmlns:p14="http://schemas.microsoft.com/office/powerpoint/2010/main" val="195917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251713" y="1350419"/>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9" name="مستطيل 6">
            <a:extLst>
              <a:ext uri="{FF2B5EF4-FFF2-40B4-BE49-F238E27FC236}">
                <a16:creationId xmlns:a16="http://schemas.microsoft.com/office/drawing/2014/main" id="{0E5F5B97-95FD-4E4C-8E84-355564882613}"/>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Title 1"/>
          <p:cNvSpPr txBox="1">
            <a:spLocks/>
          </p:cNvSpPr>
          <p:nvPr/>
        </p:nvSpPr>
        <p:spPr>
          <a:xfrm>
            <a:off x="1554480" y="990531"/>
            <a:ext cx="8229600" cy="756383"/>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a:ln>
                  <a:noFill/>
                </a:ln>
                <a:solidFill>
                  <a:sysClr val="windowText" lastClr="000000"/>
                </a:solidFill>
                <a:effectLst/>
                <a:uLnTx/>
                <a:uFillTx/>
                <a:latin typeface="Calibri"/>
                <a:ea typeface="+mj-ea"/>
                <a:cs typeface="+mj-cs"/>
              </a:rPr>
              <a:t>Securing Wireless Networks</a:t>
            </a:r>
            <a:endParaRPr kumimoji="0" lang="en-US" sz="44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10" name="Content Placeholder 2"/>
          <p:cNvSpPr txBox="1">
            <a:spLocks/>
          </p:cNvSpPr>
          <p:nvPr/>
        </p:nvSpPr>
        <p:spPr>
          <a:xfrm>
            <a:off x="1554480" y="2362131"/>
            <a:ext cx="8229600" cy="2894215"/>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WAPS and wireless routers</a:t>
            </a:r>
          </a:p>
          <a:p>
            <a:pPr marL="1143000" marR="0" lvl="2" indent="-22860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All wireless routers are WAPs</a:t>
            </a:r>
          </a:p>
          <a:p>
            <a:pPr marL="1600200" marR="0" lvl="3" indent="-22860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Not all WAPs are wireless routers</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491429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AB59008E-7468-41AF-8C6A-AB8AEBAF84F1}"/>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5" name="مستطيل 14">
            <a:extLst>
              <a:ext uri="{FF2B5EF4-FFF2-40B4-BE49-F238E27FC236}">
                <a16:creationId xmlns:a16="http://schemas.microsoft.com/office/drawing/2014/main" id="{A89AF67F-CE46-4A77-B7A6-5A01744AE06A}"/>
              </a:ext>
            </a:extLst>
          </p:cNvPr>
          <p:cNvSpPr/>
          <p:nvPr/>
        </p:nvSpPr>
        <p:spPr>
          <a:xfrm rot="16200000" flipH="1">
            <a:off x="6061928" y="-5023630"/>
            <a:ext cx="68144" cy="12096466"/>
          </a:xfrm>
          <a:prstGeom prst="rect">
            <a:avLst/>
          </a:prstGeom>
          <a:solidFill>
            <a:srgbClr val="FFCC66"/>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ستطيل 6">
            <a:extLst>
              <a:ext uri="{FF2B5EF4-FFF2-40B4-BE49-F238E27FC236}">
                <a16:creationId xmlns:a16="http://schemas.microsoft.com/office/drawing/2014/main" id="{54E9149C-AF2B-49B1-A981-581EFAF0380B}"/>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pic>
        <p:nvPicPr>
          <p:cNvPr id="8" name="Pictur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757310" y="1281706"/>
            <a:ext cx="8887968" cy="4977796"/>
          </a:xfrm>
          <a:prstGeom prst="rect">
            <a:avLst/>
          </a:prstGeom>
        </p:spPr>
      </p:pic>
      <p:sp>
        <p:nvSpPr>
          <p:cNvPr id="11" name="Title 1"/>
          <p:cNvSpPr txBox="1">
            <a:spLocks/>
          </p:cNvSpPr>
          <p:nvPr/>
        </p:nvSpPr>
        <p:spPr>
          <a:xfrm>
            <a:off x="3067397" y="233996"/>
            <a:ext cx="4580312" cy="668555"/>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Wireless Routers</a:t>
            </a:r>
          </a:p>
        </p:txBody>
      </p:sp>
    </p:spTree>
    <p:extLst>
      <p:ext uri="{BB962C8B-B14F-4D97-AF65-F5344CB8AC3E}">
        <p14:creationId xmlns:p14="http://schemas.microsoft.com/office/powerpoint/2010/main" val="55757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259080" y="2346053"/>
            <a:ext cx="9143999" cy="3876539"/>
          </a:xfrm>
          <a:solidFill>
            <a:schemeClr val="bg1"/>
          </a:solidFill>
        </p:spPr>
        <p:txBody>
          <a:bodyPr>
            <a:noAutofit/>
          </a:bodyPr>
          <a:lstStyle/>
          <a:p>
            <a:pPr marL="0" indent="0" algn="l" rtl="0">
              <a:lnSpc>
                <a:spcPct val="100000"/>
              </a:lnSpc>
              <a:buNone/>
            </a:pPr>
            <a:r>
              <a:rPr lang="en-GB" sz="3600" b="1" dirty="0">
                <a:latin typeface="Sakkal Majalla" panose="02000000000000000000" pitchFamily="2" charset="-78"/>
                <a:cs typeface="Sakkal Majalla" panose="02000000000000000000" pitchFamily="2" charset="-78"/>
              </a:rPr>
              <a:t>Topics:</a:t>
            </a:r>
            <a:endParaRPr lang="ar-SA" sz="3600" b="1" dirty="0">
              <a:latin typeface="Sakkal Majalla" panose="02000000000000000000" pitchFamily="2" charset="-78"/>
              <a:cs typeface="Sakkal Majalla" panose="02000000000000000000" pitchFamily="2" charset="-78"/>
            </a:endParaRPr>
          </a:p>
          <a:p>
            <a:pPr marL="446088" indent="-446088" algn="l" rtl="0">
              <a:lnSpc>
                <a:spcPct val="150000"/>
              </a:lnSpc>
              <a:spcBef>
                <a:spcPts val="0"/>
              </a:spcBef>
              <a:buFont typeface="Wingdings" panose="05000000000000000000" pitchFamily="2" charset="2"/>
              <a:buChar char="ü"/>
            </a:pPr>
            <a:r>
              <a:rPr lang="en-US" sz="3600" b="1" dirty="0">
                <a:latin typeface="Sakkal Majalla" panose="02000000000000000000" pitchFamily="2" charset="-78"/>
                <a:cs typeface="Sakkal Majalla" panose="02000000000000000000" pitchFamily="2" charset="-78"/>
              </a:rPr>
              <a:t>Exploring Advanced Security Devices</a:t>
            </a:r>
            <a:r>
              <a:rPr lang="ar-DZ" sz="3600" b="1" dirty="0">
                <a:latin typeface="Sakkal Majalla" panose="02000000000000000000" pitchFamily="2" charset="-78"/>
                <a:cs typeface="Sakkal Majalla" panose="02000000000000000000" pitchFamily="2" charset="-78"/>
              </a:rPr>
              <a:t>استكشاف أجهزة الأمان المتقدمة</a:t>
            </a:r>
          </a:p>
          <a:p>
            <a:pPr marL="446088" indent="-446088" algn="l" rtl="0">
              <a:lnSpc>
                <a:spcPct val="150000"/>
              </a:lnSpc>
              <a:spcBef>
                <a:spcPts val="0"/>
              </a:spcBef>
              <a:buFont typeface="Wingdings" panose="05000000000000000000" pitchFamily="2" charset="2"/>
              <a:buChar char="ü"/>
            </a:pPr>
            <a:r>
              <a:rPr lang="en-US" sz="3600" b="1" dirty="0">
                <a:latin typeface="Sakkal Majalla" panose="02000000000000000000" pitchFamily="2" charset="-78"/>
                <a:cs typeface="Sakkal Majalla" panose="02000000000000000000" pitchFamily="2" charset="-78"/>
              </a:rPr>
              <a:t>Securing Wireless Networks  </a:t>
            </a:r>
            <a:r>
              <a:rPr lang="ar-DZ" sz="3600" b="1" dirty="0">
                <a:latin typeface="Sakkal Majalla" panose="02000000000000000000" pitchFamily="2" charset="-78"/>
                <a:cs typeface="Sakkal Majalla" panose="02000000000000000000" pitchFamily="2" charset="-78"/>
              </a:rPr>
              <a:t>تأمين الشبكات اللاسلكية</a:t>
            </a:r>
          </a:p>
          <a:p>
            <a:pPr marL="446088" indent="-446088" algn="l" rtl="0">
              <a:lnSpc>
                <a:spcPct val="150000"/>
              </a:lnSpc>
              <a:spcBef>
                <a:spcPts val="0"/>
              </a:spcBef>
              <a:buFont typeface="Wingdings" panose="05000000000000000000" pitchFamily="2" charset="2"/>
              <a:buChar char="ü"/>
            </a:pPr>
            <a:r>
              <a:rPr lang="en-US" sz="3600" b="1" dirty="0">
                <a:latin typeface="Sakkal Majalla" panose="02000000000000000000" pitchFamily="2" charset="-78"/>
                <a:cs typeface="Sakkal Majalla" panose="02000000000000000000" pitchFamily="2" charset="-78"/>
              </a:rPr>
              <a:t>Understanding Wireless Attacks  </a:t>
            </a:r>
            <a:r>
              <a:rPr lang="ar-DZ" sz="3600" b="1" dirty="0">
                <a:latin typeface="Sakkal Majalla" panose="02000000000000000000" pitchFamily="2" charset="-78"/>
                <a:cs typeface="Sakkal Majalla" panose="02000000000000000000" pitchFamily="2" charset="-78"/>
              </a:rPr>
              <a:t>فهم الهجمات اللاسلكية</a:t>
            </a:r>
          </a:p>
          <a:p>
            <a:pPr marL="446088" indent="-446088" algn="l" rtl="0">
              <a:lnSpc>
                <a:spcPct val="150000"/>
              </a:lnSpc>
              <a:spcBef>
                <a:spcPts val="0"/>
              </a:spcBef>
              <a:buFont typeface="Wingdings" panose="05000000000000000000" pitchFamily="2" charset="2"/>
              <a:buChar char="ü"/>
            </a:pPr>
            <a:r>
              <a:rPr lang="en-US" sz="3600" b="1" dirty="0">
                <a:latin typeface="Sakkal Majalla" panose="02000000000000000000" pitchFamily="2" charset="-78"/>
                <a:cs typeface="Sakkal Majalla" panose="02000000000000000000" pitchFamily="2" charset="-78"/>
              </a:rPr>
              <a:t>Using VPNs for Remote Access (</a:t>
            </a:r>
            <a:r>
              <a:rPr lang="ar-DZ" sz="3600" b="1" dirty="0">
                <a:latin typeface="Sakkal Majalla" panose="02000000000000000000" pitchFamily="2" charset="-78"/>
                <a:cs typeface="Sakkal Majalla" panose="02000000000000000000" pitchFamily="2" charset="-78"/>
              </a:rPr>
              <a:t>استخدام الشبكات الافتراضية الخاصة(</a:t>
            </a:r>
            <a:r>
              <a:rPr lang="en-US" sz="3600" b="1" dirty="0">
                <a:latin typeface="Sakkal Majalla" panose="02000000000000000000" pitchFamily="2" charset="-78"/>
                <a:cs typeface="Sakkal Majalla" panose="02000000000000000000" pitchFamily="2" charset="-78"/>
              </a:rPr>
              <a:t>VPN) </a:t>
            </a:r>
            <a:r>
              <a:rPr lang="ar-DZ" sz="3600" b="1" dirty="0">
                <a:latin typeface="Sakkal Majalla" panose="02000000000000000000" pitchFamily="2" charset="-78"/>
                <a:cs typeface="Sakkal Majalla" panose="02000000000000000000" pitchFamily="2" charset="-78"/>
              </a:rPr>
              <a:t>للوصول عن بعد</a:t>
            </a:r>
          </a:p>
          <a:p>
            <a:pPr marL="0" indent="0" algn="l" rtl="0">
              <a:lnSpc>
                <a:spcPct val="100000"/>
              </a:lnSpc>
              <a:spcBef>
                <a:spcPts val="0"/>
              </a:spcBef>
              <a:buNone/>
            </a:pPr>
            <a:endParaRPr lang="en-US" sz="36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36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36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36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9978176" y="1720819"/>
            <a:ext cx="2108067" cy="3876539"/>
          </a:xfrm>
          <a:prstGeom prst="rect">
            <a:avLst/>
          </a:prstGeom>
        </p:spPr>
      </p:pic>
      <p:sp>
        <p:nvSpPr>
          <p:cNvPr id="7" name="مستطيل 6">
            <a:extLst>
              <a:ext uri="{FF2B5EF4-FFF2-40B4-BE49-F238E27FC236}">
                <a16:creationId xmlns:a16="http://schemas.microsoft.com/office/drawing/2014/main" id="{5CA653DF-EEDB-457A-AABD-E8BA1DCF6DF1}"/>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26812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5DAF-1B90-440D-94C2-2B542EEE07BB}"/>
              </a:ext>
            </a:extLst>
          </p:cNvPr>
          <p:cNvSpPr>
            <a:spLocks noGrp="1"/>
          </p:cNvSpPr>
          <p:nvPr>
            <p:ph type="title" idx="4294967295"/>
          </p:nvPr>
        </p:nvSpPr>
        <p:spPr>
          <a:xfrm>
            <a:off x="0" y="2528743"/>
            <a:ext cx="3931051" cy="2034943"/>
          </a:xfrm>
        </p:spPr>
        <p:txBody>
          <a:bodyPr>
            <a:normAutofit fontScale="90000"/>
          </a:bodyPr>
          <a:lstStyle/>
          <a:p>
            <a:pPr marL="446088" indent="-446088" algn="l" rtl="0">
              <a:lnSpc>
                <a:spcPct val="100000"/>
              </a:lnSpc>
              <a:spcBef>
                <a:spcPts val="0"/>
              </a:spcBef>
              <a:buFont typeface="Wingdings" panose="05000000000000000000" pitchFamily="2" charset="2"/>
              <a:buChar char="ü"/>
            </a:pPr>
            <a:r>
              <a:rPr lang="en-US" sz="4400" b="1" dirty="0">
                <a:latin typeface="Sakkal Majalla" panose="02000000000000000000" pitchFamily="2" charset="-78"/>
                <a:cs typeface="Sakkal Majalla" panose="02000000000000000000" pitchFamily="2" charset="-78"/>
              </a:rPr>
              <a:t>Exploring Advanced Security Devices</a:t>
            </a:r>
          </a:p>
        </p:txBody>
      </p:sp>
      <p:pic>
        <p:nvPicPr>
          <p:cNvPr id="9" name="Picture 15">
            <a:extLst>
              <a:ext uri="{FF2B5EF4-FFF2-40B4-BE49-F238E27FC236}">
                <a16:creationId xmlns:a16="http://schemas.microsoft.com/office/drawing/2014/main" id="{7079E822-FE8A-45A5-AA7B-B751F83E5EE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7" name="مستطيل 6">
            <a:extLst>
              <a:ext uri="{FF2B5EF4-FFF2-40B4-BE49-F238E27FC236}">
                <a16:creationId xmlns:a16="http://schemas.microsoft.com/office/drawing/2014/main" id="{DB9712F4-B0BA-4BF4-A39B-331FA482B83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6" name="Content Placeholder 2"/>
          <p:cNvSpPr txBox="1">
            <a:spLocks/>
          </p:cNvSpPr>
          <p:nvPr/>
        </p:nvSpPr>
        <p:spPr>
          <a:xfrm>
            <a:off x="3931051" y="990531"/>
            <a:ext cx="8229600" cy="43735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CAF96036-EC8D-49BF-94FC-6695CF30F220}"/>
              </a:ext>
            </a:extLst>
          </p:cNvPr>
          <p:cNvSpPr/>
          <p:nvPr/>
        </p:nvSpPr>
        <p:spPr>
          <a:xfrm>
            <a:off x="3827930" y="0"/>
            <a:ext cx="7754470" cy="6432530"/>
          </a:xfrm>
          <a:prstGeom prst="rect">
            <a:avLst/>
          </a:prstGeom>
        </p:spPr>
        <p:txBody>
          <a:bodyPr wrap="square">
            <a:spAutoFit/>
          </a:bodyPr>
          <a:lstStyle/>
          <a:p>
            <a:pPr algn="just"/>
            <a:endParaRPr lang="en-GB" sz="1600" dirty="0"/>
          </a:p>
          <a:p>
            <a:pPr algn="just"/>
            <a:r>
              <a:rPr lang="en-GB" sz="1600" dirty="0"/>
              <a:t>Exploring advanced security devices involves looking into cutting-edge technologies and solutions designed to enhance security across various domains. Here are some advanced security devices worth exploring</a:t>
            </a:r>
          </a:p>
          <a:p>
            <a:pPr algn="just"/>
            <a:endParaRPr lang="en-GB" sz="1600" dirty="0"/>
          </a:p>
          <a:p>
            <a:pPr algn="just"/>
            <a:r>
              <a:rPr lang="ar-DZ" sz="1600" dirty="0"/>
              <a:t>استكشاف الأجهزة الأمنية المتقدمة يتضمن النظر في التقنيات والحلول الحديثة المصممة لتعزيز الأمان عبر مجالات مختلفة. فيما يلي بعض الأجهزة الأمنية المتقدمة التي تستحق الاستكشاف.</a:t>
            </a:r>
            <a:endParaRPr lang="en-GB" sz="1600" dirty="0"/>
          </a:p>
          <a:p>
            <a:pPr algn="just"/>
            <a:endParaRPr lang="en-GB" sz="1600" dirty="0"/>
          </a:p>
          <a:p>
            <a:pPr marL="285750" indent="-285750" algn="just">
              <a:buFont typeface="Arial" panose="020B0604020202020204" pitchFamily="34" charset="0"/>
              <a:buChar char="•"/>
            </a:pPr>
            <a:r>
              <a:rPr lang="en-GB" sz="1600" b="1" dirty="0"/>
              <a:t>Intrusion Detection Systems/Intrusion Prevention Systems (IDS/IPS)</a:t>
            </a:r>
            <a:r>
              <a:rPr lang="en-GB" sz="1600" dirty="0"/>
              <a:t>:   (</a:t>
            </a:r>
            <a:r>
              <a:rPr lang="ar-DZ" sz="1600" dirty="0"/>
              <a:t>أنظمة كشف الاختراق/أنظمة منع الاختراق (</a:t>
            </a:r>
            <a:r>
              <a:rPr lang="en-GB" sz="1600" dirty="0"/>
              <a:t>IDS/IPS):)</a:t>
            </a:r>
          </a:p>
          <a:p>
            <a:pPr marL="285750" indent="-285750" algn="just">
              <a:buFont typeface="Arial" panose="020B0604020202020204" pitchFamily="34" charset="0"/>
              <a:buChar char="•"/>
            </a:pPr>
            <a:r>
              <a:rPr lang="en-GB" sz="1600" b="1" dirty="0"/>
              <a:t>Security Information and Event Management (SIEM) Systems</a:t>
            </a:r>
            <a:r>
              <a:rPr lang="en-GB" sz="1600" dirty="0"/>
              <a:t>: </a:t>
            </a:r>
            <a:r>
              <a:rPr lang="ar-DZ" sz="1600" dirty="0"/>
              <a:t>أنظمة إدارة المعلومات والأحداث الأمنية (</a:t>
            </a:r>
            <a:r>
              <a:rPr lang="en-GB" sz="1600" dirty="0"/>
              <a:t>SIEM):</a:t>
            </a:r>
          </a:p>
          <a:p>
            <a:pPr marL="285750" indent="-285750" algn="just">
              <a:buFont typeface="Arial" panose="020B0604020202020204" pitchFamily="34" charset="0"/>
              <a:buChar char="•"/>
            </a:pPr>
            <a:r>
              <a:rPr lang="en-GB" sz="1600" b="1" dirty="0"/>
              <a:t>Endpoint Detection and Response (EDR) Solutions</a:t>
            </a:r>
            <a:r>
              <a:rPr lang="en-GB" sz="1600" dirty="0"/>
              <a:t>:  </a:t>
            </a:r>
            <a:r>
              <a:rPr lang="ar-DZ" sz="1600" dirty="0"/>
              <a:t>حلول كشف واستجابة النقاط النهائية (</a:t>
            </a:r>
            <a:r>
              <a:rPr lang="en-GB" sz="1600" dirty="0"/>
              <a:t>EDR):</a:t>
            </a:r>
          </a:p>
          <a:p>
            <a:pPr marL="285750" indent="-285750" algn="just">
              <a:buFont typeface="Arial" panose="020B0604020202020204" pitchFamily="34" charset="0"/>
              <a:buChar char="•"/>
            </a:pPr>
            <a:r>
              <a:rPr lang="en-GB" sz="1600" b="1" dirty="0"/>
              <a:t>Data Loss Prevention (DLP) Solutions</a:t>
            </a:r>
            <a:r>
              <a:rPr lang="en-GB" sz="1600" dirty="0"/>
              <a:t>:   </a:t>
            </a:r>
            <a:r>
              <a:rPr lang="ar-DZ" sz="1600" dirty="0"/>
              <a:t>حلول منع فقدان البيانات (</a:t>
            </a:r>
            <a:r>
              <a:rPr lang="en-GB" sz="1600" dirty="0"/>
              <a:t>DLP):</a:t>
            </a:r>
          </a:p>
          <a:p>
            <a:pPr marL="285750" indent="-285750" algn="just">
              <a:buFont typeface="Arial" panose="020B0604020202020204" pitchFamily="34" charset="0"/>
              <a:buChar char="•"/>
            </a:pPr>
            <a:r>
              <a:rPr lang="en-GB" sz="1600" b="1" dirty="0"/>
              <a:t>Biometric Access Control Systems</a:t>
            </a:r>
            <a:r>
              <a:rPr lang="en-GB" sz="1600" dirty="0"/>
              <a:t>:  </a:t>
            </a:r>
            <a:r>
              <a:rPr lang="ar-DZ" sz="1600" dirty="0"/>
              <a:t>أنظمة التحكم في الوصول بالبيومترية:</a:t>
            </a:r>
          </a:p>
          <a:p>
            <a:pPr algn="just"/>
            <a:endParaRPr lang="en-GB" sz="1600" dirty="0"/>
          </a:p>
          <a:p>
            <a:pPr algn="just"/>
            <a:r>
              <a:rPr lang="en-GB" sz="1600" dirty="0"/>
              <a:t>Exploring and implementing these advanced security devices can significantly enhance an organization's security posture and resilience against evolving cyber threats. However, it's essential to carefully evaluate and tailor security solutions based on specific security requirements, risk profiles, regulatory compliance, and budget considerations.</a:t>
            </a:r>
          </a:p>
          <a:p>
            <a:pPr algn="just"/>
            <a:endParaRPr lang="en-GB" sz="1600" dirty="0"/>
          </a:p>
          <a:p>
            <a:pPr algn="just"/>
            <a:r>
              <a:rPr lang="ar-DZ" sz="1600" dirty="0"/>
              <a:t>استكشاف وتنفيذ هذه الأجهزة الأمنية المتقدمة يمكن أن يعزز بشكل كبير موقف الأمان لدى المؤسسة وقدرتها على التحمل أمام التهديدات السيبرانية المتطورة. ومع ذلك، من الضروري تقييم وتصميم الحلول الأمنية بعناية بناءً على المتطلبات الأمنية الخاصة، وملامح المخاطر، والامتثال التنظيمي، والاعتبارات المالية.</a:t>
            </a:r>
            <a:endParaRPr lang="en-GB" sz="1600" dirty="0"/>
          </a:p>
        </p:txBody>
      </p:sp>
    </p:spTree>
    <p:extLst>
      <p:ext uri="{BB962C8B-B14F-4D97-AF65-F5344CB8AC3E}">
        <p14:creationId xmlns:p14="http://schemas.microsoft.com/office/powerpoint/2010/main" val="144293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A76F04-86DA-4FD5-A408-F7DF7ADFFE6A}"/>
              </a:ext>
            </a:extLst>
          </p:cNvPr>
          <p:cNvSpPr/>
          <p:nvPr/>
        </p:nvSpPr>
        <p:spPr>
          <a:xfrm>
            <a:off x="636494" y="274801"/>
            <a:ext cx="11223811" cy="7017306"/>
          </a:xfrm>
          <a:prstGeom prst="rect">
            <a:avLst/>
          </a:prstGeom>
        </p:spPr>
        <p:txBody>
          <a:bodyPr wrap="square">
            <a:spAutoFit/>
          </a:bodyPr>
          <a:lstStyle/>
          <a:p>
            <a:pPr algn="just"/>
            <a:r>
              <a:rPr lang="en-GB" b="1" dirty="0"/>
              <a:t>Intrusion Detection Systems/Intrusion Prevention Systems (IDS/IPS)</a:t>
            </a:r>
            <a:r>
              <a:rPr lang="en-GB" dirty="0"/>
              <a:t>: IDS/IPS devices monitor network traffic for suspicious activity or known attack patterns. Advanced IDS/IPS solutions utilize machine learning algorithms, </a:t>
            </a:r>
            <a:r>
              <a:rPr lang="en-GB" dirty="0" err="1"/>
              <a:t>behavioral</a:t>
            </a:r>
            <a:r>
              <a:rPr lang="en-GB" dirty="0"/>
              <a:t> analysis, and threat intelligence to detect and respond to emerging threats in real-time.</a:t>
            </a:r>
            <a:endParaRPr lang="en-GB" dirty="0">
              <a:solidFill>
                <a:srgbClr val="0D0D0D"/>
              </a:solidFill>
              <a:latin typeface="Söhne"/>
            </a:endParaRPr>
          </a:p>
          <a:p>
            <a:pPr algn="just"/>
            <a:r>
              <a:rPr lang="ar-DZ" dirty="0">
                <a:solidFill>
                  <a:srgbClr val="0D0D0D"/>
                </a:solidFill>
                <a:latin typeface="Söhne"/>
              </a:rPr>
              <a:t>أنظمة كشف الاختراق/أنظمة منع الاختراق (</a:t>
            </a:r>
            <a:r>
              <a:rPr lang="en-GB" dirty="0">
                <a:solidFill>
                  <a:srgbClr val="0D0D0D"/>
                </a:solidFill>
                <a:latin typeface="Söhne"/>
              </a:rPr>
              <a:t>IDS/IPS): </a:t>
            </a:r>
            <a:r>
              <a:rPr lang="ar-DZ" dirty="0">
                <a:solidFill>
                  <a:srgbClr val="0D0D0D"/>
                </a:solidFill>
                <a:latin typeface="Söhne"/>
              </a:rPr>
              <a:t>تقوم أجهزة </a:t>
            </a:r>
            <a:r>
              <a:rPr lang="en-GB" dirty="0">
                <a:solidFill>
                  <a:srgbClr val="0D0D0D"/>
                </a:solidFill>
                <a:latin typeface="Söhne"/>
              </a:rPr>
              <a:t>IDS/IPS </a:t>
            </a:r>
            <a:r>
              <a:rPr lang="ar-DZ" dirty="0">
                <a:solidFill>
                  <a:srgbClr val="0D0D0D"/>
                </a:solidFill>
                <a:latin typeface="Söhne"/>
              </a:rPr>
              <a:t>بمراقبة حركة المرور في الشبكة بحثاً عن نشاط مشبوه أو أنماط هجوم معروفة. تستخدم حلول </a:t>
            </a:r>
            <a:r>
              <a:rPr lang="en-GB" dirty="0">
                <a:solidFill>
                  <a:srgbClr val="0D0D0D"/>
                </a:solidFill>
                <a:latin typeface="Söhne"/>
              </a:rPr>
              <a:t>IDS/IPS </a:t>
            </a:r>
            <a:r>
              <a:rPr lang="ar-DZ" dirty="0">
                <a:solidFill>
                  <a:srgbClr val="0D0D0D"/>
                </a:solidFill>
                <a:latin typeface="Söhne"/>
              </a:rPr>
              <a:t>المتقدمة خوارزميات التعلم الآلي، والتحليل السلوكي، والمخابرات الاصطناعية لاكتشاف والرد على التهديدات الناشئة في الوقت الفعلي.</a:t>
            </a:r>
            <a:endParaRPr lang="en-GB" dirty="0">
              <a:solidFill>
                <a:srgbClr val="0D0D0D"/>
              </a:solidFill>
              <a:latin typeface="Söhne"/>
            </a:endParaRPr>
          </a:p>
          <a:p>
            <a:pPr algn="just"/>
            <a:endParaRPr lang="en-GB" dirty="0">
              <a:solidFill>
                <a:srgbClr val="0D0D0D"/>
              </a:solidFill>
              <a:latin typeface="Söhne"/>
            </a:endParaRPr>
          </a:p>
          <a:p>
            <a:pPr algn="just"/>
            <a:r>
              <a:rPr lang="en-GB" b="1" dirty="0"/>
              <a:t>Security Information and Event Management (SIEM) Systems</a:t>
            </a:r>
            <a:r>
              <a:rPr lang="en-GB" dirty="0"/>
              <a:t>: SIEM systems aggregate and </a:t>
            </a:r>
            <a:r>
              <a:rPr lang="en-GB" dirty="0" err="1"/>
              <a:t>analyze</a:t>
            </a:r>
            <a:r>
              <a:rPr lang="en-GB" dirty="0"/>
              <a:t> log data from various sources across an organization's IT infrastructure. They provide centralized visibility into security events, facilitate threat detection, and support incident response and forensic investigations through correlation and analysis of security event data.</a:t>
            </a:r>
          </a:p>
          <a:p>
            <a:pPr algn="just"/>
            <a:r>
              <a:rPr lang="ar-DZ" dirty="0"/>
              <a:t>أنظمة إدارة المعلومات والأحداث الأمنية (</a:t>
            </a:r>
            <a:r>
              <a:rPr lang="en-GB" dirty="0"/>
              <a:t>SIEM): </a:t>
            </a:r>
            <a:r>
              <a:rPr lang="ar-DZ" dirty="0"/>
              <a:t>تقوم أنظمة </a:t>
            </a:r>
            <a:r>
              <a:rPr lang="en-GB" dirty="0"/>
              <a:t>SIEM </a:t>
            </a:r>
            <a:r>
              <a:rPr lang="ar-DZ" dirty="0"/>
              <a:t>بتجميع وتحليل بيانات السجلات من مصادر مختلفة عبر بنية البنية التحتية لتقنية المعلومات في المؤسسة. توفر هذه الأنظمة رؤية مركزية لأحداث الأمان، وتسهل اكتشاف التهديدات، وتدعم استجابة الحوادث والتحقيقات الجنائية من خلال تداول وتحليل بيانات أحداث الأمان.</a:t>
            </a:r>
            <a:endParaRPr lang="en-GB" dirty="0"/>
          </a:p>
          <a:p>
            <a:pPr algn="just"/>
            <a:endParaRPr lang="en-GB" dirty="0"/>
          </a:p>
          <a:p>
            <a:pPr algn="just"/>
            <a:r>
              <a:rPr lang="en-GB" b="1" dirty="0"/>
              <a:t>Endpoint Detection and Response (EDR) Solutions</a:t>
            </a:r>
            <a:r>
              <a:rPr lang="en-GB" dirty="0"/>
              <a:t>: EDR solutions monitor and </a:t>
            </a:r>
            <a:r>
              <a:rPr lang="en-GB" dirty="0" err="1"/>
              <a:t>analyze</a:t>
            </a:r>
            <a:r>
              <a:rPr lang="en-GB" dirty="0"/>
              <a:t> endpoint activities in real-time to detect and respond to advanced threats. They provide visibility into endpoint </a:t>
            </a:r>
            <a:r>
              <a:rPr lang="en-GB" dirty="0" err="1"/>
              <a:t>behavior</a:t>
            </a:r>
            <a:r>
              <a:rPr lang="en-GB" dirty="0"/>
              <a:t>, detect suspicious activities, and enable rapid response and remediation to mitigate security incidents.</a:t>
            </a:r>
          </a:p>
          <a:p>
            <a:pPr algn="just"/>
            <a:endParaRPr lang="en-GB" dirty="0"/>
          </a:p>
          <a:p>
            <a:pPr algn="just"/>
            <a:r>
              <a:rPr lang="ar-DZ" dirty="0"/>
              <a:t>حلول كشف واستجابة النقاط النهائية (</a:t>
            </a:r>
            <a:r>
              <a:rPr lang="en-GB" dirty="0"/>
              <a:t>EDR): </a:t>
            </a:r>
            <a:r>
              <a:rPr lang="ar-DZ" dirty="0"/>
              <a:t>تقوم حلول </a:t>
            </a:r>
            <a:r>
              <a:rPr lang="en-GB" dirty="0"/>
              <a:t>EDR </a:t>
            </a:r>
            <a:r>
              <a:rPr lang="ar-DZ" dirty="0"/>
              <a:t>بمراقبة وتحليل أنشطة النقاط النهائية في الوقت الحقيقي لاكتشاف والرد على التهديدات المتقدمة. توفر هذه الحلول رؤيةً لسلوك النقطة النهائية، وتكتشف الأنشطة المشبوهة، وتمكن من الاستجابة السريعة والتحقيق لتقليل حوادث الأمان.</a:t>
            </a:r>
            <a:endParaRPr lang="en-GB" dirty="0"/>
          </a:p>
          <a:p>
            <a:pPr algn="just"/>
            <a:endParaRPr lang="en-GB" dirty="0"/>
          </a:p>
          <a:p>
            <a:pPr algn="just"/>
            <a:endParaRPr lang="en-GB" dirty="0"/>
          </a:p>
        </p:txBody>
      </p:sp>
    </p:spTree>
    <p:extLst>
      <p:ext uri="{BB962C8B-B14F-4D97-AF65-F5344CB8AC3E}">
        <p14:creationId xmlns:p14="http://schemas.microsoft.com/office/powerpoint/2010/main" val="96329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C7DE26-66B1-42F2-8335-F7854DEB2593}"/>
              </a:ext>
            </a:extLst>
          </p:cNvPr>
          <p:cNvSpPr/>
          <p:nvPr/>
        </p:nvSpPr>
        <p:spPr>
          <a:xfrm>
            <a:off x="457200" y="480589"/>
            <a:ext cx="9780494" cy="6463308"/>
          </a:xfrm>
          <a:prstGeom prst="rect">
            <a:avLst/>
          </a:prstGeom>
        </p:spPr>
        <p:txBody>
          <a:bodyPr wrap="square">
            <a:spAutoFit/>
          </a:bodyPr>
          <a:lstStyle/>
          <a:p>
            <a:pPr algn="just"/>
            <a:r>
              <a:rPr lang="en-GB" sz="1600" b="1" dirty="0"/>
              <a:t>Data Loss Prevention (DLP) Solutions</a:t>
            </a:r>
            <a:r>
              <a:rPr lang="en-GB" sz="1600" dirty="0"/>
              <a:t>: DLP solutions monitor and control the movement of sensitive data across the network to prevent data breaches and leakage. They enforce policies to classify, monitor, and protect sensitive data, whether at rest, in transit, or in use.</a:t>
            </a:r>
          </a:p>
          <a:p>
            <a:pPr algn="just"/>
            <a:endParaRPr lang="en-GB" sz="1600" dirty="0"/>
          </a:p>
          <a:p>
            <a:pPr algn="just"/>
            <a:endParaRPr lang="en-GB" sz="1600" dirty="0"/>
          </a:p>
          <a:p>
            <a:pPr algn="just"/>
            <a:endParaRPr lang="en-GB" sz="1600" dirty="0"/>
          </a:p>
          <a:p>
            <a:pPr algn="just"/>
            <a:r>
              <a:rPr lang="ar-DZ" dirty="0"/>
              <a:t>حلول منع فقدان البيانات (</a:t>
            </a:r>
            <a:r>
              <a:rPr lang="en-GB" dirty="0"/>
              <a:t>DLP): </a:t>
            </a:r>
            <a:r>
              <a:rPr lang="ar-DZ" dirty="0"/>
              <a:t>تقوم حلول </a:t>
            </a:r>
            <a:r>
              <a:rPr lang="en-GB" dirty="0"/>
              <a:t>DLP </a:t>
            </a:r>
            <a:r>
              <a:rPr lang="ar-DZ" dirty="0"/>
              <a:t>بمراقبة والتحكم في حركة البيانات الحساسة عبر الشبكة لمنع انتهاكات البيانات وتسربها. تفرض هذه الحلول سياسات لتصنيف ومراقبة وحماية البيانات الحساسة، سواء كانت في حالة الراحة أو أثناء الانتقال أو في الاستخدام.</a:t>
            </a:r>
            <a:endParaRPr lang="en-GB" sz="1600" dirty="0"/>
          </a:p>
          <a:p>
            <a:pPr algn="just"/>
            <a:endParaRPr lang="en-GB" sz="1600" dirty="0"/>
          </a:p>
          <a:p>
            <a:pPr algn="just"/>
            <a:endParaRPr lang="en-GB" sz="1600" dirty="0"/>
          </a:p>
          <a:p>
            <a:pPr algn="just"/>
            <a:endParaRPr lang="en-GB" sz="1600" dirty="0"/>
          </a:p>
          <a:p>
            <a:pPr algn="just"/>
            <a:r>
              <a:rPr lang="en-GB" sz="1600" b="1" dirty="0"/>
              <a:t>Biometric Access Control Systems</a:t>
            </a:r>
            <a:r>
              <a:rPr lang="en-GB" sz="1600" dirty="0"/>
              <a:t>: Biometric access control systems use biometric identifiers such as fingerprints, facial recognition, iris scans, or voice recognition to authenticate and authorize individuals' access to physical and digital assets. They provide strong authentication and enhance security by eliminating the need for traditional authentication methods like passwords or access cards.</a:t>
            </a:r>
          </a:p>
          <a:p>
            <a:pPr algn="just"/>
            <a:endParaRPr lang="en-GB" sz="1600" dirty="0"/>
          </a:p>
          <a:p>
            <a:pPr algn="just"/>
            <a:endParaRPr lang="en-GB" sz="1600" dirty="0"/>
          </a:p>
          <a:p>
            <a:pPr algn="just"/>
            <a:r>
              <a:rPr lang="ar-DZ" dirty="0"/>
              <a:t>أنظمة التحكم في الوصول بالبيومترية: تستخدم أنظمة التحكم في الوصول بالبيومترية معرفات بيومترية مثل البصمات الإصبعية، والتعرف على الوجوه، وفحص القزحية، أو التعرف على الصوت للتحقق من هوية الأفراد وتخويلهم بالوصول إلى الأصول الفعلية والرقمية. توفر هذه الأنظمة مصادقة قوية وتعزز الأمان من خلال القضاء على الحاجة إلى طرق المصادقة التقليدية مثل كلمات المرور أو بطاقات الوصول.</a:t>
            </a:r>
            <a:endParaRPr lang="en-GB" sz="1600" dirty="0"/>
          </a:p>
          <a:p>
            <a:pPr algn="just"/>
            <a:endParaRPr lang="en-GB" sz="1600" dirty="0"/>
          </a:p>
          <a:p>
            <a:pPr algn="just"/>
            <a:endParaRPr lang="en-GB" sz="1600" dirty="0"/>
          </a:p>
          <a:p>
            <a:pPr algn="just"/>
            <a:endParaRPr lang="en-GB" sz="1600" dirty="0"/>
          </a:p>
        </p:txBody>
      </p:sp>
    </p:spTree>
    <p:extLst>
      <p:ext uri="{BB962C8B-B14F-4D97-AF65-F5344CB8AC3E}">
        <p14:creationId xmlns:p14="http://schemas.microsoft.com/office/powerpoint/2010/main" val="3318840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5DAF-1B90-440D-94C2-2B542EEE07BB}"/>
              </a:ext>
            </a:extLst>
          </p:cNvPr>
          <p:cNvSpPr>
            <a:spLocks noGrp="1"/>
          </p:cNvSpPr>
          <p:nvPr>
            <p:ph type="title" idx="4294967295"/>
          </p:nvPr>
        </p:nvSpPr>
        <p:spPr>
          <a:xfrm>
            <a:off x="0" y="2528743"/>
            <a:ext cx="3931051" cy="2034943"/>
          </a:xfrm>
        </p:spPr>
        <p:txBody>
          <a:bodyPr>
            <a:normAutofit/>
          </a:bodyPr>
          <a:lstStyle/>
          <a:p>
            <a:r>
              <a:rPr lang="en-US" sz="4400" b="1" spc="0" dirty="0">
                <a:solidFill>
                  <a:prstClr val="black"/>
                </a:solidFill>
                <a:latin typeface="Calibri"/>
              </a:rPr>
              <a:t>Understanding IDSs and IPSs</a:t>
            </a:r>
            <a:endParaRPr lang="en-GB" b="1" dirty="0">
              <a:latin typeface="Sakkal Majalla" panose="02000000000000000000" pitchFamily="2" charset="-78"/>
              <a:ea typeface="+mn-ea"/>
              <a:cs typeface="Sakkal Majalla" panose="02000000000000000000" pitchFamily="2" charset="-78"/>
            </a:endParaRPr>
          </a:p>
        </p:txBody>
      </p:sp>
      <p:pic>
        <p:nvPicPr>
          <p:cNvPr id="9" name="Picture 15">
            <a:extLst>
              <a:ext uri="{FF2B5EF4-FFF2-40B4-BE49-F238E27FC236}">
                <a16:creationId xmlns:a16="http://schemas.microsoft.com/office/drawing/2014/main" id="{7079E822-FE8A-45A5-AA7B-B751F83E5EE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7" name="مستطيل 6">
            <a:extLst>
              <a:ext uri="{FF2B5EF4-FFF2-40B4-BE49-F238E27FC236}">
                <a16:creationId xmlns:a16="http://schemas.microsoft.com/office/drawing/2014/main" id="{DB9712F4-B0BA-4BF4-A39B-331FA482B83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6" name="Content Placeholder 2"/>
          <p:cNvSpPr txBox="1">
            <a:spLocks/>
          </p:cNvSpPr>
          <p:nvPr/>
        </p:nvSpPr>
        <p:spPr>
          <a:xfrm>
            <a:off x="3931051" y="990531"/>
            <a:ext cx="8229600" cy="4373563"/>
          </a:xfrm>
          <a:prstGeom prst="rect">
            <a:avLst/>
          </a:prstGeom>
        </p:spPr>
        <p:txBody>
          <a:bodyPr vert="horz" lIns="91440" tIns="45720" rIns="91440" bIns="45720" rtlCol="0">
            <a:no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defRPr/>
            </a:pPr>
            <a:r>
              <a:rPr lang="en-GB" sz="2800" dirty="0"/>
              <a:t>Intrusion Detection Systems (IDS) and Intrusion Prevention Systems (IPS) are critical components of network security infrastructure designed to detect and respond to potential security threats. Here's an exploration of IDS/IPS and their key aspects:</a:t>
            </a:r>
          </a:p>
          <a:p>
            <a:pPr lvl="0" algn="just">
              <a:defRPr/>
            </a:pPr>
            <a:endParaRPr kumimoji="0" lang="en-GB" sz="2800" b="0" i="0" u="none" strike="noStrike" kern="1200" cap="none" spc="0" normalizeH="0" baseline="0" noProof="0" dirty="0">
              <a:ln>
                <a:noFill/>
              </a:ln>
              <a:solidFill>
                <a:sysClr val="windowText" lastClr="000000"/>
              </a:solidFill>
              <a:effectLst/>
              <a:uLnTx/>
              <a:uFillTx/>
              <a:latin typeface="Calibri"/>
              <a:ea typeface="+mn-ea"/>
              <a:cs typeface="+mn-cs"/>
            </a:endParaRPr>
          </a:p>
          <a:p>
            <a:pPr lvl="0" algn="just">
              <a:defRPr/>
            </a:pPr>
            <a:r>
              <a:rPr lang="ar-DZ" sz="2800" dirty="0"/>
              <a:t>أنظمة كشف الاختراق (</a:t>
            </a:r>
            <a:r>
              <a:rPr lang="en-GB" sz="2800" dirty="0"/>
              <a:t>IDS) </a:t>
            </a:r>
            <a:r>
              <a:rPr lang="ar-DZ" sz="2800" dirty="0"/>
              <a:t>وأنظمة منع الاختراق (</a:t>
            </a:r>
            <a:r>
              <a:rPr lang="en-GB" sz="2800" dirty="0"/>
              <a:t>IPS) </a:t>
            </a:r>
            <a:r>
              <a:rPr lang="ar-DZ" sz="2800" dirty="0"/>
              <a:t>هي مكونات حرجة من بنية الأمان الشبكي المصممة لاكتشاف والرد على التهديدات الأمنية المحتملة. فيما يلي استكشاف لأنظمة كشف الاختراق/منع الاختراق وجوانبها الرئيسية:</a:t>
            </a: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85380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043694-A377-453A-AA59-FBD48568C9D3}"/>
              </a:ext>
            </a:extLst>
          </p:cNvPr>
          <p:cNvSpPr/>
          <p:nvPr/>
        </p:nvSpPr>
        <p:spPr>
          <a:xfrm>
            <a:off x="1048870" y="346117"/>
            <a:ext cx="10811436" cy="7294305"/>
          </a:xfrm>
          <a:prstGeom prst="rect">
            <a:avLst/>
          </a:prstGeom>
        </p:spPr>
        <p:txBody>
          <a:bodyPr wrap="square">
            <a:spAutoFit/>
          </a:bodyPr>
          <a:lstStyle/>
          <a:p>
            <a:r>
              <a:rPr lang="en-GB" b="1" dirty="0">
                <a:solidFill>
                  <a:srgbClr val="0D0D0D"/>
                </a:solidFill>
                <a:latin typeface="Söhne"/>
              </a:rPr>
              <a:t>Intrusion Detection Systems (IDS): </a:t>
            </a:r>
            <a:r>
              <a:rPr lang="ar-DZ" b="1" dirty="0">
                <a:solidFill>
                  <a:srgbClr val="0D0D0D"/>
                </a:solidFill>
                <a:latin typeface="Söhne"/>
              </a:rPr>
              <a:t>أنظمة كشف الاختراق (</a:t>
            </a:r>
            <a:r>
              <a:rPr lang="en-GB" b="1" dirty="0">
                <a:solidFill>
                  <a:srgbClr val="0D0D0D"/>
                </a:solidFill>
                <a:latin typeface="Söhne"/>
              </a:rPr>
              <a:t>IDS):</a:t>
            </a:r>
          </a:p>
          <a:p>
            <a:endParaRPr lang="en-GB" b="1" dirty="0">
              <a:solidFill>
                <a:srgbClr val="0D0D0D"/>
              </a:solidFill>
              <a:latin typeface="Söhne"/>
            </a:endParaRPr>
          </a:p>
          <a:p>
            <a:pPr>
              <a:buFont typeface="+mj-lt"/>
              <a:buAutoNum type="arabicPeriod"/>
            </a:pPr>
            <a:r>
              <a:rPr lang="en-GB" b="1" dirty="0">
                <a:solidFill>
                  <a:srgbClr val="0D0D0D"/>
                </a:solidFill>
                <a:latin typeface="Söhne"/>
              </a:rPr>
              <a:t>Functionality</a:t>
            </a:r>
            <a:r>
              <a:rPr lang="en-GB" dirty="0">
                <a:solidFill>
                  <a:srgbClr val="0D0D0D"/>
                </a:solidFill>
                <a:latin typeface="Söhne"/>
              </a:rPr>
              <a:t>: IDS monitor network traffic and system activities in real-time, searching for patterns or </a:t>
            </a:r>
            <a:r>
              <a:rPr lang="en-GB" dirty="0" err="1">
                <a:solidFill>
                  <a:srgbClr val="0D0D0D"/>
                </a:solidFill>
                <a:latin typeface="Söhne"/>
              </a:rPr>
              <a:t>behaviors</a:t>
            </a:r>
            <a:r>
              <a:rPr lang="en-GB" dirty="0">
                <a:solidFill>
                  <a:srgbClr val="0D0D0D"/>
                </a:solidFill>
                <a:latin typeface="Söhne"/>
              </a:rPr>
              <a:t> that may indicate a security breach or unauthorized access.</a:t>
            </a:r>
          </a:p>
          <a:p>
            <a:endParaRPr lang="en-GB" dirty="0">
              <a:solidFill>
                <a:srgbClr val="0D0D0D"/>
              </a:solidFill>
              <a:latin typeface="Söhne"/>
            </a:endParaRPr>
          </a:p>
          <a:p>
            <a:r>
              <a:rPr lang="ar-DZ" dirty="0">
                <a:solidFill>
                  <a:srgbClr val="0D0D0D"/>
                </a:solidFill>
                <a:latin typeface="Söhne"/>
              </a:rPr>
              <a:t>الوظيفة: تقوم أنظمة كشف الاختراق بمراقبة حركة المرور في الشبكة وأنشطة النظام في الوقت الحقيقي، بحثًا عن أنماط أو سلوكيات قد تشير إلى وجود خرق أمني أو وصول غير مصرح به.</a:t>
            </a:r>
            <a:endParaRPr lang="en-GB" dirty="0">
              <a:solidFill>
                <a:srgbClr val="0D0D0D"/>
              </a:solidFill>
              <a:latin typeface="Söhne"/>
            </a:endParaRPr>
          </a:p>
          <a:p>
            <a:endParaRPr lang="en-GB" dirty="0">
              <a:solidFill>
                <a:srgbClr val="0D0D0D"/>
              </a:solidFill>
              <a:latin typeface="Söhne"/>
            </a:endParaRPr>
          </a:p>
          <a:p>
            <a:r>
              <a:rPr lang="en-GB" b="1" dirty="0">
                <a:solidFill>
                  <a:srgbClr val="0D0D0D"/>
                </a:solidFill>
                <a:latin typeface="Söhne"/>
              </a:rPr>
              <a:t>2. Detection Methods</a:t>
            </a:r>
            <a:r>
              <a:rPr lang="en-GB" dirty="0">
                <a:solidFill>
                  <a:srgbClr val="0D0D0D"/>
                </a:solidFill>
                <a:latin typeface="Söhne"/>
              </a:rPr>
              <a:t>:  </a:t>
            </a:r>
            <a:r>
              <a:rPr lang="ar-DZ" dirty="0">
                <a:solidFill>
                  <a:srgbClr val="0D0D0D"/>
                </a:solidFill>
                <a:latin typeface="Söhne"/>
              </a:rPr>
              <a:t>أساليب الكشف:</a:t>
            </a:r>
          </a:p>
          <a:p>
            <a:pPr marL="742950" lvl="1" indent="-285750">
              <a:buFont typeface="+mj-lt"/>
              <a:buAutoNum type="arabicPeriod"/>
            </a:pPr>
            <a:r>
              <a:rPr lang="en-GB" b="1" dirty="0">
                <a:solidFill>
                  <a:srgbClr val="0D0D0D"/>
                </a:solidFill>
                <a:latin typeface="Söhne"/>
              </a:rPr>
              <a:t>Signature-based Detection</a:t>
            </a:r>
            <a:r>
              <a:rPr lang="en-GB" dirty="0">
                <a:solidFill>
                  <a:srgbClr val="0D0D0D"/>
                </a:solidFill>
                <a:latin typeface="Söhne"/>
              </a:rPr>
              <a:t>: Compares observed patterns in network traffic or system activity against known attack signatures or patterns of known threats.</a:t>
            </a:r>
          </a:p>
          <a:p>
            <a:pPr lvl="1"/>
            <a:r>
              <a:rPr lang="ar-DZ" dirty="0">
                <a:solidFill>
                  <a:srgbClr val="0D0D0D"/>
                </a:solidFill>
                <a:latin typeface="Söhne"/>
              </a:rPr>
              <a:t>الكشف القائم على النمط: يقوم بمقارنة الأنماط المراقبة في حركة المرور في الشبكة أو أنشطة النظام مع التواقيع المعروفة للهجمات أو أنماط التهديدات المعروفة.</a:t>
            </a:r>
          </a:p>
          <a:p>
            <a:pPr lvl="1"/>
            <a:r>
              <a:rPr lang="en-GB" b="1" dirty="0">
                <a:solidFill>
                  <a:srgbClr val="0D0D0D"/>
                </a:solidFill>
                <a:latin typeface="Söhne"/>
              </a:rPr>
              <a:t>2. Anomaly-based Detection</a:t>
            </a:r>
            <a:r>
              <a:rPr lang="en-GB" dirty="0">
                <a:solidFill>
                  <a:srgbClr val="0D0D0D"/>
                </a:solidFill>
                <a:latin typeface="Söhne"/>
              </a:rPr>
              <a:t>: Establishes a baseline of normal network </a:t>
            </a:r>
            <a:r>
              <a:rPr lang="en-GB" dirty="0" err="1">
                <a:solidFill>
                  <a:srgbClr val="0D0D0D"/>
                </a:solidFill>
                <a:latin typeface="Söhne"/>
              </a:rPr>
              <a:t>behavior</a:t>
            </a:r>
            <a:r>
              <a:rPr lang="en-GB" dirty="0">
                <a:solidFill>
                  <a:srgbClr val="0D0D0D"/>
                </a:solidFill>
                <a:latin typeface="Söhne"/>
              </a:rPr>
              <a:t> and alerts on deviations from this baseline, which may indicate suspicious or malicious activity.</a:t>
            </a:r>
          </a:p>
          <a:p>
            <a:pPr lvl="1"/>
            <a:r>
              <a:rPr lang="ar-DZ" dirty="0">
                <a:solidFill>
                  <a:srgbClr val="0D0D0D"/>
                </a:solidFill>
                <a:latin typeface="Söhne"/>
              </a:rPr>
              <a:t>الكشف القائم على الشذوذ: يقوم بإنشاء قاعدة معيارية لسلوك الشبكة الطبيعي ويصدر تنبيهات حول أي انحراف عن هذه القاعدة، مما قد يشير إلى نشاط مشبوه أو ضار.</a:t>
            </a:r>
          </a:p>
          <a:p>
            <a:pPr lvl="1"/>
            <a:r>
              <a:rPr lang="en-GB" b="1" dirty="0">
                <a:solidFill>
                  <a:srgbClr val="0D0D0D"/>
                </a:solidFill>
                <a:latin typeface="Söhne"/>
              </a:rPr>
              <a:t>3. </a:t>
            </a:r>
            <a:r>
              <a:rPr lang="en-GB" b="1" dirty="0" err="1">
                <a:solidFill>
                  <a:srgbClr val="0D0D0D"/>
                </a:solidFill>
                <a:latin typeface="Söhne"/>
              </a:rPr>
              <a:t>Behavior</a:t>
            </a:r>
            <a:r>
              <a:rPr lang="en-GB" b="1" dirty="0">
                <a:solidFill>
                  <a:srgbClr val="0D0D0D"/>
                </a:solidFill>
                <a:latin typeface="Söhne"/>
              </a:rPr>
              <a:t>-based Detection</a:t>
            </a:r>
            <a:r>
              <a:rPr lang="en-GB" dirty="0">
                <a:solidFill>
                  <a:srgbClr val="0D0D0D"/>
                </a:solidFill>
                <a:latin typeface="Söhne"/>
              </a:rPr>
              <a:t>: </a:t>
            </a:r>
            <a:r>
              <a:rPr lang="en-GB" dirty="0" err="1">
                <a:solidFill>
                  <a:srgbClr val="0D0D0D"/>
                </a:solidFill>
                <a:latin typeface="Söhne"/>
              </a:rPr>
              <a:t>Analyzes</a:t>
            </a:r>
            <a:r>
              <a:rPr lang="en-GB" dirty="0">
                <a:solidFill>
                  <a:srgbClr val="0D0D0D"/>
                </a:solidFill>
                <a:latin typeface="Söhne"/>
              </a:rPr>
              <a:t> the </a:t>
            </a:r>
            <a:r>
              <a:rPr lang="en-GB" dirty="0" err="1">
                <a:solidFill>
                  <a:srgbClr val="0D0D0D"/>
                </a:solidFill>
                <a:latin typeface="Söhne"/>
              </a:rPr>
              <a:t>behavior</a:t>
            </a:r>
            <a:r>
              <a:rPr lang="en-GB" dirty="0">
                <a:solidFill>
                  <a:srgbClr val="0D0D0D"/>
                </a:solidFill>
                <a:latin typeface="Söhne"/>
              </a:rPr>
              <a:t> of network traffic or system activities to identify abnormal or suspicious </a:t>
            </a:r>
            <a:r>
              <a:rPr lang="en-GB" dirty="0" err="1">
                <a:solidFill>
                  <a:srgbClr val="0D0D0D"/>
                </a:solidFill>
                <a:latin typeface="Söhne"/>
              </a:rPr>
              <a:t>behavior</a:t>
            </a:r>
            <a:r>
              <a:rPr lang="en-GB" dirty="0">
                <a:solidFill>
                  <a:srgbClr val="0D0D0D"/>
                </a:solidFill>
                <a:latin typeface="Söhne"/>
              </a:rPr>
              <a:t> indicative of an attack.</a:t>
            </a:r>
          </a:p>
          <a:p>
            <a:pPr lvl="1"/>
            <a:r>
              <a:rPr lang="ar-DZ" dirty="0">
                <a:solidFill>
                  <a:srgbClr val="0D0D0D"/>
                </a:solidFill>
                <a:latin typeface="Söhne"/>
              </a:rPr>
              <a:t>الكشف القائم على السلوك: يحلل سلوك حركة المرور في الشبكة أو أنشطة النظام لتحديد السلوك غير الطبيعي أو المشبوه الذي يشير إلى هجوم محتمل.</a:t>
            </a:r>
          </a:p>
          <a:p>
            <a:endParaRPr lang="en-GB" dirty="0"/>
          </a:p>
          <a:p>
            <a:endParaRPr lang="en-GB" dirty="0"/>
          </a:p>
          <a:p>
            <a:endParaRPr lang="en-GB" dirty="0"/>
          </a:p>
          <a:p>
            <a:endParaRPr lang="en-GB" dirty="0"/>
          </a:p>
          <a:p>
            <a:pPr lvl="1"/>
            <a:endParaRPr lang="en-GB" dirty="0">
              <a:solidFill>
                <a:srgbClr val="0D0D0D"/>
              </a:solidFill>
              <a:latin typeface="Söhne"/>
            </a:endParaRPr>
          </a:p>
        </p:txBody>
      </p:sp>
    </p:spTree>
    <p:extLst>
      <p:ext uri="{BB962C8B-B14F-4D97-AF65-F5344CB8AC3E}">
        <p14:creationId xmlns:p14="http://schemas.microsoft.com/office/powerpoint/2010/main" val="3071479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F0FB14-8843-4C26-9AA7-AE96B360AA7C}"/>
              </a:ext>
            </a:extLst>
          </p:cNvPr>
          <p:cNvSpPr/>
          <p:nvPr/>
        </p:nvSpPr>
        <p:spPr>
          <a:xfrm>
            <a:off x="619760" y="355600"/>
            <a:ext cx="8524240" cy="4247317"/>
          </a:xfrm>
          <a:prstGeom prst="rect">
            <a:avLst/>
          </a:prstGeom>
        </p:spPr>
        <p:txBody>
          <a:bodyPr wrap="square">
            <a:spAutoFit/>
          </a:bodyPr>
          <a:lstStyle/>
          <a:p>
            <a:r>
              <a:rPr lang="en-GB" b="1" dirty="0"/>
              <a:t>3. Deployment</a:t>
            </a:r>
            <a:r>
              <a:rPr lang="en-GB" dirty="0"/>
              <a:t>:</a:t>
            </a:r>
          </a:p>
          <a:p>
            <a:r>
              <a:rPr lang="en-GB" b="1" dirty="0"/>
              <a:t>Network-based IDS (NIDS)</a:t>
            </a:r>
            <a:r>
              <a:rPr lang="en-GB" dirty="0"/>
              <a:t>: Monitors network traffic at strategic points within the network, such as at network gateways or switches.</a:t>
            </a:r>
          </a:p>
          <a:p>
            <a:r>
              <a:rPr lang="ar-DZ" dirty="0"/>
              <a:t>أنظمة كشف الاختراق القائمة على الشبكة (</a:t>
            </a:r>
            <a:r>
              <a:rPr lang="en-GB" dirty="0"/>
              <a:t>NIDS): </a:t>
            </a:r>
            <a:r>
              <a:rPr lang="ar-DZ" dirty="0"/>
              <a:t>تراقب حركة المرور في الشبكة في نقاط استراتيجية داخل الشبكة، مثل بوابات الشبكة أو الأجهزة التبديلية.</a:t>
            </a:r>
          </a:p>
          <a:p>
            <a:endParaRPr lang="en-GB" dirty="0"/>
          </a:p>
          <a:p>
            <a:r>
              <a:rPr lang="en-GB" b="1" dirty="0"/>
              <a:t>Host-based IDS (HIDS)</a:t>
            </a:r>
            <a:r>
              <a:rPr lang="en-GB" dirty="0"/>
              <a:t>: Monitors activities on individual hosts or endpoints, </a:t>
            </a:r>
            <a:r>
              <a:rPr lang="en-GB" dirty="0" err="1"/>
              <a:t>analyzing</a:t>
            </a:r>
            <a:r>
              <a:rPr lang="en-GB" dirty="0"/>
              <a:t> logs and system events for signs of intrusion or compromise.</a:t>
            </a:r>
          </a:p>
          <a:p>
            <a:endParaRPr lang="en-GB" dirty="0"/>
          </a:p>
          <a:p>
            <a:r>
              <a:rPr lang="ar-DZ" dirty="0"/>
              <a:t>أنظمة كشف الاختراق القائمة على النقاط النهائية (</a:t>
            </a:r>
            <a:r>
              <a:rPr lang="en-GB" dirty="0"/>
              <a:t>HIDS): </a:t>
            </a:r>
            <a:r>
              <a:rPr lang="ar-DZ" dirty="0"/>
              <a:t>تراقب الأنشطة على الأجهزة الفردية أو النقاط النهائية، وتحلل السجلات وأحداث النظام للكشف عن علامات الاختراق أو التعرض للمساس.</a:t>
            </a:r>
          </a:p>
          <a:p>
            <a:endParaRPr lang="ar-DZ" dirty="0"/>
          </a:p>
          <a:p>
            <a:endParaRPr lang="ar-DZ" dirty="0"/>
          </a:p>
          <a:p>
            <a:endParaRPr lang="en-GB" dirty="0"/>
          </a:p>
          <a:p>
            <a:endParaRPr lang="en-GB" dirty="0"/>
          </a:p>
        </p:txBody>
      </p:sp>
    </p:spTree>
    <p:extLst>
      <p:ext uri="{BB962C8B-B14F-4D97-AF65-F5344CB8AC3E}">
        <p14:creationId xmlns:p14="http://schemas.microsoft.com/office/powerpoint/2010/main" val="272790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5DAF-1B90-440D-94C2-2B542EEE07BB}"/>
              </a:ext>
            </a:extLst>
          </p:cNvPr>
          <p:cNvSpPr>
            <a:spLocks noGrp="1"/>
          </p:cNvSpPr>
          <p:nvPr>
            <p:ph type="title" idx="4294967295"/>
          </p:nvPr>
        </p:nvSpPr>
        <p:spPr>
          <a:xfrm>
            <a:off x="0" y="2528743"/>
            <a:ext cx="3931051" cy="2034943"/>
          </a:xfrm>
        </p:spPr>
        <p:txBody>
          <a:bodyPr>
            <a:normAutofit/>
          </a:bodyPr>
          <a:lstStyle/>
          <a:p>
            <a:r>
              <a:rPr lang="en-GB" b="1" dirty="0"/>
              <a:t>Intrusion Prevention Systems (IPS):</a:t>
            </a:r>
          </a:p>
        </p:txBody>
      </p:sp>
      <p:pic>
        <p:nvPicPr>
          <p:cNvPr id="9" name="Picture 15">
            <a:extLst>
              <a:ext uri="{FF2B5EF4-FFF2-40B4-BE49-F238E27FC236}">
                <a16:creationId xmlns:a16="http://schemas.microsoft.com/office/drawing/2014/main" id="{7079E822-FE8A-45A5-AA7B-B751F83E5EE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7" name="مستطيل 6">
            <a:extLst>
              <a:ext uri="{FF2B5EF4-FFF2-40B4-BE49-F238E27FC236}">
                <a16:creationId xmlns:a16="http://schemas.microsoft.com/office/drawing/2014/main" id="{DB9712F4-B0BA-4BF4-A39B-331FA482B83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6" name="Content Placeholder 2"/>
          <p:cNvSpPr txBox="1">
            <a:spLocks/>
          </p:cNvSpPr>
          <p:nvPr/>
        </p:nvSpPr>
        <p:spPr>
          <a:xfrm>
            <a:off x="3758331" y="656887"/>
            <a:ext cx="8229600" cy="5054669"/>
          </a:xfrm>
          <a:prstGeom prst="rect">
            <a:avLst/>
          </a:prstGeom>
        </p:spPr>
        <p:txBody>
          <a:bodyPr vert="horz" lIns="91440" tIns="45720" rIns="91440" bIns="45720" rtlCol="0">
            <a:normAutofit fontScale="25000" lnSpcReduction="2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6400" b="1" dirty="0"/>
              <a:t>Functionality</a:t>
            </a:r>
            <a:r>
              <a:rPr lang="en-GB" sz="6400" dirty="0"/>
              <a:t>: IPS build upon IDS capabilities by not only detecting but also actively blocking or preventing detected security threats from compromising the network.</a:t>
            </a:r>
          </a:p>
          <a:p>
            <a:endParaRPr lang="en-GB" sz="6400" dirty="0"/>
          </a:p>
          <a:p>
            <a:r>
              <a:rPr lang="ar-DZ" sz="6400" dirty="0"/>
              <a:t>الوظيفة: تعتمد أنظمة منع الاختراق (</a:t>
            </a:r>
            <a:r>
              <a:rPr lang="en-GB" sz="6400" dirty="0"/>
              <a:t>IPS) </a:t>
            </a:r>
            <a:r>
              <a:rPr lang="ar-DZ" sz="6400" dirty="0"/>
              <a:t>على قدرات أنظمة كشف الاختراق (</a:t>
            </a:r>
            <a:r>
              <a:rPr lang="en-GB" sz="6400" dirty="0"/>
              <a:t>IDS) </a:t>
            </a:r>
            <a:r>
              <a:rPr lang="ar-DZ" sz="6400" dirty="0"/>
              <a:t>من الكشف عن التهديدات الأمنية، ولكن بالإضافة إلى ذلك، تقوم بتفعيل عمليات حجب أو منع نشوء التهديدات الأمنية المكتشفة لمنعها من التأثير على الشبكة.</a:t>
            </a:r>
          </a:p>
          <a:p>
            <a:endParaRPr lang="en-GB" sz="6400" b="1" dirty="0"/>
          </a:p>
          <a:p>
            <a:r>
              <a:rPr lang="en-GB" sz="6400" b="1" dirty="0"/>
              <a:t>Response Mechanisms</a:t>
            </a:r>
            <a:r>
              <a:rPr lang="en-GB" sz="6400" dirty="0"/>
              <a:t>:  </a:t>
            </a:r>
            <a:r>
              <a:rPr lang="ar-DZ" sz="6400" dirty="0"/>
              <a:t>آليات الاستجابة:</a:t>
            </a:r>
          </a:p>
          <a:p>
            <a:pPr lvl="1"/>
            <a:r>
              <a:rPr lang="en-GB" sz="6400" b="1" dirty="0"/>
              <a:t>Blocking or Quarantining</a:t>
            </a:r>
            <a:r>
              <a:rPr lang="en-GB" sz="6400" dirty="0"/>
              <a:t>: Automatically blocks or quarantines malicious traffic or devices identified by the IPS to prevent further harm to the network.</a:t>
            </a:r>
          </a:p>
          <a:p>
            <a:pPr lvl="1"/>
            <a:r>
              <a:rPr lang="ar-DZ" sz="6400" dirty="0"/>
              <a:t>حجب أو عزل الأجهزة: يقوم تلقائياً بحجب أو عزل حركة المرور أو الأجهزة الخبيثة المُحددة من قبل نظام منع الاختراق لمنع حدوث المزيد من الضرر للشبكة.</a:t>
            </a:r>
          </a:p>
          <a:p>
            <a:pPr lvl="1"/>
            <a:endParaRPr lang="en-GB" sz="6400" dirty="0"/>
          </a:p>
          <a:p>
            <a:pPr lvl="1"/>
            <a:r>
              <a:rPr lang="en-GB" sz="6400" b="1" dirty="0"/>
              <a:t>Packet Filtering</a:t>
            </a:r>
            <a:r>
              <a:rPr lang="en-GB" sz="6400" dirty="0"/>
              <a:t>: </a:t>
            </a:r>
            <a:r>
              <a:rPr lang="en-GB" sz="6400" dirty="0" err="1"/>
              <a:t>Analyzes</a:t>
            </a:r>
            <a:r>
              <a:rPr lang="en-GB" sz="6400" dirty="0"/>
              <a:t> and filters network packets in real-time based on predefined security policies to prevent known threats from reaching their targets.</a:t>
            </a:r>
          </a:p>
          <a:p>
            <a:pPr lvl="1"/>
            <a:r>
              <a:rPr lang="ar-DZ" sz="6400" dirty="0"/>
              <a:t>تصفية الحزم: يقوم بتحليل وتصفية حزم الشبكة في الوقت الفعلي بناءً على سياسات الأمان المحددة مُسبقًا لمنع وصول التهديدات المعروفة إلى أهدافها.</a:t>
            </a:r>
          </a:p>
          <a:p>
            <a:pPr lvl="1"/>
            <a:endParaRPr lang="ar-DZ" sz="6400" dirty="0"/>
          </a:p>
          <a:p>
            <a:pPr lvl="1"/>
            <a:r>
              <a:rPr lang="en-GB" sz="6400" b="1" dirty="0"/>
              <a:t>In-line Inspection</a:t>
            </a:r>
            <a:r>
              <a:rPr lang="en-GB" sz="6400" dirty="0"/>
              <a:t>: Inspects network traffic in real-time and can drop, redirect, or modify suspicious packets based on predefined rules.</a:t>
            </a:r>
          </a:p>
          <a:p>
            <a:pPr lvl="1"/>
            <a:r>
              <a:rPr lang="ar-DZ" sz="6400" dirty="0"/>
              <a:t>التفتيش في الخط: يفحص حركة المرور في الشبكة في الوقت الحقيقي ويمكن أن يسقط أو يعيد توجيه أو يعدل الحزم المشبوهة استنادًا إلى قواعد محددة مُسبقًا.</a:t>
            </a:r>
          </a:p>
          <a:p>
            <a:pPr lvl="1"/>
            <a:endParaRPr lang="ar-DZ" sz="4000" dirty="0"/>
          </a:p>
          <a:p>
            <a:pPr lvl="1"/>
            <a:endParaRPr lang="ar-DZ" sz="4000" dirty="0"/>
          </a:p>
          <a:p>
            <a:pPr lvl="1"/>
            <a:endParaRPr lang="ar-DZ" dirty="0"/>
          </a:p>
          <a:p>
            <a:pPr lvl="1"/>
            <a:endParaRPr lang="ar-DZ" dirty="0"/>
          </a:p>
          <a:p>
            <a:pPr lvl="1"/>
            <a:endParaRPr lang="ar-DZ" dirty="0"/>
          </a:p>
          <a:p>
            <a:pPr lvl="1"/>
            <a:endParaRPr lang="en-GB" dirty="0"/>
          </a:p>
          <a:p>
            <a:pPr lvl="1"/>
            <a:endParaRPr lang="en-GB" dirty="0"/>
          </a:p>
          <a:p>
            <a:pPr lvl="1"/>
            <a:endParaRPr lang="en-GB" dirty="0"/>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222450784"/>
      </p:ext>
    </p:extLst>
  </p:cSld>
  <p:clrMapOvr>
    <a:masterClrMapping/>
  </p:clrMapOvr>
</p:sld>
</file>

<file path=ppt/theme/theme1.xml><?xml version="1.0" encoding="utf-8"?>
<a:theme xmlns:a="http://schemas.openxmlformats.org/drawingml/2006/main" name="أطلس">
  <a:themeElements>
    <a:clrScheme name="مخصص 8">
      <a:dk1>
        <a:sysClr val="windowText" lastClr="000000"/>
      </a:dk1>
      <a:lt1>
        <a:sysClr val="window" lastClr="FFFFFF"/>
      </a:lt1>
      <a:dk2>
        <a:srgbClr val="373545"/>
      </a:dk2>
      <a:lt2>
        <a:srgbClr val="CEDBE6"/>
      </a:lt2>
      <a:accent1>
        <a:srgbClr val="7F7B99"/>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1369</TotalTime>
  <Words>2210</Words>
  <Application>Microsoft Office PowerPoint</Application>
  <PresentationFormat>Widescreen</PresentationFormat>
  <Paragraphs>170</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Calibri</vt:lpstr>
      <vt:lpstr>Calibri Light</vt:lpstr>
      <vt:lpstr>GE Thameen</vt:lpstr>
      <vt:lpstr>Rockwell</vt:lpstr>
      <vt:lpstr>Sakkal Majalla</vt:lpstr>
      <vt:lpstr>Söhne</vt:lpstr>
      <vt:lpstr>Times New Roman</vt:lpstr>
      <vt:lpstr>Wingdings</vt:lpstr>
      <vt:lpstr>أطلس</vt:lpstr>
      <vt:lpstr>سبر 1213 Network Defense   4 Part 1#Lecture   Securing Your Network </vt:lpstr>
      <vt:lpstr>PowerPoint Presentation</vt:lpstr>
      <vt:lpstr>Exploring Advanced Security Devices</vt:lpstr>
      <vt:lpstr>PowerPoint Presentation</vt:lpstr>
      <vt:lpstr>PowerPoint Presentation</vt:lpstr>
      <vt:lpstr>Understanding IDSs and IPSs</vt:lpstr>
      <vt:lpstr>PowerPoint Presentation</vt:lpstr>
      <vt:lpstr>PowerPoint Presentation</vt:lpstr>
      <vt:lpstr>Intrusion Prevention Systems (IPS):</vt:lpstr>
      <vt:lpstr>PowerPoint Presentation</vt:lpstr>
      <vt:lpstr>Understanding IDSs and IPSs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1213 سبر</dc:title>
  <dc:creator>Moneerah Nasser Alghonaim</dc:creator>
  <cp:lastModifiedBy>Mohammed Zakariah</cp:lastModifiedBy>
  <cp:revision>320</cp:revision>
  <dcterms:created xsi:type="dcterms:W3CDTF">2021-05-23T05:55:00Z</dcterms:created>
  <dcterms:modified xsi:type="dcterms:W3CDTF">2024-02-20T08:38:26Z</dcterms:modified>
</cp:coreProperties>
</file>