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477" r:id="rId2"/>
    <p:sldId id="554" r:id="rId3"/>
    <p:sldId id="555" r:id="rId4"/>
    <p:sldId id="478" r:id="rId5"/>
    <p:sldId id="479" r:id="rId6"/>
    <p:sldId id="549" r:id="rId7"/>
    <p:sldId id="481" r:id="rId8"/>
    <p:sldId id="553" r:id="rId9"/>
    <p:sldId id="550" r:id="rId10"/>
    <p:sldId id="466" r:id="rId11"/>
    <p:sldId id="4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CFCFA0"/>
    <a:srgbClr val="F07F09"/>
    <a:srgbClr val="FBCC9A"/>
    <a:srgbClr val="B8C4C5"/>
    <a:srgbClr val="546668"/>
    <a:srgbClr val="94B6D2"/>
    <a:srgbClr val="A5B592"/>
    <a:srgbClr val="DBE1D3"/>
    <a:srgbClr val="F49E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p:scale>
          <a:sx n="100" d="100"/>
          <a:sy n="100" d="100"/>
        </p:scale>
        <p:origin x="5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dirty="0"/>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dirty="0"/>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مقارنة">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6A83D5-E95D-0CA7-3DC9-44FE132A9C41}"/>
              </a:ext>
            </a:extLst>
          </p:cNvPr>
          <p:cNvPicPr>
            <a:picLocks noChangeAspect="1"/>
          </p:cNvPicPr>
          <p:nvPr userDrawn="1"/>
        </p:nvPicPr>
        <p:blipFill>
          <a:blip r:embed="rId2"/>
          <a:stretch>
            <a:fillRect/>
          </a:stretch>
        </p:blipFill>
        <p:spPr>
          <a:xfrm flipH="1">
            <a:off x="-16626" y="5757393"/>
            <a:ext cx="12192000" cy="1100607"/>
          </a:xfrm>
          <a:prstGeom prst="rect">
            <a:avLst/>
          </a:prstGeom>
        </p:spPr>
      </p:pic>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
        <p:nvSpPr>
          <p:cNvPr id="5" name="مستطيل 6">
            <a:extLst>
              <a:ext uri="{FF2B5EF4-FFF2-40B4-BE49-F238E27FC236}">
                <a16:creationId xmlns:a16="http://schemas.microsoft.com/office/drawing/2014/main" id="{2DFD5E2D-1F06-5AEE-A7AE-A0DC520B86BB}"/>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extLst>
      <p:ext uri="{BB962C8B-B14F-4D97-AF65-F5344CB8AC3E}">
        <p14:creationId xmlns:p14="http://schemas.microsoft.com/office/powerpoint/2010/main" val="141599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2/14/2024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2/14/2024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8" y="4123113"/>
              <a:ext cx="2887096" cy="2035949"/>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2/14/2024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pic>
        <p:nvPicPr>
          <p:cNvPr id="8" name="Picture 15">
            <a:extLst>
              <a:ext uri="{FF2B5EF4-FFF2-40B4-BE49-F238E27FC236}">
                <a16:creationId xmlns:a16="http://schemas.microsoft.com/office/drawing/2014/main" id="{AACF9663-F7DD-C998-2E94-67DD9F10EFE3}"/>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74774" y="121085"/>
            <a:ext cx="1704611" cy="717950"/>
          </a:xfrm>
          <a:prstGeom prst="rect">
            <a:avLst/>
          </a:prstGeom>
        </p:spPr>
      </p:pic>
      <p:sp>
        <p:nvSpPr>
          <p:cNvPr id="9" name="مستطيل 6">
            <a:extLst>
              <a:ext uri="{FF2B5EF4-FFF2-40B4-BE49-F238E27FC236}">
                <a16:creationId xmlns:a16="http://schemas.microsoft.com/office/drawing/2014/main" id="{8923ED1D-4C06-9506-9776-7EA170BAD561}"/>
              </a:ext>
              <a:ext uri="{C183D7F6-B498-43B3-948B-1728B52AA6E4}">
                <adec:decorative xmlns:adec="http://schemas.microsoft.com/office/drawing/2017/decorative" val="1"/>
              </a:ext>
            </a:extLst>
          </p:cNvPr>
          <p:cNvSpPr/>
          <p:nvPr userDrawn="1"/>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–CYS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1112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80" r:id="rId6"/>
    <p:sldLayoutId id="2147483661" r:id="rId7"/>
    <p:sldLayoutId id="2147483660" r:id="rId8"/>
    <p:sldLayoutId id="2147483655" r:id="rId9"/>
    <p:sldLayoutId id="2147483656" r:id="rId10"/>
    <p:sldLayoutId id="2147483657" r:id="rId11"/>
    <p:sldLayoutId id="2147483658" r:id="rId12"/>
    <p:sldLayoutId id="2147483659" r:id="rId13"/>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39" y="1058059"/>
            <a:ext cx="10272501" cy="646331"/>
          </a:xfrm>
          <a:prstGeom prst="rect">
            <a:avLst/>
          </a:prstGeom>
          <a:noFill/>
        </p:spPr>
        <p:txBody>
          <a:bodyPr wrap="square">
            <a:spAutoFit/>
          </a:bodyPr>
          <a:lstStyle/>
          <a:p>
            <a:pPr algn="ctr"/>
            <a:r>
              <a:rPr lang="en-US" sz="3600" b="1" kern="0" dirty="0">
                <a:latin typeface="Sakkal Majalla" panose="02000000000000000000" pitchFamily="2" charset="-78"/>
                <a:cs typeface="Sakkal Majalla" panose="02000000000000000000" pitchFamily="2" charset="-78"/>
              </a:rPr>
              <a:t>Extended Machine Concept</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915738" y="2288897"/>
            <a:ext cx="10272501" cy="3366114"/>
          </a:xfrm>
          <a:prstGeom prst="rect">
            <a:avLst/>
          </a:prstGeom>
          <a:noFill/>
        </p:spPr>
        <p:txBody>
          <a:bodyPr wrap="square" rtlCol="1">
            <a:spAutoFit/>
          </a:bodyPr>
          <a:lstStyle/>
          <a:p>
            <a:pPr algn="just">
              <a:lnSpc>
                <a:spcPct val="150000"/>
              </a:lnSpc>
            </a:pPr>
            <a:r>
              <a:rPr lang="en-GB" dirty="0"/>
              <a:t>The Machine Hierarchical View in an operating system refers to the organization and management of hardware resources in a hierarchical manner. This view enables the operating system to efficiently manage and allocate hardware resources to various processes and tasks. The hierarchy typically includes multiple layers or levels, each representing different levels of abstraction and functionality in the system. Here's a brief overview:</a:t>
            </a:r>
          </a:p>
          <a:p>
            <a:pPr algn="just">
              <a:lnSpc>
                <a:spcPct val="150000"/>
              </a:lnSpc>
            </a:pPr>
            <a:r>
              <a:rPr lang="ar-DZ" dirty="0"/>
              <a:t>الرؤية الهيكلية للجهاز في نظام التشغيل تشير إلى تنظيم وإدارة موارد الأجهزة بطريقة هرمية. تتيح هذه الرؤية لنظام التشغيل إدارة وتخصيص موارد الأجهزة بكفاءة لمختلف العمليات والمهام. الهرمية عادة ما تشمل عدة طبقات أو مستويات، تمثل كل منها مستويات مختلفة من التجريد والوظائف في النظام. وفيما يلي نظرة عامة موجزة:</a:t>
            </a:r>
            <a:endParaRPr lang="en-US" sz="2400" dirty="0"/>
          </a:p>
        </p:txBody>
      </p:sp>
    </p:spTree>
    <p:extLst>
      <p:ext uri="{BB962C8B-B14F-4D97-AF65-F5344CB8AC3E}">
        <p14:creationId xmlns:p14="http://schemas.microsoft.com/office/powerpoint/2010/main" val="3767982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136571" y="603377"/>
            <a:ext cx="4333581" cy="1107996"/>
          </a:xfrm>
          <a:prstGeom prst="rect">
            <a:avLst/>
          </a:prstGeom>
          <a:solidFill>
            <a:schemeClr val="bg1"/>
          </a:solidFill>
        </p:spPr>
        <p:txBody>
          <a:bodyPr wrap="square" rtlCol="1">
            <a:spAutoFit/>
          </a:bodyPr>
          <a:lstStyle/>
          <a:p>
            <a:pPr algn="ctr" rtl="1"/>
            <a:r>
              <a:rPr lang="en-GB" sz="6600" dirty="0">
                <a:latin typeface="Sakkal Majalla" panose="02000000000000000000" pitchFamily="2" charset="-78"/>
                <a:cs typeface="Sakkal Majalla" panose="02000000000000000000" pitchFamily="2" charset="-78"/>
              </a:rPr>
              <a:t>question</a:t>
            </a:r>
            <a:endParaRPr lang="ar-SA" sz="6600" b="1" dirty="0">
              <a:latin typeface="Sakkal Majalla" panose="02000000000000000000" pitchFamily="2" charset="-78"/>
              <a:cs typeface="Sakkal Majalla" panose="02000000000000000000" pitchFamily="2" charset="-78"/>
            </a:endParaRPr>
          </a:p>
        </p:txBody>
      </p:sp>
      <p:sp>
        <p:nvSpPr>
          <p:cNvPr id="3" name="TextBox 2">
            <a:extLst>
              <a:ext uri="{FF2B5EF4-FFF2-40B4-BE49-F238E27FC236}">
                <a16:creationId xmlns:a16="http://schemas.microsoft.com/office/drawing/2014/main" id="{54881B00-C620-1F85-764C-69C889CE8FA0}"/>
              </a:ext>
            </a:extLst>
          </p:cNvPr>
          <p:cNvSpPr txBox="1"/>
          <p:nvPr/>
        </p:nvSpPr>
        <p:spPr>
          <a:xfrm>
            <a:off x="4827180" y="2438726"/>
            <a:ext cx="5695625" cy="2062103"/>
          </a:xfrm>
          <a:prstGeom prst="rect">
            <a:avLst/>
          </a:prstGeom>
          <a:noFill/>
        </p:spPr>
        <p:txBody>
          <a:bodyPr wrap="square">
            <a:spAutoFit/>
          </a:bodyPr>
          <a:lstStyle/>
          <a:p>
            <a:pPr lvl="1"/>
            <a:r>
              <a:rPr lang="en-US" sz="3200" b="1" dirty="0">
                <a:latin typeface="Sakkal Majalla" panose="02000000000000000000" pitchFamily="2" charset="-78"/>
                <a:cs typeface="Sakkal Majalla" panose="02000000000000000000" pitchFamily="2" charset="-78"/>
              </a:rPr>
              <a:t>What are the rules of the manager to the process?</a:t>
            </a:r>
          </a:p>
          <a:p>
            <a:pPr lvl="1"/>
            <a:endParaRPr lang="en-US" sz="3200" b="1" dirty="0">
              <a:latin typeface="Sakkal Majalla" panose="02000000000000000000" pitchFamily="2" charset="-78"/>
              <a:cs typeface="Sakkal Majalla" panose="02000000000000000000" pitchFamily="2" charset="-78"/>
            </a:endParaRPr>
          </a:p>
          <a:p>
            <a:pPr lvl="1"/>
            <a:r>
              <a:rPr lang="en-US" sz="3200" b="1" dirty="0">
                <a:latin typeface="Sakkal Majalla" panose="02000000000000000000" pitchFamily="2" charset="-78"/>
                <a:cs typeface="Sakkal Majalla" panose="02000000000000000000" pitchFamily="2" charset="-78"/>
              </a:rPr>
              <a:t>What is the Kernel?</a:t>
            </a:r>
          </a:p>
        </p:txBody>
      </p:sp>
    </p:spTree>
    <p:extLst>
      <p:ext uri="{BB962C8B-B14F-4D97-AF65-F5344CB8AC3E}">
        <p14:creationId xmlns:p14="http://schemas.microsoft.com/office/powerpoint/2010/main" val="261599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Fourth Lecture</a:t>
            </a:r>
            <a:endParaRPr lang="ar-SA" dirty="0">
              <a:solidFill>
                <a:schemeClr val="tx1"/>
              </a:solidFill>
            </a:endParaRPr>
          </a:p>
        </p:txBody>
      </p:sp>
    </p:spTree>
    <p:extLst>
      <p:ext uri="{BB962C8B-B14F-4D97-AF65-F5344CB8AC3E}">
        <p14:creationId xmlns:p14="http://schemas.microsoft.com/office/powerpoint/2010/main" val="180988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1D2166-7963-4237-ABC8-9769EE5C927E}"/>
              </a:ext>
            </a:extLst>
          </p:cNvPr>
          <p:cNvSpPr/>
          <p:nvPr/>
        </p:nvSpPr>
        <p:spPr>
          <a:xfrm>
            <a:off x="528918" y="645180"/>
            <a:ext cx="9888070" cy="5909310"/>
          </a:xfrm>
          <a:prstGeom prst="rect">
            <a:avLst/>
          </a:prstGeom>
        </p:spPr>
        <p:txBody>
          <a:bodyPr wrap="square">
            <a:spAutoFit/>
          </a:bodyPr>
          <a:lstStyle/>
          <a:p>
            <a:pPr>
              <a:buFont typeface="+mj-lt"/>
              <a:buAutoNum type="arabicPeriod"/>
            </a:pPr>
            <a:r>
              <a:rPr lang="en-GB" b="1" dirty="0">
                <a:solidFill>
                  <a:srgbClr val="0D0D0D"/>
                </a:solidFill>
                <a:latin typeface="Söhne"/>
              </a:rPr>
              <a:t>Hardware Level</a:t>
            </a:r>
            <a:r>
              <a:rPr lang="en-GB" dirty="0">
                <a:solidFill>
                  <a:srgbClr val="0D0D0D"/>
                </a:solidFill>
                <a:latin typeface="Söhne"/>
              </a:rPr>
              <a:t>: This is the lowest level of the hierarchy and represents the physical hardware components of the system, such as the CPU, memory, disks, network interfaces, and other peripheral devices.</a:t>
            </a:r>
            <a:br>
              <a:rPr lang="ar-DZ" b="1" dirty="0"/>
            </a:br>
            <a:r>
              <a:rPr lang="ar-DZ" b="1" dirty="0"/>
              <a:t>مستوى الأجهزة</a:t>
            </a:r>
            <a:r>
              <a:rPr lang="ar-DZ" dirty="0"/>
              <a:t>: هذا هو أدنى مستوى في الهرمية ويمثل المكونات الفعلية للأجهزة في النظام مثل وحدة المعالجة المركزية (</a:t>
            </a:r>
            <a:r>
              <a:rPr lang="en-GB" dirty="0"/>
              <a:t>CPU) </a:t>
            </a:r>
            <a:r>
              <a:rPr lang="ar-DZ" dirty="0"/>
              <a:t>والذاكرة والأقراص وواجهات الشبكة وغيرها من الأجهزة الطرفية.</a:t>
            </a:r>
            <a:endParaRPr lang="en-GB" dirty="0">
              <a:solidFill>
                <a:srgbClr val="0D0D0D"/>
              </a:solidFill>
              <a:latin typeface="Söhne"/>
            </a:endParaRPr>
          </a:p>
          <a:p>
            <a:pPr>
              <a:buFont typeface="+mj-lt"/>
              <a:buAutoNum type="arabicPeriod"/>
            </a:pPr>
            <a:endParaRPr lang="en-GB" b="1" dirty="0">
              <a:solidFill>
                <a:srgbClr val="0D0D0D"/>
              </a:solidFill>
              <a:latin typeface="Söhne"/>
            </a:endParaRPr>
          </a:p>
          <a:p>
            <a:pPr>
              <a:buFont typeface="+mj-lt"/>
              <a:buAutoNum type="arabicPeriod"/>
            </a:pPr>
            <a:r>
              <a:rPr lang="en-GB" b="1" dirty="0">
                <a:solidFill>
                  <a:srgbClr val="0D0D0D"/>
                </a:solidFill>
                <a:latin typeface="Söhne"/>
              </a:rPr>
              <a:t>Kernel Level</a:t>
            </a:r>
            <a:r>
              <a:rPr lang="en-GB" dirty="0">
                <a:solidFill>
                  <a:srgbClr val="0D0D0D"/>
                </a:solidFill>
                <a:latin typeface="Söhne"/>
              </a:rPr>
              <a:t>: The kernel is the core component of the operating system responsible for managing hardware resources and providing essential services to user-level processes. It interacts directly with the hardware and controls resource allocation, process scheduling, memory management, and I/O operations.</a:t>
            </a:r>
          </a:p>
          <a:p>
            <a:r>
              <a:rPr lang="ar-DZ" b="1" dirty="0"/>
              <a:t>مستوى النواة</a:t>
            </a:r>
            <a:r>
              <a:rPr lang="ar-DZ" dirty="0"/>
              <a:t>: النواة هي المكون الأساسي لنظام التشغيل المسؤول عن إدارة موارد الأجهزة وتقديم الخدمات الأساسية لعمليات المستوى العلوي. وهي تتفاعل مباشرة مع الأجهزة وتتحكم في تخصيص الموارد وجدولة العمليات وإدارة الذاكرة والعمليات للإدخال/الإخراج.</a:t>
            </a:r>
          </a:p>
          <a:p>
            <a:pPr>
              <a:buFont typeface="+mj-lt"/>
              <a:buAutoNum type="arabicPeriod"/>
            </a:pPr>
            <a:endParaRPr lang="en-GB" dirty="0">
              <a:solidFill>
                <a:srgbClr val="0D0D0D"/>
              </a:solidFill>
              <a:latin typeface="Söhne"/>
            </a:endParaRPr>
          </a:p>
          <a:p>
            <a:r>
              <a:rPr lang="en-GB" b="1" dirty="0">
                <a:solidFill>
                  <a:srgbClr val="0D0D0D"/>
                </a:solidFill>
                <a:latin typeface="Söhne"/>
              </a:rPr>
              <a:t>3. System Call Interface Level</a:t>
            </a:r>
            <a:r>
              <a:rPr lang="en-GB" dirty="0">
                <a:solidFill>
                  <a:srgbClr val="0D0D0D"/>
                </a:solidFill>
                <a:latin typeface="Söhne"/>
              </a:rPr>
              <a:t>: This level provides an interface between user-level processes and the kernel. User-level processes can request services and resources from the kernel through system calls, which provide a standardized way for processes to interact with the operating system.</a:t>
            </a:r>
          </a:p>
          <a:p>
            <a:br>
              <a:rPr lang="ar-DZ" b="1" dirty="0"/>
            </a:br>
            <a:r>
              <a:rPr lang="ar-DZ" b="1" dirty="0"/>
              <a:t>مستوى واجهة استدعاء النظام</a:t>
            </a:r>
            <a:r>
              <a:rPr lang="ar-DZ" dirty="0"/>
              <a:t>: يوفر هذا المستوى واجهة بين عمليات المستوى العلوي والنواة. يمكن لعمليات المستوى العلوي طلب الخدمات والموارد من النواة من خلال استدعاءات النظام التي توفر وسيلة موحدة للعمليات للتفاعل مع نظام التشغيل.</a:t>
            </a:r>
          </a:p>
          <a:p>
            <a:pPr>
              <a:buFont typeface="+mj-lt"/>
              <a:buAutoNum type="arabicPeriod"/>
            </a:pPr>
            <a:endParaRPr lang="en-GB" dirty="0">
              <a:solidFill>
                <a:srgbClr val="0D0D0D"/>
              </a:solidFill>
              <a:latin typeface="Söhne"/>
            </a:endParaRPr>
          </a:p>
          <a:p>
            <a:pPr>
              <a:buFont typeface="+mj-lt"/>
              <a:buAutoNum type="arabicPeriod"/>
            </a:pPr>
            <a:endParaRPr lang="en-GB" dirty="0">
              <a:solidFill>
                <a:srgbClr val="0D0D0D"/>
              </a:solidFill>
              <a:latin typeface="Söhne"/>
            </a:endParaRPr>
          </a:p>
        </p:txBody>
      </p:sp>
    </p:spTree>
    <p:extLst>
      <p:ext uri="{BB962C8B-B14F-4D97-AF65-F5344CB8AC3E}">
        <p14:creationId xmlns:p14="http://schemas.microsoft.com/office/powerpoint/2010/main" val="416740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4DA3DD-3CC5-4269-93B7-C1A72CF35339}"/>
              </a:ext>
            </a:extLst>
          </p:cNvPr>
          <p:cNvSpPr/>
          <p:nvPr/>
        </p:nvSpPr>
        <p:spPr>
          <a:xfrm>
            <a:off x="548640" y="117693"/>
            <a:ext cx="10160000" cy="6740307"/>
          </a:xfrm>
          <a:prstGeom prst="rect">
            <a:avLst/>
          </a:prstGeom>
        </p:spPr>
        <p:txBody>
          <a:bodyPr wrap="square">
            <a:spAutoFit/>
          </a:bodyPr>
          <a:lstStyle/>
          <a:p>
            <a:r>
              <a:rPr lang="en-GB" b="1" dirty="0">
                <a:solidFill>
                  <a:srgbClr val="0D0D0D"/>
                </a:solidFill>
                <a:latin typeface="Söhne"/>
              </a:rPr>
              <a:t>4. User-Level Libraries and Applications</a:t>
            </a:r>
            <a:r>
              <a:rPr lang="en-GB" dirty="0">
                <a:solidFill>
                  <a:srgbClr val="0D0D0D"/>
                </a:solidFill>
                <a:latin typeface="Söhne"/>
              </a:rPr>
              <a:t>: At this level, user-level applications and libraries run on top of the operating system. These applications interact with the kernel through system calls to perform various tasks, such as file operations, network communication, and process management.</a:t>
            </a:r>
          </a:p>
          <a:p>
            <a:br>
              <a:rPr lang="ar-DZ" b="1" dirty="0"/>
            </a:br>
            <a:r>
              <a:rPr lang="ar-DZ" b="1" dirty="0"/>
              <a:t>مستوى المكتبات والتطبيقات على مستوى المستخدم</a:t>
            </a:r>
            <a:r>
              <a:rPr lang="ar-DZ" dirty="0"/>
              <a:t>: في هذا المستوى، تعمل التطبيقات والمكتبات على مستوى المستخدم فوق نظام التشغيل. تتفاعل هذه التطبيقات مع النواة من خلال استدعاءات النظام لأداء مهام مختلفة مثل العمليات على الملفات والتواصل عبر الشبكة وإدارة العمليات.</a:t>
            </a:r>
          </a:p>
          <a:p>
            <a:endParaRPr lang="en-GB" dirty="0">
              <a:solidFill>
                <a:srgbClr val="0D0D0D"/>
              </a:solidFill>
              <a:latin typeface="Söhne"/>
            </a:endParaRPr>
          </a:p>
          <a:p>
            <a:endParaRPr lang="en-GB" dirty="0">
              <a:solidFill>
                <a:srgbClr val="0D0D0D"/>
              </a:solidFill>
              <a:latin typeface="Söhne"/>
            </a:endParaRPr>
          </a:p>
          <a:p>
            <a:r>
              <a:rPr lang="en-GB" dirty="0">
                <a:solidFill>
                  <a:srgbClr val="0D0D0D"/>
                </a:solidFill>
                <a:latin typeface="Söhne"/>
              </a:rPr>
              <a:t>5. </a:t>
            </a:r>
            <a:r>
              <a:rPr lang="en-GB" b="1" dirty="0">
                <a:solidFill>
                  <a:srgbClr val="0D0D0D"/>
                </a:solidFill>
                <a:latin typeface="Söhne"/>
              </a:rPr>
              <a:t>User Interface Level</a:t>
            </a:r>
            <a:r>
              <a:rPr lang="en-GB" dirty="0">
                <a:solidFill>
                  <a:srgbClr val="0D0D0D"/>
                </a:solidFill>
                <a:latin typeface="Söhne"/>
              </a:rPr>
              <a:t>: This is the highest level of the hierarchy and represents the user interface through which users interact with the system. It includes graphical user interfaces (GUIs), command-line interfaces (CLIs), and other user-facing components that provide a means for users to control and interact with the system.</a:t>
            </a:r>
          </a:p>
          <a:p>
            <a:endParaRPr lang="en-GB" dirty="0">
              <a:solidFill>
                <a:srgbClr val="0D0D0D"/>
              </a:solidFill>
              <a:latin typeface="Söhne"/>
            </a:endParaRPr>
          </a:p>
          <a:p>
            <a:r>
              <a:rPr lang="ar-DZ" b="1" dirty="0"/>
              <a:t>مستوى واجهة المستخدم</a:t>
            </a:r>
            <a:r>
              <a:rPr lang="ar-DZ" dirty="0"/>
              <a:t>: هذا هو أعلى مستوى في الهرمية ويمثل واجهة المستخدم التي يتفاعل من خلالها المستخدمون مع النظام. يشمل ذلك واجهات المستخدم الرسومية (</a:t>
            </a:r>
            <a:r>
              <a:rPr lang="en-GB" dirty="0"/>
              <a:t>GUIs) </a:t>
            </a:r>
            <a:r>
              <a:rPr lang="ar-DZ" dirty="0"/>
              <a:t>وواجهات الأوامر (</a:t>
            </a:r>
            <a:r>
              <a:rPr lang="en-GB" dirty="0"/>
              <a:t>CLIs) </a:t>
            </a:r>
            <a:r>
              <a:rPr lang="ar-DZ" dirty="0"/>
              <a:t>وغيرها من المكونات التي توفر وسيلة للمستخدمين للتحكم والتفاعل مع النظام.</a:t>
            </a:r>
          </a:p>
          <a:p>
            <a:endParaRPr lang="en-GB" dirty="0">
              <a:solidFill>
                <a:srgbClr val="0D0D0D"/>
              </a:solidFill>
              <a:latin typeface="Söhne"/>
            </a:endParaRPr>
          </a:p>
          <a:p>
            <a:r>
              <a:rPr lang="en-GB" dirty="0">
                <a:solidFill>
                  <a:srgbClr val="0D0D0D"/>
                </a:solidFill>
                <a:latin typeface="Söhne"/>
              </a:rPr>
              <a:t>Overall, the Machine Hierarchical View in an operating system provides a structured framework for organizing and managing hardware resources, allowing the operating system to effectively control and coordinate the execution of processes and tasks on the underlying hardware platform.</a:t>
            </a:r>
          </a:p>
          <a:p>
            <a:br>
              <a:rPr lang="ar-DZ" dirty="0"/>
            </a:br>
            <a:r>
              <a:rPr lang="ar-DZ" dirty="0"/>
              <a:t>بشكل عام، الرؤية الهيكلية للجهاز في نظام التشغيل توفر إطارا منظما لتنظيم وإدارة موارد الأجهزة، مما يتيح لنظام التشغيل التحكم والتنسيق بفعالية في تنفيذ العمليات والمهام على منصة الأجهزة الأساسية.</a:t>
            </a:r>
            <a:endParaRPr lang="en-GB" dirty="0">
              <a:solidFill>
                <a:srgbClr val="0D0D0D"/>
              </a:solidFill>
              <a:latin typeface="Söhne"/>
            </a:endParaRPr>
          </a:p>
        </p:txBody>
      </p:sp>
    </p:spTree>
    <p:extLst>
      <p:ext uri="{BB962C8B-B14F-4D97-AF65-F5344CB8AC3E}">
        <p14:creationId xmlns:p14="http://schemas.microsoft.com/office/powerpoint/2010/main" val="136893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GB" sz="2800" b="1" dirty="0">
                <a:latin typeface="Sakkal Majalla" panose="02000000000000000000" pitchFamily="2" charset="-78"/>
                <a:cs typeface="Sakkal Majalla" panose="02000000000000000000" pitchFamily="2" charset="-78"/>
              </a:rPr>
              <a:t>Extended machine</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567188"/>
            <a:ext cx="11577032" cy="4243469"/>
          </a:xfrm>
          <a:prstGeom prst="rect">
            <a:avLst/>
          </a:prstGeom>
          <a:noFill/>
        </p:spPr>
        <p:txBody>
          <a:bodyPr wrap="square" rtlCol="1">
            <a:spAutoFit/>
          </a:bodyPr>
          <a:lstStyle/>
          <a:p>
            <a:pPr marL="812800" lvl="1" indent="-355600" algn="just">
              <a:lnSpc>
                <a:spcPct val="150000"/>
              </a:lnSpc>
              <a:buFont typeface="Wingdings" panose="05000000000000000000" pitchFamily="2" charset="2"/>
              <a:buChar char="Ø"/>
            </a:pPr>
            <a:r>
              <a:rPr lang="en-US" altLang="ar-EG" sz="2600" b="1" dirty="0">
                <a:latin typeface="Sakkal Majalla" panose="02000000000000000000" pitchFamily="2" charset="-78"/>
                <a:cs typeface="Sakkal Majalla" panose="02000000000000000000" pitchFamily="2" charset="-78"/>
              </a:rPr>
              <a:t>Previously</a:t>
            </a:r>
            <a:r>
              <a:rPr lang="en-US" altLang="ar-EG" sz="2600" dirty="0">
                <a:latin typeface="Sakkal Majalla" panose="02000000000000000000" pitchFamily="2" charset="-78"/>
                <a:cs typeface="Sakkal Majalla" panose="02000000000000000000" pitchFamily="2" charset="-78"/>
              </a:rPr>
              <a:t> we introduced the </a:t>
            </a:r>
            <a:r>
              <a:rPr lang="en-US" altLang="ar-EG" sz="2600" u="sng" dirty="0">
                <a:latin typeface="Sakkal Majalla" panose="02000000000000000000" pitchFamily="2" charset="-78"/>
                <a:cs typeface="Sakkal Majalla" panose="02000000000000000000" pitchFamily="2" charset="-78"/>
              </a:rPr>
              <a:t>basic hardware </a:t>
            </a:r>
            <a:r>
              <a:rPr lang="en-US" altLang="ar-EG" sz="2600" dirty="0">
                <a:latin typeface="Sakkal Majalla" panose="02000000000000000000" pitchFamily="2" charset="-78"/>
                <a:cs typeface="Sakkal Majalla" panose="02000000000000000000" pitchFamily="2" charset="-78"/>
              </a:rPr>
              <a:t>features of the contemporary computers.</a:t>
            </a:r>
          </a:p>
          <a:p>
            <a:pPr marL="812800" lvl="1" indent="-355600" algn="just">
              <a:lnSpc>
                <a:spcPct val="150000"/>
              </a:lnSpc>
              <a:buFont typeface="Wingdings" panose="05000000000000000000" pitchFamily="2" charset="2"/>
              <a:buChar char="Ø"/>
            </a:pPr>
            <a:r>
              <a:rPr lang="en-US" altLang="ar-EG" sz="2600" dirty="0">
                <a:latin typeface="Sakkal Majalla" panose="02000000000000000000" pitchFamily="2" charset="-78"/>
                <a:cs typeface="Sakkal Majalla" panose="02000000000000000000" pitchFamily="2" charset="-78"/>
              </a:rPr>
              <a:t>That was the view of a </a:t>
            </a:r>
            <a:r>
              <a:rPr lang="en-US" altLang="ar-EG" sz="2600" b="1" dirty="0">
                <a:solidFill>
                  <a:srgbClr val="00B050"/>
                </a:solidFill>
                <a:latin typeface="Sakkal Majalla" panose="02000000000000000000" pitchFamily="2" charset="-78"/>
                <a:cs typeface="Sakkal Majalla" panose="02000000000000000000" pitchFamily="2" charset="-78"/>
              </a:rPr>
              <a:t>bare machine</a:t>
            </a:r>
            <a:r>
              <a:rPr lang="en-US" altLang="ar-EG" sz="2600" b="1" dirty="0">
                <a:latin typeface="Sakkal Majalla" panose="02000000000000000000" pitchFamily="2" charset="-78"/>
                <a:cs typeface="Sakkal Majalla" panose="02000000000000000000" pitchFamily="2" charset="-78"/>
              </a:rPr>
              <a:t> </a:t>
            </a:r>
            <a:r>
              <a:rPr lang="en-US" altLang="ar-EG" sz="2600" u="sng" dirty="0">
                <a:latin typeface="Sakkal Majalla" panose="02000000000000000000" pitchFamily="2" charset="-78"/>
                <a:cs typeface="Sakkal Majalla" panose="02000000000000000000" pitchFamily="2" charset="-78"/>
              </a:rPr>
              <a:t>a computer without its software clothing</a:t>
            </a:r>
            <a:r>
              <a:rPr lang="en-US" altLang="ar-EG" sz="2600" dirty="0">
                <a:latin typeface="Sakkal Majalla" panose="02000000000000000000" pitchFamily="2" charset="-78"/>
                <a:cs typeface="Sakkal Majalla" panose="02000000000000000000" pitchFamily="2" charset="-78"/>
              </a:rPr>
              <a:t>.</a:t>
            </a:r>
          </a:p>
          <a:p>
            <a:pPr marL="812800" lvl="1" indent="-355600" algn="just">
              <a:lnSpc>
                <a:spcPct val="150000"/>
              </a:lnSpc>
              <a:buFont typeface="Wingdings" panose="05000000000000000000" pitchFamily="2" charset="2"/>
              <a:buChar char="Ø"/>
            </a:pPr>
            <a:r>
              <a:rPr lang="en-US" altLang="ar-EG" sz="2600" dirty="0">
                <a:latin typeface="Sakkal Majalla" panose="02000000000000000000" pitchFamily="2" charset="-78"/>
                <a:cs typeface="Sakkal Majalla" panose="02000000000000000000" pitchFamily="2" charset="-78"/>
              </a:rPr>
              <a:t> A </a:t>
            </a:r>
            <a:r>
              <a:rPr lang="en-US" altLang="ar-EG" sz="2600" u="sng" dirty="0">
                <a:latin typeface="Sakkal Majalla" panose="02000000000000000000" pitchFamily="2" charset="-78"/>
                <a:cs typeface="Sakkal Majalla" panose="02000000000000000000" pitchFamily="2" charset="-78"/>
              </a:rPr>
              <a:t>bare machine</a:t>
            </a:r>
            <a:r>
              <a:rPr lang="en-US" altLang="ar-EG" sz="2600" dirty="0">
                <a:latin typeface="Sakkal Majalla" panose="02000000000000000000" pitchFamily="2" charset="-78"/>
                <a:cs typeface="Sakkal Majalla" panose="02000000000000000000" pitchFamily="2" charset="-78"/>
              </a:rPr>
              <a:t> is not the environment desired by most programmers.</a:t>
            </a:r>
          </a:p>
          <a:p>
            <a:pPr marL="812800" lvl="1" indent="-355600" algn="just">
              <a:lnSpc>
                <a:spcPct val="150000"/>
              </a:lnSpc>
              <a:buFont typeface="Wingdings" panose="05000000000000000000" pitchFamily="2" charset="2"/>
              <a:buChar char="Ø"/>
            </a:pPr>
            <a:r>
              <a:rPr lang="en-US" altLang="ar-EG" sz="2600" dirty="0">
                <a:latin typeface="Sakkal Majalla" panose="02000000000000000000" pitchFamily="2" charset="-78"/>
                <a:cs typeface="Sakkal Majalla" panose="02000000000000000000" pitchFamily="2" charset="-78"/>
              </a:rPr>
              <a:t>Usually, Operating System provides the instructions to perform </a:t>
            </a:r>
            <a:r>
              <a:rPr lang="en-US" altLang="ar-EG" sz="2600" u="sng" dirty="0">
                <a:latin typeface="Sakkal Majalla" panose="02000000000000000000" pitchFamily="2" charset="-78"/>
                <a:cs typeface="Sakkal Majalla" panose="02000000000000000000" pitchFamily="2" charset="-78"/>
              </a:rPr>
              <a:t>resource management functions</a:t>
            </a:r>
            <a:r>
              <a:rPr lang="en-US" altLang="ar-EG" sz="2600" dirty="0">
                <a:latin typeface="Sakkal Majalla" panose="02000000000000000000" pitchFamily="2" charset="-78"/>
                <a:cs typeface="Sakkal Majalla" panose="02000000000000000000" pitchFamily="2" charset="-78"/>
              </a:rPr>
              <a:t>.</a:t>
            </a:r>
          </a:p>
          <a:p>
            <a:pPr marL="812800" lvl="1" indent="-355600" algn="just">
              <a:lnSpc>
                <a:spcPct val="150000"/>
              </a:lnSpc>
              <a:buFont typeface="Wingdings" panose="05000000000000000000" pitchFamily="2" charset="2"/>
              <a:buChar char="Ø"/>
            </a:pPr>
            <a:r>
              <a:rPr lang="en-US" altLang="ar-EG" sz="2600" dirty="0">
                <a:latin typeface="Sakkal Majalla" panose="02000000000000000000" pitchFamily="2" charset="-78"/>
                <a:cs typeface="Sakkal Majalla" panose="02000000000000000000" pitchFamily="2" charset="-78"/>
              </a:rPr>
              <a:t>The </a:t>
            </a:r>
            <a:r>
              <a:rPr lang="en-US" altLang="ar-EG" sz="2600" b="1" dirty="0">
                <a:latin typeface="Sakkal Majalla" panose="02000000000000000000" pitchFamily="2" charset="-78"/>
                <a:cs typeface="Sakkal Majalla" panose="02000000000000000000" pitchFamily="2" charset="-78"/>
              </a:rPr>
              <a:t>user program </a:t>
            </a:r>
            <a:r>
              <a:rPr lang="en-US" altLang="ar-EG" sz="2600" dirty="0">
                <a:latin typeface="Sakkal Majalla" panose="02000000000000000000" pitchFamily="2" charset="-78"/>
                <a:cs typeface="Sakkal Majalla" panose="02000000000000000000" pitchFamily="2" charset="-78"/>
              </a:rPr>
              <a:t>can request these service by issuing </a:t>
            </a:r>
            <a:r>
              <a:rPr lang="en-US" altLang="ar-EG" sz="2600" u="sng" dirty="0">
                <a:latin typeface="Sakkal Majalla" panose="02000000000000000000" pitchFamily="2" charset="-78"/>
                <a:cs typeface="Sakkal Majalla" panose="02000000000000000000" pitchFamily="2" charset="-78"/>
              </a:rPr>
              <a:t>special supervisor call instruction </a:t>
            </a:r>
            <a:r>
              <a:rPr lang="en-US" altLang="ar-EG" sz="2600" dirty="0">
                <a:latin typeface="Sakkal Majalla" panose="02000000000000000000" pitchFamily="2" charset="-78"/>
                <a:cs typeface="Sakkal Majalla" panose="02000000000000000000" pitchFamily="2" charset="-78"/>
              </a:rPr>
              <a:t>that act much like subroutine calls </a:t>
            </a:r>
            <a:r>
              <a:rPr lang="en-US" altLang="ar-EG" sz="2600" b="1" dirty="0">
                <a:latin typeface="Sakkal Majalla" panose="02000000000000000000" pitchFamily="2" charset="-78"/>
                <a:cs typeface="Sakkal Majalla" panose="02000000000000000000" pitchFamily="2" charset="-78"/>
              </a:rPr>
              <a:t>but </a:t>
            </a:r>
            <a:r>
              <a:rPr lang="en-US" altLang="ar-EG" sz="2600" dirty="0">
                <a:latin typeface="Sakkal Majalla" panose="02000000000000000000" pitchFamily="2" charset="-78"/>
                <a:cs typeface="Sakkal Majalla" panose="02000000000000000000" pitchFamily="2" charset="-78"/>
              </a:rPr>
              <a:t>transfer control to the Operating System rather than to one of the user's subroutine.</a:t>
            </a:r>
          </a:p>
        </p:txBody>
      </p:sp>
    </p:spTree>
    <p:extLst>
      <p:ext uri="{BB962C8B-B14F-4D97-AF65-F5344CB8AC3E}">
        <p14:creationId xmlns:p14="http://schemas.microsoft.com/office/powerpoint/2010/main" val="410978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GB" sz="2800" b="1" dirty="0">
                <a:latin typeface="Sakkal Majalla" panose="02000000000000000000" pitchFamily="2" charset="-78"/>
                <a:cs typeface="Sakkal Majalla" panose="02000000000000000000" pitchFamily="2" charset="-78"/>
              </a:rPr>
              <a:t>Extended machine</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462684"/>
            <a:ext cx="11577032" cy="4562788"/>
          </a:xfrm>
          <a:prstGeom prst="rect">
            <a:avLst/>
          </a:prstGeom>
          <a:noFill/>
        </p:spPr>
        <p:txBody>
          <a:bodyPr wrap="square" rtlCol="1">
            <a:spAutoFit/>
          </a:bodyPr>
          <a:lstStyle/>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Therefore, as far as the user is concerned, </a:t>
            </a:r>
            <a:r>
              <a:rPr lang="en-US" altLang="ar-EG" sz="2800" b="1" dirty="0">
                <a:latin typeface="Sakkal Majalla" panose="02000000000000000000" pitchFamily="2" charset="-78"/>
                <a:cs typeface="Sakkal Majalla" panose="02000000000000000000" pitchFamily="2" charset="-78"/>
              </a:rPr>
              <a:t>high level statements </a:t>
            </a:r>
            <a:r>
              <a:rPr lang="en-US" altLang="ar-EG" sz="2800" dirty="0">
                <a:latin typeface="Sakkal Majalla" panose="02000000000000000000" pitchFamily="2" charset="-78"/>
                <a:cs typeface="Sakkal Majalla" panose="02000000000000000000" pitchFamily="2" charset="-78"/>
              </a:rPr>
              <a:t>such as (READ-CARD X) for example are legal instructions for the </a:t>
            </a:r>
            <a:r>
              <a:rPr lang="en-US" altLang="ar-EG" sz="2800" u="sng" dirty="0">
                <a:latin typeface="Sakkal Majalla" panose="02000000000000000000" pitchFamily="2" charset="-78"/>
                <a:cs typeface="Sakkal Majalla" panose="02000000000000000000" pitchFamily="2" charset="-78"/>
              </a:rPr>
              <a:t>extended machine </a:t>
            </a:r>
            <a:r>
              <a:rPr lang="en-US" altLang="ar-EG" sz="2800" dirty="0">
                <a:latin typeface="Sakkal Majalla" panose="02000000000000000000" pitchFamily="2" charset="-78"/>
                <a:cs typeface="Sakkal Majalla" panose="02000000000000000000" pitchFamily="2" charset="-78"/>
              </a:rPr>
              <a:t>even though they do not correspond to instructions of the bare machine. </a:t>
            </a:r>
          </a:p>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The Operating System provides many instructions in also the basic hardware instructions. The sum of these instructions is called the</a:t>
            </a:r>
            <a:r>
              <a:rPr lang="en-US" altLang="ar-EG" sz="2800" u="sng" dirty="0">
                <a:latin typeface="Sakkal Majalla" panose="02000000000000000000" pitchFamily="2" charset="-78"/>
                <a:cs typeface="Sakkal Majalla" panose="02000000000000000000" pitchFamily="2" charset="-78"/>
              </a:rPr>
              <a:t> instruction set </a:t>
            </a:r>
            <a:r>
              <a:rPr lang="en-US" altLang="ar-EG" sz="2800" dirty="0">
                <a:latin typeface="Sakkal Majalla" panose="02000000000000000000" pitchFamily="2" charset="-78"/>
                <a:cs typeface="Sakkal Majalla" panose="02000000000000000000" pitchFamily="2" charset="-78"/>
              </a:rPr>
              <a:t>of the extended machine.</a:t>
            </a:r>
          </a:p>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The </a:t>
            </a:r>
            <a:r>
              <a:rPr lang="en-US" altLang="ar-EG" sz="2800" b="1" dirty="0">
                <a:solidFill>
                  <a:srgbClr val="C00000"/>
                </a:solidFill>
                <a:latin typeface="Sakkal Majalla" panose="02000000000000000000" pitchFamily="2" charset="-78"/>
                <a:cs typeface="Sakkal Majalla" panose="02000000000000000000" pitchFamily="2" charset="-78"/>
              </a:rPr>
              <a:t>kernel</a:t>
            </a:r>
            <a:r>
              <a:rPr lang="en-US" altLang="ar-EG" sz="2800" b="1" dirty="0">
                <a:latin typeface="Sakkal Majalla" panose="02000000000000000000" pitchFamily="2" charset="-78"/>
                <a:cs typeface="Sakkal Majalla" panose="02000000000000000000" pitchFamily="2" charset="-78"/>
              </a:rPr>
              <a:t> </a:t>
            </a:r>
            <a:r>
              <a:rPr lang="en-US" altLang="ar-EG" sz="2800" dirty="0">
                <a:latin typeface="Sakkal Majalla" panose="02000000000000000000" pitchFamily="2" charset="-78"/>
                <a:cs typeface="Sakkal Majalla" panose="02000000000000000000" pitchFamily="2" charset="-78"/>
              </a:rPr>
              <a:t>of the Operating System </a:t>
            </a:r>
            <a:r>
              <a:rPr lang="en-US" altLang="ar-EG" sz="2800" u="sng" dirty="0">
                <a:latin typeface="Sakkal Majalla" panose="02000000000000000000" pitchFamily="2" charset="-78"/>
                <a:cs typeface="Sakkal Majalla" panose="02000000000000000000" pitchFamily="2" charset="-78"/>
              </a:rPr>
              <a:t>runs on </a:t>
            </a:r>
            <a:r>
              <a:rPr lang="en-US" altLang="ar-EG" sz="2800" dirty="0">
                <a:latin typeface="Sakkal Majalla" panose="02000000000000000000" pitchFamily="2" charset="-78"/>
                <a:cs typeface="Sakkal Majalla" panose="02000000000000000000" pitchFamily="2" charset="-78"/>
              </a:rPr>
              <a:t>the </a:t>
            </a:r>
            <a:r>
              <a:rPr lang="en-US" altLang="ar-EG" sz="2800" b="1" dirty="0">
                <a:latin typeface="Sakkal Majalla" panose="02000000000000000000" pitchFamily="2" charset="-78"/>
                <a:cs typeface="Sakkal Majalla" panose="02000000000000000000" pitchFamily="2" charset="-78"/>
              </a:rPr>
              <a:t>bare machine</a:t>
            </a:r>
            <a:r>
              <a:rPr lang="en-US" altLang="ar-EG" sz="2800" dirty="0">
                <a:latin typeface="Sakkal Majalla" panose="02000000000000000000" pitchFamily="2" charset="-78"/>
                <a:cs typeface="Sakkal Majalla" panose="02000000000000000000" pitchFamily="2" charset="-78"/>
              </a:rPr>
              <a:t>; while the </a:t>
            </a:r>
            <a:r>
              <a:rPr lang="en-US" altLang="ar-EG" sz="2800" b="1" dirty="0">
                <a:latin typeface="Sakkal Majalla" panose="02000000000000000000" pitchFamily="2" charset="-78"/>
                <a:cs typeface="Sakkal Majalla" panose="02000000000000000000" pitchFamily="2" charset="-78"/>
              </a:rPr>
              <a:t>user programs </a:t>
            </a:r>
            <a:r>
              <a:rPr lang="en-US" altLang="ar-EG" sz="2800" dirty="0">
                <a:latin typeface="Sakkal Majalla" panose="02000000000000000000" pitchFamily="2" charset="-78"/>
                <a:cs typeface="Sakkal Majalla" panose="02000000000000000000" pitchFamily="2" charset="-78"/>
              </a:rPr>
              <a:t>runs on the </a:t>
            </a:r>
            <a:r>
              <a:rPr lang="en-US" altLang="ar-EG" sz="2800" u="sng" dirty="0">
                <a:latin typeface="Sakkal Majalla" panose="02000000000000000000" pitchFamily="2" charset="-78"/>
                <a:cs typeface="Sakkal Majalla" panose="02000000000000000000" pitchFamily="2" charset="-78"/>
              </a:rPr>
              <a:t>extended machine</a:t>
            </a:r>
            <a:r>
              <a:rPr lang="en-US" altLang="ar-EG" sz="2800"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89418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202558" y="1692749"/>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l" rtl="0">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rtl="1"/>
            <a:r>
              <a:rPr lang="en-US" sz="3200" b="1" kern="0" dirty="0">
                <a:latin typeface="Sakkal Majalla" panose="02000000000000000000" pitchFamily="2" charset="-78"/>
                <a:cs typeface="Sakkal Majalla" panose="02000000000000000000" pitchFamily="2" charset="-78"/>
              </a:rPr>
              <a:t>Extended machine</a:t>
            </a:r>
            <a:endParaRPr lang="en-GB" sz="3200" dirty="0"/>
          </a:p>
        </p:txBody>
      </p:sp>
      <p:cxnSp>
        <p:nvCxnSpPr>
          <p:cNvPr id="24" name="Straight Arrow Connector 23">
            <a:extLst>
              <a:ext uri="{FF2B5EF4-FFF2-40B4-BE49-F238E27FC236}">
                <a16:creationId xmlns:a16="http://schemas.microsoft.com/office/drawing/2014/main" id="{2E5A6A1B-A30B-5B53-65A3-E036D175D762}"/>
              </a:ext>
            </a:extLst>
          </p:cNvPr>
          <p:cNvCxnSpPr>
            <a:cxnSpLocks/>
            <a:endCxn id="30" idx="1"/>
          </p:cNvCxnSpPr>
          <p:nvPr/>
        </p:nvCxnSpPr>
        <p:spPr>
          <a:xfrm>
            <a:off x="7512117" y="4962051"/>
            <a:ext cx="1007953"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D75729CD-165F-A9D9-87A2-5842C1FBE160}"/>
              </a:ext>
            </a:extLst>
          </p:cNvPr>
          <p:cNvSpPr>
            <a:spLocks/>
          </p:cNvSpPr>
          <p:nvPr/>
        </p:nvSpPr>
        <p:spPr>
          <a:xfrm>
            <a:off x="1730642" y="2894745"/>
            <a:ext cx="1340491" cy="936644"/>
          </a:xfrm>
          <a:prstGeom prst="roundRect">
            <a:avLst/>
          </a:prstGeom>
          <a:solidFill>
            <a:schemeClr val="accent1">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Process 1</a:t>
            </a:r>
          </a:p>
        </p:txBody>
      </p:sp>
      <p:sp>
        <p:nvSpPr>
          <p:cNvPr id="30" name="Rectangle: Rounded Corners 29">
            <a:extLst>
              <a:ext uri="{FF2B5EF4-FFF2-40B4-BE49-F238E27FC236}">
                <a16:creationId xmlns:a16="http://schemas.microsoft.com/office/drawing/2014/main" id="{66F56019-24E9-00FD-AFFA-9FD386792164}"/>
              </a:ext>
            </a:extLst>
          </p:cNvPr>
          <p:cNvSpPr>
            <a:spLocks/>
          </p:cNvSpPr>
          <p:nvPr/>
        </p:nvSpPr>
        <p:spPr>
          <a:xfrm>
            <a:off x="8520070" y="4493729"/>
            <a:ext cx="1340491" cy="936644"/>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Process 2</a:t>
            </a:r>
          </a:p>
        </p:txBody>
      </p:sp>
      <p:cxnSp>
        <p:nvCxnSpPr>
          <p:cNvPr id="32" name="Straight Arrow Connector 31">
            <a:extLst>
              <a:ext uri="{FF2B5EF4-FFF2-40B4-BE49-F238E27FC236}">
                <a16:creationId xmlns:a16="http://schemas.microsoft.com/office/drawing/2014/main" id="{A6C41FEA-3A07-D625-B4A0-48E50BE9FADE}"/>
              </a:ext>
            </a:extLst>
          </p:cNvPr>
          <p:cNvCxnSpPr>
            <a:cxnSpLocks/>
            <a:endCxn id="13" idx="3"/>
          </p:cNvCxnSpPr>
          <p:nvPr/>
        </p:nvCxnSpPr>
        <p:spPr>
          <a:xfrm flipH="1">
            <a:off x="3071133" y="3363067"/>
            <a:ext cx="858114"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9" name="عنصر نائب للمحتوى 2">
            <a:extLst>
              <a:ext uri="{FF2B5EF4-FFF2-40B4-BE49-F238E27FC236}">
                <a16:creationId xmlns:a16="http://schemas.microsoft.com/office/drawing/2014/main" id="{ED8BF20F-3381-BD80-E636-2A9C0ED47B66}"/>
              </a:ext>
            </a:extLst>
          </p:cNvPr>
          <p:cNvSpPr txBox="1">
            <a:spLocks/>
          </p:cNvSpPr>
          <p:nvPr/>
        </p:nvSpPr>
        <p:spPr>
          <a:xfrm>
            <a:off x="4396171" y="2614195"/>
            <a:ext cx="2783714" cy="2721128"/>
          </a:xfrm>
          <a:prstGeom prst="rect">
            <a:avLst/>
          </a:prstGeom>
          <a:solidFill>
            <a:schemeClr val="tx1"/>
          </a:solidFill>
        </p:spPr>
        <p:txBody>
          <a:bodyPr>
            <a:noAutofit/>
          </a:bodyPr>
          <a:lst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sp>
        <p:nvSpPr>
          <p:cNvPr id="3" name="Circle: Hollow 2">
            <a:extLst>
              <a:ext uri="{FF2B5EF4-FFF2-40B4-BE49-F238E27FC236}">
                <a16:creationId xmlns:a16="http://schemas.microsoft.com/office/drawing/2014/main" id="{C96F9886-67F0-E332-CEA1-56ECD28469B3}"/>
              </a:ext>
            </a:extLst>
          </p:cNvPr>
          <p:cNvSpPr/>
          <p:nvPr/>
        </p:nvSpPr>
        <p:spPr>
          <a:xfrm>
            <a:off x="3825025" y="2029763"/>
            <a:ext cx="3941153" cy="3941153"/>
          </a:xfrm>
          <a:prstGeom prst="donut">
            <a:avLst>
              <a:gd name="adj" fmla="val 29246"/>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Extended machine </a:t>
            </a: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r>
              <a:rPr lang="en-GB" sz="2000" dirty="0">
                <a:solidFill>
                  <a:schemeClr val="tx1"/>
                </a:solidFill>
              </a:rPr>
              <a:t>Operating System</a:t>
            </a:r>
          </a:p>
        </p:txBody>
      </p:sp>
      <p:sp>
        <p:nvSpPr>
          <p:cNvPr id="23" name="Rectangle 22">
            <a:extLst>
              <a:ext uri="{FF2B5EF4-FFF2-40B4-BE49-F238E27FC236}">
                <a16:creationId xmlns:a16="http://schemas.microsoft.com/office/drawing/2014/main" id="{46C9ECFA-BD87-7015-BCC5-5F787263004B}"/>
              </a:ext>
            </a:extLst>
          </p:cNvPr>
          <p:cNvSpPr/>
          <p:nvPr/>
        </p:nvSpPr>
        <p:spPr>
          <a:xfrm>
            <a:off x="5172132" y="3740532"/>
            <a:ext cx="1231791" cy="4684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Bare Machine</a:t>
            </a:r>
          </a:p>
        </p:txBody>
      </p:sp>
    </p:spTree>
    <p:extLst>
      <p:ext uri="{BB962C8B-B14F-4D97-AF65-F5344CB8AC3E}">
        <p14:creationId xmlns:p14="http://schemas.microsoft.com/office/powerpoint/2010/main" val="16444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915739" y="1058059"/>
            <a:ext cx="10272501" cy="646331"/>
          </a:xfrm>
          <a:prstGeom prst="rect">
            <a:avLst/>
          </a:prstGeom>
          <a:noFill/>
        </p:spPr>
        <p:txBody>
          <a:bodyPr wrap="square">
            <a:spAutoFit/>
          </a:bodyPr>
          <a:lstStyle/>
          <a:p>
            <a:pPr algn="ctr" rtl="1"/>
            <a:r>
              <a:rPr lang="en-GB" sz="3600" b="1" kern="0" dirty="0">
                <a:latin typeface="Sakkal Majalla" panose="02000000000000000000" pitchFamily="2" charset="-78"/>
                <a:cs typeface="Sakkal Majalla" panose="02000000000000000000" pitchFamily="2" charset="-78"/>
              </a:rPr>
              <a:t>Simple Hierarchical Machine Concept </a:t>
            </a:r>
            <a:endParaRPr lang="en-GB" sz="3600" dirty="0"/>
          </a:p>
        </p:txBody>
      </p:sp>
      <p:sp>
        <p:nvSpPr>
          <p:cNvPr id="8" name="مربع نص 2">
            <a:extLst>
              <a:ext uri="{FF2B5EF4-FFF2-40B4-BE49-F238E27FC236}">
                <a16:creationId xmlns:a16="http://schemas.microsoft.com/office/drawing/2014/main" id="{85A8222B-B1EE-384D-DC2A-7DCBFCDA62F2}"/>
              </a:ext>
            </a:extLst>
          </p:cNvPr>
          <p:cNvSpPr txBox="1"/>
          <p:nvPr/>
        </p:nvSpPr>
        <p:spPr>
          <a:xfrm>
            <a:off x="897719" y="1878136"/>
            <a:ext cx="10272501" cy="4042197"/>
          </a:xfrm>
          <a:prstGeom prst="rect">
            <a:avLst/>
          </a:prstGeom>
          <a:noFill/>
        </p:spPr>
        <p:txBody>
          <a:bodyPr wrap="square" rtlCol="1">
            <a:spAutoFit/>
          </a:bodyPr>
          <a:lstStyle/>
          <a:p>
            <a:pPr algn="just">
              <a:lnSpc>
                <a:spcPct val="150000"/>
              </a:lnSpc>
            </a:pPr>
            <a:r>
              <a:rPr lang="en-US" sz="2400" dirty="0"/>
              <a:t>The extended machine approach could be applied to the Operating System in two ways:</a:t>
            </a:r>
          </a:p>
          <a:p>
            <a:pPr marL="800100" lvl="1" indent="-342900" algn="just">
              <a:lnSpc>
                <a:spcPct val="200000"/>
              </a:lnSpc>
              <a:buFont typeface="Wingdings" panose="05000000000000000000" pitchFamily="2" charset="2"/>
              <a:buChar char="q"/>
            </a:pPr>
            <a:r>
              <a:rPr lang="en-US" sz="2400" dirty="0"/>
              <a:t>Key function needed by many system modules could be separated into an "inner extended machine"</a:t>
            </a:r>
          </a:p>
          <a:p>
            <a:pPr marL="800100" lvl="1" indent="-342900" algn="just">
              <a:lnSpc>
                <a:spcPct val="200000"/>
              </a:lnSpc>
              <a:buFont typeface="Wingdings" panose="05000000000000000000" pitchFamily="2" charset="2"/>
              <a:buChar char="q"/>
            </a:pPr>
            <a:r>
              <a:rPr lang="en-US" sz="2400" dirty="0"/>
              <a:t>Certain modules could be separated out and run on the "outer extended machine" in essentially the same way as user processes.</a:t>
            </a:r>
            <a:endParaRPr lang="en-GB" sz="2400" dirty="0"/>
          </a:p>
        </p:txBody>
      </p:sp>
    </p:spTree>
    <p:extLst>
      <p:ext uri="{BB962C8B-B14F-4D97-AF65-F5344CB8AC3E}">
        <p14:creationId xmlns:p14="http://schemas.microsoft.com/office/powerpoint/2010/main" val="249226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307484" y="985710"/>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ctr"/>
            <a:endParaRPr lang="ar-SA" sz="2000" dirty="0">
              <a:solidFill>
                <a:schemeClr val="tx1"/>
              </a:solidFill>
            </a:endParaRPr>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3174631"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1212976" y="692434"/>
            <a:ext cx="3174631" cy="574147"/>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rtl="0"/>
            <a:r>
              <a:rPr lang="en-GB" sz="2800" b="1" dirty="0">
                <a:latin typeface="Sakkal Majalla" panose="02000000000000000000" pitchFamily="2" charset="-78"/>
                <a:cs typeface="Sakkal Majalla" panose="02000000000000000000" pitchFamily="2" charset="-78"/>
              </a:rPr>
              <a:t>Extended machine</a:t>
            </a:r>
            <a:endParaRPr lang="ar-SA" sz="2800" b="1" dirty="0">
              <a:latin typeface="Sakkal Majalla" panose="02000000000000000000" pitchFamily="2" charset="-78"/>
              <a:cs typeface="Sakkal Majalla" panose="02000000000000000000" pitchFamily="2" charset="-78"/>
            </a:endParaRPr>
          </a:p>
        </p:txBody>
      </p:sp>
      <p:sp>
        <p:nvSpPr>
          <p:cNvPr id="2" name="مربع نص 2">
            <a:extLst>
              <a:ext uri="{FF2B5EF4-FFF2-40B4-BE49-F238E27FC236}">
                <a16:creationId xmlns:a16="http://schemas.microsoft.com/office/drawing/2014/main" id="{A538DADE-5A78-BEFF-8B3C-90FE600B0F3F}"/>
              </a:ext>
            </a:extLst>
          </p:cNvPr>
          <p:cNvSpPr txBox="1"/>
          <p:nvPr/>
        </p:nvSpPr>
        <p:spPr>
          <a:xfrm>
            <a:off x="307484" y="1500784"/>
            <a:ext cx="11577032" cy="4562788"/>
          </a:xfrm>
          <a:prstGeom prst="rect">
            <a:avLst/>
          </a:prstGeom>
          <a:noFill/>
        </p:spPr>
        <p:txBody>
          <a:bodyPr wrap="square" rtlCol="1">
            <a:spAutoFit/>
          </a:bodyPr>
          <a:lstStyle/>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The inner/outer extended machine concept can be generalized into levels of extended machines and the Operating System processes can interrelate and be generalized into layers of processes. </a:t>
            </a:r>
          </a:p>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 All those modules of the system that reside in the extended machine, as opposed to those that operate as process layers, are collectively called the </a:t>
            </a:r>
            <a:r>
              <a:rPr lang="en-US" altLang="ar-EG" sz="2800" b="1" dirty="0">
                <a:solidFill>
                  <a:srgbClr val="C00000"/>
                </a:solidFill>
                <a:latin typeface="Sakkal Majalla" panose="02000000000000000000" pitchFamily="2" charset="-78"/>
                <a:cs typeface="Sakkal Majalla" panose="02000000000000000000" pitchFamily="2" charset="-78"/>
              </a:rPr>
              <a:t>kernel</a:t>
            </a:r>
            <a:r>
              <a:rPr lang="en-US" altLang="ar-EG" sz="2800" b="1" dirty="0">
                <a:latin typeface="Sakkal Majalla" panose="02000000000000000000" pitchFamily="2" charset="-78"/>
                <a:cs typeface="Sakkal Majalla" panose="02000000000000000000" pitchFamily="2" charset="-78"/>
              </a:rPr>
              <a:t> </a:t>
            </a:r>
            <a:r>
              <a:rPr lang="en-US" altLang="ar-EG" sz="2800" dirty="0">
                <a:latin typeface="Sakkal Majalla" panose="02000000000000000000" pitchFamily="2" charset="-78"/>
                <a:cs typeface="Sakkal Majalla" panose="02000000000000000000" pitchFamily="2" charset="-78"/>
              </a:rPr>
              <a:t>of the Operating System.</a:t>
            </a:r>
          </a:p>
          <a:p>
            <a:pPr marL="812800" lvl="1" indent="-355600" algn="just">
              <a:lnSpc>
                <a:spcPct val="150000"/>
              </a:lnSpc>
              <a:buFont typeface="Wingdings" panose="05000000000000000000" pitchFamily="2" charset="2"/>
              <a:buChar char="Ø"/>
            </a:pPr>
            <a:r>
              <a:rPr lang="en-US" altLang="ar-EG" sz="2800" dirty="0">
                <a:latin typeface="Sakkal Majalla" panose="02000000000000000000" pitchFamily="2" charset="-78"/>
                <a:cs typeface="Sakkal Majalla" panose="02000000000000000000" pitchFamily="2" charset="-78"/>
              </a:rPr>
              <a:t> What functions of the resources managers can be performed in separate processes?</a:t>
            </a:r>
          </a:p>
          <a:p>
            <a:pPr marL="1371600" lvl="2" indent="-457200" algn="just">
              <a:lnSpc>
                <a:spcPct val="150000"/>
              </a:lnSpc>
              <a:buFontTx/>
              <a:buChar char="-"/>
            </a:pPr>
            <a:r>
              <a:rPr lang="en-US" altLang="ar-EG" sz="2800" dirty="0">
                <a:latin typeface="Sakkal Majalla" panose="02000000000000000000" pitchFamily="2" charset="-78"/>
                <a:cs typeface="Sakkal Majalla" panose="02000000000000000000" pitchFamily="2" charset="-78"/>
              </a:rPr>
              <a:t>To make such a decision, one must ask which functions can be </a:t>
            </a:r>
            <a:r>
              <a:rPr lang="en-US" altLang="ar-EG" sz="2800" b="1" dirty="0">
                <a:latin typeface="Sakkal Majalla" panose="02000000000000000000" pitchFamily="2" charset="-78"/>
                <a:cs typeface="Sakkal Majalla" panose="02000000000000000000" pitchFamily="2" charset="-78"/>
              </a:rPr>
              <a:t>performed independently and concurrently</a:t>
            </a:r>
            <a:r>
              <a:rPr lang="en-US" altLang="ar-EG" sz="2800" dirty="0">
                <a:latin typeface="Sakkal Majalla" panose="02000000000000000000" pitchFamily="2" charset="-78"/>
                <a:cs typeface="Sakkal Majalla" panose="02000000000000000000" pitchFamily="2" charset="-78"/>
              </a:rPr>
              <a:t>, as opposed to those that must be </a:t>
            </a:r>
            <a:r>
              <a:rPr lang="en-US" altLang="ar-EG" sz="2800" b="1" dirty="0">
                <a:latin typeface="Sakkal Majalla" panose="02000000000000000000" pitchFamily="2" charset="-78"/>
                <a:cs typeface="Sakkal Majalla" panose="02000000000000000000" pitchFamily="2" charset="-78"/>
              </a:rPr>
              <a:t>performed serially</a:t>
            </a:r>
            <a:r>
              <a:rPr lang="en-US" altLang="ar-EG" sz="2800" dirty="0">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410639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202558" y="1692749"/>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l" rtl="0">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rtl="1"/>
            <a:r>
              <a:rPr lang="en-US" sz="3200" b="1" kern="0" dirty="0">
                <a:latin typeface="Sakkal Majalla" panose="02000000000000000000" pitchFamily="2" charset="-78"/>
                <a:cs typeface="Sakkal Majalla" panose="02000000000000000000" pitchFamily="2" charset="-78"/>
              </a:rPr>
              <a:t>Extended machine</a:t>
            </a:r>
            <a:endParaRPr lang="en-GB" sz="3200" dirty="0"/>
          </a:p>
        </p:txBody>
      </p:sp>
      <p:cxnSp>
        <p:nvCxnSpPr>
          <p:cNvPr id="24" name="Straight Arrow Connector 23">
            <a:extLst>
              <a:ext uri="{FF2B5EF4-FFF2-40B4-BE49-F238E27FC236}">
                <a16:creationId xmlns:a16="http://schemas.microsoft.com/office/drawing/2014/main" id="{2E5A6A1B-A30B-5B53-65A3-E036D175D762}"/>
              </a:ext>
            </a:extLst>
          </p:cNvPr>
          <p:cNvCxnSpPr>
            <a:cxnSpLocks/>
            <a:endCxn id="30" idx="1"/>
          </p:cNvCxnSpPr>
          <p:nvPr/>
        </p:nvCxnSpPr>
        <p:spPr>
          <a:xfrm>
            <a:off x="7512117" y="4962051"/>
            <a:ext cx="1007953"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3" name="Rectangle: Rounded Corners 12">
            <a:extLst>
              <a:ext uri="{FF2B5EF4-FFF2-40B4-BE49-F238E27FC236}">
                <a16:creationId xmlns:a16="http://schemas.microsoft.com/office/drawing/2014/main" id="{D75729CD-165F-A9D9-87A2-5842C1FBE160}"/>
              </a:ext>
            </a:extLst>
          </p:cNvPr>
          <p:cNvSpPr>
            <a:spLocks/>
          </p:cNvSpPr>
          <p:nvPr/>
        </p:nvSpPr>
        <p:spPr>
          <a:xfrm>
            <a:off x="1730642" y="2894745"/>
            <a:ext cx="1340491" cy="936644"/>
          </a:xfrm>
          <a:prstGeom prst="roundRect">
            <a:avLst/>
          </a:prstGeom>
          <a:solidFill>
            <a:schemeClr val="accent1">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Process 1</a:t>
            </a:r>
          </a:p>
        </p:txBody>
      </p:sp>
      <p:sp>
        <p:nvSpPr>
          <p:cNvPr id="30" name="Rectangle: Rounded Corners 29">
            <a:extLst>
              <a:ext uri="{FF2B5EF4-FFF2-40B4-BE49-F238E27FC236}">
                <a16:creationId xmlns:a16="http://schemas.microsoft.com/office/drawing/2014/main" id="{66F56019-24E9-00FD-AFFA-9FD386792164}"/>
              </a:ext>
            </a:extLst>
          </p:cNvPr>
          <p:cNvSpPr>
            <a:spLocks/>
          </p:cNvSpPr>
          <p:nvPr/>
        </p:nvSpPr>
        <p:spPr>
          <a:xfrm>
            <a:off x="8520070" y="4493729"/>
            <a:ext cx="1340491" cy="936644"/>
          </a:xfrm>
          <a:prstGeom prst="roundRect">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Process 2</a:t>
            </a:r>
          </a:p>
        </p:txBody>
      </p:sp>
      <p:cxnSp>
        <p:nvCxnSpPr>
          <p:cNvPr id="32" name="Straight Arrow Connector 31">
            <a:extLst>
              <a:ext uri="{FF2B5EF4-FFF2-40B4-BE49-F238E27FC236}">
                <a16:creationId xmlns:a16="http://schemas.microsoft.com/office/drawing/2014/main" id="{A6C41FEA-3A07-D625-B4A0-48E50BE9FADE}"/>
              </a:ext>
            </a:extLst>
          </p:cNvPr>
          <p:cNvCxnSpPr>
            <a:cxnSpLocks/>
            <a:endCxn id="13" idx="3"/>
          </p:cNvCxnSpPr>
          <p:nvPr/>
        </p:nvCxnSpPr>
        <p:spPr>
          <a:xfrm flipH="1">
            <a:off x="3071133" y="3363067"/>
            <a:ext cx="858114" cy="0"/>
          </a:xfrm>
          <a:prstGeom prst="straightConnector1">
            <a:avLst/>
          </a:prstGeom>
          <a:ln w="38100">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9" name="عنصر نائب للمحتوى 2">
            <a:extLst>
              <a:ext uri="{FF2B5EF4-FFF2-40B4-BE49-F238E27FC236}">
                <a16:creationId xmlns:a16="http://schemas.microsoft.com/office/drawing/2014/main" id="{ED8BF20F-3381-BD80-E636-2A9C0ED47B66}"/>
              </a:ext>
            </a:extLst>
          </p:cNvPr>
          <p:cNvSpPr txBox="1">
            <a:spLocks/>
          </p:cNvSpPr>
          <p:nvPr/>
        </p:nvSpPr>
        <p:spPr>
          <a:xfrm>
            <a:off x="4396171" y="2614195"/>
            <a:ext cx="2783714" cy="2721128"/>
          </a:xfrm>
          <a:prstGeom prst="rect">
            <a:avLst/>
          </a:prstGeom>
          <a:solidFill>
            <a:schemeClr val="tx1"/>
          </a:solidFill>
        </p:spPr>
        <p:txBody>
          <a:bodyPr>
            <a:noAutofit/>
          </a:bodyPr>
          <a:lst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sp>
        <p:nvSpPr>
          <p:cNvPr id="3" name="Circle: Hollow 2">
            <a:extLst>
              <a:ext uri="{FF2B5EF4-FFF2-40B4-BE49-F238E27FC236}">
                <a16:creationId xmlns:a16="http://schemas.microsoft.com/office/drawing/2014/main" id="{C96F9886-67F0-E332-CEA1-56ECD28469B3}"/>
              </a:ext>
            </a:extLst>
          </p:cNvPr>
          <p:cNvSpPr/>
          <p:nvPr/>
        </p:nvSpPr>
        <p:spPr>
          <a:xfrm>
            <a:off x="3825025" y="2029763"/>
            <a:ext cx="3941153" cy="3941153"/>
          </a:xfrm>
          <a:prstGeom prst="donut">
            <a:avLst>
              <a:gd name="adj" fmla="val 29246"/>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Extended machine </a:t>
            </a: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Operating System</a:t>
            </a:r>
          </a:p>
        </p:txBody>
      </p:sp>
      <p:sp>
        <p:nvSpPr>
          <p:cNvPr id="23" name="Rectangle 22">
            <a:extLst>
              <a:ext uri="{FF2B5EF4-FFF2-40B4-BE49-F238E27FC236}">
                <a16:creationId xmlns:a16="http://schemas.microsoft.com/office/drawing/2014/main" id="{46C9ECFA-BD87-7015-BCC5-5F787263004B}"/>
              </a:ext>
            </a:extLst>
          </p:cNvPr>
          <p:cNvSpPr/>
          <p:nvPr/>
        </p:nvSpPr>
        <p:spPr>
          <a:xfrm>
            <a:off x="5172132" y="3740532"/>
            <a:ext cx="1231791" cy="4684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Bare Machine</a:t>
            </a:r>
            <a:endParaRPr lang="en-GB" sz="1600" b="1" dirty="0">
              <a:solidFill>
                <a:schemeClr val="tx1"/>
              </a:solidFill>
            </a:endParaRPr>
          </a:p>
        </p:txBody>
      </p:sp>
      <p:sp>
        <p:nvSpPr>
          <p:cNvPr id="2" name="Circle: Hollow 1">
            <a:extLst>
              <a:ext uri="{FF2B5EF4-FFF2-40B4-BE49-F238E27FC236}">
                <a16:creationId xmlns:a16="http://schemas.microsoft.com/office/drawing/2014/main" id="{B741E53A-81F0-5148-8F0D-4F8814B699DD}"/>
              </a:ext>
            </a:extLst>
          </p:cNvPr>
          <p:cNvSpPr/>
          <p:nvPr/>
        </p:nvSpPr>
        <p:spPr>
          <a:xfrm>
            <a:off x="3822877" y="2027615"/>
            <a:ext cx="3941153" cy="3941153"/>
          </a:xfrm>
          <a:prstGeom prst="donut">
            <a:avLst>
              <a:gd name="adj" fmla="val 29246"/>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Circle: Hollow 6">
            <a:extLst>
              <a:ext uri="{FF2B5EF4-FFF2-40B4-BE49-F238E27FC236}">
                <a16:creationId xmlns:a16="http://schemas.microsoft.com/office/drawing/2014/main" id="{663C9219-7A99-991C-3763-452E3DC08F3A}"/>
              </a:ext>
            </a:extLst>
          </p:cNvPr>
          <p:cNvSpPr/>
          <p:nvPr/>
        </p:nvSpPr>
        <p:spPr>
          <a:xfrm>
            <a:off x="3822139" y="2025467"/>
            <a:ext cx="3941153" cy="3941153"/>
          </a:xfrm>
          <a:prstGeom prst="donut">
            <a:avLst>
              <a:gd name="adj" fmla="val 15699"/>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endParaRPr>
          </a:p>
          <a:p>
            <a:pPr algn="ctr"/>
            <a:r>
              <a:rPr lang="en-GB" sz="1400" dirty="0">
                <a:solidFill>
                  <a:schemeClr val="tx1"/>
                </a:solidFill>
              </a:rPr>
              <a:t>Outer extended machine </a:t>
            </a:r>
          </a:p>
          <a:p>
            <a:pPr algn="ctr"/>
            <a:endParaRPr lang="en-GB" sz="1000" dirty="0">
              <a:solidFill>
                <a:schemeClr val="tx1"/>
              </a:solidFill>
            </a:endParaRPr>
          </a:p>
          <a:p>
            <a:pPr algn="ctr"/>
            <a:endParaRPr lang="en-GB" sz="1600" dirty="0">
              <a:solidFill>
                <a:schemeClr val="tx1"/>
              </a:solidFill>
            </a:endParaRPr>
          </a:p>
          <a:p>
            <a:pPr algn="ctr"/>
            <a:r>
              <a:rPr lang="en-GB" sz="1200" dirty="0">
                <a:solidFill>
                  <a:schemeClr val="tx1"/>
                </a:solidFill>
              </a:rPr>
              <a:t>Inner extended machine</a:t>
            </a: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endParaRPr lang="en-GB" sz="1600" dirty="0">
              <a:solidFill>
                <a:schemeClr val="tx1"/>
              </a:solidFill>
            </a:endParaRPr>
          </a:p>
          <a:p>
            <a:pPr algn="ctr"/>
            <a:r>
              <a:rPr lang="en-GB" sz="1400" dirty="0">
                <a:solidFill>
                  <a:schemeClr val="tx1"/>
                </a:solidFill>
              </a:rPr>
              <a:t>Key OS function</a:t>
            </a:r>
          </a:p>
          <a:p>
            <a:pPr algn="ctr"/>
            <a:endParaRPr lang="en-GB" sz="1600" dirty="0">
              <a:solidFill>
                <a:schemeClr val="tx1"/>
              </a:solidFill>
            </a:endParaRPr>
          </a:p>
          <a:p>
            <a:pPr algn="ctr"/>
            <a:r>
              <a:rPr lang="en-GB" sz="1400" dirty="0">
                <a:solidFill>
                  <a:schemeClr val="tx1"/>
                </a:solidFill>
              </a:rPr>
              <a:t>Remainder of key OS</a:t>
            </a:r>
          </a:p>
          <a:p>
            <a:pPr algn="ctr"/>
            <a:endParaRPr lang="en-GB" sz="1600" dirty="0">
              <a:solidFill>
                <a:schemeClr val="tx1"/>
              </a:solidFill>
            </a:endParaRPr>
          </a:p>
        </p:txBody>
      </p:sp>
    </p:spTree>
    <p:extLst>
      <p:ext uri="{BB962C8B-B14F-4D97-AF65-F5344CB8AC3E}">
        <p14:creationId xmlns:p14="http://schemas.microsoft.com/office/powerpoint/2010/main" val="4225244238"/>
      </p:ext>
    </p:extLst>
  </p:cSld>
  <p:clrMapOvr>
    <a:masterClrMapping/>
  </p:clrMapOvr>
</p:sld>
</file>

<file path=ppt/theme/theme1.xml><?xml version="1.0" encoding="utf-8"?>
<a:theme xmlns:a="http://schemas.openxmlformats.org/drawingml/2006/main" name="أطلس">
  <a:themeElements>
    <a:clrScheme name="مخصص 26">
      <a:dk1>
        <a:sysClr val="windowText" lastClr="000000"/>
      </a:dk1>
      <a:lt1>
        <a:sysClr val="window" lastClr="FFFFFF"/>
      </a:lt1>
      <a:dk2>
        <a:srgbClr val="444D26"/>
      </a:dk2>
      <a:lt2>
        <a:srgbClr val="FEFAC9"/>
      </a:lt2>
      <a:accent1>
        <a:srgbClr val="CFCF9F"/>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11561</TotalTime>
  <Words>1051</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Calibri Light</vt:lpstr>
      <vt:lpstr>GE Thameen</vt:lpstr>
      <vt:lpstr>Rockwell</vt:lpstr>
      <vt:lpstr>Sakkal Majalla</vt:lpstr>
      <vt:lpstr>Söhne</vt:lpstr>
      <vt:lpstr>Times New Roman</vt:lpstr>
      <vt:lpstr>Wingdings</vt:lpstr>
      <vt:lpstr>أطلس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Fourth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1112</dc:title>
  <dc:creator>Moneerah Nasser Alghonaim</dc:creator>
  <cp:lastModifiedBy>Mohammed Zakariah</cp:lastModifiedBy>
  <cp:revision>254</cp:revision>
  <dcterms:created xsi:type="dcterms:W3CDTF">2021-05-23T05:55:00Z</dcterms:created>
  <dcterms:modified xsi:type="dcterms:W3CDTF">2024-02-15T06:37:59Z</dcterms:modified>
</cp:coreProperties>
</file>