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416" r:id="rId2"/>
    <p:sldId id="464" r:id="rId3"/>
    <p:sldId id="465" r:id="rId4"/>
    <p:sldId id="468" r:id="rId5"/>
    <p:sldId id="477" r:id="rId6"/>
    <p:sldId id="478" r:id="rId7"/>
    <p:sldId id="470" r:id="rId8"/>
    <p:sldId id="471" r:id="rId9"/>
    <p:sldId id="473" r:id="rId10"/>
    <p:sldId id="472" r:id="rId11"/>
    <p:sldId id="479" r:id="rId12"/>
    <p:sldId id="480" r:id="rId13"/>
    <p:sldId id="469" r:id="rId14"/>
    <p:sldId id="481" r:id="rId15"/>
    <p:sldId id="48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33"/>
    <a:srgbClr val="CFCFA0"/>
    <a:srgbClr val="F07F09"/>
    <a:srgbClr val="FBCC9A"/>
    <a:srgbClr val="B8C4C5"/>
    <a:srgbClr val="546668"/>
    <a:srgbClr val="94B6D2"/>
    <a:srgbClr val="A5B592"/>
    <a:srgbClr val="DBE1D3"/>
    <a:srgbClr val="F49E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40" autoAdjust="0"/>
    <p:restoredTop sz="94660"/>
  </p:normalViewPr>
  <p:slideViewPr>
    <p:cSldViewPr snapToGrid="0">
      <p:cViewPr varScale="1">
        <p:scale>
          <a:sx n="85" d="100"/>
          <a:sy n="85" d="100"/>
        </p:scale>
        <p:origin x="54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14/02/2024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2/14/2024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dirty="0"/>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dirty="0"/>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2/14/2024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2/14/2024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dirty="0"/>
              <a:t>حرر أنماط نص الشكل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2/14/2024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2/14/2024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مقارنة">
    <p:spTree>
      <p:nvGrpSpPr>
        <p:cNvPr id="1" name=""/>
        <p:cNvGrpSpPr/>
        <p:nvPr/>
      </p:nvGrpSpPr>
      <p:grpSpPr>
        <a:xfrm>
          <a:off x="0" y="0"/>
          <a:ext cx="0" cy="0"/>
          <a:chOff x="0" y="0"/>
          <a:chExt cx="0" cy="0"/>
        </a:xfrm>
      </p:grpSpPr>
      <p:grpSp>
        <p:nvGrpSpPr>
          <p:cNvPr id="39" name="Group 38"/>
          <p:cNvGrpSpPr/>
          <p:nvPr/>
        </p:nvGrpSpPr>
        <p:grpSpPr>
          <a:xfrm flipH="1">
            <a:off x="0"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2/14/2024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مقارنة">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66A83D5-E95D-0CA7-3DC9-44FE132A9C41}"/>
              </a:ext>
            </a:extLst>
          </p:cNvPr>
          <p:cNvPicPr>
            <a:picLocks noChangeAspect="1"/>
          </p:cNvPicPr>
          <p:nvPr userDrawn="1"/>
        </p:nvPicPr>
        <p:blipFill>
          <a:blip r:embed="rId2"/>
          <a:stretch>
            <a:fillRect/>
          </a:stretch>
        </p:blipFill>
        <p:spPr>
          <a:xfrm flipH="1">
            <a:off x="-16626" y="5757393"/>
            <a:ext cx="12192000" cy="1100607"/>
          </a:xfrm>
          <a:prstGeom prst="rect">
            <a:avLst/>
          </a:prstGeom>
        </p:spPr>
      </p:pic>
      <p:grpSp>
        <p:nvGrpSpPr>
          <p:cNvPr id="39" name="Group 38"/>
          <p:cNvGrpSpPr/>
          <p:nvPr/>
        </p:nvGrpSpPr>
        <p:grpSpPr>
          <a:xfrm flipH="1">
            <a:off x="0"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2/14/2024</a:t>
            </a:fld>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
        <p:nvSpPr>
          <p:cNvPr id="5" name="مستطيل 6">
            <a:extLst>
              <a:ext uri="{FF2B5EF4-FFF2-40B4-BE49-F238E27FC236}">
                <a16:creationId xmlns:a16="http://schemas.microsoft.com/office/drawing/2014/main" id="{2DFD5E2D-1F06-5AEE-A7AE-A0DC520B86BB}"/>
              </a:ext>
              <a:ext uri="{C183D7F6-B498-43B3-948B-1728B52AA6E4}">
                <adec:decorative xmlns:adec="http://schemas.microsoft.com/office/drawing/2017/decorative" val="1"/>
              </a:ext>
            </a:extLst>
          </p:cNvPr>
          <p:cNvSpPr/>
          <p:nvPr userDrawn="1"/>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–CYS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1112</a:t>
            </a:r>
          </a:p>
        </p:txBody>
      </p:sp>
    </p:spTree>
    <p:extLst>
      <p:ext uri="{BB962C8B-B14F-4D97-AF65-F5344CB8AC3E}">
        <p14:creationId xmlns:p14="http://schemas.microsoft.com/office/powerpoint/2010/main" val="1415994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عنوان فقط">
    <p:spTree>
      <p:nvGrpSpPr>
        <p:cNvPr id="1" name=""/>
        <p:cNvGrpSpPr/>
        <p:nvPr/>
      </p:nvGrpSpPr>
      <p:grpSpPr>
        <a:xfrm>
          <a:off x="0" y="0"/>
          <a:ext cx="0" cy="0"/>
          <a:chOff x="0" y="0"/>
          <a:chExt cx="0" cy="0"/>
        </a:xfrm>
      </p:grpSpPr>
      <p:grpSp>
        <p:nvGrpSpPr>
          <p:cNvPr id="77" name="Group 76"/>
          <p:cNvGrpSpPr/>
          <p:nvPr/>
        </p:nvGrpSpPr>
        <p:grpSpPr>
          <a:xfrm flipH="1">
            <a:off x="0"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Date Placeholder 2"/>
          <p:cNvSpPr>
            <a:spLocks noGrp="1"/>
          </p:cNvSpPr>
          <p:nvPr>
            <p:ph type="dt" sz="half" idx="10"/>
          </p:nvPr>
        </p:nvSpPr>
        <p:spPr/>
        <p:txBody>
          <a:bodyPr/>
          <a:lstStyle/>
          <a:p>
            <a:fld id="{48A87A34-81AB-432B-8DAE-1953F412C126}" type="datetimeFigureOut">
              <a:rPr lang="en-US" dirty="0"/>
              <a:t>2/14/2024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32" name="Flowchart: Delay 10">
            <a:extLst>
              <a:ext uri="{FF2B5EF4-FFF2-40B4-BE49-F238E27FC236}">
                <a16:creationId xmlns:a16="http://schemas.microsoft.com/office/drawing/2014/main" id="{530DC4B3-57F0-4275-AF6C-960710CEFC52}"/>
              </a:ext>
            </a:extLst>
          </p:cNvPr>
          <p:cNvSpPr/>
          <p:nvPr userDrawn="1"/>
        </p:nvSpPr>
        <p:spPr>
          <a:xfrm>
            <a:off x="-1" y="0"/>
            <a:ext cx="3930651"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8251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9C9AC32-DF2D-4CEF-A6CF-B34A2716D76E}"/>
              </a:ext>
            </a:extLst>
          </p:cNvPr>
          <p:cNvSpPr>
            <a:spLocks noGrp="1"/>
          </p:cNvSpPr>
          <p:nvPr>
            <p:ph type="dt" sz="half" idx="10"/>
          </p:nvPr>
        </p:nvSpPr>
        <p:spPr/>
        <p:txBody>
          <a:bodyPr/>
          <a:lstStyle/>
          <a:p>
            <a:fld id="{48A87A34-81AB-432B-8DAE-1953F412C126}" type="datetimeFigureOut">
              <a:rPr lang="en-US" smtClean="0"/>
              <a:pPr/>
              <a:t>2/14/2024</a:t>
            </a:fld>
            <a:endParaRPr lang="en-US" dirty="0"/>
          </a:p>
        </p:txBody>
      </p:sp>
      <p:sp>
        <p:nvSpPr>
          <p:cNvPr id="4" name="Footer Placeholder 3">
            <a:extLst>
              <a:ext uri="{FF2B5EF4-FFF2-40B4-BE49-F238E27FC236}">
                <a16:creationId xmlns:a16="http://schemas.microsoft.com/office/drawing/2014/main" id="{99AFB578-A5E3-4921-AA46-FD65CD36E55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33ACC61-559F-4B5D-8734-C1F414B7E1DA}"/>
              </a:ext>
            </a:extLst>
          </p:cNvPr>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Flowchart: Delay 10">
            <a:extLst>
              <a:ext uri="{FF2B5EF4-FFF2-40B4-BE49-F238E27FC236}">
                <a16:creationId xmlns:a16="http://schemas.microsoft.com/office/drawing/2014/main" id="{BA8A894D-5FE1-4F98-9DF4-9F91D8B46DAA}"/>
              </a:ext>
            </a:extLst>
          </p:cNvPr>
          <p:cNvSpPr/>
          <p:nvPr userDrawn="1"/>
        </p:nvSpPr>
        <p:spPr>
          <a:xfrm>
            <a:off x="0" y="0"/>
            <a:ext cx="3370684"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5025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2/14/2024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8" y="4123113"/>
              <a:ext cx="2887096" cy="2035949"/>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2/14/2024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pic>
        <p:nvPicPr>
          <p:cNvPr id="8" name="Picture 15">
            <a:extLst>
              <a:ext uri="{FF2B5EF4-FFF2-40B4-BE49-F238E27FC236}">
                <a16:creationId xmlns:a16="http://schemas.microsoft.com/office/drawing/2014/main" id="{AACF9663-F7DD-C998-2E94-67DD9F10EFE3}"/>
              </a:ext>
              <a:ext uri="{C183D7F6-B498-43B3-948B-1728B52AA6E4}">
                <adec:decorative xmlns:adec="http://schemas.microsoft.com/office/drawing/2017/decorative" val="1"/>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074774" y="121085"/>
            <a:ext cx="1704611" cy="717950"/>
          </a:xfrm>
          <a:prstGeom prst="rect">
            <a:avLst/>
          </a:prstGeom>
        </p:spPr>
      </p:pic>
      <p:sp>
        <p:nvSpPr>
          <p:cNvPr id="9" name="مستطيل 6">
            <a:extLst>
              <a:ext uri="{FF2B5EF4-FFF2-40B4-BE49-F238E27FC236}">
                <a16:creationId xmlns:a16="http://schemas.microsoft.com/office/drawing/2014/main" id="{8923ED1D-4C06-9506-9776-7EA170BAD561}"/>
              </a:ext>
              <a:ext uri="{C183D7F6-B498-43B3-948B-1728B52AA6E4}">
                <adec:decorative xmlns:adec="http://schemas.microsoft.com/office/drawing/2017/decorative" val="1"/>
              </a:ext>
            </a:extLst>
          </p:cNvPr>
          <p:cNvSpPr/>
          <p:nvPr userDrawn="1"/>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–CYS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1112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80" r:id="rId6"/>
    <p:sldLayoutId id="2147483661" r:id="rId7"/>
    <p:sldLayoutId id="2147483660" r:id="rId8"/>
    <p:sldLayoutId id="2147483655" r:id="rId9"/>
    <p:sldLayoutId id="2147483656" r:id="rId10"/>
    <p:sldLayoutId id="2147483657" r:id="rId11"/>
    <p:sldLayoutId id="2147483658" r:id="rId12"/>
    <p:sldLayoutId id="2147483659" r:id="rId13"/>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554635"/>
            <a:ext cx="8679915" cy="1748729"/>
          </a:xfrm>
        </p:spPr>
        <p:txBody>
          <a:bodyPr anchor="ctr">
            <a:noAutofit/>
          </a:bodyPr>
          <a:lstStyle/>
          <a:p>
            <a:pPr rtl="0"/>
            <a:r>
              <a:rPr lang="ar-SA" sz="3600" b="1" kern="0" dirty="0">
                <a:solidFill>
                  <a:schemeClr val="tx1"/>
                </a:solidFill>
                <a:latin typeface="Sakkal Majalla" panose="02000000000000000000" pitchFamily="2" charset="-78"/>
                <a:cs typeface="Sakkal Majalla" panose="02000000000000000000" pitchFamily="2" charset="-78"/>
              </a:rPr>
              <a:t> </a:t>
            </a:r>
            <a:r>
              <a:rPr lang="en-GB" sz="3600" b="1" kern="0" dirty="0">
                <a:solidFill>
                  <a:schemeClr val="tx1"/>
                </a:solidFill>
                <a:latin typeface="Sakkal Majalla" panose="02000000000000000000" pitchFamily="2" charset="-78"/>
                <a:cs typeface="Sakkal Majalla" panose="02000000000000000000" pitchFamily="2" charset="-78"/>
              </a:rPr>
              <a:t>CYS 1112</a:t>
            </a:r>
            <a:br>
              <a:rPr lang="ar-SA" sz="3600" b="1" kern="0" dirty="0">
                <a:solidFill>
                  <a:schemeClr val="tx1"/>
                </a:solidFill>
                <a:latin typeface="Sakkal Majalla" panose="02000000000000000000" pitchFamily="2" charset="-78"/>
                <a:cs typeface="Sakkal Majalla" panose="02000000000000000000" pitchFamily="2" charset="-78"/>
              </a:rPr>
            </a:br>
            <a:r>
              <a:rPr lang="en-GB" sz="3600" b="1" kern="0" dirty="0">
                <a:solidFill>
                  <a:schemeClr val="tx1"/>
                </a:solidFill>
                <a:latin typeface="Sakkal Majalla" panose="02000000000000000000" pitchFamily="2" charset="-78"/>
                <a:cs typeface="Sakkal Majalla" panose="02000000000000000000" pitchFamily="2" charset="-78"/>
              </a:rPr>
              <a:t>Operating System Concept</a:t>
            </a:r>
            <a:br>
              <a:rPr lang="en-US" sz="3600" b="1" kern="0" dirty="0">
                <a:solidFill>
                  <a:schemeClr val="tx1"/>
                </a:solidFill>
                <a:latin typeface="Sakkal Majalla" panose="02000000000000000000" pitchFamily="2" charset="-78"/>
                <a:cs typeface="Sakkal Majalla" panose="02000000000000000000" pitchFamily="2" charset="-78"/>
              </a:rPr>
            </a:br>
            <a:br>
              <a:rPr lang="ar-SA" sz="3600" b="1" kern="0" dirty="0">
                <a:solidFill>
                  <a:schemeClr val="tx1"/>
                </a:solidFill>
                <a:latin typeface="Sakkal Majalla" panose="02000000000000000000" pitchFamily="2" charset="-78"/>
                <a:cs typeface="Sakkal Majalla" panose="02000000000000000000" pitchFamily="2" charset="-78"/>
              </a:rPr>
            </a:br>
            <a:r>
              <a:rPr lang="en-GB" sz="3600" b="1" kern="0" dirty="0">
                <a:solidFill>
                  <a:schemeClr val="tx1"/>
                </a:solidFill>
                <a:latin typeface="Sakkal Majalla" panose="02000000000000000000" pitchFamily="2" charset="-78"/>
                <a:cs typeface="Sakkal Majalla" panose="02000000000000000000" pitchFamily="2" charset="-78"/>
              </a:rPr>
              <a:t>Lecture #4</a:t>
            </a:r>
            <a:br>
              <a:rPr lang="ar-SA" sz="3600" b="1" kern="0" dirty="0">
                <a:solidFill>
                  <a:schemeClr val="tx1"/>
                </a:solidFill>
                <a:latin typeface="Sakkal Majalla" panose="02000000000000000000" pitchFamily="2" charset="-78"/>
                <a:cs typeface="Sakkal Majalla" panose="02000000000000000000" pitchFamily="2" charset="-78"/>
              </a:rPr>
            </a:br>
            <a:r>
              <a:rPr lang="en-GB" sz="3600" b="1" kern="0" dirty="0">
                <a:solidFill>
                  <a:schemeClr val="tx1"/>
                </a:solidFill>
                <a:latin typeface="Sakkal Majalla" panose="02000000000000000000" pitchFamily="2" charset="-78"/>
                <a:cs typeface="Sakkal Majalla" panose="02000000000000000000" pitchFamily="2" charset="-78"/>
              </a:rPr>
              <a:t>Operating System Process Viewpoint and Machine </a:t>
            </a:r>
            <a:r>
              <a:rPr lang="en-US" sz="3600" b="1" kern="0" dirty="0">
                <a:solidFill>
                  <a:schemeClr val="tx1"/>
                </a:solidFill>
                <a:latin typeface="Sakkal Majalla" panose="02000000000000000000" pitchFamily="2" charset="-78"/>
                <a:cs typeface="Sakkal Majalla" panose="02000000000000000000" pitchFamily="2" charset="-78"/>
              </a:rPr>
              <a:t>Hierarchical View (</a:t>
            </a:r>
            <a:r>
              <a:rPr lang="ar-DZ" sz="3600" b="1" kern="0" dirty="0">
                <a:solidFill>
                  <a:schemeClr val="tx1"/>
                </a:solidFill>
                <a:latin typeface="Sakkal Majalla" panose="02000000000000000000" pitchFamily="2" charset="-78"/>
                <a:cs typeface="Sakkal Majalla" panose="02000000000000000000" pitchFamily="2" charset="-78"/>
              </a:rPr>
              <a:t>نقطة نظر نظام التشغيل حول العمليات والمنظور الهرمي للجهاز</a:t>
            </a:r>
            <a:r>
              <a:rPr lang="en-US" sz="3600" b="1" kern="0" dirty="0">
                <a:solidFill>
                  <a:schemeClr val="tx1"/>
                </a:solidFill>
                <a:latin typeface="Sakkal Majalla" panose="02000000000000000000" pitchFamily="2" charset="-78"/>
                <a:cs typeface="Sakkal Majalla" panose="02000000000000000000" pitchFamily="2" charset="-78"/>
              </a:rPr>
              <a:t>)</a:t>
            </a:r>
            <a:endParaRPr lang="ar-SA" sz="3600" dirty="0">
              <a:solidFill>
                <a:schemeClr val="tx1"/>
              </a:solidFill>
            </a:endParaRPr>
          </a:p>
        </p:txBody>
      </p:sp>
    </p:spTree>
    <p:extLst>
      <p:ext uri="{BB962C8B-B14F-4D97-AF65-F5344CB8AC3E}">
        <p14:creationId xmlns:p14="http://schemas.microsoft.com/office/powerpoint/2010/main" val="1420731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202558" y="1692749"/>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7">
            <a:extLst>
              <a:ext uri="{FF2B5EF4-FFF2-40B4-BE49-F238E27FC236}">
                <a16:creationId xmlns:a16="http://schemas.microsoft.com/office/drawing/2014/main" id="{2C9CC049-BBD5-4908-B04D-9CAD2043943C}"/>
              </a:ext>
            </a:extLst>
          </p:cNvPr>
          <p:cNvSpPr txBox="1"/>
          <p:nvPr/>
        </p:nvSpPr>
        <p:spPr>
          <a:xfrm>
            <a:off x="3294739" y="1058059"/>
            <a:ext cx="5478462" cy="584775"/>
          </a:xfrm>
          <a:prstGeom prst="rect">
            <a:avLst/>
          </a:prstGeom>
          <a:noFill/>
        </p:spPr>
        <p:txBody>
          <a:bodyPr wrap="square">
            <a:spAutoFit/>
          </a:bodyPr>
          <a:lstStyle/>
          <a:p>
            <a:pPr algn="ctr" rtl="1"/>
            <a:r>
              <a:rPr lang="en-US" sz="3200" b="1" kern="0" dirty="0">
                <a:latin typeface="Sakkal Majalla" panose="02000000000000000000" pitchFamily="2" charset="-78"/>
                <a:cs typeface="Sakkal Majalla" panose="02000000000000000000" pitchFamily="2" charset="-78"/>
              </a:rPr>
              <a:t>Model of Process States</a:t>
            </a:r>
            <a:endParaRPr lang="en-GB" sz="3200" dirty="0"/>
          </a:p>
        </p:txBody>
      </p:sp>
      <p:sp>
        <p:nvSpPr>
          <p:cNvPr id="2" name="Rectangle: Rounded Corners 1">
            <a:extLst>
              <a:ext uri="{FF2B5EF4-FFF2-40B4-BE49-F238E27FC236}">
                <a16:creationId xmlns:a16="http://schemas.microsoft.com/office/drawing/2014/main" id="{2930AECE-039B-D84A-C3E7-5253FE16F3DD}"/>
              </a:ext>
            </a:extLst>
          </p:cNvPr>
          <p:cNvSpPr>
            <a:spLocks/>
          </p:cNvSpPr>
          <p:nvPr/>
        </p:nvSpPr>
        <p:spPr>
          <a:xfrm>
            <a:off x="7884094" y="3020847"/>
            <a:ext cx="1340491" cy="936644"/>
          </a:xfrm>
          <a:prstGeom prst="round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Run</a:t>
            </a:r>
          </a:p>
        </p:txBody>
      </p:sp>
      <p:sp>
        <p:nvSpPr>
          <p:cNvPr id="8" name="Rectangle: Rounded Corners 7">
            <a:extLst>
              <a:ext uri="{FF2B5EF4-FFF2-40B4-BE49-F238E27FC236}">
                <a16:creationId xmlns:a16="http://schemas.microsoft.com/office/drawing/2014/main" id="{24F9C7A8-5581-E9A7-EBBC-ADA5BF1042B4}"/>
              </a:ext>
            </a:extLst>
          </p:cNvPr>
          <p:cNvSpPr>
            <a:spLocks/>
          </p:cNvSpPr>
          <p:nvPr/>
        </p:nvSpPr>
        <p:spPr>
          <a:xfrm>
            <a:off x="4849417" y="3024973"/>
            <a:ext cx="1340491" cy="936644"/>
          </a:xfrm>
          <a:prstGeom prst="roundRect">
            <a:avLst/>
          </a:prstGeom>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Ready</a:t>
            </a:r>
          </a:p>
        </p:txBody>
      </p:sp>
      <p:sp>
        <p:nvSpPr>
          <p:cNvPr id="10" name="Rectangle: Rounded Corners 9">
            <a:extLst>
              <a:ext uri="{FF2B5EF4-FFF2-40B4-BE49-F238E27FC236}">
                <a16:creationId xmlns:a16="http://schemas.microsoft.com/office/drawing/2014/main" id="{6403EB4D-D707-0A2B-308B-0FE8BF237FD0}"/>
              </a:ext>
            </a:extLst>
          </p:cNvPr>
          <p:cNvSpPr>
            <a:spLocks/>
          </p:cNvSpPr>
          <p:nvPr/>
        </p:nvSpPr>
        <p:spPr>
          <a:xfrm>
            <a:off x="6352892" y="4731203"/>
            <a:ext cx="1340491" cy="936644"/>
          </a:xfrm>
          <a:prstGeom prst="round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Wait</a:t>
            </a:r>
          </a:p>
        </p:txBody>
      </p:sp>
      <p:cxnSp>
        <p:nvCxnSpPr>
          <p:cNvPr id="20" name="Straight Arrow Connector 19">
            <a:extLst>
              <a:ext uri="{FF2B5EF4-FFF2-40B4-BE49-F238E27FC236}">
                <a16:creationId xmlns:a16="http://schemas.microsoft.com/office/drawing/2014/main" id="{FE0F5D71-3962-BD07-4B9C-4AA840E34C70}"/>
              </a:ext>
            </a:extLst>
          </p:cNvPr>
          <p:cNvCxnSpPr>
            <a:cxnSpLocks/>
          </p:cNvCxnSpPr>
          <p:nvPr/>
        </p:nvCxnSpPr>
        <p:spPr>
          <a:xfrm flipH="1">
            <a:off x="6189908" y="3342293"/>
            <a:ext cx="1694186" cy="0"/>
          </a:xfrm>
          <a:prstGeom prst="straightConnector1">
            <a:avLst/>
          </a:prstGeom>
          <a:ln w="38100">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2E5A6A1B-A30B-5B53-65A3-E036D175D762}"/>
              </a:ext>
            </a:extLst>
          </p:cNvPr>
          <p:cNvCxnSpPr>
            <a:cxnSpLocks/>
          </p:cNvCxnSpPr>
          <p:nvPr/>
        </p:nvCxnSpPr>
        <p:spPr>
          <a:xfrm>
            <a:off x="6189908" y="3602352"/>
            <a:ext cx="1694186" cy="0"/>
          </a:xfrm>
          <a:prstGeom prst="straightConnector1">
            <a:avLst/>
          </a:prstGeom>
          <a:ln w="38100">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A6ECD1FB-AD4B-D825-5169-2F6C5291DEF2}"/>
              </a:ext>
            </a:extLst>
          </p:cNvPr>
          <p:cNvCxnSpPr>
            <a:cxnSpLocks/>
            <a:stCxn id="2" idx="2"/>
            <a:endCxn id="10" idx="3"/>
          </p:cNvCxnSpPr>
          <p:nvPr/>
        </p:nvCxnSpPr>
        <p:spPr>
          <a:xfrm flipH="1">
            <a:off x="7693383" y="3957491"/>
            <a:ext cx="860957" cy="1242034"/>
          </a:xfrm>
          <a:prstGeom prst="straightConnector1">
            <a:avLst/>
          </a:prstGeom>
          <a:ln w="38100">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id="{63F05CEF-8541-3A19-6A0B-A876864B52D3}"/>
              </a:ext>
            </a:extLst>
          </p:cNvPr>
          <p:cNvCxnSpPr>
            <a:cxnSpLocks/>
            <a:stCxn id="10" idx="1"/>
            <a:endCxn id="8" idx="2"/>
          </p:cNvCxnSpPr>
          <p:nvPr/>
        </p:nvCxnSpPr>
        <p:spPr>
          <a:xfrm flipH="1" flipV="1">
            <a:off x="5519663" y="3961617"/>
            <a:ext cx="833229" cy="1237908"/>
          </a:xfrm>
          <a:prstGeom prst="straightConnector1">
            <a:avLst/>
          </a:prstGeom>
          <a:ln w="38100">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9DE1C602-E2D9-8EFB-87B7-FF959B9DFD67}"/>
              </a:ext>
            </a:extLst>
          </p:cNvPr>
          <p:cNvCxnSpPr>
            <a:cxnSpLocks/>
            <a:stCxn id="13" idx="1"/>
            <a:endCxn id="2" idx="3"/>
          </p:cNvCxnSpPr>
          <p:nvPr/>
        </p:nvCxnSpPr>
        <p:spPr>
          <a:xfrm flipH="1">
            <a:off x="9224585" y="3489169"/>
            <a:ext cx="950002" cy="0"/>
          </a:xfrm>
          <a:prstGeom prst="straightConnector1">
            <a:avLst/>
          </a:prstGeom>
          <a:ln w="38100">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13" name="Rectangle: Rounded Corners 12">
            <a:extLst>
              <a:ext uri="{FF2B5EF4-FFF2-40B4-BE49-F238E27FC236}">
                <a16:creationId xmlns:a16="http://schemas.microsoft.com/office/drawing/2014/main" id="{D75729CD-165F-A9D9-87A2-5842C1FBE160}"/>
              </a:ext>
            </a:extLst>
          </p:cNvPr>
          <p:cNvSpPr>
            <a:spLocks/>
          </p:cNvSpPr>
          <p:nvPr/>
        </p:nvSpPr>
        <p:spPr>
          <a:xfrm>
            <a:off x="10174587" y="3020847"/>
            <a:ext cx="1340491" cy="936644"/>
          </a:xfrm>
          <a:prstGeom prst="roundRect">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Complete</a:t>
            </a:r>
          </a:p>
        </p:txBody>
      </p:sp>
      <p:sp>
        <p:nvSpPr>
          <p:cNvPr id="29" name="Rectangle: Rounded Corners 28">
            <a:extLst>
              <a:ext uri="{FF2B5EF4-FFF2-40B4-BE49-F238E27FC236}">
                <a16:creationId xmlns:a16="http://schemas.microsoft.com/office/drawing/2014/main" id="{C49F1586-36B2-C272-3017-3C312D9CC228}"/>
              </a:ext>
            </a:extLst>
          </p:cNvPr>
          <p:cNvSpPr>
            <a:spLocks/>
          </p:cNvSpPr>
          <p:nvPr/>
        </p:nvSpPr>
        <p:spPr>
          <a:xfrm>
            <a:off x="2641741" y="3017137"/>
            <a:ext cx="1340491" cy="936644"/>
          </a:xfrm>
          <a:prstGeom prst="roundRect">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Hold</a:t>
            </a:r>
          </a:p>
        </p:txBody>
      </p:sp>
      <p:sp>
        <p:nvSpPr>
          <p:cNvPr id="30" name="Rectangle: Rounded Corners 29">
            <a:extLst>
              <a:ext uri="{FF2B5EF4-FFF2-40B4-BE49-F238E27FC236}">
                <a16:creationId xmlns:a16="http://schemas.microsoft.com/office/drawing/2014/main" id="{66F56019-24E9-00FD-AFFA-9FD386792164}"/>
              </a:ext>
            </a:extLst>
          </p:cNvPr>
          <p:cNvSpPr>
            <a:spLocks/>
          </p:cNvSpPr>
          <p:nvPr/>
        </p:nvSpPr>
        <p:spPr>
          <a:xfrm>
            <a:off x="473179" y="3028255"/>
            <a:ext cx="1340491" cy="936644"/>
          </a:xfrm>
          <a:prstGeom prst="round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Submit</a:t>
            </a:r>
          </a:p>
        </p:txBody>
      </p:sp>
      <p:cxnSp>
        <p:nvCxnSpPr>
          <p:cNvPr id="32" name="Straight Arrow Connector 31">
            <a:extLst>
              <a:ext uri="{FF2B5EF4-FFF2-40B4-BE49-F238E27FC236}">
                <a16:creationId xmlns:a16="http://schemas.microsoft.com/office/drawing/2014/main" id="{A6C41FEA-3A07-D625-B4A0-48E50BE9FADE}"/>
              </a:ext>
            </a:extLst>
          </p:cNvPr>
          <p:cNvCxnSpPr>
            <a:cxnSpLocks/>
            <a:stCxn id="8" idx="1"/>
            <a:endCxn id="29" idx="3"/>
          </p:cNvCxnSpPr>
          <p:nvPr/>
        </p:nvCxnSpPr>
        <p:spPr>
          <a:xfrm flipH="1" flipV="1">
            <a:off x="3982232" y="3485459"/>
            <a:ext cx="867185" cy="7836"/>
          </a:xfrm>
          <a:prstGeom prst="straightConnector1">
            <a:avLst/>
          </a:prstGeom>
          <a:ln w="38100">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16001ADC-B561-E66D-5C39-448EEAB422DD}"/>
              </a:ext>
            </a:extLst>
          </p:cNvPr>
          <p:cNvCxnSpPr>
            <a:cxnSpLocks/>
            <a:stCxn id="29" idx="1"/>
            <a:endCxn id="30" idx="3"/>
          </p:cNvCxnSpPr>
          <p:nvPr/>
        </p:nvCxnSpPr>
        <p:spPr>
          <a:xfrm flipH="1">
            <a:off x="1813670" y="3485459"/>
            <a:ext cx="828071" cy="11118"/>
          </a:xfrm>
          <a:prstGeom prst="straightConnector1">
            <a:avLst/>
          </a:prstGeom>
          <a:ln w="38100">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42" name="مربع نص 2">
            <a:extLst>
              <a:ext uri="{FF2B5EF4-FFF2-40B4-BE49-F238E27FC236}">
                <a16:creationId xmlns:a16="http://schemas.microsoft.com/office/drawing/2014/main" id="{2FBFF5B0-7E8E-E69A-6030-70AD113DC5D1}"/>
              </a:ext>
            </a:extLst>
          </p:cNvPr>
          <p:cNvSpPr txBox="1"/>
          <p:nvPr/>
        </p:nvSpPr>
        <p:spPr>
          <a:xfrm>
            <a:off x="307484" y="1740278"/>
            <a:ext cx="11577032" cy="1022972"/>
          </a:xfrm>
          <a:prstGeom prst="rect">
            <a:avLst/>
          </a:prstGeom>
          <a:noFill/>
        </p:spPr>
        <p:txBody>
          <a:bodyPr wrap="square" rtlCol="1">
            <a:spAutoFit/>
          </a:bodyPr>
          <a:lstStyle/>
          <a:p>
            <a:pPr lvl="1" algn="ctr">
              <a:lnSpc>
                <a:spcPct val="150000"/>
              </a:lnSpc>
            </a:pPr>
            <a:r>
              <a:rPr lang="en-US" altLang="ar-EG" sz="2800" b="1" dirty="0">
                <a:latin typeface="Sakkal Majalla" panose="02000000000000000000" pitchFamily="2" charset="-78"/>
                <a:cs typeface="Sakkal Majalla" panose="02000000000000000000" pitchFamily="2" charset="-78"/>
              </a:rPr>
              <a:t>The Operating System will take a process through all its states. </a:t>
            </a:r>
          </a:p>
          <a:p>
            <a:pPr lvl="1" algn="ctr">
              <a:lnSpc>
                <a:spcPct val="150000"/>
              </a:lnSpc>
            </a:pPr>
            <a:r>
              <a:rPr lang="en-US" sz="1400" dirty="0">
                <a:solidFill>
                  <a:srgbClr val="C00000"/>
                </a:solidFill>
              </a:rPr>
              <a:t>But note that in more complex Operating System, it may be desirable to define more states.</a:t>
            </a:r>
          </a:p>
        </p:txBody>
      </p:sp>
      <p:sp>
        <p:nvSpPr>
          <p:cNvPr id="3" name="TextBox 2">
            <a:extLst>
              <a:ext uri="{FF2B5EF4-FFF2-40B4-BE49-F238E27FC236}">
                <a16:creationId xmlns:a16="http://schemas.microsoft.com/office/drawing/2014/main" id="{875E98B6-F0E0-9B1B-A3A8-39FB0D17FCBD}"/>
              </a:ext>
            </a:extLst>
          </p:cNvPr>
          <p:cNvSpPr txBox="1"/>
          <p:nvPr/>
        </p:nvSpPr>
        <p:spPr>
          <a:xfrm>
            <a:off x="6586251" y="3593159"/>
            <a:ext cx="863456" cy="276999"/>
          </a:xfrm>
          <a:prstGeom prst="rect">
            <a:avLst/>
          </a:prstGeom>
          <a:noFill/>
        </p:spPr>
        <p:txBody>
          <a:bodyPr wrap="square">
            <a:spAutoFit/>
          </a:bodyPr>
          <a:lstStyle/>
          <a:p>
            <a:r>
              <a:rPr lang="en-US" sz="1200" dirty="0"/>
              <a:t>Timeout</a:t>
            </a:r>
            <a:endParaRPr lang="en-GB" sz="1200" dirty="0"/>
          </a:p>
        </p:txBody>
      </p:sp>
    </p:spTree>
    <p:extLst>
      <p:ext uri="{BB962C8B-B14F-4D97-AF65-F5344CB8AC3E}">
        <p14:creationId xmlns:p14="http://schemas.microsoft.com/office/powerpoint/2010/main" val="2145167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4F2C5B7-AAF5-4D33-8A13-E065E3909FE6}"/>
              </a:ext>
            </a:extLst>
          </p:cNvPr>
          <p:cNvSpPr/>
          <p:nvPr/>
        </p:nvSpPr>
        <p:spPr>
          <a:xfrm>
            <a:off x="304800" y="474345"/>
            <a:ext cx="10865224" cy="6217087"/>
          </a:xfrm>
          <a:prstGeom prst="rect">
            <a:avLst/>
          </a:prstGeom>
        </p:spPr>
        <p:txBody>
          <a:bodyPr wrap="square">
            <a:spAutoFit/>
          </a:bodyPr>
          <a:lstStyle/>
          <a:p>
            <a:r>
              <a:rPr lang="en-GB" sz="1600" dirty="0">
                <a:solidFill>
                  <a:srgbClr val="0D0D0D"/>
                </a:solidFill>
                <a:latin typeface="Söhne"/>
              </a:rPr>
              <a:t>The states "submit," "hold," and "ready" are additional states that can be part of the model of process states in an operating system, especially in more detailed or specialized models. Here's a brief explanation of each:</a:t>
            </a:r>
          </a:p>
          <a:p>
            <a:r>
              <a:rPr lang="ar-DZ" sz="1600" dirty="0">
                <a:solidFill>
                  <a:srgbClr val="0D0D0D"/>
                </a:solidFill>
                <a:latin typeface="Söhne"/>
              </a:rPr>
              <a:t>الحالات "إرسال"، "تعليق"، و"جاهز" هي حالات إضافية يمكن أن تكون جزءًا من نموذج حالات العمليات في نظام التشغيل، خاصة في النماذج المفصلة أو المتخصصة. فيما يلي شرح موجز لكل واحدة:</a:t>
            </a:r>
          </a:p>
          <a:p>
            <a:pPr>
              <a:buFont typeface="+mj-lt"/>
              <a:buAutoNum type="arabicPeriod"/>
            </a:pPr>
            <a:endParaRPr lang="en-GB" sz="1600" b="1" dirty="0">
              <a:solidFill>
                <a:srgbClr val="0D0D0D"/>
              </a:solidFill>
              <a:latin typeface="Söhne"/>
            </a:endParaRPr>
          </a:p>
          <a:p>
            <a:pPr>
              <a:buFont typeface="+mj-lt"/>
              <a:buAutoNum type="arabicPeriod"/>
            </a:pPr>
            <a:r>
              <a:rPr lang="en-GB" sz="1600" b="1" dirty="0">
                <a:solidFill>
                  <a:srgbClr val="0D0D0D"/>
                </a:solidFill>
                <a:latin typeface="Söhne"/>
              </a:rPr>
              <a:t>Submit</a:t>
            </a:r>
            <a:r>
              <a:rPr lang="en-GB" sz="1600" dirty="0">
                <a:solidFill>
                  <a:srgbClr val="0D0D0D"/>
                </a:solidFill>
                <a:latin typeface="Söhne"/>
              </a:rPr>
              <a:t>: This state represents the initial stage of a process where it is submitted to the operating system for execution. In this state, the process may undergo various initialization procedures, such as resource allocation and validation, before transitioning to the "ready" state.</a:t>
            </a:r>
          </a:p>
          <a:p>
            <a:r>
              <a:rPr lang="ar-DZ" b="1" dirty="0"/>
              <a:t>إرسال</a:t>
            </a:r>
            <a:r>
              <a:rPr lang="ar-DZ" dirty="0"/>
              <a:t>: هذه الحالة تمثل المرحلة الأولية لعملية حيث يتم إرسالها إلى نظام التشغيل للتنفيذ. في هذه الحالة، قد تخضع العملية لإجراءات تهيئة متعددة، مثل تخصيص الموارد والتحقق منها، قبل التحول إلى حالة "جاهز".</a:t>
            </a:r>
            <a:endParaRPr lang="en-GB" sz="1600" dirty="0">
              <a:solidFill>
                <a:srgbClr val="0D0D0D"/>
              </a:solidFill>
              <a:latin typeface="Söhne"/>
            </a:endParaRPr>
          </a:p>
          <a:p>
            <a:pPr>
              <a:buFont typeface="+mj-lt"/>
              <a:buAutoNum type="arabicPeriod"/>
            </a:pPr>
            <a:endParaRPr lang="en-GB" sz="1600" dirty="0">
              <a:solidFill>
                <a:srgbClr val="0D0D0D"/>
              </a:solidFill>
              <a:latin typeface="Söhne"/>
            </a:endParaRPr>
          </a:p>
          <a:p>
            <a:r>
              <a:rPr lang="en-GB" sz="1600" b="1" dirty="0">
                <a:solidFill>
                  <a:srgbClr val="0D0D0D"/>
                </a:solidFill>
                <a:latin typeface="Söhne"/>
              </a:rPr>
              <a:t>2. Hold</a:t>
            </a:r>
            <a:r>
              <a:rPr lang="en-GB" sz="1600" dirty="0">
                <a:solidFill>
                  <a:srgbClr val="0D0D0D"/>
                </a:solidFill>
                <a:latin typeface="Söhne"/>
              </a:rPr>
              <a:t>: The "hold" state indicates that a process is temporarily suspended from execution. This could happen for various reasons, such as when the process voluntarily relinquishes the CPU, when it is waiting for a specific event to occur, or when it is </a:t>
            </a:r>
            <a:r>
              <a:rPr lang="en-GB" sz="1600" dirty="0" err="1">
                <a:solidFill>
                  <a:srgbClr val="0D0D0D"/>
                </a:solidFill>
                <a:latin typeface="Söhne"/>
              </a:rPr>
              <a:t>preempted</a:t>
            </a:r>
            <a:r>
              <a:rPr lang="en-GB" sz="1600" dirty="0">
                <a:solidFill>
                  <a:srgbClr val="0D0D0D"/>
                </a:solidFill>
                <a:latin typeface="Söhne"/>
              </a:rPr>
              <a:t> by a higher-priority process. Processes in the "hold" state are typically placed in a suspended or blocked state until they can resume execution.</a:t>
            </a:r>
          </a:p>
          <a:p>
            <a:r>
              <a:rPr lang="ar-DZ" b="1" dirty="0"/>
              <a:t>تعليق</a:t>
            </a:r>
            <a:r>
              <a:rPr lang="ar-DZ" dirty="0"/>
              <a:t>: تشير حالة "تعليق" إلى أن العملية متوقفة مؤقتًا عن التنفيذ. يمكن أن يحدث ذلك لأسباب متعددة، مثل عندما تتنازل العملية بشكل طوعي عن وحدة المعالجة المركزية، أو عندما تنتظر حدوث حدث محدد، أو عندما تُقاطعها عملية أعلى أولوية. تُوضع العمليات في حالة "التعليق" عادة في حالة معلقة أو مُحجوبة حتى يمكن استئناف تنفيذها.</a:t>
            </a:r>
          </a:p>
          <a:p>
            <a:endParaRPr lang="en-GB" sz="1600" dirty="0">
              <a:solidFill>
                <a:srgbClr val="0D0D0D"/>
              </a:solidFill>
              <a:latin typeface="Söhne"/>
            </a:endParaRPr>
          </a:p>
          <a:p>
            <a:r>
              <a:rPr lang="en-GB" sz="1600" b="1" dirty="0">
                <a:solidFill>
                  <a:srgbClr val="0D0D0D"/>
                </a:solidFill>
                <a:latin typeface="Söhne"/>
              </a:rPr>
              <a:t>3.Ready</a:t>
            </a:r>
            <a:r>
              <a:rPr lang="en-GB" sz="1600" dirty="0">
                <a:solidFill>
                  <a:srgbClr val="0D0D0D"/>
                </a:solidFill>
                <a:latin typeface="Söhne"/>
              </a:rPr>
              <a:t>: The "ready" state is when a process is prepared to execute and is waiting for the CPU to be allocated to it. Processes in this state are usually placed in a queue, known as the ready queue, where they await their turn to be scheduled for execution.</a:t>
            </a:r>
          </a:p>
          <a:p>
            <a:r>
              <a:rPr lang="ar-DZ" b="1" dirty="0"/>
              <a:t>جاهز</a:t>
            </a:r>
            <a:r>
              <a:rPr lang="ar-DZ" dirty="0"/>
              <a:t>: حالة "جاهز" تعني أن العملية مستعدة للتنفيذ وتنتظر تخصيص وحدة المعالجة المركزية لها. تُوضع العمليات في هذه الحالة عادة في قائمة الانتظار المعروفة باسم قائمة الجاهزة، حيث تنتظر دورها ليتم جدولتها للتنفيذ.</a:t>
            </a:r>
          </a:p>
          <a:p>
            <a:pPr>
              <a:buFont typeface="+mj-lt"/>
              <a:buAutoNum type="arabicPeriod"/>
            </a:pPr>
            <a:endParaRPr lang="en-GB" sz="1600" b="0" i="0" dirty="0">
              <a:solidFill>
                <a:srgbClr val="0D0D0D"/>
              </a:solidFill>
              <a:effectLst/>
              <a:latin typeface="Söhne"/>
            </a:endParaRPr>
          </a:p>
        </p:txBody>
      </p:sp>
    </p:spTree>
    <p:extLst>
      <p:ext uri="{BB962C8B-B14F-4D97-AF65-F5344CB8AC3E}">
        <p14:creationId xmlns:p14="http://schemas.microsoft.com/office/powerpoint/2010/main" val="4033132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330255-AE33-4DE4-B62B-D313306E6A17}"/>
              </a:ext>
            </a:extLst>
          </p:cNvPr>
          <p:cNvSpPr/>
          <p:nvPr/>
        </p:nvSpPr>
        <p:spPr>
          <a:xfrm>
            <a:off x="268941" y="188260"/>
            <a:ext cx="10542494" cy="5570756"/>
          </a:xfrm>
          <a:prstGeom prst="rect">
            <a:avLst/>
          </a:prstGeom>
        </p:spPr>
        <p:txBody>
          <a:bodyPr wrap="square">
            <a:spAutoFit/>
          </a:bodyPr>
          <a:lstStyle/>
          <a:p>
            <a:endParaRPr lang="en-GB" sz="1400" dirty="0">
              <a:solidFill>
                <a:srgbClr val="0D0D0D"/>
              </a:solidFill>
              <a:latin typeface="Söhne"/>
            </a:endParaRPr>
          </a:p>
          <a:p>
            <a:r>
              <a:rPr lang="en-GB" b="1" dirty="0">
                <a:solidFill>
                  <a:srgbClr val="0D0D0D"/>
                </a:solidFill>
                <a:latin typeface="Söhne"/>
              </a:rPr>
              <a:t>4.Run (Running)</a:t>
            </a:r>
            <a:r>
              <a:rPr lang="en-GB" dirty="0">
                <a:solidFill>
                  <a:srgbClr val="0D0D0D"/>
                </a:solidFill>
                <a:latin typeface="Söhne"/>
              </a:rPr>
              <a:t>: The process is currently being executed on the CPU. It actively consumes CPU resources and performs its designated tasks. This state indicates that the process has been allocated CPU time and is actively executing instructions.</a:t>
            </a:r>
          </a:p>
          <a:p>
            <a:endParaRPr lang="en-GB" dirty="0">
              <a:solidFill>
                <a:srgbClr val="0D0D0D"/>
              </a:solidFill>
              <a:latin typeface="Söhne"/>
            </a:endParaRPr>
          </a:p>
          <a:p>
            <a:r>
              <a:rPr lang="ar-DZ" dirty="0"/>
              <a:t>التشغيل (جارٍ في التنفيذ): العملية قيد التنفيذ حاليًا على وحدة المعالجة المركزية. إنها تستهلك بنشاط موارد وحدة المعالجة المركزية وتنفذ مهامها المحددة. تشير هذه الحالة إلى أن العملية قد تم تخصيص وقت وحدة المعالجة المركزية لها وأنها تقوم بتنفيذ التعليمات بنشاط.</a:t>
            </a:r>
            <a:endParaRPr lang="en-GB" dirty="0">
              <a:solidFill>
                <a:srgbClr val="0D0D0D"/>
              </a:solidFill>
              <a:latin typeface="Söhne"/>
            </a:endParaRPr>
          </a:p>
          <a:p>
            <a:pPr>
              <a:buFont typeface="+mj-lt"/>
              <a:buAutoNum type="arabicPeriod"/>
            </a:pPr>
            <a:endParaRPr lang="en-GB" dirty="0">
              <a:solidFill>
                <a:srgbClr val="0D0D0D"/>
              </a:solidFill>
              <a:latin typeface="Söhne"/>
            </a:endParaRPr>
          </a:p>
          <a:p>
            <a:r>
              <a:rPr lang="en-GB" b="1" dirty="0">
                <a:solidFill>
                  <a:srgbClr val="0D0D0D"/>
                </a:solidFill>
                <a:latin typeface="Söhne"/>
              </a:rPr>
              <a:t>5. Complete (Completed)</a:t>
            </a:r>
            <a:r>
              <a:rPr lang="en-GB" dirty="0">
                <a:solidFill>
                  <a:srgbClr val="0D0D0D"/>
                </a:solidFill>
                <a:latin typeface="Söhne"/>
              </a:rPr>
              <a:t>: The process has finished executing and has completed its designated tasks. It has reached the end of its execution and is ready to be terminated. Resources allocated to the process are released, and relevant data structures are updated to reflect the process's completion.</a:t>
            </a:r>
          </a:p>
          <a:p>
            <a:endParaRPr lang="en-GB" dirty="0">
              <a:solidFill>
                <a:srgbClr val="0D0D0D"/>
              </a:solidFill>
              <a:latin typeface="Söhne"/>
            </a:endParaRPr>
          </a:p>
          <a:p>
            <a:r>
              <a:rPr lang="ar-DZ" dirty="0"/>
              <a:t>الاكتمال (اكتملت): العملية انتهت من التنفيذ وقد أكملت مهامها المحددة. وصلت إلى نهاية تنفيذها وهي جاهزة للإنهاء. يتم إطلاق الموارد المخصصة للعملية، ويتم تحديث الهياكل البيانية ذات الصلة لعكس اكتمال التنفيذ.</a:t>
            </a:r>
            <a:endParaRPr lang="en-GB" dirty="0">
              <a:solidFill>
                <a:srgbClr val="0D0D0D"/>
              </a:solidFill>
              <a:latin typeface="Söhne"/>
            </a:endParaRPr>
          </a:p>
          <a:p>
            <a:pPr>
              <a:buFont typeface="+mj-lt"/>
              <a:buAutoNum type="arabicPeriod"/>
            </a:pPr>
            <a:endParaRPr lang="en-GB" dirty="0">
              <a:solidFill>
                <a:srgbClr val="0D0D0D"/>
              </a:solidFill>
              <a:latin typeface="Söhne"/>
            </a:endParaRPr>
          </a:p>
          <a:p>
            <a:r>
              <a:rPr lang="en-GB" dirty="0">
                <a:solidFill>
                  <a:srgbClr val="0D0D0D"/>
                </a:solidFill>
                <a:latin typeface="Söhne"/>
              </a:rPr>
              <a:t>These states represent important milestones in the lifecycle of a process, marking its progression from being actively executed on the CPU to completing its tasks and being ready for termination.</a:t>
            </a:r>
          </a:p>
          <a:p>
            <a:br>
              <a:rPr lang="ar-DZ" dirty="0"/>
            </a:br>
            <a:r>
              <a:rPr lang="ar-DZ" dirty="0"/>
              <a:t>تمثل هذه الحالات معالم مهمة في دورة حياة العملية، حيث تُظهر تقدمها من التنفيذ النشط على وحدة المعالجة المركزية إلى إكمال مهامها وأنها جاهزة للإنهاء.</a:t>
            </a:r>
            <a:endParaRPr lang="en-GB" b="0" i="0" dirty="0">
              <a:solidFill>
                <a:srgbClr val="0D0D0D"/>
              </a:solidFill>
              <a:effectLst/>
              <a:latin typeface="Söhne"/>
            </a:endParaRPr>
          </a:p>
        </p:txBody>
      </p:sp>
    </p:spTree>
    <p:extLst>
      <p:ext uri="{BB962C8B-B14F-4D97-AF65-F5344CB8AC3E}">
        <p14:creationId xmlns:p14="http://schemas.microsoft.com/office/powerpoint/2010/main" val="3867463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35D70921-3B2E-4FF4-9EDA-D5CD70D8957D}"/>
              </a:ext>
            </a:extLst>
          </p:cNvPr>
          <p:cNvSpPr/>
          <p:nvPr/>
        </p:nvSpPr>
        <p:spPr>
          <a:xfrm>
            <a:off x="307484" y="985710"/>
            <a:ext cx="11577032" cy="524517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ctr"/>
            <a:endParaRPr lang="ar-SA" sz="2000" dirty="0">
              <a:solidFill>
                <a:schemeClr val="tx1"/>
              </a:solidFill>
            </a:endParaRPr>
          </a:p>
        </p:txBody>
      </p:sp>
      <p:sp>
        <p:nvSpPr>
          <p:cNvPr id="5" name="مستطيل 4">
            <a:extLst>
              <a:ext uri="{FF2B5EF4-FFF2-40B4-BE49-F238E27FC236}">
                <a16:creationId xmlns:a16="http://schemas.microsoft.com/office/drawing/2014/main" id="{887D9A4B-0ED2-4FC7-BB79-8B2C85AFEFC4}"/>
              </a:ext>
            </a:extLst>
          </p:cNvPr>
          <p:cNvSpPr/>
          <p:nvPr/>
        </p:nvSpPr>
        <p:spPr>
          <a:xfrm>
            <a:off x="1212976" y="627118"/>
            <a:ext cx="4757518" cy="7171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ربع نص 2">
            <a:extLst>
              <a:ext uri="{FF2B5EF4-FFF2-40B4-BE49-F238E27FC236}">
                <a16:creationId xmlns:a16="http://schemas.microsoft.com/office/drawing/2014/main" id="{A538DADE-5A78-BEFF-8B3C-90FE600B0F3F}"/>
              </a:ext>
            </a:extLst>
          </p:cNvPr>
          <p:cNvSpPr txBox="1"/>
          <p:nvPr/>
        </p:nvSpPr>
        <p:spPr>
          <a:xfrm>
            <a:off x="307484" y="1396556"/>
            <a:ext cx="11577032" cy="5312993"/>
          </a:xfrm>
          <a:prstGeom prst="rect">
            <a:avLst/>
          </a:prstGeom>
          <a:noFill/>
        </p:spPr>
        <p:txBody>
          <a:bodyPr wrap="square" rtlCol="1">
            <a:spAutoFit/>
          </a:bodyPr>
          <a:lstStyle/>
          <a:p>
            <a:r>
              <a:rPr lang="en-GB" sz="1400" dirty="0"/>
              <a:t>The role of each resource manager during the process life cycle in an operating system includes: </a:t>
            </a:r>
            <a:r>
              <a:rPr lang="ar-DZ" dirty="0"/>
              <a:t>دور كل مدير موارد خلال دورة حياة العملية في نظام التشغيل يشمل:</a:t>
            </a:r>
          </a:p>
          <a:p>
            <a:r>
              <a:rPr lang="en-GB" sz="1400" b="1" dirty="0"/>
              <a:t>1. Memory Manager</a:t>
            </a:r>
            <a:r>
              <a:rPr lang="en-GB" sz="1400" dirty="0"/>
              <a:t>:</a:t>
            </a:r>
          </a:p>
          <a:p>
            <a:pPr lvl="1"/>
            <a:r>
              <a:rPr lang="en-GB" sz="1400" dirty="0"/>
              <a:t>Allocates and deallocates memory space for processes.</a:t>
            </a:r>
          </a:p>
          <a:p>
            <a:pPr lvl="1"/>
            <a:r>
              <a:rPr lang="en-GB" sz="1400" dirty="0"/>
              <a:t>Manages memory fragmentation and ensures efficient memory utilization.</a:t>
            </a:r>
          </a:p>
          <a:p>
            <a:pPr lvl="1"/>
            <a:r>
              <a:rPr lang="en-GB" sz="1400" dirty="0"/>
              <a:t>Handles memory protection to prevent unauthorized access.</a:t>
            </a:r>
          </a:p>
          <a:p>
            <a:r>
              <a:rPr lang="ar-DZ" b="1" dirty="0"/>
              <a:t>مدير الذاكرة</a:t>
            </a:r>
            <a:r>
              <a:rPr lang="ar-DZ" dirty="0"/>
              <a:t>:</a:t>
            </a:r>
          </a:p>
          <a:p>
            <a:r>
              <a:rPr lang="ar-DZ" dirty="0"/>
              <a:t>يخصص ويحرر مساحة الذاكرة للعمليات.</a:t>
            </a:r>
          </a:p>
          <a:p>
            <a:r>
              <a:rPr lang="ar-DZ" dirty="0"/>
              <a:t>يدير التجزئة في الذاكرة ويضمن استخدامًا فعّالًا للذاكرة.</a:t>
            </a:r>
          </a:p>
          <a:p>
            <a:r>
              <a:rPr lang="ar-DZ" dirty="0"/>
              <a:t>يدير حماية الذاكرة لمنع الوصول غير المصرح به.</a:t>
            </a:r>
          </a:p>
          <a:p>
            <a:pPr lvl="1"/>
            <a:endParaRPr lang="en-GB" sz="1400" dirty="0"/>
          </a:p>
          <a:p>
            <a:r>
              <a:rPr lang="en-GB" sz="1400" b="1" dirty="0"/>
              <a:t>2. CPU Scheduler</a:t>
            </a:r>
            <a:r>
              <a:rPr lang="en-GB" sz="1400" dirty="0"/>
              <a:t>:</a:t>
            </a:r>
          </a:p>
          <a:p>
            <a:pPr lvl="1"/>
            <a:r>
              <a:rPr lang="en-GB" sz="1400" dirty="0"/>
              <a:t>Allocates CPU time to processes based on scheduling algorithms.</a:t>
            </a:r>
          </a:p>
          <a:p>
            <a:pPr lvl="1"/>
            <a:r>
              <a:rPr lang="en-GB" sz="1400" dirty="0"/>
              <a:t>Manages process execution and determines which process to run next.</a:t>
            </a:r>
          </a:p>
          <a:p>
            <a:pPr lvl="1"/>
            <a:r>
              <a:rPr lang="en-GB" sz="1400" dirty="0"/>
              <a:t>Balances CPU usage among processes to ensure fairness and efficiency.</a:t>
            </a:r>
          </a:p>
          <a:p>
            <a:r>
              <a:rPr lang="ar-DZ" b="1" dirty="0"/>
              <a:t>جدول المعالج المركزي (</a:t>
            </a:r>
            <a:r>
              <a:rPr lang="en-GB" b="1" dirty="0"/>
              <a:t>CPU Scheduler)</a:t>
            </a:r>
            <a:r>
              <a:rPr lang="en-GB" dirty="0"/>
              <a:t>:</a:t>
            </a:r>
          </a:p>
          <a:p>
            <a:r>
              <a:rPr lang="ar-DZ" dirty="0"/>
              <a:t>يخصص وقت وحدة المعالجة المركزية للعمليات بناءً على خوارزميات الجدولة.</a:t>
            </a:r>
          </a:p>
          <a:p>
            <a:r>
              <a:rPr lang="ar-DZ" dirty="0"/>
              <a:t>يدير تنفيذ العمليات ويحدد أي عملية سيتم تشغيلها بعد ذلك.</a:t>
            </a:r>
          </a:p>
          <a:p>
            <a:r>
              <a:rPr lang="ar-DZ" dirty="0"/>
              <a:t>يوازن استخدام وحدة المعالجة المركزية بين العمليات لضمان العدالة والكفاءة.</a:t>
            </a:r>
          </a:p>
          <a:p>
            <a:pPr lvl="1"/>
            <a:endParaRPr lang="en-GB" sz="1400" dirty="0"/>
          </a:p>
          <a:p>
            <a:pPr lvl="1" algn="just">
              <a:lnSpc>
                <a:spcPct val="150000"/>
              </a:lnSpc>
            </a:pPr>
            <a:endParaRPr lang="en-US" altLang="ar-EG" sz="1400" dirty="0">
              <a:latin typeface="Sakkal Majalla" panose="02000000000000000000" pitchFamily="2" charset="-78"/>
              <a:cs typeface="Sakkal Majalla" panose="02000000000000000000" pitchFamily="2" charset="-78"/>
            </a:endParaRPr>
          </a:p>
        </p:txBody>
      </p:sp>
      <p:sp>
        <p:nvSpPr>
          <p:cNvPr id="3" name="عنوان 1">
            <a:extLst>
              <a:ext uri="{FF2B5EF4-FFF2-40B4-BE49-F238E27FC236}">
                <a16:creationId xmlns:a16="http://schemas.microsoft.com/office/drawing/2014/main" id="{93ECA74E-210A-44E9-453F-58921123C884}"/>
              </a:ext>
            </a:extLst>
          </p:cNvPr>
          <p:cNvSpPr txBox="1">
            <a:spLocks/>
          </p:cNvSpPr>
          <p:nvPr/>
        </p:nvSpPr>
        <p:spPr>
          <a:xfrm>
            <a:off x="1212976" y="574866"/>
            <a:ext cx="5385048" cy="71718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en-GB" sz="2800" b="1" dirty="0">
                <a:latin typeface="Sakkal Majalla" panose="02000000000000000000" pitchFamily="2" charset="-78"/>
                <a:cs typeface="Sakkal Majalla" panose="02000000000000000000" pitchFamily="2" charset="-78"/>
              </a:rPr>
              <a:t>The Role of Resource Manager</a:t>
            </a:r>
          </a:p>
        </p:txBody>
      </p:sp>
    </p:spTree>
    <p:extLst>
      <p:ext uri="{BB962C8B-B14F-4D97-AF65-F5344CB8AC3E}">
        <p14:creationId xmlns:p14="http://schemas.microsoft.com/office/powerpoint/2010/main" val="3101032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D2CB3C5-01E0-43A8-BD40-0CE3382132BB}"/>
              </a:ext>
            </a:extLst>
          </p:cNvPr>
          <p:cNvSpPr/>
          <p:nvPr/>
        </p:nvSpPr>
        <p:spPr>
          <a:xfrm>
            <a:off x="779929" y="1263385"/>
            <a:ext cx="11214847" cy="4893647"/>
          </a:xfrm>
          <a:prstGeom prst="rect">
            <a:avLst/>
          </a:prstGeom>
        </p:spPr>
        <p:txBody>
          <a:bodyPr wrap="square">
            <a:spAutoFit/>
          </a:bodyPr>
          <a:lstStyle/>
          <a:p>
            <a:r>
              <a:rPr lang="en-GB" sz="1400" b="1" dirty="0"/>
              <a:t>3. I/O Manager</a:t>
            </a:r>
            <a:r>
              <a:rPr lang="en-GB" sz="1400" dirty="0"/>
              <a:t>:</a:t>
            </a:r>
          </a:p>
          <a:p>
            <a:pPr lvl="1"/>
            <a:r>
              <a:rPr lang="en-GB" sz="1400" dirty="0"/>
              <a:t>Handles input/output operations for processes, such as reading from or writing to files.</a:t>
            </a:r>
          </a:p>
          <a:p>
            <a:pPr lvl="1"/>
            <a:r>
              <a:rPr lang="en-GB" sz="1400" dirty="0"/>
              <a:t>Manages devices and their interactions with processes, including device allocation and access control.</a:t>
            </a:r>
          </a:p>
          <a:p>
            <a:pPr lvl="1"/>
            <a:r>
              <a:rPr lang="en-GB" sz="1400" dirty="0"/>
              <a:t>Ensures efficient utilization of I/O resources and handles error recovery for I/O operations.</a:t>
            </a:r>
          </a:p>
          <a:p>
            <a:pPr lvl="1"/>
            <a:endParaRPr lang="en-GB" sz="1400" dirty="0"/>
          </a:p>
          <a:p>
            <a:r>
              <a:rPr lang="ar-DZ" b="1" dirty="0"/>
              <a:t>مدير الإدخال/الإخراج (</a:t>
            </a:r>
            <a:r>
              <a:rPr lang="en-GB" b="1" dirty="0"/>
              <a:t>I/O Manager)</a:t>
            </a:r>
            <a:r>
              <a:rPr lang="en-GB" dirty="0"/>
              <a:t>:</a:t>
            </a:r>
          </a:p>
          <a:p>
            <a:r>
              <a:rPr lang="ar-DZ" dirty="0"/>
              <a:t>يدير عمليات الإدخال/الإخراج للعمليات، مثل قراءة أو كتابة الملفات.</a:t>
            </a:r>
          </a:p>
          <a:p>
            <a:r>
              <a:rPr lang="ar-DZ" dirty="0"/>
              <a:t>يدير الأجهزة وتفاعلاتها مع العمليات، بما في ذلك تخصيص الجهاز والتحكم في الوصول.</a:t>
            </a:r>
          </a:p>
          <a:p>
            <a:r>
              <a:rPr lang="ar-DZ" dirty="0"/>
              <a:t>يضمن استخدامًا فعالًا لموارد الإدخال/الإخراج ويتعامل مع استرداد الأخطاء لعمليات الإدخال/الإخراج.</a:t>
            </a:r>
          </a:p>
          <a:p>
            <a:pPr lvl="1"/>
            <a:endParaRPr lang="en-GB" sz="1400" dirty="0"/>
          </a:p>
          <a:p>
            <a:pPr lvl="1"/>
            <a:endParaRPr lang="en-GB" sz="1400" dirty="0"/>
          </a:p>
          <a:p>
            <a:r>
              <a:rPr lang="en-GB" sz="1400" b="1" dirty="0"/>
              <a:t>4. File Manager</a:t>
            </a:r>
            <a:r>
              <a:rPr lang="en-GB" sz="1400" dirty="0"/>
              <a:t>:</a:t>
            </a:r>
          </a:p>
          <a:p>
            <a:pPr lvl="1"/>
            <a:r>
              <a:rPr lang="en-GB" sz="1400" dirty="0"/>
              <a:t>Manages file systems and file operations for processes.</a:t>
            </a:r>
          </a:p>
          <a:p>
            <a:pPr lvl="1"/>
            <a:r>
              <a:rPr lang="en-GB" sz="1400" dirty="0"/>
              <a:t>Handles file creation, deletion, reading, and writing.</a:t>
            </a:r>
          </a:p>
          <a:p>
            <a:pPr lvl="1"/>
            <a:r>
              <a:rPr lang="en-GB" sz="1400" dirty="0"/>
              <a:t>Provides file access control and ensures data integrity and security.</a:t>
            </a:r>
          </a:p>
          <a:p>
            <a:r>
              <a:rPr lang="ar-DZ" b="1" dirty="0"/>
              <a:t>مدير الملفات</a:t>
            </a:r>
            <a:r>
              <a:rPr lang="ar-DZ" dirty="0"/>
              <a:t>:</a:t>
            </a:r>
          </a:p>
          <a:p>
            <a:r>
              <a:rPr lang="ar-DZ" dirty="0"/>
              <a:t>يدير أنظمة الملفات وعمليات الملفات للعمليات.</a:t>
            </a:r>
          </a:p>
          <a:p>
            <a:r>
              <a:rPr lang="ar-DZ" dirty="0"/>
              <a:t>يدير إنشاء الملفات، وحذفها، وقراءتها، وكتابتها.</a:t>
            </a:r>
          </a:p>
          <a:p>
            <a:r>
              <a:rPr lang="ar-DZ" dirty="0"/>
              <a:t>يوفر التحكم في الوصول إلى الملفات ويضمن سلامة البيانات والأمان.</a:t>
            </a:r>
          </a:p>
          <a:p>
            <a:pPr lvl="1"/>
            <a:endParaRPr lang="en-GB" sz="1400" dirty="0"/>
          </a:p>
        </p:txBody>
      </p:sp>
    </p:spTree>
    <p:extLst>
      <p:ext uri="{BB962C8B-B14F-4D97-AF65-F5344CB8AC3E}">
        <p14:creationId xmlns:p14="http://schemas.microsoft.com/office/powerpoint/2010/main" val="3164239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4BFA692-2B90-44B3-BF1D-97C772F6F1F4}"/>
              </a:ext>
            </a:extLst>
          </p:cNvPr>
          <p:cNvSpPr/>
          <p:nvPr/>
        </p:nvSpPr>
        <p:spPr>
          <a:xfrm>
            <a:off x="1192305" y="504651"/>
            <a:ext cx="9663953" cy="6093976"/>
          </a:xfrm>
          <a:prstGeom prst="rect">
            <a:avLst/>
          </a:prstGeom>
        </p:spPr>
        <p:txBody>
          <a:bodyPr wrap="square">
            <a:spAutoFit/>
          </a:bodyPr>
          <a:lstStyle/>
          <a:p>
            <a:r>
              <a:rPr lang="en-GB" sz="1400" b="1" dirty="0"/>
              <a:t>5. Network Manager</a:t>
            </a:r>
            <a:r>
              <a:rPr lang="en-GB" sz="1400" dirty="0"/>
              <a:t> (in networked operating systems):</a:t>
            </a:r>
          </a:p>
          <a:p>
            <a:pPr lvl="1"/>
            <a:r>
              <a:rPr lang="en-GB" sz="1400" dirty="0"/>
              <a:t>Manages network connections and communication between processes.</a:t>
            </a:r>
          </a:p>
          <a:p>
            <a:pPr lvl="1"/>
            <a:r>
              <a:rPr lang="en-GB" sz="1400" dirty="0"/>
              <a:t>Handles networking protocols, data transmission, and error handling.</a:t>
            </a:r>
          </a:p>
          <a:p>
            <a:pPr lvl="1"/>
            <a:r>
              <a:rPr lang="en-GB" sz="1400" dirty="0"/>
              <a:t>Ensures secure and reliable communication over the network.</a:t>
            </a:r>
          </a:p>
          <a:p>
            <a:pPr lvl="1"/>
            <a:endParaRPr lang="en-GB" sz="1400" dirty="0"/>
          </a:p>
          <a:p>
            <a:r>
              <a:rPr lang="ar-DZ" b="1" dirty="0"/>
              <a:t>مدير الشبكة</a:t>
            </a:r>
            <a:r>
              <a:rPr lang="ar-DZ" dirty="0"/>
              <a:t> (في أنظمة التشغيل المتصلة بالشبكة):</a:t>
            </a:r>
          </a:p>
          <a:p>
            <a:r>
              <a:rPr lang="ar-DZ" dirty="0"/>
              <a:t>يدير الاتصالات والتواصل بين العمليات.</a:t>
            </a:r>
          </a:p>
          <a:p>
            <a:r>
              <a:rPr lang="ar-DZ" dirty="0"/>
              <a:t>يدير بروتوكولات الشبكة، ونقل البيانات، ومعالجة الأخطاء.</a:t>
            </a:r>
          </a:p>
          <a:p>
            <a:r>
              <a:rPr lang="ar-DZ" dirty="0"/>
              <a:t>يضمن التواصل الآمن والموثوق عبر الشبكة.</a:t>
            </a:r>
          </a:p>
          <a:p>
            <a:pPr lvl="1"/>
            <a:endParaRPr lang="en-GB" sz="1400" dirty="0"/>
          </a:p>
          <a:p>
            <a:r>
              <a:rPr lang="en-GB" sz="1400" b="1" dirty="0"/>
              <a:t>6. Device Manager</a:t>
            </a:r>
            <a:r>
              <a:rPr lang="en-GB" sz="1400" dirty="0"/>
              <a:t>:</a:t>
            </a:r>
          </a:p>
          <a:p>
            <a:pPr lvl="1"/>
            <a:r>
              <a:rPr lang="en-GB" sz="1400" dirty="0"/>
              <a:t>Manages hardware devices and their interactions with processes.</a:t>
            </a:r>
          </a:p>
          <a:p>
            <a:pPr lvl="1"/>
            <a:r>
              <a:rPr lang="en-GB" sz="1400" dirty="0"/>
              <a:t>Handles device allocation, configuration, and access control.</a:t>
            </a:r>
          </a:p>
          <a:p>
            <a:pPr lvl="1"/>
            <a:r>
              <a:rPr lang="en-GB" sz="1400" dirty="0"/>
              <a:t>Ensures efficient utilization of device resources and handles device-related errors.</a:t>
            </a:r>
          </a:p>
          <a:p>
            <a:pPr lvl="1"/>
            <a:endParaRPr lang="en-GB" sz="1400" dirty="0"/>
          </a:p>
          <a:p>
            <a:r>
              <a:rPr lang="ar-DZ" b="1" dirty="0"/>
              <a:t>مدير الأجهزة</a:t>
            </a:r>
            <a:r>
              <a:rPr lang="ar-DZ" dirty="0"/>
              <a:t>:</a:t>
            </a:r>
          </a:p>
          <a:p>
            <a:r>
              <a:rPr lang="ar-DZ" dirty="0"/>
              <a:t>يدير الأجهزة الهاردويرية وتفاعلاتها مع العمليات.</a:t>
            </a:r>
          </a:p>
          <a:p>
            <a:r>
              <a:rPr lang="ar-DZ" dirty="0"/>
              <a:t>يدير تخصيص الجهاز وتكوينه والتحكم في الوصول.</a:t>
            </a:r>
          </a:p>
          <a:p>
            <a:r>
              <a:rPr lang="ar-DZ" dirty="0"/>
              <a:t>يضمن استخدامًا فعالًا لموارد الجهاز ويتعامل مع أخطاء الجهاز ذات الصلة.</a:t>
            </a:r>
          </a:p>
          <a:p>
            <a:pPr lvl="1"/>
            <a:endParaRPr lang="en-GB" sz="1400" dirty="0"/>
          </a:p>
          <a:p>
            <a:r>
              <a:rPr lang="en-GB" sz="1400" dirty="0"/>
              <a:t>These resource managers play crucial roles in managing various system resources throughout the process life cycle, ensuring smooth operation and efficient resource utilization within the operating system.</a:t>
            </a:r>
          </a:p>
          <a:p>
            <a:br>
              <a:rPr lang="ar-DZ" sz="1400" dirty="0"/>
            </a:br>
            <a:r>
              <a:rPr lang="ar-DZ" dirty="0"/>
              <a:t>هذه المديرين للموارد يلعبون أدوارًا حيوية في إدارة مختلف موارد النظام طوال دورة حياة العملية، مما يضمن عملًا سلسًا واستخدامًا فعّالًا للموارد داخل نظام التشغيل.</a:t>
            </a:r>
            <a:endParaRPr lang="en-GB" sz="1400" dirty="0"/>
          </a:p>
        </p:txBody>
      </p:sp>
    </p:spTree>
    <p:extLst>
      <p:ext uri="{BB962C8B-B14F-4D97-AF65-F5344CB8AC3E}">
        <p14:creationId xmlns:p14="http://schemas.microsoft.com/office/powerpoint/2010/main" val="1085075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680866" y="1595736"/>
            <a:ext cx="6842904" cy="4126707"/>
          </a:xfrm>
          <a:solidFill>
            <a:schemeClr val="bg1"/>
          </a:solidFill>
        </p:spPr>
        <p:txBody>
          <a:bodyPr>
            <a:noAutofit/>
          </a:bodyPr>
          <a:lstStyle/>
          <a:p>
            <a:pPr marL="0" indent="0" algn="l" rtl="0">
              <a:lnSpc>
                <a:spcPct val="100000"/>
              </a:lnSpc>
              <a:buNone/>
            </a:pPr>
            <a:r>
              <a:rPr lang="en-GB" sz="2800" b="1" dirty="0">
                <a:latin typeface="Sakkal Majalla" panose="02000000000000000000" pitchFamily="2" charset="-78"/>
                <a:cs typeface="Sakkal Majalla" panose="02000000000000000000" pitchFamily="2" charset="-78"/>
              </a:rPr>
              <a:t>Topics:</a:t>
            </a:r>
            <a:endParaRPr lang="ar-SA" sz="2800" b="1" dirty="0">
              <a:latin typeface="Sakkal Majalla" panose="02000000000000000000" pitchFamily="2" charset="-78"/>
              <a:cs typeface="Sakkal Majalla" panose="02000000000000000000" pitchFamily="2" charset="-78"/>
            </a:endParaRPr>
          </a:p>
          <a:p>
            <a:pPr marL="0" indent="0" algn="l" rtl="0">
              <a:lnSpc>
                <a:spcPct val="100000"/>
              </a:lnSpc>
              <a:buNone/>
            </a:pPr>
            <a:endParaRPr lang="ar-SA" sz="2400" b="1" dirty="0">
              <a:latin typeface="Sakkal Majalla" panose="02000000000000000000" pitchFamily="2" charset="-78"/>
              <a:cs typeface="Sakkal Majalla" panose="02000000000000000000" pitchFamily="2" charset="-78"/>
            </a:endParaRPr>
          </a:p>
          <a:p>
            <a:pPr marL="446088" indent="-446088" algn="l" rtl="0">
              <a:lnSpc>
                <a:spcPct val="100000"/>
              </a:lnSpc>
              <a:buFont typeface="Wingdings" panose="05000000000000000000" pitchFamily="2" charset="2"/>
              <a:buChar char="ü"/>
            </a:pPr>
            <a:r>
              <a:rPr lang="en-GB" sz="2400" b="1" dirty="0">
                <a:latin typeface="Sakkal Majalla" panose="02000000000000000000" pitchFamily="2" charset="-78"/>
                <a:cs typeface="Sakkal Majalla" panose="02000000000000000000" pitchFamily="2" charset="-78"/>
              </a:rPr>
              <a:t>Objectives (</a:t>
            </a:r>
            <a:r>
              <a:rPr lang="ar-DZ" dirty="0"/>
              <a:t>الأهداف</a:t>
            </a:r>
            <a:r>
              <a:rPr lang="en-GB" sz="2400" b="1" dirty="0">
                <a:latin typeface="Sakkal Majalla" panose="02000000000000000000" pitchFamily="2" charset="-78"/>
                <a:cs typeface="Sakkal Majalla" panose="02000000000000000000" pitchFamily="2" charset="-78"/>
              </a:rPr>
              <a:t>)</a:t>
            </a:r>
          </a:p>
          <a:p>
            <a:pPr marL="446088" indent="-446088" algn="l" rtl="0">
              <a:lnSpc>
                <a:spcPct val="100000"/>
              </a:lnSpc>
              <a:buFont typeface="Wingdings" panose="05000000000000000000" pitchFamily="2" charset="2"/>
              <a:buChar char="ü"/>
            </a:pPr>
            <a:r>
              <a:rPr lang="en-GB" sz="2400" b="1" dirty="0">
                <a:latin typeface="Sakkal Majalla" panose="02000000000000000000" pitchFamily="2" charset="-78"/>
                <a:cs typeface="Sakkal Majalla" panose="02000000000000000000" pitchFamily="2" charset="-78"/>
              </a:rPr>
              <a:t>Process Viewpoint. (</a:t>
            </a:r>
            <a:r>
              <a:rPr lang="ar-DZ" sz="2400" b="1" dirty="0">
                <a:latin typeface="Sakkal Majalla" panose="02000000000000000000" pitchFamily="2" charset="-78"/>
                <a:cs typeface="Sakkal Majalla" panose="02000000000000000000" pitchFamily="2" charset="-78"/>
              </a:rPr>
              <a:t>نقطة النظر حول العمليات.</a:t>
            </a:r>
            <a:r>
              <a:rPr lang="en-GB" sz="2400" b="1" dirty="0">
                <a:latin typeface="Sakkal Majalla" panose="02000000000000000000" pitchFamily="2" charset="-78"/>
                <a:cs typeface="Sakkal Majalla" panose="02000000000000000000" pitchFamily="2" charset="-78"/>
              </a:rPr>
              <a:t>)</a:t>
            </a:r>
          </a:p>
          <a:p>
            <a:pPr marL="446088" indent="-446088" algn="l" rtl="0">
              <a:lnSpc>
                <a:spcPct val="100000"/>
              </a:lnSpc>
              <a:buFont typeface="Wingdings" panose="05000000000000000000" pitchFamily="2" charset="2"/>
              <a:buChar char="ü"/>
            </a:pPr>
            <a:r>
              <a:rPr lang="en-GB" sz="2400" b="1" dirty="0">
                <a:latin typeface="Sakkal Majalla" panose="02000000000000000000" pitchFamily="2" charset="-78"/>
                <a:cs typeface="Sakkal Majalla" panose="02000000000000000000" pitchFamily="2" charset="-78"/>
              </a:rPr>
              <a:t>Complete lifecycle. (</a:t>
            </a:r>
            <a:r>
              <a:rPr lang="ar-DZ" sz="2400" b="1" dirty="0">
                <a:latin typeface="Sakkal Majalla" panose="02000000000000000000" pitchFamily="2" charset="-78"/>
                <a:cs typeface="Sakkal Majalla" panose="02000000000000000000" pitchFamily="2" charset="-78"/>
              </a:rPr>
              <a:t>الدورة الحياتية الكاملة.</a:t>
            </a:r>
            <a:r>
              <a:rPr lang="en-GB" sz="2400" b="1" dirty="0">
                <a:latin typeface="Sakkal Majalla" panose="02000000000000000000" pitchFamily="2" charset="-78"/>
                <a:cs typeface="Sakkal Majalla" panose="02000000000000000000" pitchFamily="2" charset="-78"/>
              </a:rPr>
              <a:t>)</a:t>
            </a:r>
          </a:p>
          <a:p>
            <a:pPr marL="446088" indent="-446088" algn="l" rtl="0">
              <a:lnSpc>
                <a:spcPct val="100000"/>
              </a:lnSpc>
              <a:buFont typeface="Wingdings" panose="05000000000000000000" pitchFamily="2" charset="2"/>
              <a:buChar char="ü"/>
            </a:pPr>
            <a:r>
              <a:rPr lang="en-GB" sz="2400" b="1" dirty="0">
                <a:latin typeface="Sakkal Majalla" panose="02000000000000000000" pitchFamily="2" charset="-78"/>
                <a:cs typeface="Sakkal Majalla" panose="02000000000000000000" pitchFamily="2" charset="-78"/>
              </a:rPr>
              <a:t>Operating System Hierarchical view (</a:t>
            </a:r>
            <a:r>
              <a:rPr lang="ar-DZ" sz="2400" b="1" dirty="0">
                <a:latin typeface="Sakkal Majalla" panose="02000000000000000000" pitchFamily="2" charset="-78"/>
                <a:cs typeface="Sakkal Majalla" panose="02000000000000000000" pitchFamily="2" charset="-78"/>
              </a:rPr>
              <a:t>المنظور الهرمي لنظام التشغيل.</a:t>
            </a:r>
            <a:r>
              <a:rPr lang="en-GB" sz="2400" b="1" dirty="0">
                <a:latin typeface="Sakkal Majalla" panose="02000000000000000000" pitchFamily="2" charset="-78"/>
                <a:cs typeface="Sakkal Majalla" panose="02000000000000000000" pitchFamily="2" charset="-78"/>
              </a:rPr>
              <a:t>)</a:t>
            </a:r>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p:txBody>
      </p:sp>
      <p:pic>
        <p:nvPicPr>
          <p:cNvPr id="18" name="صورة 17" descr="صورة تحتوي على نص&#10;&#10;تم إنشاء الوصف تلقائياً">
            <a:extLst>
              <a:ext uri="{FF2B5EF4-FFF2-40B4-BE49-F238E27FC236}">
                <a16:creationId xmlns:a16="http://schemas.microsoft.com/office/drawing/2014/main" id="{A2796007-5A94-4264-931C-5B25895A4013}"/>
              </a:ext>
            </a:extLst>
          </p:cNvPr>
          <p:cNvPicPr>
            <a:picLocks noChangeAspect="1"/>
          </p:cNvPicPr>
          <p:nvPr/>
        </p:nvPicPr>
        <p:blipFill>
          <a:blip r:embed="rId2"/>
          <a:stretch>
            <a:fillRect/>
          </a:stretch>
        </p:blipFill>
        <p:spPr>
          <a:xfrm>
            <a:off x="7523770" y="1720820"/>
            <a:ext cx="4017857" cy="3876539"/>
          </a:xfrm>
          <a:prstGeom prst="rect">
            <a:avLst/>
          </a:prstGeom>
        </p:spPr>
      </p:pic>
    </p:spTree>
    <p:extLst>
      <p:ext uri="{BB962C8B-B14F-4D97-AF65-F5344CB8AC3E}">
        <p14:creationId xmlns:p14="http://schemas.microsoft.com/office/powerpoint/2010/main" val="1510109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15DAF-1B90-440D-94C2-2B542EEE07BB}"/>
              </a:ext>
            </a:extLst>
          </p:cNvPr>
          <p:cNvSpPr>
            <a:spLocks noGrp="1"/>
          </p:cNvSpPr>
          <p:nvPr>
            <p:ph type="title" idx="4294967295"/>
          </p:nvPr>
        </p:nvSpPr>
        <p:spPr>
          <a:xfrm>
            <a:off x="-78378" y="2802973"/>
            <a:ext cx="3455987" cy="1006475"/>
          </a:xfrm>
        </p:spPr>
        <p:txBody>
          <a:bodyPr>
            <a:normAutofit/>
          </a:bodyPr>
          <a:lstStyle/>
          <a:p>
            <a:r>
              <a:rPr lang="en-US" b="1" dirty="0">
                <a:latin typeface="Sakkal Majalla" panose="02000000000000000000" pitchFamily="2" charset="-78"/>
                <a:ea typeface="+mn-ea"/>
                <a:cs typeface="Sakkal Majalla" panose="02000000000000000000" pitchFamily="2" charset="-78"/>
              </a:rPr>
              <a:t>Objectives</a:t>
            </a:r>
            <a:endParaRPr lang="en-GB" b="1" dirty="0">
              <a:latin typeface="Sakkal Majalla" panose="02000000000000000000" pitchFamily="2" charset="-78"/>
              <a:ea typeface="+mn-ea"/>
              <a:cs typeface="Sakkal Majalla" panose="02000000000000000000" pitchFamily="2" charset="-78"/>
            </a:endParaRPr>
          </a:p>
        </p:txBody>
      </p:sp>
      <p:grpSp>
        <p:nvGrpSpPr>
          <p:cNvPr id="3" name="Group 2">
            <a:extLst>
              <a:ext uri="{FF2B5EF4-FFF2-40B4-BE49-F238E27FC236}">
                <a16:creationId xmlns:a16="http://schemas.microsoft.com/office/drawing/2014/main" id="{927AAE41-E47F-442D-B9F7-F715FCAC5BDA}"/>
              </a:ext>
            </a:extLst>
          </p:cNvPr>
          <p:cNvGrpSpPr/>
          <p:nvPr/>
        </p:nvGrpSpPr>
        <p:grpSpPr>
          <a:xfrm>
            <a:off x="4098136" y="768008"/>
            <a:ext cx="4548330" cy="1313399"/>
            <a:chOff x="1855688" y="3215591"/>
            <a:chExt cx="4261117" cy="1170121"/>
          </a:xfrm>
        </p:grpSpPr>
        <p:grpSp>
          <p:nvGrpSpPr>
            <p:cNvPr id="37" name="Group 12">
              <a:extLst>
                <a:ext uri="{FF2B5EF4-FFF2-40B4-BE49-F238E27FC236}">
                  <a16:creationId xmlns:a16="http://schemas.microsoft.com/office/drawing/2014/main" id="{574E4866-B610-4220-B7AB-C0DB18EAB946}"/>
                </a:ext>
              </a:extLst>
            </p:cNvPr>
            <p:cNvGrpSpPr/>
            <p:nvPr/>
          </p:nvGrpSpPr>
          <p:grpSpPr>
            <a:xfrm>
              <a:off x="1855688" y="3215591"/>
              <a:ext cx="4261117" cy="923677"/>
              <a:chOff x="2489200" y="3676819"/>
              <a:chExt cx="4261117" cy="923677"/>
            </a:xfrm>
          </p:grpSpPr>
          <p:sp>
            <p:nvSpPr>
              <p:cNvPr id="39" name="Rectangle 6">
                <a:extLst>
                  <a:ext uri="{FF2B5EF4-FFF2-40B4-BE49-F238E27FC236}">
                    <a16:creationId xmlns:a16="http://schemas.microsoft.com/office/drawing/2014/main" id="{59BF2278-E6A1-483D-8721-F392B7F455F9}"/>
                  </a:ext>
                </a:extLst>
              </p:cNvPr>
              <p:cNvSpPr/>
              <p:nvPr/>
            </p:nvSpPr>
            <p:spPr>
              <a:xfrm>
                <a:off x="2489200" y="3681225"/>
                <a:ext cx="4261117" cy="91927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8" name="Flowchart: Delay 5">
                <a:extLst>
                  <a:ext uri="{FF2B5EF4-FFF2-40B4-BE49-F238E27FC236}">
                    <a16:creationId xmlns:a16="http://schemas.microsoft.com/office/drawing/2014/main" id="{5ECC8CF5-9973-495B-8306-2903F1C57D07}"/>
                  </a:ext>
                </a:extLst>
              </p:cNvPr>
              <p:cNvSpPr/>
              <p:nvPr/>
            </p:nvSpPr>
            <p:spPr>
              <a:xfrm rot="10800000" flipH="1" flipV="1">
                <a:off x="2489200" y="3676819"/>
                <a:ext cx="889077" cy="922881"/>
              </a:xfrm>
              <a:prstGeom prst="flowChartDelay">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a:t>1</a:t>
                </a:r>
                <a:endParaRPr lang="en-GB" sz="3200" b="1" dirty="0"/>
              </a:p>
            </p:txBody>
          </p:sp>
        </p:grpSp>
        <p:sp>
          <p:nvSpPr>
            <p:cNvPr id="40" name="TextBox 14">
              <a:extLst>
                <a:ext uri="{FF2B5EF4-FFF2-40B4-BE49-F238E27FC236}">
                  <a16:creationId xmlns:a16="http://schemas.microsoft.com/office/drawing/2014/main" id="{70755AC4-C702-43AA-8BAC-6ED3EE43C85B}"/>
                </a:ext>
              </a:extLst>
            </p:cNvPr>
            <p:cNvSpPr txBox="1"/>
            <p:nvPr/>
          </p:nvSpPr>
          <p:spPr>
            <a:xfrm>
              <a:off x="2760062" y="3316326"/>
              <a:ext cx="3270434" cy="1069386"/>
            </a:xfrm>
            <a:prstGeom prst="rect">
              <a:avLst/>
            </a:prstGeom>
            <a:solidFill>
              <a:schemeClr val="bg1"/>
            </a:solidFill>
          </p:spPr>
          <p:txBody>
            <a:bodyPr wrap="square" rtlCol="0">
              <a:spAutoFit/>
            </a:bodyPr>
            <a:lstStyle/>
            <a:p>
              <a:pPr fontAlgn="auto">
                <a:spcBef>
                  <a:spcPts val="0"/>
                </a:spcBef>
                <a:spcAft>
                  <a:spcPts val="0"/>
                </a:spcAft>
              </a:pPr>
              <a:r>
                <a:rPr lang="en-GB" altLang="ar-EG" sz="2400" b="1" dirty="0">
                  <a:latin typeface="Sakkal Majalla" panose="02000000000000000000" pitchFamily="2" charset="-78"/>
                  <a:cs typeface="Sakkal Majalla" panose="02000000000000000000" pitchFamily="2" charset="-78"/>
                </a:rPr>
                <a:t>Understanding the steps of the process life cycle (</a:t>
              </a:r>
              <a:r>
                <a:rPr lang="ar-DZ" altLang="ar-EG" sz="2400" b="1" dirty="0">
                  <a:latin typeface="Sakkal Majalla" panose="02000000000000000000" pitchFamily="2" charset="-78"/>
                  <a:cs typeface="Sakkal Majalla" panose="02000000000000000000" pitchFamily="2" charset="-78"/>
                </a:rPr>
                <a:t>فهم خطوات دورة حياة العملية.</a:t>
              </a:r>
              <a:r>
                <a:rPr lang="en-GB" altLang="ar-EG" sz="2400" b="1" dirty="0">
                  <a:latin typeface="Sakkal Majalla" panose="02000000000000000000" pitchFamily="2" charset="-78"/>
                  <a:cs typeface="Sakkal Majalla" panose="02000000000000000000" pitchFamily="2" charset="-78"/>
                </a:rPr>
                <a:t>)</a:t>
              </a:r>
              <a:endParaRPr lang="en-US" altLang="ar-EG" sz="2400" b="1" dirty="0">
                <a:latin typeface="Sakkal Majalla" panose="02000000000000000000" pitchFamily="2" charset="-78"/>
                <a:cs typeface="Sakkal Majalla" panose="02000000000000000000" pitchFamily="2" charset="-78"/>
              </a:endParaRPr>
            </a:p>
          </p:txBody>
        </p:sp>
      </p:grpSp>
      <p:grpSp>
        <p:nvGrpSpPr>
          <p:cNvPr id="20" name="Group 19">
            <a:extLst>
              <a:ext uri="{FF2B5EF4-FFF2-40B4-BE49-F238E27FC236}">
                <a16:creationId xmlns:a16="http://schemas.microsoft.com/office/drawing/2014/main" id="{33ED4C90-B57E-4544-ADCF-B4A8F17C0833}"/>
              </a:ext>
            </a:extLst>
          </p:cNvPr>
          <p:cNvGrpSpPr/>
          <p:nvPr/>
        </p:nvGrpSpPr>
        <p:grpSpPr>
          <a:xfrm>
            <a:off x="4098136" y="2163364"/>
            <a:ext cx="5010004" cy="1324874"/>
            <a:chOff x="1855688" y="3202014"/>
            <a:chExt cx="4693638" cy="1180343"/>
          </a:xfrm>
        </p:grpSpPr>
        <p:grpSp>
          <p:nvGrpSpPr>
            <p:cNvPr id="21" name="Group 12">
              <a:extLst>
                <a:ext uri="{FF2B5EF4-FFF2-40B4-BE49-F238E27FC236}">
                  <a16:creationId xmlns:a16="http://schemas.microsoft.com/office/drawing/2014/main" id="{F1F2903B-BE49-44D7-9218-8857A4548621}"/>
                </a:ext>
              </a:extLst>
            </p:cNvPr>
            <p:cNvGrpSpPr/>
            <p:nvPr/>
          </p:nvGrpSpPr>
          <p:grpSpPr>
            <a:xfrm>
              <a:off x="1855688" y="3202014"/>
              <a:ext cx="4261117" cy="931673"/>
              <a:chOff x="2489200" y="3663242"/>
              <a:chExt cx="4261117" cy="931673"/>
            </a:xfrm>
          </p:grpSpPr>
          <p:sp>
            <p:nvSpPr>
              <p:cNvPr id="23" name="Rectangle 6">
                <a:extLst>
                  <a:ext uri="{FF2B5EF4-FFF2-40B4-BE49-F238E27FC236}">
                    <a16:creationId xmlns:a16="http://schemas.microsoft.com/office/drawing/2014/main" id="{42DDA890-32D5-42B7-86C4-68F8585246BC}"/>
                  </a:ext>
                </a:extLst>
              </p:cNvPr>
              <p:cNvSpPr/>
              <p:nvPr/>
            </p:nvSpPr>
            <p:spPr>
              <a:xfrm>
                <a:off x="2489200" y="3675644"/>
                <a:ext cx="4261117" cy="91927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Flowchart: Delay 5">
                <a:extLst>
                  <a:ext uri="{FF2B5EF4-FFF2-40B4-BE49-F238E27FC236}">
                    <a16:creationId xmlns:a16="http://schemas.microsoft.com/office/drawing/2014/main" id="{1097C678-CC3C-4DD0-B8F3-EEFA6093F6B6}"/>
                  </a:ext>
                </a:extLst>
              </p:cNvPr>
              <p:cNvSpPr/>
              <p:nvPr/>
            </p:nvSpPr>
            <p:spPr>
              <a:xfrm rot="10800000" flipH="1" flipV="1">
                <a:off x="2489200" y="3663242"/>
                <a:ext cx="889077" cy="922881"/>
              </a:xfrm>
              <a:prstGeom prst="flowChartDelay">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t>2</a:t>
                </a:r>
              </a:p>
            </p:txBody>
          </p:sp>
        </p:grpSp>
        <p:sp>
          <p:nvSpPr>
            <p:cNvPr id="22" name="TextBox 14">
              <a:extLst>
                <a:ext uri="{FF2B5EF4-FFF2-40B4-BE49-F238E27FC236}">
                  <a16:creationId xmlns:a16="http://schemas.microsoft.com/office/drawing/2014/main" id="{92653235-422A-4C64-B5F7-D430BD645EEB}"/>
                </a:ext>
              </a:extLst>
            </p:cNvPr>
            <p:cNvSpPr txBox="1"/>
            <p:nvPr/>
          </p:nvSpPr>
          <p:spPr>
            <a:xfrm>
              <a:off x="2744343" y="3312972"/>
              <a:ext cx="3804983" cy="1069385"/>
            </a:xfrm>
            <a:prstGeom prst="rect">
              <a:avLst/>
            </a:prstGeom>
            <a:solidFill>
              <a:schemeClr val="bg1"/>
            </a:solidFill>
          </p:spPr>
          <p:txBody>
            <a:bodyPr wrap="square" rtlCol="0">
              <a:spAutoFit/>
            </a:bodyPr>
            <a:lstStyle/>
            <a:p>
              <a:pPr fontAlgn="auto">
                <a:spcBef>
                  <a:spcPts val="0"/>
                </a:spcBef>
                <a:spcAft>
                  <a:spcPts val="0"/>
                </a:spcAft>
              </a:pPr>
              <a:r>
                <a:rPr lang="en-US" altLang="ar-EG" sz="2400" b="1" dirty="0">
                  <a:latin typeface="Sakkal Majalla" panose="02000000000000000000" pitchFamily="2" charset="-78"/>
                  <a:cs typeface="Sakkal Majalla" panose="02000000000000000000" pitchFamily="2" charset="-78"/>
                </a:rPr>
                <a:t>The role of each resource manager during process life cycle. (</a:t>
              </a:r>
              <a:r>
                <a:rPr lang="ar-DZ" altLang="ar-EG" sz="2400" b="1" dirty="0">
                  <a:latin typeface="Sakkal Majalla" panose="02000000000000000000" pitchFamily="2" charset="-78"/>
                  <a:cs typeface="Sakkal Majalla" panose="02000000000000000000" pitchFamily="2" charset="-78"/>
                </a:rPr>
                <a:t>دور كل مدير موارد خلال دورة حياة العملية.</a:t>
              </a:r>
              <a:r>
                <a:rPr lang="en-GB" altLang="ar-EG" sz="2400" b="1" dirty="0">
                  <a:latin typeface="Sakkal Majalla" panose="02000000000000000000" pitchFamily="2" charset="-78"/>
                  <a:cs typeface="Sakkal Majalla" panose="02000000000000000000" pitchFamily="2" charset="-78"/>
                </a:rPr>
                <a:t>)</a:t>
              </a:r>
              <a:endParaRPr lang="ar-DZ" altLang="ar-EG" sz="2400" b="1" dirty="0">
                <a:latin typeface="Sakkal Majalla" panose="02000000000000000000" pitchFamily="2" charset="-78"/>
                <a:cs typeface="Sakkal Majalla" panose="02000000000000000000" pitchFamily="2" charset="-78"/>
              </a:endParaRPr>
            </a:p>
          </p:txBody>
        </p:sp>
      </p:grpSp>
      <p:grpSp>
        <p:nvGrpSpPr>
          <p:cNvPr id="25" name="Group 24">
            <a:extLst>
              <a:ext uri="{FF2B5EF4-FFF2-40B4-BE49-F238E27FC236}">
                <a16:creationId xmlns:a16="http://schemas.microsoft.com/office/drawing/2014/main" id="{D6F24095-E142-4F2E-BA13-BFD166206100}"/>
              </a:ext>
            </a:extLst>
          </p:cNvPr>
          <p:cNvGrpSpPr/>
          <p:nvPr/>
        </p:nvGrpSpPr>
        <p:grpSpPr>
          <a:xfrm>
            <a:off x="4098136" y="3617716"/>
            <a:ext cx="4548330" cy="1766875"/>
            <a:chOff x="1855688" y="3215591"/>
            <a:chExt cx="4261117" cy="1574128"/>
          </a:xfrm>
        </p:grpSpPr>
        <p:grpSp>
          <p:nvGrpSpPr>
            <p:cNvPr id="26" name="Group 12">
              <a:extLst>
                <a:ext uri="{FF2B5EF4-FFF2-40B4-BE49-F238E27FC236}">
                  <a16:creationId xmlns:a16="http://schemas.microsoft.com/office/drawing/2014/main" id="{0A6DB6F1-3A43-492D-8AC3-F7CFE086E5D0}"/>
                </a:ext>
              </a:extLst>
            </p:cNvPr>
            <p:cNvGrpSpPr/>
            <p:nvPr/>
          </p:nvGrpSpPr>
          <p:grpSpPr>
            <a:xfrm>
              <a:off x="1855688" y="3215591"/>
              <a:ext cx="4261117" cy="923677"/>
              <a:chOff x="2489200" y="3676819"/>
              <a:chExt cx="4261117" cy="923677"/>
            </a:xfrm>
          </p:grpSpPr>
          <p:sp>
            <p:nvSpPr>
              <p:cNvPr id="28" name="Rectangle 6">
                <a:extLst>
                  <a:ext uri="{FF2B5EF4-FFF2-40B4-BE49-F238E27FC236}">
                    <a16:creationId xmlns:a16="http://schemas.microsoft.com/office/drawing/2014/main" id="{9C197BCA-D923-4957-88B9-49AE01978F79}"/>
                  </a:ext>
                </a:extLst>
              </p:cNvPr>
              <p:cNvSpPr/>
              <p:nvPr/>
            </p:nvSpPr>
            <p:spPr>
              <a:xfrm>
                <a:off x="2489200" y="3681225"/>
                <a:ext cx="4261117" cy="91927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Flowchart: Delay 5">
                <a:extLst>
                  <a:ext uri="{FF2B5EF4-FFF2-40B4-BE49-F238E27FC236}">
                    <a16:creationId xmlns:a16="http://schemas.microsoft.com/office/drawing/2014/main" id="{3D9EC971-54E4-4119-AA64-5579973BD173}"/>
                  </a:ext>
                </a:extLst>
              </p:cNvPr>
              <p:cNvSpPr/>
              <p:nvPr/>
            </p:nvSpPr>
            <p:spPr>
              <a:xfrm rot="10800000" flipH="1" flipV="1">
                <a:off x="2489200" y="3676819"/>
                <a:ext cx="889077" cy="922881"/>
              </a:xfrm>
              <a:prstGeom prst="flowChartDelay">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t>3</a:t>
                </a:r>
              </a:p>
            </p:txBody>
          </p:sp>
        </p:grpSp>
        <p:sp>
          <p:nvSpPr>
            <p:cNvPr id="27" name="TextBox 14">
              <a:extLst>
                <a:ext uri="{FF2B5EF4-FFF2-40B4-BE49-F238E27FC236}">
                  <a16:creationId xmlns:a16="http://schemas.microsoft.com/office/drawing/2014/main" id="{9C3FCA68-888E-4562-A331-B951C30D2051}"/>
                </a:ext>
              </a:extLst>
            </p:cNvPr>
            <p:cNvSpPr txBox="1"/>
            <p:nvPr/>
          </p:nvSpPr>
          <p:spPr>
            <a:xfrm>
              <a:off x="2744765" y="3391292"/>
              <a:ext cx="3270434" cy="1398427"/>
            </a:xfrm>
            <a:prstGeom prst="rect">
              <a:avLst/>
            </a:prstGeom>
            <a:solidFill>
              <a:schemeClr val="bg1"/>
            </a:solidFill>
          </p:spPr>
          <p:txBody>
            <a:bodyPr wrap="square" rtlCol="0">
              <a:spAutoFit/>
            </a:bodyPr>
            <a:lstStyle/>
            <a:p>
              <a:r>
                <a:rPr lang="en-GB" altLang="ar-EG" sz="2400" b="1" dirty="0">
                  <a:latin typeface="Sakkal Majalla" panose="02000000000000000000" pitchFamily="2" charset="-78"/>
                  <a:cs typeface="Sakkal Majalla" panose="02000000000000000000" pitchFamily="2" charset="-78"/>
                </a:rPr>
                <a:t>The ability to understand the machine hierarchal view.(</a:t>
              </a:r>
              <a:r>
                <a:rPr lang="ar-DZ" altLang="ar-EG" sz="2400" b="1" dirty="0">
                  <a:latin typeface="Sakkal Majalla" panose="02000000000000000000" pitchFamily="2" charset="-78"/>
                  <a:cs typeface="Sakkal Majalla" panose="02000000000000000000" pitchFamily="2" charset="-78"/>
                </a:rPr>
                <a:t>القدرة على فهم الرؤية الهرمية للجهاز.</a:t>
              </a:r>
              <a:r>
                <a:rPr lang="en-GB" altLang="ar-EG" sz="2400" b="1" dirty="0">
                  <a:latin typeface="Sakkal Majalla" panose="02000000000000000000" pitchFamily="2" charset="-78"/>
                  <a:cs typeface="Sakkal Majalla" panose="02000000000000000000" pitchFamily="2" charset="-78"/>
                </a:rPr>
                <a:t>)</a:t>
              </a:r>
              <a:endParaRPr lang="ar-DZ" altLang="ar-EG" sz="2400" b="1" dirty="0">
                <a:latin typeface="Sakkal Majalla" panose="02000000000000000000" pitchFamily="2" charset="-78"/>
                <a:cs typeface="Sakkal Majalla" panose="02000000000000000000" pitchFamily="2" charset="-78"/>
              </a:endParaRPr>
            </a:p>
            <a:p>
              <a:r>
                <a:rPr lang="en-GB" altLang="ar-EG" sz="2400" b="1" dirty="0">
                  <a:latin typeface="Sakkal Majalla" panose="02000000000000000000" pitchFamily="2" charset="-78"/>
                  <a:cs typeface="Sakkal Majalla" panose="02000000000000000000" pitchFamily="2" charset="-78"/>
                </a:rPr>
                <a:t>)</a:t>
              </a:r>
              <a:endParaRPr lang="en-US" altLang="ar-EG" sz="2400" b="1" dirty="0">
                <a:latin typeface="Sakkal Majalla" panose="02000000000000000000" pitchFamily="2" charset="-78"/>
                <a:cs typeface="Sakkal Majalla" panose="02000000000000000000" pitchFamily="2" charset="-78"/>
              </a:endParaRPr>
            </a:p>
          </p:txBody>
        </p:sp>
      </p:grpSp>
      <p:grpSp>
        <p:nvGrpSpPr>
          <p:cNvPr id="4" name="Group 3">
            <a:extLst>
              <a:ext uri="{FF2B5EF4-FFF2-40B4-BE49-F238E27FC236}">
                <a16:creationId xmlns:a16="http://schemas.microsoft.com/office/drawing/2014/main" id="{3CE00C56-F677-F890-D4F1-CE3C8A852495}"/>
              </a:ext>
            </a:extLst>
          </p:cNvPr>
          <p:cNvGrpSpPr/>
          <p:nvPr/>
        </p:nvGrpSpPr>
        <p:grpSpPr>
          <a:xfrm>
            <a:off x="4098136" y="5022044"/>
            <a:ext cx="4548330" cy="1313399"/>
            <a:chOff x="1855688" y="3215591"/>
            <a:chExt cx="4261117" cy="1170120"/>
          </a:xfrm>
        </p:grpSpPr>
        <p:grpSp>
          <p:nvGrpSpPr>
            <p:cNvPr id="5" name="Group 12">
              <a:extLst>
                <a:ext uri="{FF2B5EF4-FFF2-40B4-BE49-F238E27FC236}">
                  <a16:creationId xmlns:a16="http://schemas.microsoft.com/office/drawing/2014/main" id="{0375F553-744F-3814-F519-AEF695CBDE88}"/>
                </a:ext>
              </a:extLst>
            </p:cNvPr>
            <p:cNvGrpSpPr/>
            <p:nvPr/>
          </p:nvGrpSpPr>
          <p:grpSpPr>
            <a:xfrm>
              <a:off x="1855688" y="3215591"/>
              <a:ext cx="4261117" cy="923677"/>
              <a:chOff x="2489200" y="3676819"/>
              <a:chExt cx="4261117" cy="923677"/>
            </a:xfrm>
          </p:grpSpPr>
          <p:sp>
            <p:nvSpPr>
              <p:cNvPr id="7" name="Rectangle 6">
                <a:extLst>
                  <a:ext uri="{FF2B5EF4-FFF2-40B4-BE49-F238E27FC236}">
                    <a16:creationId xmlns:a16="http://schemas.microsoft.com/office/drawing/2014/main" id="{4D44C023-0A2C-F7D9-55C3-64C9BEA1E5AF}"/>
                  </a:ext>
                </a:extLst>
              </p:cNvPr>
              <p:cNvSpPr/>
              <p:nvPr/>
            </p:nvSpPr>
            <p:spPr>
              <a:xfrm>
                <a:off x="2489200" y="3681225"/>
                <a:ext cx="4261117" cy="91927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Flowchart: Delay 5">
                <a:extLst>
                  <a:ext uri="{FF2B5EF4-FFF2-40B4-BE49-F238E27FC236}">
                    <a16:creationId xmlns:a16="http://schemas.microsoft.com/office/drawing/2014/main" id="{C9410EEB-1468-0AF4-1E73-7A49D218E5E4}"/>
                  </a:ext>
                </a:extLst>
              </p:cNvPr>
              <p:cNvSpPr/>
              <p:nvPr/>
            </p:nvSpPr>
            <p:spPr>
              <a:xfrm rot="10800000" flipH="1" flipV="1">
                <a:off x="2489200" y="3676819"/>
                <a:ext cx="889077" cy="922881"/>
              </a:xfrm>
              <a:prstGeom prst="flowChartDelay">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t>4</a:t>
                </a:r>
              </a:p>
            </p:txBody>
          </p:sp>
        </p:grpSp>
        <p:sp>
          <p:nvSpPr>
            <p:cNvPr id="6" name="TextBox 14">
              <a:extLst>
                <a:ext uri="{FF2B5EF4-FFF2-40B4-BE49-F238E27FC236}">
                  <a16:creationId xmlns:a16="http://schemas.microsoft.com/office/drawing/2014/main" id="{A9E9B56A-8F13-792B-C8A3-C94177F14157}"/>
                </a:ext>
              </a:extLst>
            </p:cNvPr>
            <p:cNvSpPr txBox="1"/>
            <p:nvPr/>
          </p:nvSpPr>
          <p:spPr>
            <a:xfrm>
              <a:off x="2760062" y="3316326"/>
              <a:ext cx="3270434" cy="1069385"/>
            </a:xfrm>
            <a:prstGeom prst="rect">
              <a:avLst/>
            </a:prstGeom>
            <a:solidFill>
              <a:schemeClr val="bg1"/>
            </a:solidFill>
          </p:spPr>
          <p:txBody>
            <a:bodyPr wrap="square" rtlCol="0">
              <a:spAutoFit/>
            </a:bodyPr>
            <a:lstStyle/>
            <a:p>
              <a:pPr fontAlgn="auto">
                <a:spcBef>
                  <a:spcPts val="0"/>
                </a:spcBef>
                <a:spcAft>
                  <a:spcPts val="0"/>
                </a:spcAft>
              </a:pPr>
              <a:r>
                <a:rPr lang="en-GB" altLang="ar-EG" sz="2400" b="1" dirty="0">
                  <a:latin typeface="Sakkal Majalla" panose="02000000000000000000" pitchFamily="2" charset="-78"/>
                  <a:cs typeface="Sakkal Majalla" panose="02000000000000000000" pitchFamily="2" charset="-78"/>
                </a:rPr>
                <a:t>Knowing the core of the operating system. (</a:t>
              </a:r>
              <a:r>
                <a:rPr lang="ar-DZ" altLang="ar-EG" sz="2400" b="1" dirty="0">
                  <a:latin typeface="Sakkal Majalla" panose="02000000000000000000" pitchFamily="2" charset="-78"/>
                  <a:cs typeface="Sakkal Majalla" panose="02000000000000000000" pitchFamily="2" charset="-78"/>
                </a:rPr>
                <a:t>معرفة نواة نظام التشغيل.</a:t>
              </a:r>
              <a:r>
                <a:rPr lang="en-GB" altLang="ar-EG" sz="2400" b="1" dirty="0">
                  <a:latin typeface="Sakkal Majalla" panose="02000000000000000000" pitchFamily="2" charset="-78"/>
                  <a:cs typeface="Sakkal Majalla" panose="02000000000000000000" pitchFamily="2" charset="-78"/>
                </a:rPr>
                <a:t>)</a:t>
              </a:r>
              <a:endParaRPr lang="en-US" altLang="ar-EG" sz="2400" b="1" dirty="0">
                <a:latin typeface="Sakkal Majalla" panose="02000000000000000000" pitchFamily="2" charset="-78"/>
                <a:cs typeface="Sakkal Majalla" panose="02000000000000000000" pitchFamily="2" charset="-78"/>
              </a:endParaRPr>
            </a:p>
          </p:txBody>
        </p:sp>
      </p:grpSp>
    </p:spTree>
    <p:extLst>
      <p:ext uri="{BB962C8B-B14F-4D97-AF65-F5344CB8AC3E}">
        <p14:creationId xmlns:p14="http://schemas.microsoft.com/office/powerpoint/2010/main" val="2900339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7">
            <a:extLst>
              <a:ext uri="{FF2B5EF4-FFF2-40B4-BE49-F238E27FC236}">
                <a16:creationId xmlns:a16="http://schemas.microsoft.com/office/drawing/2014/main" id="{2C9CC049-BBD5-4908-B04D-9CAD2043943C}"/>
              </a:ext>
            </a:extLst>
          </p:cNvPr>
          <p:cNvSpPr txBox="1"/>
          <p:nvPr/>
        </p:nvSpPr>
        <p:spPr>
          <a:xfrm>
            <a:off x="754374" y="1048712"/>
            <a:ext cx="10272501" cy="646331"/>
          </a:xfrm>
          <a:prstGeom prst="rect">
            <a:avLst/>
          </a:prstGeom>
          <a:noFill/>
        </p:spPr>
        <p:txBody>
          <a:bodyPr wrap="square">
            <a:spAutoFit/>
          </a:bodyPr>
          <a:lstStyle/>
          <a:p>
            <a:pPr algn="ctr"/>
            <a:r>
              <a:rPr lang="en-US" sz="3600" b="1" kern="0" dirty="0">
                <a:latin typeface="Sakkal Majalla" panose="02000000000000000000" pitchFamily="2" charset="-78"/>
                <a:cs typeface="Sakkal Majalla" panose="02000000000000000000" pitchFamily="2" charset="-78"/>
              </a:rPr>
              <a:t>Process Viewpoint</a:t>
            </a:r>
            <a:endParaRPr lang="en-GB" sz="3600" dirty="0"/>
          </a:p>
        </p:txBody>
      </p:sp>
      <p:sp>
        <p:nvSpPr>
          <p:cNvPr id="8" name="مربع نص 2">
            <a:extLst>
              <a:ext uri="{FF2B5EF4-FFF2-40B4-BE49-F238E27FC236}">
                <a16:creationId xmlns:a16="http://schemas.microsoft.com/office/drawing/2014/main" id="{85A8222B-B1EE-384D-DC2A-7DCBFCDA62F2}"/>
              </a:ext>
            </a:extLst>
          </p:cNvPr>
          <p:cNvSpPr txBox="1"/>
          <p:nvPr/>
        </p:nvSpPr>
        <p:spPr>
          <a:xfrm>
            <a:off x="897719" y="1756559"/>
            <a:ext cx="10272501" cy="3494739"/>
          </a:xfrm>
          <a:prstGeom prst="rect">
            <a:avLst/>
          </a:prstGeom>
          <a:noFill/>
        </p:spPr>
        <p:txBody>
          <a:bodyPr wrap="square" rtlCol="1">
            <a:spAutoFit/>
          </a:bodyPr>
          <a:lstStyle/>
          <a:p>
            <a:pPr algn="just"/>
            <a:r>
              <a:rPr lang="en-GB" sz="1600" dirty="0"/>
              <a:t>In operating systems, the process viewpoint refers to the perspective that focuses on managing and coordinating the execution of processes within the system. It involves various aspects related to processes, including their creation, scheduling, synchronization, communication, and termination. This viewpoint encompasses understanding the lifecycle of processes, scheduling them for execution on the CPU, managing their resource consumption such as memory and CPU time, and facilitating communication and synchronization between concurrent processes. Essentially, the process viewpoint deals with the management and coordination of running programs within the operating system.</a:t>
            </a:r>
          </a:p>
          <a:p>
            <a:pPr algn="just"/>
            <a:endParaRPr lang="en-GB" sz="1600" dirty="0"/>
          </a:p>
          <a:p>
            <a:pPr algn="just">
              <a:lnSpc>
                <a:spcPct val="150000"/>
              </a:lnSpc>
            </a:pPr>
            <a:r>
              <a:rPr lang="ar-DZ" sz="1600" dirty="0"/>
              <a:t>في أنظمة التشغيل ، تشير نقطة النظر حول العمليات إلى النظرية التي تركز على إدارة وتنسيق تنفيذ العمليات داخل النظام. تتضمن مختلف الجوانب المتعلقة بالعمليات ، بما في ذلك إنشاؤها ، وجدولتها ، ومزامنتها ، والتواصل ، والإنهاء. تشمل هذه النقطة فهم دورة حياة العمليات ، وجدولتها للتنفيذ على وحدة المعالجة المركزية (</a:t>
            </a:r>
            <a:r>
              <a:rPr lang="en-GB" sz="1600" dirty="0"/>
              <a:t>CPU) ، </a:t>
            </a:r>
            <a:r>
              <a:rPr lang="ar-DZ" sz="1600" dirty="0"/>
              <a:t>وإدارة استهلاك الموارد الخاصة بها مثل الذاكرة ووقت وحدة المعالجة المركزية (</a:t>
            </a:r>
            <a:r>
              <a:rPr lang="en-GB" sz="1600" dirty="0"/>
              <a:t>CPU) ، </a:t>
            </a:r>
            <a:r>
              <a:rPr lang="ar-DZ" sz="1600" dirty="0"/>
              <a:t>وتيسير التواصل والمزامنة بين العمليات المتزامنة. ببساطة ، تتعامل نقطة النظر حول العمليات مع إدارة وتنسيق تنفيذ البرامج الجارية داخل نظام التشغيل.</a:t>
            </a:r>
            <a:endParaRPr lang="en-GB" sz="1600" dirty="0"/>
          </a:p>
        </p:txBody>
      </p:sp>
    </p:spTree>
    <p:extLst>
      <p:ext uri="{BB962C8B-B14F-4D97-AF65-F5344CB8AC3E}">
        <p14:creationId xmlns:p14="http://schemas.microsoft.com/office/powerpoint/2010/main" val="1874370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6A0855-1BD4-48FE-A7E5-6FBA6767B163}"/>
              </a:ext>
            </a:extLst>
          </p:cNvPr>
          <p:cNvSpPr/>
          <p:nvPr/>
        </p:nvSpPr>
        <p:spPr>
          <a:xfrm>
            <a:off x="499633" y="918657"/>
            <a:ext cx="11412071" cy="5570756"/>
          </a:xfrm>
          <a:prstGeom prst="rect">
            <a:avLst/>
          </a:prstGeom>
        </p:spPr>
        <p:txBody>
          <a:bodyPr wrap="square">
            <a:spAutoFit/>
          </a:bodyPr>
          <a:lstStyle/>
          <a:p>
            <a:r>
              <a:rPr lang="en-GB" sz="2000" b="1" dirty="0">
                <a:solidFill>
                  <a:srgbClr val="0D0D0D"/>
                </a:solidFill>
                <a:latin typeface="Söhne"/>
              </a:rPr>
              <a:t>The basic steps of a process in an operating system typically include: (</a:t>
            </a:r>
            <a:r>
              <a:rPr lang="ar-DZ" sz="2000" b="1" dirty="0">
                <a:solidFill>
                  <a:srgbClr val="0D0D0D"/>
                </a:solidFill>
                <a:latin typeface="Söhne"/>
              </a:rPr>
              <a:t>الخطوات الأساسية لعملية في نظام التشغيل عادة ما تشمل:</a:t>
            </a:r>
            <a:r>
              <a:rPr lang="en-GB" sz="2000" b="1" dirty="0">
                <a:solidFill>
                  <a:srgbClr val="0D0D0D"/>
                </a:solidFill>
                <a:latin typeface="Söhne"/>
              </a:rPr>
              <a:t>)</a:t>
            </a:r>
            <a:endParaRPr lang="ar-DZ" sz="2000" b="1" dirty="0">
              <a:solidFill>
                <a:srgbClr val="0D0D0D"/>
              </a:solidFill>
              <a:latin typeface="Söhne"/>
            </a:endParaRPr>
          </a:p>
          <a:p>
            <a:endParaRPr lang="en-GB" sz="1400" dirty="0">
              <a:solidFill>
                <a:srgbClr val="0D0D0D"/>
              </a:solidFill>
              <a:latin typeface="Söhne"/>
            </a:endParaRPr>
          </a:p>
          <a:p>
            <a:r>
              <a:rPr lang="en-GB" sz="1400" b="1" dirty="0">
                <a:solidFill>
                  <a:srgbClr val="0D0D0D"/>
                </a:solidFill>
                <a:latin typeface="Söhne"/>
              </a:rPr>
              <a:t>1. Process Creation</a:t>
            </a:r>
            <a:r>
              <a:rPr lang="en-GB" sz="1400" dirty="0">
                <a:solidFill>
                  <a:srgbClr val="0D0D0D"/>
                </a:solidFill>
                <a:latin typeface="Söhne"/>
              </a:rPr>
              <a:t>:</a:t>
            </a:r>
          </a:p>
          <a:p>
            <a:pPr lvl="1"/>
            <a:r>
              <a:rPr lang="en-GB" sz="1400" dirty="0">
                <a:solidFill>
                  <a:srgbClr val="0D0D0D"/>
                </a:solidFill>
                <a:latin typeface="Söhne"/>
              </a:rPr>
              <a:t>The process is created either by the operating system itself or by another process. During creation, the necessary data structures, such as the process control block (PCB), are initialized.</a:t>
            </a:r>
          </a:p>
          <a:p>
            <a:pPr algn="r"/>
            <a:r>
              <a:rPr lang="ar-DZ" dirty="0"/>
              <a:t>إنشاء العملية:</a:t>
            </a:r>
          </a:p>
          <a:p>
            <a:pPr algn="r"/>
            <a:r>
              <a:rPr lang="ar-DZ" dirty="0"/>
              <a:t>يتم إنشاء العملية إما من قبل نظام التشغيل نفسه أو بواسطة عملية أخرى. خلال الإنشاء ، يتم تهيئة هياكل البيانات الضرورية ، مثل كتلة التحكم في العملية (</a:t>
            </a:r>
            <a:r>
              <a:rPr lang="en-GB" dirty="0"/>
              <a:t>PCB).</a:t>
            </a:r>
          </a:p>
          <a:p>
            <a:r>
              <a:rPr lang="en-GB" sz="1400" b="1" dirty="0">
                <a:solidFill>
                  <a:srgbClr val="0D0D0D"/>
                </a:solidFill>
                <a:latin typeface="Söhne"/>
              </a:rPr>
              <a:t>2. Process Scheduling</a:t>
            </a:r>
            <a:r>
              <a:rPr lang="en-GB" sz="1400" dirty="0">
                <a:solidFill>
                  <a:srgbClr val="0D0D0D"/>
                </a:solidFill>
                <a:latin typeface="Söhne"/>
              </a:rPr>
              <a:t>:</a:t>
            </a:r>
          </a:p>
          <a:p>
            <a:pPr lvl="1"/>
            <a:r>
              <a:rPr lang="en-GB" sz="1400" dirty="0">
                <a:solidFill>
                  <a:srgbClr val="0D0D0D"/>
                </a:solidFill>
                <a:latin typeface="Söhne"/>
              </a:rPr>
              <a:t>Once created, the process enters a state where it awaits execution. The operating system's scheduler selects the next process to run based on scheduling algorithms and assigns CPU time to it.</a:t>
            </a:r>
          </a:p>
          <a:p>
            <a:pPr algn="r"/>
            <a:r>
              <a:rPr lang="ar-DZ" dirty="0"/>
              <a:t>جدولة العملية:</a:t>
            </a:r>
          </a:p>
          <a:p>
            <a:pPr algn="r"/>
            <a:r>
              <a:rPr lang="ar-DZ" dirty="0"/>
              <a:t>بمجرد الإنشاء ، تدخل العملية في حالة حيث تنتظر التنفيذ. يختار جدول العمليات الخاص بنظام التشغيل العملية التالية التي ستعمل بناءً على خوارزميات الجدولة ويخصص لها وقت وحدة المعالجة المركزية.</a:t>
            </a:r>
          </a:p>
          <a:p>
            <a:r>
              <a:rPr lang="en-GB" sz="1400" b="1" dirty="0">
                <a:solidFill>
                  <a:srgbClr val="0D0D0D"/>
                </a:solidFill>
                <a:latin typeface="Söhne"/>
              </a:rPr>
              <a:t>3. Process Execution</a:t>
            </a:r>
            <a:r>
              <a:rPr lang="en-GB" sz="1400" dirty="0">
                <a:solidFill>
                  <a:srgbClr val="0D0D0D"/>
                </a:solidFill>
                <a:latin typeface="Söhne"/>
              </a:rPr>
              <a:t>:</a:t>
            </a:r>
          </a:p>
          <a:p>
            <a:pPr lvl="1"/>
            <a:r>
              <a:rPr lang="en-GB" sz="1400" dirty="0">
                <a:solidFill>
                  <a:srgbClr val="0D0D0D"/>
                </a:solidFill>
                <a:latin typeface="Söhne"/>
              </a:rPr>
              <a:t>The selected process is executed on the CPU. During this phase, the process performs its designated tasks, which may include computations, I/O operations, or other activities.</a:t>
            </a:r>
          </a:p>
          <a:p>
            <a:pPr lvl="1" algn="r"/>
            <a:endParaRPr lang="en-GB" sz="1400" dirty="0">
              <a:solidFill>
                <a:srgbClr val="0D0D0D"/>
              </a:solidFill>
              <a:latin typeface="Söhne"/>
            </a:endParaRPr>
          </a:p>
          <a:p>
            <a:pPr algn="r"/>
            <a:r>
              <a:rPr lang="ar-DZ" dirty="0"/>
              <a:t>تنفيذ العملية:</a:t>
            </a:r>
          </a:p>
          <a:p>
            <a:pPr algn="r"/>
            <a:r>
              <a:rPr lang="ar-DZ" dirty="0"/>
              <a:t>تُنفذ العملية المُختارة على وحدة المعالجة المركزية. خلال هذه المرحلة ، تقوم العملية بأداء المهام المعينة لها ، والتي قد تتضمن الحسابات أو عمليات الإدخال/الإخراج أو أنشطة أخرى.</a:t>
            </a:r>
          </a:p>
        </p:txBody>
      </p:sp>
    </p:spTree>
    <p:extLst>
      <p:ext uri="{BB962C8B-B14F-4D97-AF65-F5344CB8AC3E}">
        <p14:creationId xmlns:p14="http://schemas.microsoft.com/office/powerpoint/2010/main" val="1626189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67A9B35-911F-4046-9224-EC50E43B6F7A}"/>
              </a:ext>
            </a:extLst>
          </p:cNvPr>
          <p:cNvSpPr/>
          <p:nvPr/>
        </p:nvSpPr>
        <p:spPr>
          <a:xfrm>
            <a:off x="564776" y="474345"/>
            <a:ext cx="10641105" cy="6370975"/>
          </a:xfrm>
          <a:prstGeom prst="rect">
            <a:avLst/>
          </a:prstGeom>
        </p:spPr>
        <p:txBody>
          <a:bodyPr wrap="square">
            <a:spAutoFit/>
          </a:bodyPr>
          <a:lstStyle/>
          <a:p>
            <a:r>
              <a:rPr lang="en-GB" sz="1400" b="1" dirty="0">
                <a:solidFill>
                  <a:srgbClr val="0D0D0D"/>
                </a:solidFill>
                <a:latin typeface="Söhne"/>
              </a:rPr>
              <a:t>4. Process Synchronization</a:t>
            </a:r>
            <a:r>
              <a:rPr lang="en-GB" sz="1400" dirty="0">
                <a:solidFill>
                  <a:srgbClr val="0D0D0D"/>
                </a:solidFill>
                <a:latin typeface="Söhne"/>
              </a:rPr>
              <a:t>:</a:t>
            </a:r>
          </a:p>
          <a:p>
            <a:pPr lvl="1"/>
            <a:r>
              <a:rPr lang="en-GB" sz="1400" dirty="0">
                <a:solidFill>
                  <a:srgbClr val="0D0D0D"/>
                </a:solidFill>
                <a:latin typeface="Söhne"/>
              </a:rPr>
              <a:t>If the process interacts with other processes or shared resources, it may need to synchronize its execution with them to ensure data consistency and avoid conflicts. This involves using synchronization mechanisms such as semaphores, mutexes, and monitors.</a:t>
            </a:r>
          </a:p>
          <a:p>
            <a:pPr algn="r"/>
            <a:r>
              <a:rPr lang="ar-DZ" dirty="0"/>
              <a:t>مزامنة العملية:</a:t>
            </a:r>
          </a:p>
          <a:p>
            <a:pPr algn="r"/>
            <a:r>
              <a:rPr lang="ar-DZ" dirty="0"/>
              <a:t>إذا كانت العملية تتفاعل مع عمليات أخرى أو موارد مشتركة ، فقد تحتاج إلى مزامنة تنفيذها معها لضمان توافق البيانات وتجنب الصراعات. يتضمن ذلك استخدام آليات المزامنة مثل السيمافورات والمناطق الحرجة والرصد.</a:t>
            </a:r>
          </a:p>
          <a:p>
            <a:r>
              <a:rPr lang="en-GB" sz="1400" b="1" dirty="0">
                <a:solidFill>
                  <a:srgbClr val="0D0D0D"/>
                </a:solidFill>
                <a:latin typeface="Söhne"/>
              </a:rPr>
              <a:t>5. Process Communication</a:t>
            </a:r>
            <a:r>
              <a:rPr lang="en-GB" sz="1400" dirty="0">
                <a:solidFill>
                  <a:srgbClr val="0D0D0D"/>
                </a:solidFill>
                <a:latin typeface="Söhne"/>
              </a:rPr>
              <a:t>:</a:t>
            </a:r>
          </a:p>
          <a:p>
            <a:pPr lvl="1"/>
            <a:r>
              <a:rPr lang="en-GB" sz="1400" dirty="0">
                <a:solidFill>
                  <a:srgbClr val="0D0D0D"/>
                </a:solidFill>
                <a:latin typeface="Söhne"/>
              </a:rPr>
              <a:t>Processes may need to communicate with each other to exchange data or coordinate their activities. </a:t>
            </a:r>
            <a:r>
              <a:rPr lang="en-GB" sz="1400" dirty="0" err="1">
                <a:solidFill>
                  <a:srgbClr val="0D0D0D"/>
                </a:solidFill>
                <a:latin typeface="Söhne"/>
              </a:rPr>
              <a:t>Interprocess</a:t>
            </a:r>
            <a:r>
              <a:rPr lang="en-GB" sz="1400" dirty="0">
                <a:solidFill>
                  <a:srgbClr val="0D0D0D"/>
                </a:solidFill>
                <a:latin typeface="Söhne"/>
              </a:rPr>
              <a:t> communication (IPC) mechanisms provided by the operating system, such as message passing or shared memory, facilitate this communication.</a:t>
            </a:r>
          </a:p>
          <a:p>
            <a:pPr lvl="1"/>
            <a:endParaRPr lang="en-GB" sz="1400" dirty="0">
              <a:solidFill>
                <a:srgbClr val="0D0D0D"/>
              </a:solidFill>
              <a:latin typeface="Söhne"/>
            </a:endParaRPr>
          </a:p>
          <a:p>
            <a:pPr algn="r"/>
            <a:r>
              <a:rPr lang="ar-DZ" dirty="0"/>
              <a:t>تواصل العملية:</a:t>
            </a:r>
          </a:p>
          <a:p>
            <a:pPr algn="r"/>
            <a:r>
              <a:rPr lang="ar-DZ" dirty="0"/>
              <a:t>قد تحتاج العمليات إلى التواصل مع بعضها البعض لتبادل البيانات أو تنسيق أنشطتها. تسهل آليات التواصل بين العمليات التي يوفرها نظام التشغيل ، مثل تمرير الرسائل أو الذاكرة المشتركة ، هذا التواصل.</a:t>
            </a:r>
          </a:p>
          <a:p>
            <a:r>
              <a:rPr lang="en-GB" sz="1400" b="1" dirty="0">
                <a:solidFill>
                  <a:srgbClr val="0D0D0D"/>
                </a:solidFill>
                <a:latin typeface="Söhne"/>
              </a:rPr>
              <a:t>6. Process Termination</a:t>
            </a:r>
            <a:r>
              <a:rPr lang="en-GB" sz="1400" dirty="0">
                <a:solidFill>
                  <a:srgbClr val="0D0D0D"/>
                </a:solidFill>
                <a:latin typeface="Söhne"/>
              </a:rPr>
              <a:t>:</a:t>
            </a:r>
          </a:p>
          <a:p>
            <a:pPr lvl="1"/>
            <a:r>
              <a:rPr lang="en-GB" sz="1400" dirty="0">
                <a:solidFill>
                  <a:srgbClr val="0D0D0D"/>
                </a:solidFill>
                <a:latin typeface="Söhne"/>
              </a:rPr>
              <a:t>	Once the process completes its tasks or is terminated forcibly (e.g., due to an error or user intervention), it enters the termination phase. During this phase, the operating system releases the resources allocated to the process, updates relevant data structures, and removes the process from the system.</a:t>
            </a:r>
          </a:p>
          <a:p>
            <a:pPr algn="r"/>
            <a:r>
              <a:rPr lang="ar-DZ" dirty="0"/>
              <a:t>إنهاء العملية:</a:t>
            </a:r>
          </a:p>
          <a:p>
            <a:pPr algn="r"/>
            <a:r>
              <a:rPr lang="ar-DZ" dirty="0"/>
              <a:t>بمجرد اكتمال مهام العملية أو إنهائها بالقوة (على سبيل المثال ، بسبب خطأ أو تدخل المستخدم) ، تدخل مرحلة الإنهاء. خلال هذه المرحلة ، يقوم نظام التشغيل بإطلاق الموارد المخصصة للعملية ، وتحديث الهياكل البيانية ذات الصلة ، وإزالة العملية من النظام.</a:t>
            </a:r>
          </a:p>
          <a:p>
            <a:r>
              <a:rPr lang="en-GB" sz="1400" dirty="0">
                <a:solidFill>
                  <a:srgbClr val="0D0D0D"/>
                </a:solidFill>
                <a:latin typeface="Söhne"/>
              </a:rPr>
              <a:t>These steps represent the basic lifecycle of a process in an operating system, from creation to termination, and encompass essential activities such as scheduling, execution, synchronization, communication, and termination.</a:t>
            </a:r>
          </a:p>
          <a:p>
            <a:br>
              <a:rPr lang="ar-DZ" sz="1400" dirty="0"/>
            </a:br>
            <a:r>
              <a:rPr lang="ar-DZ" dirty="0"/>
              <a:t>هذه الخطوات تمثل الدورة الحياتية الأساسية لعملية في نظام التشغيل ، من الإنشاء إلى الإنهاء ، وتضم أنشطة أساسية مثل الجدولة والتنفيذ والمزامنة والتواصل والإنهاء.</a:t>
            </a:r>
            <a:endParaRPr lang="en-GB" sz="1400" dirty="0">
              <a:solidFill>
                <a:srgbClr val="0D0D0D"/>
              </a:solidFill>
              <a:latin typeface="Söhne"/>
            </a:endParaRPr>
          </a:p>
        </p:txBody>
      </p:sp>
    </p:spTree>
    <p:extLst>
      <p:ext uri="{BB962C8B-B14F-4D97-AF65-F5344CB8AC3E}">
        <p14:creationId xmlns:p14="http://schemas.microsoft.com/office/powerpoint/2010/main" val="2328846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a:extLst>
              <a:ext uri="{FF2B5EF4-FFF2-40B4-BE49-F238E27FC236}">
                <a16:creationId xmlns:a16="http://schemas.microsoft.com/office/drawing/2014/main" id="{E50B9432-7F8D-4D22-A07E-EAB371B88851}"/>
              </a:ext>
            </a:extLst>
          </p:cNvPr>
          <p:cNvSpPr/>
          <p:nvPr/>
        </p:nvSpPr>
        <p:spPr>
          <a:xfrm>
            <a:off x="0" y="370455"/>
            <a:ext cx="12191999" cy="584775"/>
          </a:xfrm>
          <a:prstGeom prst="rect">
            <a:avLst/>
          </a:prstGeom>
        </p:spPr>
        <p:txBody>
          <a:bodyPr wrap="square">
            <a:spAutoFit/>
          </a:bodyPr>
          <a:lstStyle/>
          <a:p>
            <a:pPr algn="ctr"/>
            <a:r>
              <a:rPr lang="en-GB" sz="3200" b="1" dirty="0">
                <a:latin typeface="Sakkal Majalla" panose="02000000000000000000" pitchFamily="2" charset="-78"/>
                <a:cs typeface="Sakkal Majalla" panose="02000000000000000000" pitchFamily="2" charset="-78"/>
              </a:rPr>
              <a:t>Simple States of a Process</a:t>
            </a:r>
            <a:endParaRPr lang="ar-SA" sz="3200" b="1" dirty="0">
              <a:latin typeface="Sakkal Majalla" panose="02000000000000000000" pitchFamily="2" charset="-78"/>
              <a:cs typeface="Sakkal Majalla" panose="02000000000000000000" pitchFamily="2" charset="-78"/>
            </a:endParaRPr>
          </a:p>
        </p:txBody>
      </p:sp>
      <p:sp>
        <p:nvSpPr>
          <p:cNvPr id="7" name="مستطيل 6">
            <a:extLst>
              <a:ext uri="{FF2B5EF4-FFF2-40B4-BE49-F238E27FC236}">
                <a16:creationId xmlns:a16="http://schemas.microsoft.com/office/drawing/2014/main" id="{28986B12-C00B-4942-82D8-17B110057EAD}"/>
              </a:ext>
            </a:extLst>
          </p:cNvPr>
          <p:cNvSpPr/>
          <p:nvPr/>
        </p:nvSpPr>
        <p:spPr>
          <a:xfrm rot="5400000">
            <a:off x="8954903" y="597665"/>
            <a:ext cx="802710" cy="282099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a:extLst>
              <a:ext uri="{FF2B5EF4-FFF2-40B4-BE49-F238E27FC236}">
                <a16:creationId xmlns:a16="http://schemas.microsoft.com/office/drawing/2014/main" id="{43B1539A-34E5-47AB-A180-49DBCC1899C6}"/>
              </a:ext>
            </a:extLst>
          </p:cNvPr>
          <p:cNvSpPr/>
          <p:nvPr/>
        </p:nvSpPr>
        <p:spPr>
          <a:xfrm rot="5400000">
            <a:off x="5334360" y="597665"/>
            <a:ext cx="802710" cy="282099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مستطيل 8">
            <a:extLst>
              <a:ext uri="{FF2B5EF4-FFF2-40B4-BE49-F238E27FC236}">
                <a16:creationId xmlns:a16="http://schemas.microsoft.com/office/drawing/2014/main" id="{74DBF391-64FD-4432-86FF-916706AEC85B}"/>
              </a:ext>
            </a:extLst>
          </p:cNvPr>
          <p:cNvSpPr/>
          <p:nvPr/>
        </p:nvSpPr>
        <p:spPr>
          <a:xfrm rot="5400000">
            <a:off x="1713817" y="597665"/>
            <a:ext cx="802710" cy="282099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مستطيل 9">
            <a:extLst>
              <a:ext uri="{FF2B5EF4-FFF2-40B4-BE49-F238E27FC236}">
                <a16:creationId xmlns:a16="http://schemas.microsoft.com/office/drawing/2014/main" id="{220547EE-AC6B-43F1-99E6-49FF071A6AE2}"/>
              </a:ext>
            </a:extLst>
          </p:cNvPr>
          <p:cNvSpPr/>
          <p:nvPr/>
        </p:nvSpPr>
        <p:spPr>
          <a:xfrm>
            <a:off x="7945760" y="2661893"/>
            <a:ext cx="2820995" cy="2866520"/>
          </a:xfrm>
          <a:prstGeom prst="rect">
            <a:avLst/>
          </a:prstGeom>
          <a:solidFill>
            <a:schemeClr val="bg1"/>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285750" indent="-285750" algn="r" rtl="1">
              <a:lnSpc>
                <a:spcPct val="200000"/>
              </a:lnSpc>
              <a:buFont typeface="Arial" panose="020B0604020202020204" pitchFamily="34" charset="0"/>
              <a:buChar char="•"/>
            </a:pPr>
            <a:endParaRPr lang="ar-SA" sz="2400" b="1" dirty="0">
              <a:solidFill>
                <a:schemeClr val="tx1"/>
              </a:solidFill>
              <a:latin typeface="Sakkal Majalla" panose="02000000000000000000" pitchFamily="2" charset="-78"/>
              <a:cs typeface="Sakkal Majalla" panose="02000000000000000000" pitchFamily="2" charset="-78"/>
            </a:endParaRPr>
          </a:p>
        </p:txBody>
      </p:sp>
      <p:sp>
        <p:nvSpPr>
          <p:cNvPr id="11" name="مستطيل 10">
            <a:extLst>
              <a:ext uri="{FF2B5EF4-FFF2-40B4-BE49-F238E27FC236}">
                <a16:creationId xmlns:a16="http://schemas.microsoft.com/office/drawing/2014/main" id="{8661D1C8-9688-4642-8F42-393947084257}"/>
              </a:ext>
            </a:extLst>
          </p:cNvPr>
          <p:cNvSpPr/>
          <p:nvPr/>
        </p:nvSpPr>
        <p:spPr>
          <a:xfrm rot="5400000">
            <a:off x="8954903" y="498689"/>
            <a:ext cx="802710" cy="282099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1" anchor="ctr"/>
          <a:lstStyle/>
          <a:p>
            <a:pPr algn="ctr"/>
            <a:r>
              <a:rPr lang="en-US" sz="3200" b="1" kern="0" dirty="0">
                <a:solidFill>
                  <a:srgbClr val="FFFFFF"/>
                </a:solidFill>
                <a:latin typeface="Sakkal Majalla" panose="02000000000000000000" pitchFamily="2" charset="-78"/>
                <a:ea typeface="SimSun" pitchFamily="2" charset="-122"/>
                <a:cs typeface="Sakkal Majalla" panose="02000000000000000000" pitchFamily="2" charset="-78"/>
              </a:rPr>
              <a:t>Ready State</a:t>
            </a:r>
            <a:endParaRPr lang="ar-SA" sz="3200" b="1" dirty="0">
              <a:latin typeface="Sakkal Majalla" panose="02000000000000000000" pitchFamily="2" charset="-78"/>
              <a:cs typeface="Sakkal Majalla" panose="02000000000000000000" pitchFamily="2" charset="-78"/>
            </a:endParaRPr>
          </a:p>
        </p:txBody>
      </p:sp>
      <p:sp>
        <p:nvSpPr>
          <p:cNvPr id="12" name="مستطيل 11">
            <a:extLst>
              <a:ext uri="{FF2B5EF4-FFF2-40B4-BE49-F238E27FC236}">
                <a16:creationId xmlns:a16="http://schemas.microsoft.com/office/drawing/2014/main" id="{60F05D0D-776D-4EDC-A455-20AAE4C28B2A}"/>
              </a:ext>
            </a:extLst>
          </p:cNvPr>
          <p:cNvSpPr/>
          <p:nvPr/>
        </p:nvSpPr>
        <p:spPr>
          <a:xfrm>
            <a:off x="4325217" y="2661893"/>
            <a:ext cx="2820995" cy="2866520"/>
          </a:xfrm>
          <a:prstGeom prst="rect">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3" name="مستطيل 12">
            <a:extLst>
              <a:ext uri="{FF2B5EF4-FFF2-40B4-BE49-F238E27FC236}">
                <a16:creationId xmlns:a16="http://schemas.microsoft.com/office/drawing/2014/main" id="{3B75DFC8-8788-46E2-B0B7-C25A9A7974EA}"/>
              </a:ext>
            </a:extLst>
          </p:cNvPr>
          <p:cNvSpPr/>
          <p:nvPr/>
        </p:nvSpPr>
        <p:spPr>
          <a:xfrm rot="5400000">
            <a:off x="5334360" y="498689"/>
            <a:ext cx="802710" cy="282099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1" anchor="ctr"/>
          <a:lstStyle/>
          <a:p>
            <a:pPr algn="ctr"/>
            <a:r>
              <a:rPr lang="en-US" sz="3200" b="1" kern="0" dirty="0">
                <a:solidFill>
                  <a:srgbClr val="FFFFFF"/>
                </a:solidFill>
                <a:latin typeface="Sakkal Majalla" panose="02000000000000000000" pitchFamily="2" charset="-78"/>
                <a:ea typeface="SimSun" pitchFamily="2" charset="-122"/>
                <a:cs typeface="Sakkal Majalla" panose="02000000000000000000" pitchFamily="2" charset="-78"/>
              </a:rPr>
              <a:t>Wait State</a:t>
            </a:r>
            <a:endParaRPr lang="ar-EG" sz="3200" b="1" kern="0" dirty="0">
              <a:solidFill>
                <a:srgbClr val="FFFFFF"/>
              </a:solidFill>
              <a:latin typeface="Sakkal Majalla" panose="02000000000000000000" pitchFamily="2" charset="-78"/>
              <a:ea typeface="SimSun" pitchFamily="2" charset="-122"/>
              <a:cs typeface="Sakkal Majalla" panose="02000000000000000000" pitchFamily="2" charset="-78"/>
            </a:endParaRPr>
          </a:p>
        </p:txBody>
      </p:sp>
      <p:sp>
        <p:nvSpPr>
          <p:cNvPr id="14" name="مستطيل 13">
            <a:extLst>
              <a:ext uri="{FF2B5EF4-FFF2-40B4-BE49-F238E27FC236}">
                <a16:creationId xmlns:a16="http://schemas.microsoft.com/office/drawing/2014/main" id="{6CA03D6B-6D8D-4DF2-8668-064DD584B28E}"/>
              </a:ext>
            </a:extLst>
          </p:cNvPr>
          <p:cNvSpPr/>
          <p:nvPr/>
        </p:nvSpPr>
        <p:spPr>
          <a:xfrm>
            <a:off x="704674" y="2661893"/>
            <a:ext cx="2820995" cy="2866520"/>
          </a:xfrm>
          <a:prstGeom prst="rect">
            <a:avLst/>
          </a:prstGeom>
          <a:solidFill>
            <a:schemeClr val="bg1"/>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ستطيل 14">
            <a:extLst>
              <a:ext uri="{FF2B5EF4-FFF2-40B4-BE49-F238E27FC236}">
                <a16:creationId xmlns:a16="http://schemas.microsoft.com/office/drawing/2014/main" id="{2445B9DA-6AC5-405F-BAED-61CCE8ADD3E8}"/>
              </a:ext>
            </a:extLst>
          </p:cNvPr>
          <p:cNvSpPr/>
          <p:nvPr/>
        </p:nvSpPr>
        <p:spPr>
          <a:xfrm rot="5400000">
            <a:off x="1713817" y="498689"/>
            <a:ext cx="802710" cy="282099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1" anchor="ctr"/>
          <a:lstStyle/>
          <a:p>
            <a:pPr algn="ctr"/>
            <a:r>
              <a:rPr lang="en-US" sz="3200" b="1" kern="0" dirty="0">
                <a:solidFill>
                  <a:srgbClr val="FFFFFF"/>
                </a:solidFill>
                <a:latin typeface="Sakkal Majalla" panose="02000000000000000000" pitchFamily="2" charset="-78"/>
                <a:ea typeface="SimSun" pitchFamily="2" charset="-122"/>
                <a:cs typeface="Sakkal Majalla" panose="02000000000000000000" pitchFamily="2" charset="-78"/>
              </a:rPr>
              <a:t>Run State</a:t>
            </a:r>
            <a:endParaRPr lang="ar-EG" sz="3200" b="1" kern="0" dirty="0">
              <a:solidFill>
                <a:srgbClr val="FFFFFF"/>
              </a:solidFill>
              <a:latin typeface="Sakkal Majalla" panose="02000000000000000000" pitchFamily="2" charset="-78"/>
              <a:ea typeface="SimSun" pitchFamily="2" charset="-122"/>
              <a:cs typeface="Sakkal Majalla" panose="02000000000000000000" pitchFamily="2" charset="-78"/>
            </a:endParaRPr>
          </a:p>
        </p:txBody>
      </p:sp>
      <p:sp>
        <p:nvSpPr>
          <p:cNvPr id="18" name="مربع نص 17">
            <a:extLst>
              <a:ext uri="{FF2B5EF4-FFF2-40B4-BE49-F238E27FC236}">
                <a16:creationId xmlns:a16="http://schemas.microsoft.com/office/drawing/2014/main" id="{8856EC02-97A2-4891-8BED-9A6E1055E118}"/>
              </a:ext>
            </a:extLst>
          </p:cNvPr>
          <p:cNvSpPr txBox="1"/>
          <p:nvPr/>
        </p:nvSpPr>
        <p:spPr>
          <a:xfrm>
            <a:off x="838899" y="2707654"/>
            <a:ext cx="2625754" cy="2677656"/>
          </a:xfrm>
          <a:prstGeom prst="rect">
            <a:avLst/>
          </a:prstGeom>
          <a:noFill/>
        </p:spPr>
        <p:txBody>
          <a:bodyPr wrap="square" rtlCol="1">
            <a:spAutoFit/>
          </a:bodyPr>
          <a:lstStyle/>
          <a:p>
            <a:r>
              <a:rPr lang="en-US" sz="2400" dirty="0">
                <a:latin typeface="Sakkal Majalla" panose="02000000000000000000" pitchFamily="2" charset="-78"/>
                <a:cs typeface="Sakkal Majalla" panose="02000000000000000000" pitchFamily="2" charset="-78"/>
              </a:rPr>
              <a:t>The process has been assigned a processor and its programs are presently being executed. (</a:t>
            </a:r>
            <a:r>
              <a:rPr lang="ar-DZ" sz="2400" dirty="0">
                <a:latin typeface="Sakkal Majalla" panose="02000000000000000000" pitchFamily="2" charset="-78"/>
                <a:cs typeface="Sakkal Majalla" panose="02000000000000000000" pitchFamily="2" charset="-78"/>
              </a:rPr>
              <a:t>تم تعيين وحدة معالجة مركزية للعملية وتُنفذ برامجها حالياً.</a:t>
            </a:r>
          </a:p>
          <a:p>
            <a:pPr algn="l"/>
            <a:r>
              <a:rPr lang="en-US" sz="2400" dirty="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p:txBody>
      </p:sp>
      <p:sp>
        <p:nvSpPr>
          <p:cNvPr id="19" name="مستطيل 6">
            <a:extLst>
              <a:ext uri="{FF2B5EF4-FFF2-40B4-BE49-F238E27FC236}">
                <a16:creationId xmlns:a16="http://schemas.microsoft.com/office/drawing/2014/main" id="{C7A84A88-A294-494D-AF5C-34A709218B62}"/>
              </a:ext>
              <a:ext uri="{C183D7F6-B498-43B3-948B-1728B52AA6E4}">
                <adec:decorative xmlns:adec="http://schemas.microsoft.com/office/drawing/2017/decorative" val="1"/>
              </a:ext>
            </a:extLst>
          </p:cNvPr>
          <p:cNvSpPr/>
          <p:nvPr/>
        </p:nvSpPr>
        <p:spPr>
          <a:xfrm>
            <a:off x="0" y="6238871"/>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1112</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2" name="مربع نص 17">
            <a:extLst>
              <a:ext uri="{FF2B5EF4-FFF2-40B4-BE49-F238E27FC236}">
                <a16:creationId xmlns:a16="http://schemas.microsoft.com/office/drawing/2014/main" id="{7ACC1101-E223-BF42-0D10-2915E7E4F698}"/>
              </a:ext>
            </a:extLst>
          </p:cNvPr>
          <p:cNvSpPr txBox="1"/>
          <p:nvPr/>
        </p:nvSpPr>
        <p:spPr>
          <a:xfrm>
            <a:off x="8082279" y="2712256"/>
            <a:ext cx="2625754" cy="2677656"/>
          </a:xfrm>
          <a:prstGeom prst="rect">
            <a:avLst/>
          </a:prstGeom>
          <a:noFill/>
        </p:spPr>
        <p:txBody>
          <a:bodyPr wrap="square" rtlCol="1">
            <a:spAutoFit/>
          </a:bodyPr>
          <a:lstStyle/>
          <a:p>
            <a:r>
              <a:rPr lang="en-US" sz="2400" dirty="0">
                <a:latin typeface="Sakkal Majalla" panose="02000000000000000000" pitchFamily="2" charset="-78"/>
                <a:cs typeface="Sakkal Majalla" panose="02000000000000000000" pitchFamily="2" charset="-78"/>
              </a:rPr>
              <a:t>The </a:t>
            </a:r>
            <a:r>
              <a:rPr lang="en-US" sz="2000" dirty="0">
                <a:latin typeface="Sakkal Majalla" panose="02000000000000000000" pitchFamily="2" charset="-78"/>
                <a:cs typeface="Sakkal Majalla" panose="02000000000000000000" pitchFamily="2" charset="-78"/>
              </a:rPr>
              <a:t>process is ready to run, but there are more processes than processors and it must wait for its turn on a processor. </a:t>
            </a:r>
            <a:r>
              <a:rPr lang="ar-DZ" sz="2000" dirty="0">
                <a:latin typeface="Sakkal Majalla" panose="02000000000000000000" pitchFamily="2" charset="-78"/>
                <a:cs typeface="Sakkal Majalla" panose="02000000000000000000" pitchFamily="2" charset="-78"/>
              </a:rPr>
              <a:t>العملية جاهزة للتشغيل، ولكن هناك مزيد من العمليات من المعالجات ويجب أن تنتظر دورها على </a:t>
            </a:r>
            <a:r>
              <a:rPr lang="ar-DZ" sz="2400" dirty="0">
                <a:latin typeface="Sakkal Majalla" panose="02000000000000000000" pitchFamily="2" charset="-78"/>
                <a:cs typeface="Sakkal Majalla" panose="02000000000000000000" pitchFamily="2" charset="-78"/>
              </a:rPr>
              <a:t>معالج.</a:t>
            </a:r>
          </a:p>
        </p:txBody>
      </p:sp>
      <p:sp>
        <p:nvSpPr>
          <p:cNvPr id="3" name="مربع نص 17">
            <a:extLst>
              <a:ext uri="{FF2B5EF4-FFF2-40B4-BE49-F238E27FC236}">
                <a16:creationId xmlns:a16="http://schemas.microsoft.com/office/drawing/2014/main" id="{1D22C437-46FE-89A3-41F1-613043D89A1A}"/>
              </a:ext>
            </a:extLst>
          </p:cNvPr>
          <p:cNvSpPr txBox="1"/>
          <p:nvPr/>
        </p:nvSpPr>
        <p:spPr>
          <a:xfrm>
            <a:off x="4468022" y="2713654"/>
            <a:ext cx="2625754" cy="3185487"/>
          </a:xfrm>
          <a:prstGeom prst="rect">
            <a:avLst/>
          </a:prstGeom>
          <a:noFill/>
        </p:spPr>
        <p:txBody>
          <a:bodyPr wrap="square" rtlCol="1">
            <a:spAutoFit/>
          </a:bodyPr>
          <a:lstStyle/>
          <a:p>
            <a:r>
              <a:rPr lang="en-US" sz="2400" dirty="0">
                <a:latin typeface="Sakkal Majalla" panose="02000000000000000000" pitchFamily="2" charset="-78"/>
                <a:cs typeface="Sakkal Majalla" panose="02000000000000000000" pitchFamily="2" charset="-78"/>
              </a:rPr>
              <a:t>The process is waiting for some events (e.g., an I/O operation to be completed). </a:t>
            </a:r>
            <a:r>
              <a:rPr lang="ar-DZ" sz="2400" dirty="0">
                <a:latin typeface="Sakkal Majalla" panose="02000000000000000000" pitchFamily="2" charset="-78"/>
                <a:cs typeface="Sakkal Majalla" panose="02000000000000000000" pitchFamily="2" charset="-78"/>
              </a:rPr>
              <a:t>العملية في انتظار حدوث بعض الأحداث (على سبيل المثال، اكتمال عملية الإدخال/الإخراج).</a:t>
            </a:r>
          </a:p>
          <a:p>
            <a:pPr algn="l">
              <a:lnSpc>
                <a:spcPct val="150000"/>
              </a:lnSpc>
            </a:pPr>
            <a:endParaRPr 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102341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202558" y="1692749"/>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7">
            <a:extLst>
              <a:ext uri="{FF2B5EF4-FFF2-40B4-BE49-F238E27FC236}">
                <a16:creationId xmlns:a16="http://schemas.microsoft.com/office/drawing/2014/main" id="{2C9CC049-BBD5-4908-B04D-9CAD2043943C}"/>
              </a:ext>
            </a:extLst>
          </p:cNvPr>
          <p:cNvSpPr txBox="1"/>
          <p:nvPr/>
        </p:nvSpPr>
        <p:spPr>
          <a:xfrm>
            <a:off x="915740" y="1058059"/>
            <a:ext cx="10272500" cy="584775"/>
          </a:xfrm>
          <a:prstGeom prst="rect">
            <a:avLst/>
          </a:prstGeom>
          <a:noFill/>
        </p:spPr>
        <p:txBody>
          <a:bodyPr wrap="square">
            <a:spAutoFit/>
          </a:bodyPr>
          <a:lstStyle/>
          <a:p>
            <a:pPr algn="ctr" rtl="1"/>
            <a:r>
              <a:rPr lang="en-US" sz="3200" b="1" kern="0" dirty="0">
                <a:latin typeface="Sakkal Majalla" panose="02000000000000000000" pitchFamily="2" charset="-78"/>
                <a:cs typeface="Sakkal Majalla" panose="02000000000000000000" pitchFamily="2" charset="-78"/>
              </a:rPr>
              <a:t>Simple States of a Process</a:t>
            </a:r>
            <a:endParaRPr lang="en-GB" sz="3200" dirty="0"/>
          </a:p>
        </p:txBody>
      </p:sp>
      <p:sp>
        <p:nvSpPr>
          <p:cNvPr id="2" name="Rectangle: Rounded Corners 1">
            <a:extLst>
              <a:ext uri="{FF2B5EF4-FFF2-40B4-BE49-F238E27FC236}">
                <a16:creationId xmlns:a16="http://schemas.microsoft.com/office/drawing/2014/main" id="{2930AECE-039B-D84A-C3E7-5253FE16F3DD}"/>
              </a:ext>
            </a:extLst>
          </p:cNvPr>
          <p:cNvSpPr>
            <a:spLocks/>
          </p:cNvSpPr>
          <p:nvPr/>
        </p:nvSpPr>
        <p:spPr>
          <a:xfrm>
            <a:off x="7432710" y="2423262"/>
            <a:ext cx="1340491" cy="936644"/>
          </a:xfrm>
          <a:prstGeom prst="round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Run</a:t>
            </a:r>
          </a:p>
        </p:txBody>
      </p:sp>
      <p:sp>
        <p:nvSpPr>
          <p:cNvPr id="8" name="Rectangle: Rounded Corners 7">
            <a:extLst>
              <a:ext uri="{FF2B5EF4-FFF2-40B4-BE49-F238E27FC236}">
                <a16:creationId xmlns:a16="http://schemas.microsoft.com/office/drawing/2014/main" id="{24F9C7A8-5581-E9A7-EBBC-ADA5BF1042B4}"/>
              </a:ext>
            </a:extLst>
          </p:cNvPr>
          <p:cNvSpPr>
            <a:spLocks/>
          </p:cNvSpPr>
          <p:nvPr/>
        </p:nvSpPr>
        <p:spPr>
          <a:xfrm>
            <a:off x="3418309" y="2427388"/>
            <a:ext cx="1340491" cy="936644"/>
          </a:xfrm>
          <a:prstGeom prst="roundRect">
            <a:avLst/>
          </a:prstGeom>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Ready</a:t>
            </a:r>
          </a:p>
        </p:txBody>
      </p:sp>
      <p:sp>
        <p:nvSpPr>
          <p:cNvPr id="10" name="Rectangle: Rounded Corners 9">
            <a:extLst>
              <a:ext uri="{FF2B5EF4-FFF2-40B4-BE49-F238E27FC236}">
                <a16:creationId xmlns:a16="http://schemas.microsoft.com/office/drawing/2014/main" id="{6403EB4D-D707-0A2B-308B-0FE8BF237FD0}"/>
              </a:ext>
            </a:extLst>
          </p:cNvPr>
          <p:cNvSpPr>
            <a:spLocks/>
          </p:cNvSpPr>
          <p:nvPr/>
        </p:nvSpPr>
        <p:spPr>
          <a:xfrm>
            <a:off x="5444304" y="4643071"/>
            <a:ext cx="1340491" cy="936644"/>
          </a:xfrm>
          <a:prstGeom prst="round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Wait</a:t>
            </a:r>
          </a:p>
        </p:txBody>
      </p:sp>
      <p:cxnSp>
        <p:nvCxnSpPr>
          <p:cNvPr id="20" name="Straight Arrow Connector 19">
            <a:extLst>
              <a:ext uri="{FF2B5EF4-FFF2-40B4-BE49-F238E27FC236}">
                <a16:creationId xmlns:a16="http://schemas.microsoft.com/office/drawing/2014/main" id="{FE0F5D71-3962-BD07-4B9C-4AA840E34C70}"/>
              </a:ext>
            </a:extLst>
          </p:cNvPr>
          <p:cNvCxnSpPr>
            <a:cxnSpLocks/>
          </p:cNvCxnSpPr>
          <p:nvPr/>
        </p:nvCxnSpPr>
        <p:spPr>
          <a:xfrm flipH="1">
            <a:off x="4758800" y="2740582"/>
            <a:ext cx="2673910" cy="4126"/>
          </a:xfrm>
          <a:prstGeom prst="straightConnector1">
            <a:avLst/>
          </a:prstGeom>
          <a:ln w="38100">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2E5A6A1B-A30B-5B53-65A3-E036D175D762}"/>
              </a:ext>
            </a:extLst>
          </p:cNvPr>
          <p:cNvCxnSpPr>
            <a:cxnSpLocks/>
          </p:cNvCxnSpPr>
          <p:nvPr/>
        </p:nvCxnSpPr>
        <p:spPr>
          <a:xfrm flipV="1">
            <a:off x="4758800" y="3000641"/>
            <a:ext cx="2673910" cy="4126"/>
          </a:xfrm>
          <a:prstGeom prst="straightConnector1">
            <a:avLst/>
          </a:prstGeom>
          <a:ln w="38100">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A6ECD1FB-AD4B-D825-5169-2F6C5291DEF2}"/>
              </a:ext>
            </a:extLst>
          </p:cNvPr>
          <p:cNvCxnSpPr>
            <a:cxnSpLocks/>
            <a:stCxn id="2" idx="2"/>
            <a:endCxn id="10" idx="3"/>
          </p:cNvCxnSpPr>
          <p:nvPr/>
        </p:nvCxnSpPr>
        <p:spPr>
          <a:xfrm flipH="1">
            <a:off x="6784795" y="3359906"/>
            <a:ext cx="1318161" cy="1751487"/>
          </a:xfrm>
          <a:prstGeom prst="straightConnector1">
            <a:avLst/>
          </a:prstGeom>
          <a:ln w="38100">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id="{63F05CEF-8541-3A19-6A0B-A876864B52D3}"/>
              </a:ext>
            </a:extLst>
          </p:cNvPr>
          <p:cNvCxnSpPr>
            <a:cxnSpLocks/>
            <a:stCxn id="10" idx="1"/>
            <a:endCxn id="8" idx="2"/>
          </p:cNvCxnSpPr>
          <p:nvPr/>
        </p:nvCxnSpPr>
        <p:spPr>
          <a:xfrm flipH="1" flipV="1">
            <a:off x="4088555" y="3364032"/>
            <a:ext cx="1355749" cy="1747361"/>
          </a:xfrm>
          <a:prstGeom prst="straightConnector1">
            <a:avLst/>
          </a:prstGeom>
          <a:ln w="38100">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75E4BBFB-D0CA-4529-043C-9F092E173F71}"/>
              </a:ext>
            </a:extLst>
          </p:cNvPr>
          <p:cNvSpPr txBox="1"/>
          <p:nvPr/>
        </p:nvSpPr>
        <p:spPr>
          <a:xfrm>
            <a:off x="5708085" y="3015410"/>
            <a:ext cx="863456" cy="276999"/>
          </a:xfrm>
          <a:prstGeom prst="rect">
            <a:avLst/>
          </a:prstGeom>
          <a:noFill/>
        </p:spPr>
        <p:txBody>
          <a:bodyPr wrap="square">
            <a:spAutoFit/>
          </a:bodyPr>
          <a:lstStyle/>
          <a:p>
            <a:r>
              <a:rPr lang="en-US" sz="1200" dirty="0"/>
              <a:t>Timeout</a:t>
            </a:r>
            <a:endParaRPr lang="en-GB" sz="1200" dirty="0"/>
          </a:p>
        </p:txBody>
      </p:sp>
    </p:spTree>
    <p:extLst>
      <p:ext uri="{BB962C8B-B14F-4D97-AF65-F5344CB8AC3E}">
        <p14:creationId xmlns:p14="http://schemas.microsoft.com/office/powerpoint/2010/main" val="6388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7">
            <a:extLst>
              <a:ext uri="{FF2B5EF4-FFF2-40B4-BE49-F238E27FC236}">
                <a16:creationId xmlns:a16="http://schemas.microsoft.com/office/drawing/2014/main" id="{2C9CC049-BBD5-4908-B04D-9CAD2043943C}"/>
              </a:ext>
            </a:extLst>
          </p:cNvPr>
          <p:cNvSpPr txBox="1"/>
          <p:nvPr/>
        </p:nvSpPr>
        <p:spPr>
          <a:xfrm>
            <a:off x="915739" y="1058059"/>
            <a:ext cx="10272501" cy="646331"/>
          </a:xfrm>
          <a:prstGeom prst="rect">
            <a:avLst/>
          </a:prstGeom>
          <a:noFill/>
        </p:spPr>
        <p:txBody>
          <a:bodyPr wrap="square">
            <a:spAutoFit/>
          </a:bodyPr>
          <a:lstStyle/>
          <a:p>
            <a:pPr algn="ctr"/>
            <a:r>
              <a:rPr lang="en-US" sz="3600" b="1" kern="0" dirty="0">
                <a:latin typeface="Sakkal Majalla" panose="02000000000000000000" pitchFamily="2" charset="-78"/>
                <a:cs typeface="Sakkal Majalla" panose="02000000000000000000" pitchFamily="2" charset="-78"/>
              </a:rPr>
              <a:t>Process Viewpoint</a:t>
            </a:r>
            <a:endParaRPr lang="en-GB" sz="3600" dirty="0"/>
          </a:p>
        </p:txBody>
      </p:sp>
      <p:sp>
        <p:nvSpPr>
          <p:cNvPr id="8" name="مربع نص 2">
            <a:extLst>
              <a:ext uri="{FF2B5EF4-FFF2-40B4-BE49-F238E27FC236}">
                <a16:creationId xmlns:a16="http://schemas.microsoft.com/office/drawing/2014/main" id="{85A8222B-B1EE-384D-DC2A-7DCBFCDA62F2}"/>
              </a:ext>
            </a:extLst>
          </p:cNvPr>
          <p:cNvSpPr txBox="1"/>
          <p:nvPr/>
        </p:nvSpPr>
        <p:spPr>
          <a:xfrm>
            <a:off x="307484" y="1714550"/>
            <a:ext cx="10272501" cy="4662815"/>
          </a:xfrm>
          <a:prstGeom prst="rect">
            <a:avLst/>
          </a:prstGeom>
          <a:noFill/>
        </p:spPr>
        <p:txBody>
          <a:bodyPr wrap="square" rtlCol="1">
            <a:spAutoFit/>
          </a:bodyPr>
          <a:lstStyle/>
          <a:p>
            <a:r>
              <a:rPr lang="en-GB" dirty="0"/>
              <a:t>The simple states in the process typically include:</a:t>
            </a:r>
          </a:p>
          <a:p>
            <a:r>
              <a:rPr lang="en-GB" b="1" dirty="0"/>
              <a:t>New</a:t>
            </a:r>
            <a:r>
              <a:rPr lang="en-GB" dirty="0"/>
              <a:t>: The process is being created but has not yet been admitted to the system for execution.</a:t>
            </a:r>
          </a:p>
          <a:p>
            <a:r>
              <a:rPr lang="en-GB" b="1" dirty="0"/>
              <a:t>Ready</a:t>
            </a:r>
            <a:r>
              <a:rPr lang="en-GB" dirty="0"/>
              <a:t>: The process is prepared to execute and is waiting for the CPU to be allocated to it.</a:t>
            </a:r>
          </a:p>
          <a:p>
            <a:r>
              <a:rPr lang="en-GB" b="1" dirty="0"/>
              <a:t>Running</a:t>
            </a:r>
            <a:r>
              <a:rPr lang="en-GB" dirty="0"/>
              <a:t>: The process is currently being executed on the CPU.</a:t>
            </a:r>
          </a:p>
          <a:p>
            <a:r>
              <a:rPr lang="en-GB" b="1" dirty="0"/>
              <a:t>Blocked (Waiting)</a:t>
            </a:r>
            <a:r>
              <a:rPr lang="en-GB" dirty="0"/>
              <a:t>: The process is waiting for an event to occur, such as the completion of an I/O operation or a resource becoming available.</a:t>
            </a:r>
          </a:p>
          <a:p>
            <a:r>
              <a:rPr lang="en-GB" b="1" dirty="0"/>
              <a:t>Terminated</a:t>
            </a:r>
            <a:r>
              <a:rPr lang="en-GB" dirty="0"/>
              <a:t>: The process has finished executing and has been removed from the system.</a:t>
            </a:r>
          </a:p>
          <a:p>
            <a:r>
              <a:rPr lang="en-GB" dirty="0"/>
              <a:t>These are the basic states that a process can typically transition through during its lifecycle in an operating system.</a:t>
            </a:r>
          </a:p>
          <a:p>
            <a:pPr algn="just">
              <a:lnSpc>
                <a:spcPct val="150000"/>
              </a:lnSpc>
            </a:pPr>
            <a:r>
              <a:rPr lang="ar-DZ" dirty="0"/>
              <a:t>الحالات البسيطة في العملية تشمل عادة:</a:t>
            </a:r>
          </a:p>
          <a:p>
            <a:pPr algn="just"/>
            <a:r>
              <a:rPr lang="ar-DZ" dirty="0"/>
              <a:t>جديد: تم إنشاء العملية ولكن لم يتم قبولها بعد في النظام للتنفيذ.</a:t>
            </a:r>
          </a:p>
          <a:p>
            <a:pPr algn="just"/>
            <a:r>
              <a:rPr lang="ar-DZ" dirty="0"/>
              <a:t>جاهز: العملية مستعدة للتنفيذ وتنتظر تخصيص وحدة المعالجة المركزية لها.</a:t>
            </a:r>
          </a:p>
          <a:p>
            <a:pPr algn="just"/>
            <a:r>
              <a:rPr lang="ar-DZ" dirty="0"/>
              <a:t>جاري التنفيذ: العملية تُنفذ حالياً على وحدة المعالجة المركزية.</a:t>
            </a:r>
          </a:p>
          <a:p>
            <a:pPr algn="just"/>
            <a:r>
              <a:rPr lang="ar-DZ" dirty="0"/>
              <a:t>مُحجوب (في الانتظار): العملية في انتظار حدوث حدث، مثل اكتمال عملية الإدخال/الإخراج أو توافر مورد.</a:t>
            </a:r>
          </a:p>
          <a:p>
            <a:pPr algn="just"/>
            <a:r>
              <a:rPr lang="ar-DZ" dirty="0"/>
              <a:t>منتهية: العملية انتهت من التنفيذ وتمت إزالتها من النظام.</a:t>
            </a:r>
          </a:p>
          <a:p>
            <a:pPr algn="just"/>
            <a:r>
              <a:rPr lang="ar-DZ" dirty="0"/>
              <a:t>هذه هي الحالات الأساسية التي يمكن للعملية عادة أن تتحول من خلالها خلال دورتها الحياتية في نظام التشغيل.</a:t>
            </a:r>
          </a:p>
        </p:txBody>
      </p:sp>
    </p:spTree>
    <p:extLst>
      <p:ext uri="{BB962C8B-B14F-4D97-AF65-F5344CB8AC3E}">
        <p14:creationId xmlns:p14="http://schemas.microsoft.com/office/powerpoint/2010/main" val="1427859215"/>
      </p:ext>
    </p:extLst>
  </p:cSld>
  <p:clrMapOvr>
    <a:masterClrMapping/>
  </p:clrMapOvr>
</p:sld>
</file>

<file path=ppt/theme/theme1.xml><?xml version="1.0" encoding="utf-8"?>
<a:theme xmlns:a="http://schemas.openxmlformats.org/drawingml/2006/main" name="أطلس">
  <a:themeElements>
    <a:clrScheme name="مخصص 26">
      <a:dk1>
        <a:sysClr val="windowText" lastClr="000000"/>
      </a:dk1>
      <a:lt1>
        <a:sysClr val="window" lastClr="FFFFFF"/>
      </a:lt1>
      <a:dk2>
        <a:srgbClr val="444D26"/>
      </a:dk2>
      <a:lt2>
        <a:srgbClr val="FEFAC9"/>
      </a:lt2>
      <a:accent1>
        <a:srgbClr val="CFCF9F"/>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TM16401371[[fn=أطلس]]</Template>
  <TotalTime>11543</TotalTime>
  <Words>2535</Words>
  <Application>Microsoft Office PowerPoint</Application>
  <PresentationFormat>Widescreen</PresentationFormat>
  <Paragraphs>173</Paragraphs>
  <Slides>15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SimSun</vt:lpstr>
      <vt:lpstr>Arial</vt:lpstr>
      <vt:lpstr>Calibri</vt:lpstr>
      <vt:lpstr>Calibri Light</vt:lpstr>
      <vt:lpstr>GE Thameen</vt:lpstr>
      <vt:lpstr>Rockwell</vt:lpstr>
      <vt:lpstr>Sakkal Majalla</vt:lpstr>
      <vt:lpstr>Söhne</vt:lpstr>
      <vt:lpstr>Times New Roman</vt:lpstr>
      <vt:lpstr>Wingdings</vt:lpstr>
      <vt:lpstr>أطلس</vt:lpstr>
      <vt:lpstr> CYS 1112 Operating System Concept  Lecture #4 Operating System Process Viewpoint and Machine Hierarchical View (نقطة نظر نظام التشغيل حول العمليات والمنظور الهرمي للجهاز)</vt:lpstr>
      <vt:lpstr>PowerPoint Presentation</vt:lpstr>
      <vt:lpstr>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سبر 1112</dc:title>
  <dc:creator>Moneerah Nasser Alghonaim</dc:creator>
  <cp:lastModifiedBy>Mohammed Zakariah</cp:lastModifiedBy>
  <cp:revision>268</cp:revision>
  <dcterms:created xsi:type="dcterms:W3CDTF">2021-05-23T05:55:00Z</dcterms:created>
  <dcterms:modified xsi:type="dcterms:W3CDTF">2024-02-15T06:26:59Z</dcterms:modified>
</cp:coreProperties>
</file>