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390" r:id="rId3"/>
    <p:sldId id="391" r:id="rId4"/>
    <p:sldId id="352" r:id="rId5"/>
    <p:sldId id="392" r:id="rId6"/>
    <p:sldId id="393" r:id="rId7"/>
    <p:sldId id="263" r:id="rId8"/>
    <p:sldId id="367" r:id="rId9"/>
    <p:sldId id="388" r:id="rId10"/>
    <p:sldId id="32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AD6"/>
    <a:srgbClr val="7F7B99"/>
    <a:srgbClr val="316757"/>
    <a:srgbClr val="9ED1C2"/>
    <a:srgbClr val="3494BA"/>
    <a:srgbClr val="AAD6E7"/>
    <a:srgbClr val="58B6C0"/>
    <a:srgbClr val="F0A22E"/>
    <a:srgbClr val="F9DAAB"/>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17" autoAdjust="0"/>
    <p:restoredTop sz="94660"/>
  </p:normalViewPr>
  <p:slideViewPr>
    <p:cSldViewPr snapToGrid="0">
      <p:cViewPr varScale="1">
        <p:scale>
          <a:sx n="85" d="100"/>
          <a:sy n="85" d="100"/>
        </p:scale>
        <p:origin x="10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13/02/2024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7"/>
        <p:cNvGrpSpPr/>
        <p:nvPr/>
      </p:nvGrpSpPr>
      <p:grpSpPr>
        <a:xfrm>
          <a:off x="0" y="0"/>
          <a:ext cx="0" cy="0"/>
          <a:chOff x="0" y="0"/>
          <a:chExt cx="0" cy="0"/>
        </a:xfrm>
      </p:grpSpPr>
      <p:sp>
        <p:nvSpPr>
          <p:cNvPr id="3888" name="Google Shape;3888;p10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89" name="Google Shape;3889;p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extLst>
      <p:ext uri="{BB962C8B-B14F-4D97-AF65-F5344CB8AC3E}">
        <p14:creationId xmlns:p14="http://schemas.microsoft.com/office/powerpoint/2010/main" val="136629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2/13/2024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2/13/2024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2/13/2024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3" y="2554635"/>
            <a:ext cx="8668118" cy="1759670"/>
          </a:xfrm>
        </p:spPr>
        <p:txBody>
          <a:bodyPr anchor="ctr">
            <a:noAutofit/>
          </a:bodyPr>
          <a:lstStyle/>
          <a:p>
            <a:r>
              <a:rPr lang="ar-SA" sz="3600" b="1" kern="0" dirty="0">
                <a:solidFill>
                  <a:schemeClr val="bg1"/>
                </a:solidFill>
                <a:latin typeface="Sakkal Majalla"/>
                <a:cs typeface="Sakkal Majalla"/>
              </a:rPr>
              <a:t>سبر 1213</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Network Defense </a:t>
            </a:r>
            <a:br>
              <a:rPr lang="ar-SA" sz="3600" b="1" kern="0" dirty="0">
                <a:solidFill>
                  <a:schemeClr val="bg1"/>
                </a:solidFill>
                <a:latin typeface="Sakkal Majalla" panose="02000000000000000000" pitchFamily="2" charset="-78"/>
                <a:cs typeface="Sakkal Majalla" panose="02000000000000000000" pitchFamily="2" charset="-78"/>
              </a:rPr>
            </a:br>
            <a:r>
              <a:rPr lang="en-GB" sz="3600" b="1" kern="0">
                <a:solidFill>
                  <a:schemeClr val="bg1"/>
                </a:solidFill>
                <a:latin typeface="Sakkal Majalla"/>
                <a:cs typeface="Sakkal Majalla"/>
              </a:rPr>
              <a:t>3 </a:t>
            </a:r>
            <a:r>
              <a:rPr lang="en-GB" sz="3600" b="1" kern="0" dirty="0">
                <a:solidFill>
                  <a:schemeClr val="bg1"/>
                </a:solidFill>
                <a:latin typeface="Sakkal Majalla"/>
                <a:cs typeface="Sakkal Majalla"/>
              </a:rPr>
              <a:t>Part 3</a:t>
            </a:r>
            <a:r>
              <a:rPr lang="ar-SA" sz="3600" b="1" kern="0" dirty="0">
                <a:solidFill>
                  <a:schemeClr val="bg1"/>
                </a:solidFill>
                <a:latin typeface="Sakkal Majalla"/>
                <a:cs typeface="Sakkal Majalla"/>
              </a:rPr>
              <a:t>#</a:t>
            </a:r>
            <a:r>
              <a:rPr lang="en-GB" sz="3600" b="1" kern="0" dirty="0">
                <a:solidFill>
                  <a:schemeClr val="bg1"/>
                </a:solidFill>
                <a:latin typeface="Sakkal Majalla"/>
                <a:cs typeface="Sakkal Majalla"/>
              </a:rPr>
              <a:t>Lecture  </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dirty="0"/>
              <a:t>Exploring Network Technologies</a:t>
            </a:r>
            <a:br>
              <a:rPr lang="en-US" sz="3600" b="1" dirty="0"/>
            </a:br>
            <a:r>
              <a:rPr lang="en-US" sz="3600" b="1" dirty="0"/>
              <a:t>and Tools</a:t>
            </a: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Part Three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7C97D253-ACE5-43B8-90BA-7465263FC4D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77424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90"/>
        <p:cNvGrpSpPr/>
        <p:nvPr/>
      </p:nvGrpSpPr>
      <p:grpSpPr>
        <a:xfrm>
          <a:off x="0" y="0"/>
          <a:ext cx="0" cy="0"/>
          <a:chOff x="0" y="0"/>
          <a:chExt cx="0" cy="0"/>
        </a:xfrm>
      </p:grpSpPr>
      <p:grpSp>
        <p:nvGrpSpPr>
          <p:cNvPr id="2" name="Group 1">
            <a:extLst>
              <a:ext uri="{FF2B5EF4-FFF2-40B4-BE49-F238E27FC236}">
                <a16:creationId xmlns:a16="http://schemas.microsoft.com/office/drawing/2014/main" id="{2C8288CC-C00C-4D03-AFB7-DD0736192B81}"/>
              </a:ext>
            </a:extLst>
          </p:cNvPr>
          <p:cNvGrpSpPr/>
          <p:nvPr/>
        </p:nvGrpSpPr>
        <p:grpSpPr>
          <a:xfrm flipH="1">
            <a:off x="460744" y="585660"/>
            <a:ext cx="1647825" cy="5721350"/>
            <a:chOff x="7935913" y="577850"/>
            <a:chExt cx="1647825" cy="5721350"/>
          </a:xfrm>
        </p:grpSpPr>
        <p:sp>
          <p:nvSpPr>
            <p:cNvPr id="3893" name="Google Shape;3893;p106" descr="Oval 9"/>
            <p:cNvSpPr/>
            <p:nvPr/>
          </p:nvSpPr>
          <p:spPr>
            <a:xfrm>
              <a:off x="8767763" y="5534025"/>
              <a:ext cx="765175" cy="765175"/>
            </a:xfrm>
            <a:prstGeom prst="ellipse">
              <a:avLst/>
            </a:prstGeom>
            <a:solidFill>
              <a:schemeClr val="accent1">
                <a:lumMod val="75000"/>
              </a:schemeClr>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894" name="Google Shape;3894;p106" descr="Oval 10"/>
            <p:cNvSpPr/>
            <p:nvPr/>
          </p:nvSpPr>
          <p:spPr>
            <a:xfrm>
              <a:off x="7935913" y="4019550"/>
              <a:ext cx="762000" cy="760412"/>
            </a:xfrm>
            <a:prstGeom prst="ellipse">
              <a:avLst/>
            </a:prstGeom>
            <a:solidFill>
              <a:schemeClr val="bg2">
                <a:lumMod val="75000"/>
              </a:schemeClr>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895" name="Google Shape;3895;p106" descr="Oval 11"/>
            <p:cNvSpPr/>
            <p:nvPr/>
          </p:nvSpPr>
          <p:spPr>
            <a:xfrm>
              <a:off x="7935913" y="2092325"/>
              <a:ext cx="765175" cy="765175"/>
            </a:xfrm>
            <a:prstGeom prst="ellipse">
              <a:avLst/>
            </a:prstGeom>
            <a:solidFill>
              <a:schemeClr val="accent1">
                <a:lumMod val="60000"/>
                <a:lumOff val="40000"/>
              </a:schemeClr>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896" name="Google Shape;3896;p106" descr="Oval 12"/>
            <p:cNvSpPr/>
            <p:nvPr/>
          </p:nvSpPr>
          <p:spPr>
            <a:xfrm>
              <a:off x="8818563" y="577850"/>
              <a:ext cx="765175" cy="762000"/>
            </a:xfrm>
            <a:prstGeom prst="ellipse">
              <a:avLst/>
            </a:prstGeom>
            <a:solidFill>
              <a:schemeClr val="accent1">
                <a:lumMod val="75000"/>
              </a:schemeClr>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907" name="Google Shape;3907;p106" descr="Freeform 23"/>
            <p:cNvSpPr/>
            <p:nvPr/>
          </p:nvSpPr>
          <p:spPr>
            <a:xfrm>
              <a:off x="8164513" y="2916237"/>
              <a:ext cx="76200" cy="1039812"/>
            </a:xfrm>
            <a:custGeom>
              <a:avLst/>
              <a:gdLst/>
              <a:ahLst/>
              <a:cxnLst/>
              <a:rect l="l" t="t" r="r" b="b"/>
              <a:pathLst>
                <a:path w="21600" h="21600" extrusionOk="0">
                  <a:moveTo>
                    <a:pt x="15600" y="21600"/>
                  </a:moveTo>
                  <a:cubicBezTo>
                    <a:pt x="13200" y="21600"/>
                    <a:pt x="10800" y="21427"/>
                    <a:pt x="10800" y="21254"/>
                  </a:cubicBezTo>
                  <a:cubicBezTo>
                    <a:pt x="3600" y="17798"/>
                    <a:pt x="0" y="14342"/>
                    <a:pt x="0" y="10800"/>
                  </a:cubicBezTo>
                  <a:cubicBezTo>
                    <a:pt x="0" y="7344"/>
                    <a:pt x="3600" y="3802"/>
                    <a:pt x="10800" y="346"/>
                  </a:cubicBezTo>
                  <a:cubicBezTo>
                    <a:pt x="10800" y="86"/>
                    <a:pt x="13200" y="0"/>
                    <a:pt x="16800" y="0"/>
                  </a:cubicBezTo>
                  <a:cubicBezTo>
                    <a:pt x="19200" y="0"/>
                    <a:pt x="21600" y="259"/>
                    <a:pt x="21600" y="432"/>
                  </a:cubicBezTo>
                  <a:cubicBezTo>
                    <a:pt x="14400" y="3888"/>
                    <a:pt x="10800" y="7344"/>
                    <a:pt x="10800" y="10800"/>
                  </a:cubicBezTo>
                  <a:cubicBezTo>
                    <a:pt x="10800" y="14256"/>
                    <a:pt x="14400" y="17712"/>
                    <a:pt x="21600" y="21168"/>
                  </a:cubicBezTo>
                  <a:cubicBezTo>
                    <a:pt x="21600" y="21341"/>
                    <a:pt x="19200" y="21600"/>
                    <a:pt x="16800" y="21600"/>
                  </a:cubicBezTo>
                  <a:cubicBezTo>
                    <a:pt x="16800" y="21600"/>
                    <a:pt x="15600" y="21600"/>
                    <a:pt x="15600" y="21600"/>
                  </a:cubicBezTo>
                  <a:close/>
                </a:path>
              </a:pathLst>
            </a:custGeom>
            <a:solidFill>
              <a:srgbClr val="3A3A3A"/>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908" name="Google Shape;3908;p106" descr="Freeform 24"/>
            <p:cNvSpPr/>
            <p:nvPr/>
          </p:nvSpPr>
          <p:spPr>
            <a:xfrm>
              <a:off x="8450263" y="1308100"/>
              <a:ext cx="454025" cy="755650"/>
            </a:xfrm>
            <a:custGeom>
              <a:avLst/>
              <a:gdLst/>
              <a:ahLst/>
              <a:cxnLst/>
              <a:rect l="l" t="t" r="r" b="b"/>
              <a:pathLst>
                <a:path w="21410" h="21541" extrusionOk="0">
                  <a:moveTo>
                    <a:pt x="1055" y="21541"/>
                  </a:moveTo>
                  <a:cubicBezTo>
                    <a:pt x="859" y="21541"/>
                    <a:pt x="662" y="21541"/>
                    <a:pt x="662" y="21422"/>
                  </a:cubicBezTo>
                  <a:cubicBezTo>
                    <a:pt x="73" y="21304"/>
                    <a:pt x="-123" y="21066"/>
                    <a:pt x="73" y="20710"/>
                  </a:cubicBezTo>
                  <a:cubicBezTo>
                    <a:pt x="5375" y="13471"/>
                    <a:pt x="11855" y="6587"/>
                    <a:pt x="19710" y="178"/>
                  </a:cubicBezTo>
                  <a:cubicBezTo>
                    <a:pt x="20102" y="-59"/>
                    <a:pt x="20692" y="-59"/>
                    <a:pt x="21084" y="178"/>
                  </a:cubicBezTo>
                  <a:cubicBezTo>
                    <a:pt x="21477" y="297"/>
                    <a:pt x="21477" y="653"/>
                    <a:pt x="21281" y="890"/>
                  </a:cubicBezTo>
                  <a:cubicBezTo>
                    <a:pt x="13426" y="7181"/>
                    <a:pt x="6946" y="13945"/>
                    <a:pt x="1841" y="21185"/>
                  </a:cubicBezTo>
                  <a:cubicBezTo>
                    <a:pt x="1644" y="21422"/>
                    <a:pt x="1252" y="21541"/>
                    <a:pt x="1055" y="21541"/>
                  </a:cubicBezTo>
                  <a:close/>
                </a:path>
              </a:pathLst>
            </a:custGeom>
            <a:solidFill>
              <a:srgbClr val="3A3A3A"/>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909" name="Google Shape;3909;p106" descr="Freeform 25"/>
            <p:cNvSpPr/>
            <p:nvPr/>
          </p:nvSpPr>
          <p:spPr>
            <a:xfrm>
              <a:off x="8445500" y="4802187"/>
              <a:ext cx="454025" cy="755650"/>
            </a:xfrm>
            <a:custGeom>
              <a:avLst/>
              <a:gdLst/>
              <a:ahLst/>
              <a:cxnLst/>
              <a:rect l="l" t="t" r="r" b="b"/>
              <a:pathLst>
                <a:path w="21410" h="21513" extrusionOk="0">
                  <a:moveTo>
                    <a:pt x="20495" y="21513"/>
                  </a:moveTo>
                  <a:cubicBezTo>
                    <a:pt x="20299" y="21513"/>
                    <a:pt x="19906" y="21513"/>
                    <a:pt x="19710" y="21276"/>
                  </a:cubicBezTo>
                  <a:cubicBezTo>
                    <a:pt x="11855" y="14986"/>
                    <a:pt x="5375" y="8102"/>
                    <a:pt x="73" y="744"/>
                  </a:cubicBezTo>
                  <a:cubicBezTo>
                    <a:pt x="-123" y="506"/>
                    <a:pt x="73" y="150"/>
                    <a:pt x="662" y="32"/>
                  </a:cubicBezTo>
                  <a:cubicBezTo>
                    <a:pt x="1055" y="-87"/>
                    <a:pt x="1644" y="150"/>
                    <a:pt x="1841" y="388"/>
                  </a:cubicBezTo>
                  <a:cubicBezTo>
                    <a:pt x="6946" y="7509"/>
                    <a:pt x="13426" y="14392"/>
                    <a:pt x="21281" y="20682"/>
                  </a:cubicBezTo>
                  <a:cubicBezTo>
                    <a:pt x="21477" y="20920"/>
                    <a:pt x="21477" y="21276"/>
                    <a:pt x="21084" y="21394"/>
                  </a:cubicBezTo>
                  <a:cubicBezTo>
                    <a:pt x="20888" y="21513"/>
                    <a:pt x="20692" y="21513"/>
                    <a:pt x="20495" y="21513"/>
                  </a:cubicBezTo>
                  <a:close/>
                </a:path>
              </a:pathLst>
            </a:custGeom>
            <a:solidFill>
              <a:srgbClr val="3A3A3A"/>
            </a:solidFill>
            <a:ln>
              <a:noFill/>
            </a:ln>
          </p:spPr>
          <p:txBody>
            <a:bodyPr spcFirstLastPara="1" wrap="square" lIns="45700" tIns="45700" rIns="45700" bIns="45700" anchor="t"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3913" name="Google Shape;3913;p106" descr="Rectangle 29"/>
            <p:cNvSpPr txBox="1"/>
            <p:nvPr/>
          </p:nvSpPr>
          <p:spPr>
            <a:xfrm>
              <a:off x="9109075" y="652462"/>
              <a:ext cx="280987" cy="584200"/>
            </a:xfrm>
            <a:prstGeom prst="rect">
              <a:avLst/>
            </a:prstGeom>
            <a:noFill/>
            <a:ln>
              <a:noFill/>
            </a:ln>
          </p:spPr>
          <p:txBody>
            <a:bodyPr spcFirstLastPara="1" wrap="square" lIns="0" tIns="0" rIns="0" bIns="0" anchor="t" anchorCtr="0">
              <a:spAutoFit/>
            </a:bodyPr>
            <a:lstStyle/>
            <a:p>
              <a:pPr marL="0" marR="0" lvl="0" indent="0" algn="l" defTabSz="457200" rtl="0" eaLnBrk="1" fontAlgn="auto" latinLnBrk="0" hangingPunct="1">
                <a:lnSpc>
                  <a:spcPct val="100000"/>
                </a:lnSpc>
                <a:spcBef>
                  <a:spcPts val="0"/>
                </a:spcBef>
                <a:spcAft>
                  <a:spcPts val="0"/>
                </a:spcAft>
                <a:buClr>
                  <a:srgbClr val="FFFFFF"/>
                </a:buClr>
                <a:buSzPts val="3800"/>
                <a:buFont typeface="Helvetica Neue"/>
                <a:buNone/>
                <a:tabLst/>
                <a:defRPr/>
              </a:pPr>
              <a:r>
                <a:rPr kumimoji="0" lang="en-IN" sz="3800" b="0" i="0" u="none" strike="noStrike" kern="1200" cap="none" spc="0" normalizeH="0" baseline="0" noProof="0" dirty="0">
                  <a:ln>
                    <a:noFill/>
                  </a:ln>
                  <a:solidFill>
                    <a:srgbClr val="FFFFFF"/>
                  </a:solidFill>
                  <a:effectLst/>
                  <a:uLnTx/>
                  <a:uFillTx/>
                  <a:latin typeface="Helvetica Neue"/>
                  <a:ea typeface="Helvetica Neue"/>
                  <a:cs typeface="Helvetica Neue"/>
                  <a:sym typeface="Helvetica Neue"/>
                </a:rPr>
                <a:t>1</a:t>
              </a:r>
              <a:endParaRPr kumimoji="0" sz="1400" b="0" i="0" u="none" strike="noStrike" kern="1200" cap="none" spc="0" normalizeH="0" baseline="0" noProof="0" dirty="0">
                <a:ln>
                  <a:noFill/>
                </a:ln>
                <a:solidFill>
                  <a:srgbClr val="000000"/>
                </a:solidFill>
                <a:effectLst/>
                <a:uLnTx/>
                <a:uFillTx/>
                <a:latin typeface="Arial"/>
                <a:ea typeface="Arial"/>
                <a:cs typeface="Arial"/>
                <a:sym typeface="Arial"/>
              </a:endParaRPr>
            </a:p>
          </p:txBody>
        </p:sp>
        <p:sp>
          <p:nvSpPr>
            <p:cNvPr id="3914" name="Google Shape;3914;p106" descr="Rectangle 30"/>
            <p:cNvSpPr txBox="1"/>
            <p:nvPr/>
          </p:nvSpPr>
          <p:spPr>
            <a:xfrm>
              <a:off x="8186738" y="2157412"/>
              <a:ext cx="280987" cy="584200"/>
            </a:xfrm>
            <a:prstGeom prst="rect">
              <a:avLst/>
            </a:prstGeom>
            <a:noFill/>
            <a:ln>
              <a:noFill/>
            </a:ln>
          </p:spPr>
          <p:txBody>
            <a:bodyPr spcFirstLastPara="1" wrap="square" lIns="0" tIns="0" rIns="0" bIns="0" anchor="t" anchorCtr="0">
              <a:spAutoFit/>
            </a:bodyPr>
            <a:lstStyle/>
            <a:p>
              <a:pPr marL="0" marR="0" lvl="0" indent="0" algn="l" defTabSz="457200" rtl="0" eaLnBrk="1" fontAlgn="auto" latinLnBrk="0" hangingPunct="1">
                <a:lnSpc>
                  <a:spcPct val="100000"/>
                </a:lnSpc>
                <a:spcBef>
                  <a:spcPts val="0"/>
                </a:spcBef>
                <a:spcAft>
                  <a:spcPts val="0"/>
                </a:spcAft>
                <a:buClr>
                  <a:srgbClr val="FFFFFF"/>
                </a:buClr>
                <a:buSzPts val="3800"/>
                <a:buFont typeface="Helvetica Neue"/>
                <a:buNone/>
                <a:tabLst/>
                <a:defRPr/>
              </a:pPr>
              <a:r>
                <a:rPr kumimoji="0" lang="en-IN" sz="3800" b="0" i="0" u="none" strike="noStrike" kern="1200" cap="none" spc="0" normalizeH="0" baseline="0" noProof="0" dirty="0">
                  <a:ln>
                    <a:noFill/>
                  </a:ln>
                  <a:solidFill>
                    <a:srgbClr val="FFFFFF"/>
                  </a:solidFill>
                  <a:effectLst/>
                  <a:uLnTx/>
                  <a:uFillTx/>
                  <a:latin typeface="Helvetica Neue"/>
                  <a:ea typeface="Helvetica Neue"/>
                  <a:cs typeface="Helvetica Neue"/>
                  <a:sym typeface="Helvetica Neue"/>
                </a:rPr>
                <a:t>2</a:t>
              </a:r>
              <a:endParaRPr kumimoji="0" sz="1400" b="0" i="0" u="none" strike="noStrike" kern="1200" cap="none" spc="0" normalizeH="0" baseline="0" noProof="0" dirty="0">
                <a:ln>
                  <a:noFill/>
                </a:ln>
                <a:solidFill>
                  <a:srgbClr val="000000"/>
                </a:solidFill>
                <a:effectLst/>
                <a:uLnTx/>
                <a:uFillTx/>
                <a:latin typeface="Arial"/>
                <a:ea typeface="Arial"/>
                <a:cs typeface="Arial"/>
                <a:sym typeface="Arial"/>
              </a:endParaRPr>
            </a:p>
          </p:txBody>
        </p:sp>
        <p:sp>
          <p:nvSpPr>
            <p:cNvPr id="3915" name="Google Shape;3915;p106" descr="Rectangle 31"/>
            <p:cNvSpPr txBox="1"/>
            <p:nvPr/>
          </p:nvSpPr>
          <p:spPr>
            <a:xfrm>
              <a:off x="8181975" y="4105275"/>
              <a:ext cx="280987" cy="584200"/>
            </a:xfrm>
            <a:prstGeom prst="rect">
              <a:avLst/>
            </a:prstGeom>
            <a:noFill/>
            <a:ln>
              <a:noFill/>
            </a:ln>
          </p:spPr>
          <p:txBody>
            <a:bodyPr spcFirstLastPara="1" wrap="square" lIns="0" tIns="0" rIns="0" bIns="0" anchor="t" anchorCtr="0">
              <a:spAutoFit/>
            </a:bodyPr>
            <a:lstStyle/>
            <a:p>
              <a:pPr marL="0" marR="0" lvl="0" indent="0" algn="l" defTabSz="457200" rtl="0" eaLnBrk="1" fontAlgn="auto" latinLnBrk="0" hangingPunct="1">
                <a:lnSpc>
                  <a:spcPct val="100000"/>
                </a:lnSpc>
                <a:spcBef>
                  <a:spcPts val="0"/>
                </a:spcBef>
                <a:spcAft>
                  <a:spcPts val="0"/>
                </a:spcAft>
                <a:buClr>
                  <a:srgbClr val="FFFFFF"/>
                </a:buClr>
                <a:buSzPts val="3800"/>
                <a:buFont typeface="Helvetica Neue"/>
                <a:buNone/>
                <a:tabLst/>
                <a:defRPr/>
              </a:pPr>
              <a:r>
                <a:rPr kumimoji="0" lang="en-IN" sz="3800" b="0" i="0" u="none" strike="noStrike" kern="1200" cap="none" spc="0" normalizeH="0" baseline="0" noProof="0">
                  <a:ln>
                    <a:noFill/>
                  </a:ln>
                  <a:solidFill>
                    <a:srgbClr val="FFFFFF"/>
                  </a:solidFill>
                  <a:effectLst/>
                  <a:uLnTx/>
                  <a:uFillTx/>
                  <a:latin typeface="Helvetica Neue"/>
                  <a:ea typeface="Helvetica Neue"/>
                  <a:cs typeface="Helvetica Neue"/>
                  <a:sym typeface="Helvetica Neue"/>
                </a:rPr>
                <a:t>3</a:t>
              </a: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916" name="Google Shape;3916;p106" descr="Rectangle 32"/>
            <p:cNvSpPr txBox="1"/>
            <p:nvPr/>
          </p:nvSpPr>
          <p:spPr>
            <a:xfrm>
              <a:off x="9001125" y="5599112"/>
              <a:ext cx="280987" cy="584200"/>
            </a:xfrm>
            <a:prstGeom prst="rect">
              <a:avLst/>
            </a:prstGeom>
            <a:noFill/>
            <a:ln>
              <a:noFill/>
            </a:ln>
          </p:spPr>
          <p:txBody>
            <a:bodyPr spcFirstLastPara="1" wrap="square" lIns="0" tIns="0" rIns="0" bIns="0" anchor="t" anchorCtr="0">
              <a:spAutoFit/>
            </a:bodyPr>
            <a:lstStyle/>
            <a:p>
              <a:pPr marL="0" marR="0" lvl="0" indent="0" algn="l" defTabSz="457200" rtl="0" eaLnBrk="1" fontAlgn="auto" latinLnBrk="0" hangingPunct="1">
                <a:lnSpc>
                  <a:spcPct val="100000"/>
                </a:lnSpc>
                <a:spcBef>
                  <a:spcPts val="0"/>
                </a:spcBef>
                <a:spcAft>
                  <a:spcPts val="0"/>
                </a:spcAft>
                <a:buClr>
                  <a:srgbClr val="FFFFFF"/>
                </a:buClr>
                <a:buSzPts val="3800"/>
                <a:buFont typeface="Helvetica Neue"/>
                <a:buNone/>
                <a:tabLst/>
                <a:defRPr/>
              </a:pPr>
              <a:r>
                <a:rPr kumimoji="0" lang="en-IN" sz="3800" b="0" i="0" u="none" strike="noStrike" kern="1200" cap="none" spc="0" normalizeH="0" baseline="0" noProof="0">
                  <a:ln>
                    <a:noFill/>
                  </a:ln>
                  <a:solidFill>
                    <a:srgbClr val="FFFFFF"/>
                  </a:solidFill>
                  <a:effectLst/>
                  <a:uLnTx/>
                  <a:uFillTx/>
                  <a:latin typeface="Helvetica Neue"/>
                  <a:ea typeface="Helvetica Neue"/>
                  <a:cs typeface="Helvetica Neue"/>
                  <a:sym typeface="Helvetica Neue"/>
                </a:rPr>
                <a:t>4</a:t>
              </a: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grpSp>
      <p:pic>
        <p:nvPicPr>
          <p:cNvPr id="51" name="Picture 15">
            <a:extLst>
              <a:ext uri="{FF2B5EF4-FFF2-40B4-BE49-F238E27FC236}">
                <a16:creationId xmlns:a16="http://schemas.microsoft.com/office/drawing/2014/main" id="{ADFBD337-8E9D-4248-B1D5-BEFC65CE882A}"/>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4" name="مستطيل 6">
            <a:extLst>
              <a:ext uri="{FF2B5EF4-FFF2-40B4-BE49-F238E27FC236}">
                <a16:creationId xmlns:a16="http://schemas.microsoft.com/office/drawing/2014/main" id="{DC00BEA0-1057-48DC-A6ED-6E9DE6894CD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20" name="Title 1">
            <a:extLst>
              <a:ext uri="{FF2B5EF4-FFF2-40B4-BE49-F238E27FC236}">
                <a16:creationId xmlns:a16="http://schemas.microsoft.com/office/drawing/2014/main" id="{2F884A60-D331-4555-9574-B8AD955273B1}"/>
              </a:ext>
            </a:extLst>
          </p:cNvPr>
          <p:cNvSpPr txBox="1">
            <a:spLocks/>
          </p:cNvSpPr>
          <p:nvPr/>
        </p:nvSpPr>
        <p:spPr>
          <a:xfrm>
            <a:off x="2380880" y="20466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a:ln>
                  <a:noFill/>
                </a:ln>
                <a:solidFill>
                  <a:sysClr val="windowText" lastClr="000000"/>
                </a:solidFill>
                <a:effectLst/>
                <a:uLnTx/>
                <a:uFillTx/>
                <a:latin typeface="Calibri"/>
                <a:ea typeface="+mj-ea"/>
                <a:cs typeface="+mj-cs"/>
              </a:rPr>
              <a:t>Firewalls</a:t>
            </a:r>
            <a:endParaRPr kumimoji="0" lang="en-US" sz="4400" b="1" i="0" u="none" strike="noStrike" kern="1200" cap="none" spc="0" normalizeH="0" baseline="0" noProof="0" dirty="0">
              <a:ln>
                <a:noFill/>
              </a:ln>
              <a:solidFill>
                <a:sysClr val="windowText" lastClr="000000"/>
              </a:solidFill>
              <a:effectLst/>
              <a:uLnTx/>
              <a:uFillTx/>
              <a:latin typeface="Calibri"/>
              <a:ea typeface="+mj-ea"/>
              <a:cs typeface="+mj-cs"/>
            </a:endParaRPr>
          </a:p>
        </p:txBody>
      </p:sp>
      <p:pic>
        <p:nvPicPr>
          <p:cNvPr id="22" name="Picture 2">
            <a:extLst>
              <a:ext uri="{FF2B5EF4-FFF2-40B4-BE49-F238E27FC236}">
                <a16:creationId xmlns:a16="http://schemas.microsoft.com/office/drawing/2014/main" id="{9719DACB-387F-462A-A2DB-1B1EEBBD4CBB}"/>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943480" y="357060"/>
            <a:ext cx="5905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Content Placeholder 2"/>
          <p:cNvSpPr txBox="1">
            <a:spLocks/>
          </p:cNvSpPr>
          <p:nvPr/>
        </p:nvSpPr>
        <p:spPr>
          <a:xfrm>
            <a:off x="2473424" y="1500060"/>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Web application firewall (WAF)</a:t>
            </a: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جداد </a:t>
            </a:r>
            <a:r>
              <a:rPr kumimoji="0" lang="ar-SA" sz="1800" b="1" i="0" u="none" strike="noStrike" kern="1200" cap="none" spc="0" normalizeH="0" baseline="0" noProof="0" dirty="0" err="1">
                <a:ln>
                  <a:noFill/>
                </a:ln>
                <a:solidFill>
                  <a:sysClr val="windowText" lastClr="000000"/>
                </a:solidFill>
                <a:effectLst/>
                <a:uLnTx/>
                <a:uFillTx/>
                <a:latin typeface="Calibri"/>
                <a:ea typeface="+mn-ea"/>
                <a:cs typeface="+mn-cs"/>
              </a:rPr>
              <a:t>الحمايه</a:t>
            </a: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 لتطبيقات الويب</a:t>
            </a: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Protects a web application or web server</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ar-SA" sz="1800" b="0" i="0" u="none" strike="noStrike" kern="1200" cap="none" spc="0" normalizeH="0" baseline="0" noProof="0" dirty="0">
                <a:ln>
                  <a:noFill/>
                </a:ln>
                <a:solidFill>
                  <a:sysClr val="windowText" lastClr="000000"/>
                </a:solidFill>
                <a:effectLst/>
                <a:uLnTx/>
                <a:uFillTx/>
                <a:latin typeface="Calibri"/>
                <a:ea typeface="+mn-ea"/>
                <a:cs typeface="+mn-cs"/>
              </a:rPr>
              <a:t>يحمي تطبيق الويب او خادم الويب</a:t>
            </a: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25" name="Picture 24">
            <a:extLst>
              <a:ext uri="{FF2B5EF4-FFF2-40B4-BE49-F238E27FC236}">
                <a16:creationId xmlns:a16="http://schemas.microsoft.com/office/drawing/2014/main" id="{1E5C9FB7-1FB6-4B95-B063-84DFF5EA1F40}"/>
              </a:ext>
            </a:extLst>
          </p:cNvPr>
          <p:cNvPicPr>
            <a:picLocks noChangeAspect="1"/>
          </p:cNvPicPr>
          <p:nvPr/>
        </p:nvPicPr>
        <p:blipFill>
          <a:blip r:embed="rId5"/>
          <a:stretch>
            <a:fillRect/>
          </a:stretch>
        </p:blipFill>
        <p:spPr>
          <a:xfrm>
            <a:off x="2581418" y="3087749"/>
            <a:ext cx="8617744" cy="2938274"/>
          </a:xfrm>
          <a:prstGeom prst="rect">
            <a:avLst/>
          </a:prstGeom>
        </p:spPr>
      </p:pic>
    </p:spTree>
    <p:extLst>
      <p:ext uri="{BB962C8B-B14F-4D97-AF65-F5344CB8AC3E}">
        <p14:creationId xmlns:p14="http://schemas.microsoft.com/office/powerpoint/2010/main" val="352491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BD1C87-650D-4C3B-8769-2C10F33E508B}"/>
              </a:ext>
            </a:extLst>
          </p:cNvPr>
          <p:cNvSpPr/>
          <p:nvPr/>
        </p:nvSpPr>
        <p:spPr>
          <a:xfrm>
            <a:off x="170329" y="167225"/>
            <a:ext cx="11842377" cy="6494085"/>
          </a:xfrm>
          <a:prstGeom prst="rect">
            <a:avLst/>
          </a:prstGeom>
        </p:spPr>
        <p:txBody>
          <a:bodyPr wrap="square">
            <a:spAutoFit/>
          </a:bodyPr>
          <a:lstStyle/>
          <a:p>
            <a:r>
              <a:rPr lang="en-GB" sz="1600" b="1" dirty="0"/>
              <a:t>A Web Application Firewall </a:t>
            </a:r>
            <a:r>
              <a:rPr lang="en-GB" sz="1600" dirty="0"/>
              <a:t>(WAF) is a security solution designed to protect web applications from various attacks and vulnerabilities. It operates at the application layer (Layer 7) of the OSI model and is specifically tailored to defend against threats targeting web applications.</a:t>
            </a:r>
          </a:p>
          <a:p>
            <a:endParaRPr lang="en-GB" sz="1600" dirty="0"/>
          </a:p>
          <a:p>
            <a:r>
              <a:rPr lang="ar-DZ" sz="1600" dirty="0"/>
              <a:t>جدار الحماية لتطبيقات الويب (</a:t>
            </a:r>
            <a:r>
              <a:rPr lang="en-GB" sz="1600" dirty="0"/>
              <a:t>WAF) </a:t>
            </a:r>
            <a:r>
              <a:rPr lang="ar-DZ" sz="1600" dirty="0"/>
              <a:t>هو حل أمني مصمم لحماية تطبيقات الويب من مختلف الهجمات والثغرات. يعمل على مستوى الطبقة التطبيقية (الطبقة 7) من نموذج </a:t>
            </a:r>
            <a:r>
              <a:rPr lang="en-GB" sz="1600" dirty="0"/>
              <a:t>OSI </a:t>
            </a:r>
            <a:r>
              <a:rPr lang="ar-DZ" sz="1600" dirty="0"/>
              <a:t>ومصمم خصيصًا للدفاع ضد التهديدات المستهدفة لتطبيقات الويب.</a:t>
            </a:r>
            <a:endParaRPr lang="en-GB" sz="1600" dirty="0"/>
          </a:p>
          <a:p>
            <a:endParaRPr lang="en-GB" sz="1600" dirty="0"/>
          </a:p>
          <a:p>
            <a:r>
              <a:rPr lang="en-GB" sz="1600" b="1" dirty="0"/>
              <a:t>Here are some key aspects of a Web Application Firewall: </a:t>
            </a:r>
            <a:r>
              <a:rPr lang="ar-DZ" sz="1600" b="1" dirty="0"/>
              <a:t>وإليك بعض جوانب جدار الحماية لتطبيقات الويب:</a:t>
            </a:r>
            <a:endParaRPr lang="en-GB" sz="1600" b="1" dirty="0"/>
          </a:p>
          <a:p>
            <a:br>
              <a:rPr lang="en-GB" sz="1600" dirty="0"/>
            </a:br>
            <a:r>
              <a:rPr lang="en-GB" sz="1600" b="1" dirty="0"/>
              <a:t>Protection Against Common Web Threats</a:t>
            </a:r>
            <a:r>
              <a:rPr lang="en-GB" sz="1600" dirty="0"/>
              <a:t>: WAFs are equipped to mitigate common web-based attacks such as SQL injection, cross-site scripting (XSS), cross-site request forgery (CSRF), and application-layer DDoS attacks. By inspecting and filtering incoming and outgoing HTTP/HTTPS traffic, WAFs can detect and block malicious payloads and suspicious requests before they reach the web application.</a:t>
            </a:r>
          </a:p>
          <a:p>
            <a:endParaRPr lang="en-GB" sz="1600" dirty="0"/>
          </a:p>
          <a:p>
            <a:br>
              <a:rPr lang="ar-DZ" sz="1600" b="1" dirty="0"/>
            </a:br>
            <a:r>
              <a:rPr lang="ar-DZ" sz="1600" b="1" dirty="0"/>
              <a:t>الحماية من التهديدات الشائعة للويب</a:t>
            </a:r>
            <a:r>
              <a:rPr lang="ar-DZ" sz="1600" dirty="0"/>
              <a:t>: يتميز جدار الحماية لتطبيقات الويب بالقدرة على التعامل مع الهجمات الشائعة على الويب مثل حقن </a:t>
            </a:r>
            <a:r>
              <a:rPr lang="en-GB" sz="1600" dirty="0"/>
              <a:t>SQL، </a:t>
            </a:r>
            <a:r>
              <a:rPr lang="ar-DZ" sz="1600" dirty="0"/>
              <a:t>والنصوص الشرطية عبر المواقع (</a:t>
            </a:r>
            <a:r>
              <a:rPr lang="en-GB" sz="1600" dirty="0"/>
              <a:t>XSS)، </a:t>
            </a:r>
            <a:r>
              <a:rPr lang="ar-DZ" sz="1600" dirty="0"/>
              <a:t>والتزوير عبر المواقع (</a:t>
            </a:r>
            <a:r>
              <a:rPr lang="en-GB" sz="1600" dirty="0"/>
              <a:t>CSRF)، </a:t>
            </a:r>
            <a:r>
              <a:rPr lang="ar-DZ" sz="1600" dirty="0"/>
              <a:t>وهجمات طبقة التطبيق لخدمة رفع الحملات المنسية. من خلال فحص وتصفية حركة المرور </a:t>
            </a:r>
            <a:r>
              <a:rPr lang="en-GB" sz="1600" dirty="0"/>
              <a:t>HTTP/HTTPS </a:t>
            </a:r>
            <a:r>
              <a:rPr lang="ar-DZ" sz="1600" dirty="0"/>
              <a:t>الواردة والصادرة، يمكن لجدار الحماية لتطبيقات الويب اكتشاف وحظر الحمولات الضارة والطلبات المشبوهة قبل وصولها إلى تطبيق الويب.</a:t>
            </a:r>
            <a:endParaRPr lang="en-GB" sz="1600" dirty="0"/>
          </a:p>
          <a:p>
            <a:endParaRPr lang="en-GB" sz="1600" dirty="0"/>
          </a:p>
          <a:p>
            <a:r>
              <a:rPr lang="en-GB" sz="1600" b="1" dirty="0"/>
              <a:t>Web Application Profiling</a:t>
            </a:r>
            <a:r>
              <a:rPr lang="en-GB" sz="1600" dirty="0"/>
              <a:t>: WAFs </a:t>
            </a:r>
            <a:r>
              <a:rPr lang="en-GB" sz="1600" dirty="0" err="1"/>
              <a:t>analyze</a:t>
            </a:r>
            <a:r>
              <a:rPr lang="en-GB" sz="1600" dirty="0"/>
              <a:t> the </a:t>
            </a:r>
            <a:r>
              <a:rPr lang="en-GB" sz="1600" dirty="0" err="1"/>
              <a:t>behavior</a:t>
            </a:r>
            <a:r>
              <a:rPr lang="en-GB" sz="1600" dirty="0"/>
              <a:t> and characteristics of web applications to create a baseline profile of normal traffic patterns and user interactions. Deviations from this baseline can trigger alerts or automated actions to mitigate potential threats, such as anomalous HTTP requests or suspicious user sessions.</a:t>
            </a:r>
          </a:p>
          <a:p>
            <a:endParaRPr lang="en-GB" sz="1600" dirty="0"/>
          </a:p>
          <a:p>
            <a:r>
              <a:rPr lang="ar-DZ" sz="1600" b="1" dirty="0"/>
              <a:t>تحليل تطبيقات الويب</a:t>
            </a:r>
            <a:r>
              <a:rPr lang="ar-DZ" sz="1600" dirty="0"/>
              <a:t>: يحلل جدار الحماية لتطبيقات الويب سلوك وخصائص تطبيقات الويب لإنشاء ملف تعريف أساسي لأنماط حركة المرور الطبيعية وتفاعلات المستخدمين. يمكن أن تثير الانحرافات عن هذا النمط التنبيهات أو الإجراءات الآلية لتخفيف التهديدات المحتملة، مثل الطلبات </a:t>
            </a:r>
            <a:r>
              <a:rPr lang="en-GB" sz="1600" dirty="0"/>
              <a:t>HTTP </a:t>
            </a:r>
            <a:r>
              <a:rPr lang="ar-DZ" sz="1600" dirty="0"/>
              <a:t>غير المعتادة أو الجلسات المشبوهة للمستخدم.</a:t>
            </a:r>
          </a:p>
          <a:p>
            <a:endParaRPr lang="en-GB" sz="1600" dirty="0"/>
          </a:p>
        </p:txBody>
      </p:sp>
    </p:spTree>
    <p:extLst>
      <p:ext uri="{BB962C8B-B14F-4D97-AF65-F5344CB8AC3E}">
        <p14:creationId xmlns:p14="http://schemas.microsoft.com/office/powerpoint/2010/main" val="370939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778A2201-16C8-4646-8604-FE7E27ADF10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7" name="Title 1"/>
          <p:cNvSpPr txBox="1">
            <a:spLocks/>
          </p:cNvSpPr>
          <p:nvPr/>
        </p:nvSpPr>
        <p:spPr>
          <a:xfrm>
            <a:off x="1529542" y="272581"/>
            <a:ext cx="8229600"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kumimoji="0" lang="en-US" sz="3600" b="1" i="0" u="none" strike="noStrike" kern="1200" cap="none" spc="0" normalizeH="0" baseline="0" noProof="0" dirty="0">
                <a:ln>
                  <a:noFill/>
                </a:ln>
                <a:solidFill>
                  <a:sysClr val="windowText" lastClr="000000"/>
                </a:solidFill>
                <a:effectLst/>
                <a:uLnTx/>
                <a:uFillTx/>
                <a:latin typeface="Calibri"/>
                <a:ea typeface="+mj-ea"/>
                <a:cs typeface="+mj-cs"/>
              </a:rPr>
              <a:t>Implementing Network Design</a:t>
            </a:r>
            <a:r>
              <a:rPr lang="ar-SA" sz="3600" b="1" dirty="0">
                <a:solidFill>
                  <a:sysClr val="windowText" lastClr="000000"/>
                </a:solidFill>
                <a:latin typeface="Calibri"/>
              </a:rPr>
              <a:t>تنفيذ تصميم الشبكة</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Content Placeholder 2"/>
          <p:cNvSpPr txBox="1">
            <a:spLocks/>
          </p:cNvSpPr>
          <p:nvPr/>
        </p:nvSpPr>
        <p:spPr>
          <a:xfrm>
            <a:off x="1604357" y="1472308"/>
            <a:ext cx="8229600" cy="4373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775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en-GB" sz="2800" dirty="0">
                <a:ln w="0"/>
                <a:effectLst>
                  <a:outerShdw blurRad="38100" dist="19050" dir="2700000" algn="tl" rotWithShape="0">
                    <a:schemeClr val="dk1">
                      <a:alpha val="40000"/>
                    </a:schemeClr>
                  </a:outerShdw>
                </a:effectLst>
                <a:latin typeface="Calibri"/>
              </a:rPr>
              <a:t>Implementing a network design for </a:t>
            </a:r>
            <a:r>
              <a:rPr lang="en-GB" sz="2800" dirty="0" err="1">
                <a:ln w="0"/>
                <a:effectLst>
                  <a:outerShdw blurRad="38100" dist="19050" dir="2700000" algn="tl" rotWithShape="0">
                    <a:schemeClr val="dk1">
                      <a:alpha val="40000"/>
                    </a:schemeClr>
                  </a:outerShdw>
                </a:effectLst>
                <a:latin typeface="Calibri"/>
              </a:rPr>
              <a:t>defense</a:t>
            </a:r>
            <a:r>
              <a:rPr lang="en-GB" sz="2800" dirty="0">
                <a:ln w="0"/>
                <a:effectLst>
                  <a:outerShdw blurRad="38100" dist="19050" dir="2700000" algn="tl" rotWithShape="0">
                    <a:schemeClr val="dk1">
                      <a:alpha val="40000"/>
                    </a:schemeClr>
                  </a:outerShdw>
                </a:effectLst>
                <a:latin typeface="Calibri"/>
              </a:rPr>
              <a:t> involves several steps to enhance security and protect the network infrastructure from various cyber threats. </a:t>
            </a:r>
            <a:r>
              <a:rPr lang="ar-DZ" sz="2800" dirty="0">
                <a:ln w="0"/>
                <a:effectLst>
                  <a:outerShdw blurRad="38100" dist="19050" dir="2700000" algn="tl" rotWithShape="0">
                    <a:schemeClr val="dk1">
                      <a:alpha val="40000"/>
                    </a:schemeClr>
                  </a:outerShdw>
                </a:effectLst>
                <a:latin typeface="Calibri"/>
              </a:rPr>
              <a:t>تنفيذ تصميم الشبكة للدفاع يتضمن عدة خطوات لتعزيز الأمان وحماية البنية التحتية للشبكة من مختلف التهديدات السيبرانية.</a:t>
            </a:r>
          </a:p>
          <a:p>
            <a:r>
              <a:rPr kumimoji="0" lang="en-GB" sz="2800" i="0" u="none" strike="noStrike" kern="1200" normalizeH="0" baseline="0" noProof="0" dirty="0">
                <a:ln w="0"/>
                <a:effectLst>
                  <a:outerShdw blurRad="38100" dist="19050" dir="2700000" algn="tl" rotWithShape="0">
                    <a:schemeClr val="dk1">
                      <a:alpha val="40000"/>
                    </a:schemeClr>
                  </a:outerShdw>
                </a:effectLst>
                <a:uLnTx/>
                <a:uFillTx/>
                <a:latin typeface="Calibri"/>
              </a:rPr>
              <a:t>1. </a:t>
            </a:r>
            <a:r>
              <a:rPr lang="en-GB" b="1" dirty="0"/>
              <a:t>Assessment and Planning</a:t>
            </a:r>
            <a:r>
              <a:rPr lang="en-GB" dirty="0"/>
              <a:t>: </a:t>
            </a:r>
            <a:r>
              <a:rPr lang="ar-DZ" b="1" dirty="0"/>
              <a:t>التقييم والتخطيط</a:t>
            </a:r>
            <a:r>
              <a:rPr lang="ar-DZ" dirty="0"/>
              <a:t>:</a:t>
            </a:r>
          </a:p>
          <a:p>
            <a:r>
              <a:rPr lang="en-GB" b="1" dirty="0"/>
              <a:t>2. Network Segmentation</a:t>
            </a:r>
            <a:r>
              <a:rPr lang="en-GB" dirty="0"/>
              <a:t>:</a:t>
            </a:r>
            <a:r>
              <a:rPr lang="ar-DZ" b="1" dirty="0"/>
              <a:t> تقسيم الشبكة</a:t>
            </a:r>
            <a:r>
              <a:rPr lang="ar-DZ" dirty="0"/>
              <a:t>:</a:t>
            </a:r>
          </a:p>
          <a:p>
            <a:r>
              <a:rPr kumimoji="0" lang="en-GB" sz="2800" i="0" u="none" strike="noStrike" kern="1200" normalizeH="0" baseline="0" noProof="0" dirty="0">
                <a:ln w="0"/>
                <a:effectLst>
                  <a:outerShdw blurRad="38100" dist="19050" dir="2700000" algn="tl" rotWithShape="0">
                    <a:schemeClr val="dk1">
                      <a:alpha val="40000"/>
                    </a:schemeClr>
                  </a:outerShdw>
                </a:effectLst>
                <a:uLnTx/>
                <a:uFillTx/>
                <a:latin typeface="Calibri"/>
              </a:rPr>
              <a:t>3. </a:t>
            </a:r>
            <a:r>
              <a:rPr lang="en-GB" b="1" dirty="0"/>
              <a:t>Firewall Deployment</a:t>
            </a:r>
            <a:r>
              <a:rPr lang="en-GB" dirty="0"/>
              <a:t>:</a:t>
            </a:r>
            <a:r>
              <a:rPr lang="ar-DZ" b="1" dirty="0"/>
              <a:t> نشر الجدار الناري</a:t>
            </a:r>
            <a:r>
              <a:rPr lang="ar-DZ" dirty="0"/>
              <a:t>:</a:t>
            </a:r>
          </a:p>
          <a:p>
            <a:r>
              <a:rPr kumimoji="0" lang="en-GB" sz="2800" i="0" u="none" strike="noStrike" kern="1200" normalizeH="0" baseline="0" noProof="0" dirty="0">
                <a:ln w="0"/>
                <a:effectLst>
                  <a:outerShdw blurRad="38100" dist="19050" dir="2700000" algn="tl" rotWithShape="0">
                    <a:schemeClr val="dk1">
                      <a:alpha val="40000"/>
                    </a:schemeClr>
                  </a:outerShdw>
                </a:effectLst>
                <a:uLnTx/>
                <a:uFillTx/>
                <a:latin typeface="Calibri"/>
              </a:rPr>
              <a:t>4. </a:t>
            </a:r>
            <a:r>
              <a:rPr lang="en-GB" b="1" dirty="0"/>
              <a:t>Intrusion Detection and Prevention Systems (IDPS)</a:t>
            </a:r>
            <a:r>
              <a:rPr lang="en-GB" dirty="0"/>
              <a:t>:</a:t>
            </a:r>
            <a:r>
              <a:rPr lang="ar-DZ" b="1" dirty="0"/>
              <a:t> أنظمة الكشف والوقاية من الاختراقات (</a:t>
            </a:r>
            <a:r>
              <a:rPr lang="en-GB" b="1" dirty="0"/>
              <a:t>IDPS)</a:t>
            </a:r>
            <a:r>
              <a:rPr lang="en-GB" dirty="0"/>
              <a:t>:</a:t>
            </a:r>
          </a:p>
          <a:p>
            <a:r>
              <a:rPr kumimoji="0" lang="en-GB" sz="2800" i="0" u="none" strike="noStrike" kern="1200" normalizeH="0" baseline="0" noProof="0" dirty="0">
                <a:ln w="0"/>
                <a:effectLst>
                  <a:outerShdw blurRad="38100" dist="19050" dir="2700000" algn="tl" rotWithShape="0">
                    <a:schemeClr val="dk1">
                      <a:alpha val="40000"/>
                    </a:schemeClr>
                  </a:outerShdw>
                </a:effectLst>
                <a:uLnTx/>
                <a:uFillTx/>
                <a:latin typeface="Calibri"/>
              </a:rPr>
              <a:t>5. </a:t>
            </a:r>
            <a:r>
              <a:rPr lang="en-GB" b="1" dirty="0"/>
              <a:t>Encryption and VPNs</a:t>
            </a:r>
            <a:r>
              <a:rPr lang="en-GB" dirty="0"/>
              <a:t>:</a:t>
            </a:r>
            <a:r>
              <a:rPr lang="ar-DZ" b="1" dirty="0"/>
              <a:t> التشفير وشبكات </a:t>
            </a:r>
            <a:r>
              <a:rPr lang="en-GB" b="1" dirty="0"/>
              <a:t>VPN</a:t>
            </a:r>
            <a:r>
              <a:rPr lang="en-GB" dirty="0"/>
              <a:t>:</a:t>
            </a:r>
          </a:p>
          <a:p>
            <a:r>
              <a:rPr kumimoji="0" lang="en-GB" sz="2800" i="0" u="none" strike="noStrike" kern="1200" normalizeH="0" baseline="0" noProof="0" dirty="0">
                <a:ln w="0"/>
                <a:effectLst>
                  <a:outerShdw blurRad="38100" dist="19050" dir="2700000" algn="tl" rotWithShape="0">
                    <a:schemeClr val="dk1">
                      <a:alpha val="40000"/>
                    </a:schemeClr>
                  </a:outerShdw>
                </a:effectLst>
                <a:uLnTx/>
                <a:uFillTx/>
                <a:latin typeface="Calibri"/>
              </a:rPr>
              <a:t>6. </a:t>
            </a:r>
            <a:r>
              <a:rPr lang="en-GB" b="1" dirty="0"/>
              <a:t>Security Monitoring and Incident Response</a:t>
            </a:r>
            <a:r>
              <a:rPr lang="en-GB" dirty="0"/>
              <a:t>:</a:t>
            </a:r>
            <a:r>
              <a:rPr lang="ar-DZ" b="1" dirty="0"/>
              <a:t> رصد الأمان واستجابة الحوادث</a:t>
            </a:r>
            <a:r>
              <a:rPr lang="ar-DZ" dirty="0"/>
              <a:t>:</a:t>
            </a:r>
          </a:p>
        </p:txBody>
      </p:sp>
    </p:spTree>
    <p:extLst>
      <p:ext uri="{BB962C8B-B14F-4D97-AF65-F5344CB8AC3E}">
        <p14:creationId xmlns:p14="http://schemas.microsoft.com/office/powerpoint/2010/main" val="346716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18BC7D-0CD9-4B90-9B0D-BF8AE73CE0C1}"/>
              </a:ext>
            </a:extLst>
          </p:cNvPr>
          <p:cNvSpPr/>
          <p:nvPr/>
        </p:nvSpPr>
        <p:spPr>
          <a:xfrm>
            <a:off x="690282" y="387819"/>
            <a:ext cx="11501718" cy="7232749"/>
          </a:xfrm>
          <a:prstGeom prst="rect">
            <a:avLst/>
          </a:prstGeom>
        </p:spPr>
        <p:txBody>
          <a:bodyPr wrap="square">
            <a:spAutoFit/>
          </a:bodyPr>
          <a:lstStyle/>
          <a:p>
            <a:r>
              <a:rPr lang="en-GB" sz="1600" b="1" dirty="0">
                <a:solidFill>
                  <a:srgbClr val="0D0D0D"/>
                </a:solidFill>
                <a:latin typeface="Söhne"/>
              </a:rPr>
              <a:t>1. Assessment and Planning</a:t>
            </a:r>
            <a:r>
              <a:rPr lang="en-GB" sz="1600" dirty="0">
                <a:solidFill>
                  <a:srgbClr val="0D0D0D"/>
                </a:solidFill>
                <a:latin typeface="Söhne"/>
              </a:rPr>
              <a:t>:</a:t>
            </a:r>
          </a:p>
          <a:p>
            <a:pPr>
              <a:buFont typeface="Arial" panose="020B0604020202020204" pitchFamily="34" charset="0"/>
              <a:buChar char="•"/>
            </a:pPr>
            <a:r>
              <a:rPr lang="en-GB" sz="1600" dirty="0">
                <a:solidFill>
                  <a:srgbClr val="0D0D0D"/>
                </a:solidFill>
                <a:latin typeface="Söhne"/>
              </a:rPr>
              <a:t>Conduct a comprehensive risk assessment to identify potential security vulnerabilities and threats to the network.</a:t>
            </a:r>
          </a:p>
          <a:p>
            <a:pPr>
              <a:buFont typeface="Arial" panose="020B0604020202020204" pitchFamily="34" charset="0"/>
              <a:buChar char="•"/>
            </a:pPr>
            <a:endParaRPr lang="en-GB" sz="1600" b="0" i="0" dirty="0">
              <a:solidFill>
                <a:srgbClr val="0D0D0D"/>
              </a:solidFill>
              <a:effectLst/>
              <a:latin typeface="Söhne"/>
            </a:endParaRPr>
          </a:p>
          <a:p>
            <a:r>
              <a:rPr lang="ar-DZ" sz="1600" b="1" dirty="0"/>
              <a:t>التقييم والتخطيط</a:t>
            </a:r>
            <a:r>
              <a:rPr lang="ar-DZ" sz="1600" dirty="0"/>
              <a:t>:</a:t>
            </a:r>
          </a:p>
          <a:p>
            <a:r>
              <a:rPr lang="ar-DZ" sz="1600" dirty="0"/>
              <a:t>إجراء تقييم شامل للمخاطر لتحديد الثغرات الأمنية المحتملة والتهديدات للشبكة.</a:t>
            </a:r>
            <a:endParaRPr lang="en-GB" sz="1600" dirty="0"/>
          </a:p>
          <a:p>
            <a:endParaRPr lang="en-GB" sz="1600" dirty="0"/>
          </a:p>
          <a:p>
            <a:r>
              <a:rPr lang="en-GB" sz="1600" b="1" dirty="0"/>
              <a:t>2. Network Segmentation</a:t>
            </a:r>
            <a:r>
              <a:rPr lang="en-GB" sz="1600" dirty="0"/>
              <a:t>:</a:t>
            </a:r>
          </a:p>
          <a:p>
            <a:r>
              <a:rPr lang="en-GB" sz="1600" dirty="0"/>
              <a:t>Divide the network into separate segments or zones based on security requirements, business functions, and risk levels.</a:t>
            </a:r>
          </a:p>
          <a:p>
            <a:endParaRPr lang="en-GB" sz="1600" dirty="0"/>
          </a:p>
          <a:p>
            <a:r>
              <a:rPr lang="ar-DZ" sz="1600" b="1" dirty="0"/>
              <a:t>تقسيم الشبكة</a:t>
            </a:r>
            <a:r>
              <a:rPr lang="ar-DZ" sz="1600" dirty="0"/>
              <a:t>:</a:t>
            </a:r>
          </a:p>
          <a:p>
            <a:r>
              <a:rPr lang="ar-DZ" sz="1600" dirty="0"/>
              <a:t>قسم الشبكة إلى أقسام أو مناطق منفصلة بناءً على متطلبات الأمان ووظائف الأعمال ومستويات المخاطر.</a:t>
            </a:r>
            <a:endParaRPr lang="en-GB" sz="1600" dirty="0"/>
          </a:p>
          <a:p>
            <a:endParaRPr lang="en-GB" sz="1600" dirty="0"/>
          </a:p>
          <a:p>
            <a:r>
              <a:rPr lang="en-GB" sz="1600" b="1" dirty="0"/>
              <a:t>3. Firewall Deployment</a:t>
            </a:r>
            <a:r>
              <a:rPr lang="en-GB" sz="1600" dirty="0"/>
              <a:t>:</a:t>
            </a:r>
          </a:p>
          <a:p>
            <a:r>
              <a:rPr lang="en-GB" sz="1600" dirty="0"/>
              <a:t>Deploy firewalls at network perimeters, between network segments, and within the internal network to enforce security policies and control traffic.</a:t>
            </a:r>
          </a:p>
          <a:p>
            <a:r>
              <a:rPr lang="ar-DZ" sz="1600" b="1" dirty="0"/>
              <a:t>نشر الجدار الناري</a:t>
            </a:r>
            <a:r>
              <a:rPr lang="ar-DZ" sz="1600" dirty="0"/>
              <a:t>:</a:t>
            </a:r>
          </a:p>
          <a:p>
            <a:r>
              <a:rPr lang="ar-DZ" sz="1600" dirty="0"/>
              <a:t>نشر جدران نارية على الحواف الشبكية وبين أقسام الشبكة وداخل الشبكة الداخلية لفرض سياسات الأمان والتحكم في حركة المرور.</a:t>
            </a:r>
            <a:endParaRPr lang="en-GB" sz="1600" dirty="0"/>
          </a:p>
          <a:p>
            <a:endParaRPr lang="en-GB" sz="1600" dirty="0"/>
          </a:p>
          <a:p>
            <a:r>
              <a:rPr lang="en-GB" sz="1600" b="1" dirty="0"/>
              <a:t>4. Intrusion Detection and Prevention Systems (IDPS)</a:t>
            </a:r>
            <a:r>
              <a:rPr lang="en-GB" sz="1600" dirty="0"/>
              <a:t>:</a:t>
            </a:r>
          </a:p>
          <a:p>
            <a:r>
              <a:rPr lang="en-GB" sz="1600" dirty="0"/>
              <a:t>Deploy IDPS sensors strategically throughout the network to monitor network traffic for signs of suspicious activities and security breaches.</a:t>
            </a:r>
          </a:p>
          <a:p>
            <a:endParaRPr lang="en-GB" sz="1600" dirty="0"/>
          </a:p>
          <a:p>
            <a:r>
              <a:rPr lang="ar-DZ" sz="1600" b="1" dirty="0"/>
              <a:t>أنظمة الكشف والوقاية من الاختراقات (</a:t>
            </a:r>
            <a:r>
              <a:rPr lang="en-GB" sz="1600" b="1" dirty="0"/>
              <a:t>IDPS)</a:t>
            </a:r>
            <a:r>
              <a:rPr lang="en-GB" sz="1600" dirty="0"/>
              <a:t>:</a:t>
            </a:r>
          </a:p>
          <a:p>
            <a:r>
              <a:rPr lang="ar-DZ" sz="1600" dirty="0"/>
              <a:t>نشر أجهزة استشعار </a:t>
            </a:r>
            <a:r>
              <a:rPr lang="en-GB" sz="1600" dirty="0"/>
              <a:t>IDPS </a:t>
            </a:r>
            <a:r>
              <a:rPr lang="ar-DZ" sz="1600" dirty="0"/>
              <a:t>استراتيجيًا في جميع أنحاء الشبكة لمراقبة حركة المرور الشبكي للكشف عن علامات الأنشطة المشبوهة وانتهاكات الأمان.</a:t>
            </a:r>
          </a:p>
          <a:p>
            <a:endParaRPr lang="en-GB" sz="1600" dirty="0"/>
          </a:p>
          <a:p>
            <a:endParaRPr lang="ar-DZ" sz="1600" dirty="0"/>
          </a:p>
          <a:p>
            <a:endParaRPr lang="ar-DZ" sz="1600" dirty="0"/>
          </a:p>
          <a:p>
            <a:endParaRPr lang="ar-DZ" sz="1600" dirty="0"/>
          </a:p>
          <a:p>
            <a:pPr>
              <a:buFont typeface="Arial" panose="020B0604020202020204" pitchFamily="34" charset="0"/>
              <a:buChar char="•"/>
            </a:pPr>
            <a:endParaRPr lang="en-GB" sz="1600" b="0" i="0" dirty="0">
              <a:solidFill>
                <a:srgbClr val="0D0D0D"/>
              </a:solidFill>
              <a:effectLst/>
              <a:latin typeface="Söhne"/>
            </a:endParaRPr>
          </a:p>
        </p:txBody>
      </p:sp>
    </p:spTree>
    <p:extLst>
      <p:ext uri="{BB962C8B-B14F-4D97-AF65-F5344CB8AC3E}">
        <p14:creationId xmlns:p14="http://schemas.microsoft.com/office/powerpoint/2010/main" val="2829840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8C3EFC-673A-41A0-907C-B73475C79CB8}"/>
              </a:ext>
            </a:extLst>
          </p:cNvPr>
          <p:cNvSpPr/>
          <p:nvPr/>
        </p:nvSpPr>
        <p:spPr>
          <a:xfrm>
            <a:off x="1470212" y="869595"/>
            <a:ext cx="9879106" cy="4247317"/>
          </a:xfrm>
          <a:prstGeom prst="rect">
            <a:avLst/>
          </a:prstGeom>
        </p:spPr>
        <p:txBody>
          <a:bodyPr wrap="square">
            <a:spAutoFit/>
          </a:bodyPr>
          <a:lstStyle/>
          <a:p>
            <a:r>
              <a:rPr lang="en-GB" b="1" dirty="0">
                <a:solidFill>
                  <a:srgbClr val="0D0D0D"/>
                </a:solidFill>
                <a:latin typeface="Söhne"/>
              </a:rPr>
              <a:t>5. Encryption and VPNs</a:t>
            </a:r>
            <a:r>
              <a:rPr lang="en-GB" dirty="0">
                <a:solidFill>
                  <a:srgbClr val="0D0D0D"/>
                </a:solidFill>
                <a:latin typeface="Söhne"/>
              </a:rPr>
              <a:t>:</a:t>
            </a:r>
          </a:p>
          <a:p>
            <a:pPr>
              <a:buFont typeface="Arial" panose="020B0604020202020204" pitchFamily="34" charset="0"/>
              <a:buChar char="•"/>
            </a:pPr>
            <a:r>
              <a:rPr lang="en-GB" dirty="0">
                <a:solidFill>
                  <a:srgbClr val="0D0D0D"/>
                </a:solidFill>
                <a:latin typeface="Söhne"/>
              </a:rPr>
              <a:t>Implement encryption protocols such as SSL/TLS for securing data in transit over the network.</a:t>
            </a:r>
          </a:p>
          <a:p>
            <a:pPr>
              <a:buFont typeface="Arial" panose="020B0604020202020204" pitchFamily="34" charset="0"/>
              <a:buChar char="•"/>
            </a:pPr>
            <a:endParaRPr lang="en-GB" b="0" i="0" dirty="0">
              <a:solidFill>
                <a:srgbClr val="0D0D0D"/>
              </a:solidFill>
              <a:effectLst/>
              <a:latin typeface="Söhne"/>
            </a:endParaRPr>
          </a:p>
          <a:p>
            <a:r>
              <a:rPr lang="ar-DZ" b="1" dirty="0"/>
              <a:t>التشفير وشبكات </a:t>
            </a:r>
            <a:r>
              <a:rPr lang="en-GB" b="1" dirty="0"/>
              <a:t>VPN</a:t>
            </a:r>
            <a:r>
              <a:rPr lang="en-GB" dirty="0"/>
              <a:t>:</a:t>
            </a:r>
          </a:p>
          <a:p>
            <a:r>
              <a:rPr lang="ar-DZ" dirty="0"/>
              <a:t>تنفيذ بروتوكولات التشفير مثل </a:t>
            </a:r>
            <a:r>
              <a:rPr lang="en-GB" dirty="0"/>
              <a:t>SSL/TLS </a:t>
            </a:r>
            <a:r>
              <a:rPr lang="ar-DZ" dirty="0"/>
              <a:t>لتأمين البيانات أثناء النقل عبر الشبكة.</a:t>
            </a:r>
          </a:p>
          <a:p>
            <a:pPr>
              <a:buFont typeface="Arial" panose="020B0604020202020204" pitchFamily="34" charset="0"/>
              <a:buChar char="•"/>
            </a:pPr>
            <a:endParaRPr lang="en-GB" b="0" i="0" dirty="0">
              <a:solidFill>
                <a:srgbClr val="0D0D0D"/>
              </a:solidFill>
              <a:effectLst/>
              <a:latin typeface="Söhne"/>
            </a:endParaRPr>
          </a:p>
          <a:p>
            <a:pPr>
              <a:buFont typeface="Arial" panose="020B0604020202020204" pitchFamily="34" charset="0"/>
              <a:buChar char="•"/>
            </a:pPr>
            <a:endParaRPr lang="en-GB" dirty="0">
              <a:solidFill>
                <a:srgbClr val="0D0D0D"/>
              </a:solidFill>
              <a:latin typeface="Söhne"/>
            </a:endParaRPr>
          </a:p>
          <a:p>
            <a:pPr>
              <a:buFont typeface="Arial" panose="020B0604020202020204" pitchFamily="34" charset="0"/>
              <a:buChar char="•"/>
            </a:pPr>
            <a:endParaRPr lang="en-GB" b="0" i="0" dirty="0">
              <a:solidFill>
                <a:srgbClr val="0D0D0D"/>
              </a:solidFill>
              <a:effectLst/>
              <a:latin typeface="Söhne"/>
            </a:endParaRPr>
          </a:p>
          <a:p>
            <a:r>
              <a:rPr lang="en-GB" b="1" dirty="0"/>
              <a:t>6. Security Monitoring and Incident Response</a:t>
            </a:r>
            <a:r>
              <a:rPr lang="en-GB" dirty="0"/>
              <a:t>:</a:t>
            </a:r>
          </a:p>
          <a:p>
            <a:r>
              <a:rPr lang="en-GB" dirty="0"/>
              <a:t>Implement security monitoring tools and techniques to continuously monitor network traffic, logs, and events for security incidents.</a:t>
            </a:r>
          </a:p>
          <a:p>
            <a:r>
              <a:rPr lang="ar-DZ" b="1" dirty="0"/>
              <a:t>رصد الأمان واستجابة الحوادث</a:t>
            </a:r>
            <a:r>
              <a:rPr lang="ar-DZ" dirty="0"/>
              <a:t>:</a:t>
            </a:r>
          </a:p>
          <a:p>
            <a:r>
              <a:rPr lang="ar-DZ" dirty="0"/>
              <a:t>تنفيذ أدوات وتقنيات مراقبة الأمان لمراقبة حركة المرور الشبكي والسجلات والأحداث للحوادث الأمنية بشكل مستمر.</a:t>
            </a:r>
          </a:p>
          <a:p>
            <a:endParaRPr lang="en-GB" dirty="0"/>
          </a:p>
          <a:p>
            <a:pPr>
              <a:buFont typeface="Arial" panose="020B0604020202020204" pitchFamily="34" charset="0"/>
              <a:buChar char="•"/>
            </a:pPr>
            <a:endParaRPr lang="en-GB" b="0" i="0" dirty="0">
              <a:solidFill>
                <a:srgbClr val="0D0D0D"/>
              </a:solidFill>
              <a:effectLst/>
              <a:latin typeface="Söhne"/>
            </a:endParaRPr>
          </a:p>
        </p:txBody>
      </p:sp>
    </p:spTree>
    <p:extLst>
      <p:ext uri="{BB962C8B-B14F-4D97-AF65-F5344CB8AC3E}">
        <p14:creationId xmlns:p14="http://schemas.microsoft.com/office/powerpoint/2010/main" val="238242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220799" y="1092436"/>
            <a:ext cx="3333251" cy="49631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1"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9" name="مربع نص 8">
            <a:extLst>
              <a:ext uri="{FF2B5EF4-FFF2-40B4-BE49-F238E27FC236}">
                <a16:creationId xmlns:a16="http://schemas.microsoft.com/office/drawing/2014/main" id="{9DAD9C1D-1F31-4180-B583-E6CD48653ECA}"/>
              </a:ext>
            </a:extLst>
          </p:cNvPr>
          <p:cNvSpPr txBox="1"/>
          <p:nvPr/>
        </p:nvSpPr>
        <p:spPr>
          <a:xfrm>
            <a:off x="441748" y="2186535"/>
            <a:ext cx="2959159" cy="2400657"/>
          </a:xfrm>
          <a:prstGeom prst="rect">
            <a:avLst/>
          </a:prstGeom>
          <a:solidFill>
            <a:schemeClr val="bg1"/>
          </a:solidFill>
        </p:spPr>
        <p:txBody>
          <a:bodyPr wrap="square" rtlCol="1">
            <a:spAutoFit/>
          </a:bodyPr>
          <a:lstStyle/>
          <a:p>
            <a:pPr lvl="0" algn="ctr" defTabSz="914400">
              <a:spcBef>
                <a:spcPct val="0"/>
              </a:spcBef>
              <a:defRPr/>
            </a:pPr>
            <a:r>
              <a:rPr lang="en-US" sz="4400" b="1" dirty="0">
                <a:solidFill>
                  <a:sysClr val="windowText" lastClr="000000"/>
                </a:solidFill>
                <a:latin typeface="Calibri"/>
              </a:rPr>
              <a:t>Proxies (Proxy Servers)</a:t>
            </a:r>
            <a:endParaRPr lang="ar-SA" sz="4400" b="1" dirty="0">
              <a:solidFill>
                <a:sysClr val="windowText" lastClr="000000"/>
              </a:solidFill>
              <a:latin typeface="Calibri"/>
            </a:endParaRPr>
          </a:p>
          <a:p>
            <a:pPr lvl="0" algn="ctr" defTabSz="914400">
              <a:spcBef>
                <a:spcPct val="0"/>
              </a:spcBef>
              <a:defRPr/>
            </a:pPr>
            <a:r>
              <a:rPr lang="ar-SA" b="1" dirty="0">
                <a:solidFill>
                  <a:sysClr val="windowText" lastClr="000000"/>
                </a:solidFill>
                <a:latin typeface="Calibri"/>
              </a:rPr>
              <a:t>الوكلاء(خوادم الوكلاء)</a:t>
            </a:r>
            <a:endParaRPr lang="en-US" b="1" dirty="0">
              <a:solidFill>
                <a:sysClr val="windowText" lastClr="000000"/>
              </a:solidFill>
              <a:latin typeface="Calibri"/>
            </a:endParaRPr>
          </a:p>
        </p:txBody>
      </p:sp>
      <p:sp>
        <p:nvSpPr>
          <p:cNvPr id="27" name="مستطيل 6">
            <a:extLst>
              <a:ext uri="{FF2B5EF4-FFF2-40B4-BE49-F238E27FC236}">
                <a16:creationId xmlns:a16="http://schemas.microsoft.com/office/drawing/2014/main" id="{B9FD5DED-4E19-4993-8092-70A6F797C8A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0" name="Content Placeholder 2"/>
          <p:cNvSpPr txBox="1">
            <a:spLocks/>
          </p:cNvSpPr>
          <p:nvPr/>
        </p:nvSpPr>
        <p:spPr>
          <a:xfrm>
            <a:off x="3774999" y="673045"/>
            <a:ext cx="8229600" cy="4963130"/>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Caching content for performance</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حفظ المحتوى لتحسين الاداء</a:t>
            </a:r>
            <a:endParaRPr kumimoji="0" lang="en-US" sz="18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Using URL filters to restrict access</a:t>
            </a:r>
            <a:endParaRPr kumimoji="0" lang="ar-SA"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FF0000"/>
              </a:buClr>
              <a:buSzTx/>
              <a:buNone/>
              <a:tabLst/>
              <a:defRPr/>
            </a:pP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            </a:t>
            </a:r>
            <a:r>
              <a:rPr lang="ar-SA" sz="1800" b="1" dirty="0">
                <a:solidFill>
                  <a:sysClr val="windowText" lastClr="000000"/>
                </a:solidFill>
                <a:latin typeface="Calibri"/>
              </a:rPr>
              <a:t> لتقييد الوصول</a:t>
            </a: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URL</a:t>
            </a: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استخدام فلاتر  </a:t>
            </a: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  </a:t>
            </a: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 </a:t>
            </a:r>
            <a:r>
              <a:rPr kumimoji="0" lang="en-US" sz="1800" b="1" i="0" u="none" strike="noStrike" kern="1200" cap="none" spc="0" normalizeH="0" baseline="0" noProof="0" dirty="0">
                <a:ln>
                  <a:noFill/>
                </a:ln>
                <a:solidFill>
                  <a:sysClr val="windowText" lastClr="000000"/>
                </a:solidFill>
                <a:effectLst/>
                <a:uLnTx/>
                <a:uFillTx/>
                <a:latin typeface="Calibri"/>
                <a:ea typeface="+mn-ea"/>
                <a:cs typeface="+mn-cs"/>
              </a:rPr>
              <a:t>  </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Transparent proxy vs nontransparent proxy</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ar-SA" sz="3200" b="1" i="0" u="none" strike="noStrike" kern="1200" cap="none" spc="0" normalizeH="0" baseline="0" noProof="0" dirty="0">
                <a:ln>
                  <a:noFill/>
                </a:ln>
                <a:solidFill>
                  <a:sysClr val="windowText" lastClr="000000"/>
                </a:solidFill>
                <a:effectLst/>
                <a:uLnTx/>
                <a:uFillTx/>
                <a:latin typeface="Calibri"/>
                <a:ea typeface="+mn-ea"/>
                <a:cs typeface="+mn-cs"/>
              </a:rPr>
              <a:t> </a:t>
            </a: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841749" y="4064410"/>
            <a:ext cx="6542412" cy="2127197"/>
          </a:xfrm>
          <a:prstGeom prst="rect">
            <a:avLst/>
          </a:prstGeom>
        </p:spPr>
      </p:pic>
    </p:spTree>
    <p:extLst>
      <p:ext uri="{BB962C8B-B14F-4D97-AF65-F5344CB8AC3E}">
        <p14:creationId xmlns:p14="http://schemas.microsoft.com/office/powerpoint/2010/main" val="325602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176112" y="1322652"/>
            <a:ext cx="265439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400" b="1">
                <a:solidFill>
                  <a:sysClr val="windowText" lastClr="000000"/>
                </a:solidFill>
                <a:latin typeface="Calibri"/>
              </a:rPr>
              <a:t>Proxies (Proxy Servers)</a:t>
            </a:r>
            <a:endParaRPr lang="en-US" sz="4400" b="1" dirty="0">
              <a:solidFill>
                <a:sysClr val="windowText" lastClr="000000"/>
              </a:solidFill>
              <a:latin typeface="Calibri"/>
            </a:endParaRPr>
          </a:p>
        </p:txBody>
      </p:sp>
      <p:sp>
        <p:nvSpPr>
          <p:cNvPr id="26" name="مستطيل 25">
            <a:extLst>
              <a:ext uri="{FF2B5EF4-FFF2-40B4-BE49-F238E27FC236}">
                <a16:creationId xmlns:a16="http://schemas.microsoft.com/office/drawing/2014/main" id="{81C5A873-1398-4F3B-A2D0-62CFF3C2AD18}"/>
              </a:ext>
            </a:extLst>
          </p:cNvPr>
          <p:cNvSpPr/>
          <p:nvPr/>
        </p:nvSpPr>
        <p:spPr>
          <a:xfrm>
            <a:off x="2903828" y="1367479"/>
            <a:ext cx="225097" cy="49284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0" name="مستطيل 6">
            <a:extLst>
              <a:ext uri="{FF2B5EF4-FFF2-40B4-BE49-F238E27FC236}">
                <a16:creationId xmlns:a16="http://schemas.microsoft.com/office/drawing/2014/main" id="{F190986E-F386-4581-A59B-9961D53CE8B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2" name="Content Placeholder 2"/>
          <p:cNvSpPr txBox="1">
            <a:spLocks/>
          </p:cNvSpPr>
          <p:nvPr/>
        </p:nvSpPr>
        <p:spPr>
          <a:xfrm>
            <a:off x="3428834" y="1311893"/>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Reverse proxy</a:t>
            </a:r>
            <a:r>
              <a:rPr kumimoji="0" lang="ar-SA" sz="3200" b="1" i="0" u="none" strike="noStrike" kern="1200" cap="none" spc="0" normalizeH="0" baseline="0" noProof="0" dirty="0">
                <a:ln>
                  <a:noFill/>
                </a:ln>
                <a:solidFill>
                  <a:sysClr val="windowText" lastClr="000000"/>
                </a:solidFill>
                <a:effectLst/>
                <a:uLnTx/>
                <a:uFillTx/>
                <a:latin typeface="Calibri"/>
                <a:ea typeface="+mn-ea"/>
                <a:cs typeface="+mn-cs"/>
              </a:rPr>
              <a:t> </a:t>
            </a: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الوكيل العكسي</a:t>
            </a:r>
            <a:endParaRPr kumimoji="0" lang="en-US" sz="18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Application proxy</a:t>
            </a:r>
            <a:r>
              <a:rPr kumimoji="0" lang="ar-SA" sz="3200" b="1" i="0" u="none" strike="noStrike" kern="1200" cap="none" spc="0" normalizeH="0" baseline="0" noProof="0" dirty="0">
                <a:ln>
                  <a:noFill/>
                </a:ln>
                <a:solidFill>
                  <a:sysClr val="windowText" lastClr="000000"/>
                </a:solidFill>
                <a:effectLst/>
                <a:uLnTx/>
                <a:uFillTx/>
                <a:latin typeface="Calibri"/>
                <a:ea typeface="+mn-ea"/>
                <a:cs typeface="+mn-cs"/>
              </a:rPr>
              <a:t> </a:t>
            </a:r>
            <a:r>
              <a:rPr kumimoji="0" lang="ar-SA" sz="1800" b="1" i="0" u="none" strike="noStrike" kern="1200" cap="none" spc="0" normalizeH="0" baseline="0" noProof="0" dirty="0">
                <a:ln>
                  <a:noFill/>
                </a:ln>
                <a:solidFill>
                  <a:sysClr val="windowText" lastClr="000000"/>
                </a:solidFill>
                <a:effectLst/>
                <a:uLnTx/>
                <a:uFillTx/>
                <a:latin typeface="Calibri"/>
                <a:ea typeface="+mn-ea"/>
                <a:cs typeface="+mn-cs"/>
              </a:rPr>
              <a:t>الوكيل التطبيقي </a:t>
            </a:r>
            <a:endParaRPr kumimoji="0" lang="en-US" sz="1800" b="1"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634682" y="2325284"/>
            <a:ext cx="7663716" cy="2122025"/>
          </a:xfrm>
          <a:prstGeom prst="rect">
            <a:avLst/>
          </a:prstGeom>
        </p:spPr>
      </p:pic>
    </p:spTree>
    <p:extLst>
      <p:ext uri="{BB962C8B-B14F-4D97-AF65-F5344CB8AC3E}">
        <p14:creationId xmlns:p14="http://schemas.microsoft.com/office/powerpoint/2010/main" val="67729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46" name="Google Shape;1406;p36">
            <a:extLst>
              <a:ext uri="{FF2B5EF4-FFF2-40B4-BE49-F238E27FC236}">
                <a16:creationId xmlns:a16="http://schemas.microsoft.com/office/drawing/2014/main" id="{9CA95F2D-9E75-40AC-BE6F-DA5D2FED82DF}"/>
              </a:ext>
            </a:extLst>
          </p:cNvPr>
          <p:cNvPicPr preferRelativeResize="0"/>
          <p:nvPr/>
        </p:nvPicPr>
        <p:blipFill rotWithShape="1">
          <a:blip r:embed="rId3">
            <a:alphaModFix/>
          </a:blip>
          <a:srcRect/>
          <a:stretch/>
        </p:blipFill>
        <p:spPr>
          <a:xfrm>
            <a:off x="1197562" y="3055880"/>
            <a:ext cx="900112" cy="900112"/>
          </a:xfrm>
          <a:prstGeom prst="rect">
            <a:avLst/>
          </a:prstGeom>
          <a:noFill/>
          <a:ln>
            <a:noFill/>
          </a:ln>
        </p:spPr>
      </p:pic>
      <p:pic>
        <p:nvPicPr>
          <p:cNvPr id="47" name="Google Shape;1407;p36">
            <a:extLst>
              <a:ext uri="{FF2B5EF4-FFF2-40B4-BE49-F238E27FC236}">
                <a16:creationId xmlns:a16="http://schemas.microsoft.com/office/drawing/2014/main" id="{6416086E-1339-46DA-96B2-40BF6603378C}"/>
              </a:ext>
            </a:extLst>
          </p:cNvPr>
          <p:cNvPicPr preferRelativeResize="0"/>
          <p:nvPr/>
        </p:nvPicPr>
        <p:blipFill rotWithShape="1">
          <a:blip r:embed="rId4">
            <a:alphaModFix/>
          </a:blip>
          <a:srcRect/>
          <a:stretch/>
        </p:blipFill>
        <p:spPr>
          <a:xfrm>
            <a:off x="1222962" y="2167610"/>
            <a:ext cx="906462" cy="904875"/>
          </a:xfrm>
          <a:prstGeom prst="rect">
            <a:avLst/>
          </a:prstGeom>
          <a:noFill/>
          <a:ln>
            <a:noFill/>
          </a:ln>
        </p:spPr>
      </p:pic>
      <p:pic>
        <p:nvPicPr>
          <p:cNvPr id="48" name="Google Shape;1408;p36">
            <a:extLst>
              <a:ext uri="{FF2B5EF4-FFF2-40B4-BE49-F238E27FC236}">
                <a16:creationId xmlns:a16="http://schemas.microsoft.com/office/drawing/2014/main" id="{D7192ADC-7AF2-4B5A-8D28-C6AD2F6922D3}"/>
              </a:ext>
            </a:extLst>
          </p:cNvPr>
          <p:cNvPicPr preferRelativeResize="0"/>
          <p:nvPr/>
        </p:nvPicPr>
        <p:blipFill rotWithShape="1">
          <a:blip r:embed="rId5">
            <a:alphaModFix/>
          </a:blip>
          <a:srcRect/>
          <a:stretch/>
        </p:blipFill>
        <p:spPr>
          <a:xfrm>
            <a:off x="1197562" y="4024023"/>
            <a:ext cx="931862" cy="931862"/>
          </a:xfrm>
          <a:prstGeom prst="rect">
            <a:avLst/>
          </a:prstGeom>
          <a:noFill/>
          <a:ln>
            <a:noFill/>
          </a:ln>
        </p:spPr>
      </p:pic>
      <p:sp>
        <p:nvSpPr>
          <p:cNvPr id="38" name="مستطيل 6">
            <a:extLst>
              <a:ext uri="{FF2B5EF4-FFF2-40B4-BE49-F238E27FC236}">
                <a16:creationId xmlns:a16="http://schemas.microsoft.com/office/drawing/2014/main" id="{F5A1EDCE-6DB4-4067-8C5E-E6FFC8B9BF0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pic>
        <p:nvPicPr>
          <p:cNvPr id="16" name="Google Shape;1406;p36">
            <a:extLst>
              <a:ext uri="{FF2B5EF4-FFF2-40B4-BE49-F238E27FC236}">
                <a16:creationId xmlns:a16="http://schemas.microsoft.com/office/drawing/2014/main" id="{A470F759-CFA0-4CBE-9F19-C97688E006DE}"/>
              </a:ext>
            </a:extLst>
          </p:cNvPr>
          <p:cNvPicPr preferRelativeResize="0"/>
          <p:nvPr/>
        </p:nvPicPr>
        <p:blipFill rotWithShape="1">
          <a:blip r:embed="rId3">
            <a:alphaModFix/>
          </a:blip>
          <a:srcRect/>
          <a:stretch/>
        </p:blipFill>
        <p:spPr>
          <a:xfrm>
            <a:off x="1253853" y="1218187"/>
            <a:ext cx="900112" cy="900112"/>
          </a:xfrm>
          <a:prstGeom prst="rect">
            <a:avLst/>
          </a:prstGeom>
          <a:noFill/>
          <a:ln>
            <a:noFill/>
          </a:ln>
        </p:spPr>
      </p:pic>
      <p:pic>
        <p:nvPicPr>
          <p:cNvPr id="17" name="Google Shape;1407;p36">
            <a:extLst>
              <a:ext uri="{FF2B5EF4-FFF2-40B4-BE49-F238E27FC236}">
                <a16:creationId xmlns:a16="http://schemas.microsoft.com/office/drawing/2014/main" id="{6E97C78B-DB67-4DC0-AE4B-92DFAB71D433}"/>
              </a:ext>
            </a:extLst>
          </p:cNvPr>
          <p:cNvPicPr preferRelativeResize="0"/>
          <p:nvPr/>
        </p:nvPicPr>
        <p:blipFill rotWithShape="1">
          <a:blip r:embed="rId4">
            <a:alphaModFix/>
          </a:blip>
          <a:srcRect/>
          <a:stretch/>
        </p:blipFill>
        <p:spPr>
          <a:xfrm>
            <a:off x="1222962" y="4986075"/>
            <a:ext cx="906462" cy="904875"/>
          </a:xfrm>
          <a:prstGeom prst="rect">
            <a:avLst/>
          </a:prstGeom>
          <a:noFill/>
          <a:ln>
            <a:noFill/>
          </a:ln>
        </p:spPr>
      </p:pic>
      <p:sp>
        <p:nvSpPr>
          <p:cNvPr id="11" name="Title 1"/>
          <p:cNvSpPr txBox="1">
            <a:spLocks/>
          </p:cNvSpPr>
          <p:nvPr/>
        </p:nvSpPr>
        <p:spPr>
          <a:xfrm>
            <a:off x="1950305" y="136185"/>
            <a:ext cx="8229600"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a:ln>
                  <a:noFill/>
                </a:ln>
                <a:solidFill>
                  <a:sysClr val="windowText" lastClr="000000"/>
                </a:solidFill>
                <a:effectLst/>
                <a:uLnTx/>
                <a:uFillTx/>
                <a:latin typeface="Calibri"/>
                <a:ea typeface="+mj-ea"/>
                <a:cs typeface="+mj-cs"/>
              </a:rPr>
              <a:t>Chapter 3 Summary</a:t>
            </a:r>
            <a:endParaRPr kumimoji="0" lang="en-US" sz="44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2" name="Content Placeholder 2"/>
          <p:cNvSpPr txBox="1">
            <a:spLocks/>
          </p:cNvSpPr>
          <p:nvPr/>
        </p:nvSpPr>
        <p:spPr>
          <a:xfrm>
            <a:off x="2227811" y="1689607"/>
            <a:ext cx="8229600" cy="4373563"/>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Reviewing Basic Networking Concepts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Basic Networking Protocols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Understanding Basic Network Devices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Implementing Network Designs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Summarizing Routing and Switching Use Cases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Check out the free online labs</a:t>
            </a:r>
          </a:p>
        </p:txBody>
      </p:sp>
    </p:spTree>
    <p:extLst>
      <p:ext uri="{BB962C8B-B14F-4D97-AF65-F5344CB8AC3E}">
        <p14:creationId xmlns:p14="http://schemas.microsoft.com/office/powerpoint/2010/main" val="2474735434"/>
      </p:ext>
    </p:extLst>
  </p:cSld>
  <p:clrMapOvr>
    <a:masterClrMapping/>
  </p:clrMapOvr>
</p:sld>
</file>

<file path=ppt/theme/theme1.xml><?xml version="1.0" encoding="utf-8"?>
<a:theme xmlns:a="http://schemas.openxmlformats.org/drawingml/2006/main" name="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1624</TotalTime>
  <Words>990</Words>
  <Application>Microsoft Office PowerPoint</Application>
  <PresentationFormat>Widescreen</PresentationFormat>
  <Paragraphs>97</Paragraphs>
  <Slides>10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Calibri</vt:lpstr>
      <vt:lpstr>Calibri Light</vt:lpstr>
      <vt:lpstr>GE Thameen</vt:lpstr>
      <vt:lpstr>Helvetica Neue</vt:lpstr>
      <vt:lpstr>Rockwell</vt:lpstr>
      <vt:lpstr>Sakkal Majalla</vt:lpstr>
      <vt:lpstr>Söhne</vt:lpstr>
      <vt:lpstr>Times New Roman</vt:lpstr>
      <vt:lpstr>Wingdings</vt:lpstr>
      <vt:lpstr>أطلس</vt:lpstr>
      <vt:lpstr>سبر 1213 Network Defense  3 Part 3#Lecture   Exploring Network Technologies and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Part Three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1213 سبر</dc:title>
  <dc:creator>Moneerah Nasser Alghonaim</dc:creator>
  <cp:lastModifiedBy>Mohammed Zakariah</cp:lastModifiedBy>
  <cp:revision>321</cp:revision>
  <dcterms:created xsi:type="dcterms:W3CDTF">2021-05-23T05:55:00Z</dcterms:created>
  <dcterms:modified xsi:type="dcterms:W3CDTF">2024-02-13T09:56:49Z</dcterms:modified>
</cp:coreProperties>
</file>