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6" r:id="rId2"/>
    <p:sldId id="352" r:id="rId3"/>
    <p:sldId id="390" r:id="rId4"/>
    <p:sldId id="391" r:id="rId5"/>
    <p:sldId id="392" r:id="rId6"/>
    <p:sldId id="264" r:id="rId7"/>
    <p:sldId id="393" r:id="rId8"/>
    <p:sldId id="394" r:id="rId9"/>
    <p:sldId id="395" r:id="rId10"/>
    <p:sldId id="283" r:id="rId11"/>
    <p:sldId id="396" r:id="rId12"/>
    <p:sldId id="263" r:id="rId13"/>
    <p:sldId id="397" r:id="rId14"/>
    <p:sldId id="398" r:id="rId15"/>
    <p:sldId id="367" r:id="rId16"/>
    <p:sldId id="399" r:id="rId17"/>
    <p:sldId id="400" r:id="rId18"/>
    <p:sldId id="401" r:id="rId19"/>
    <p:sldId id="402" r:id="rId20"/>
    <p:sldId id="403" r:id="rId21"/>
    <p:sldId id="387" r:id="rId22"/>
    <p:sldId id="404" r:id="rId23"/>
    <p:sldId id="405" r:id="rId24"/>
    <p:sldId id="32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AD6"/>
    <a:srgbClr val="7F7B99"/>
    <a:srgbClr val="316757"/>
    <a:srgbClr val="9ED1C2"/>
    <a:srgbClr val="3494BA"/>
    <a:srgbClr val="AAD6E7"/>
    <a:srgbClr val="58B6C0"/>
    <a:srgbClr val="F0A22E"/>
    <a:srgbClr val="F9DAAB"/>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17" autoAdjust="0"/>
    <p:restoredTop sz="94660"/>
  </p:normalViewPr>
  <p:slideViewPr>
    <p:cSldViewPr snapToGrid="0">
      <p:cViewPr varScale="1">
        <p:scale>
          <a:sx n="85" d="100"/>
          <a:sy n="85" d="100"/>
        </p:scale>
        <p:origin x="101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13/02/2024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2/13/2024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2/13/2024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2/13/2024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2/13/2024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2/13/2024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2/13/2024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fld id="{48A87A34-81AB-432B-8DAE-1953F412C126}" type="datetimeFigureOut">
              <a:rPr lang="en-US" dirty="0"/>
              <a:t>2/13/2024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32" name="Flowchart: Delay 10">
            <a:extLst>
              <a:ext uri="{FF2B5EF4-FFF2-40B4-BE49-F238E27FC236}">
                <a16:creationId xmlns:a16="http://schemas.microsoft.com/office/drawing/2014/main" id="{530DC4B3-57F0-4275-AF6C-960710CEFC52}"/>
              </a:ext>
            </a:extLst>
          </p:cNvPr>
          <p:cNvSpPr/>
          <p:nvPr/>
        </p:nvSpPr>
        <p:spPr>
          <a:xfrm>
            <a:off x="-1"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825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fld id="{48A87A34-81AB-432B-8DAE-1953F412C126}" type="datetimeFigureOut">
              <a:rPr lang="en-US" smtClean="0"/>
              <a:pPr/>
              <a:t>2/13/2024</a:t>
            </a:fld>
            <a:endParaRPr lang="en-US" dirty="0"/>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Flowchart: Delay 10">
            <a:extLst>
              <a:ext uri="{FF2B5EF4-FFF2-40B4-BE49-F238E27FC236}">
                <a16:creationId xmlns:a16="http://schemas.microsoft.com/office/drawing/2014/main" id="{BA8A894D-5FE1-4F98-9DF4-9F91D8B46DAA}"/>
              </a:ext>
            </a:extLst>
          </p:cNvPr>
          <p:cNvSpPr/>
          <p:nvPr/>
        </p:nvSpPr>
        <p:spPr>
          <a:xfrm>
            <a:off x="0"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502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2/13/2024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2/13/2024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1" r:id="rId6"/>
    <p:sldLayoutId id="2147483660" r:id="rId7"/>
    <p:sldLayoutId id="2147483655" r:id="rId8"/>
    <p:sldLayoutId id="2147483656" r:id="rId9"/>
    <p:sldLayoutId id="2147483657" r:id="rId10"/>
    <p:sldLayoutId id="2147483658" r:id="rId11"/>
    <p:sldLayoutId id="2147483659" r:id="rId12"/>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example.com/"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1714501"/>
            <a:ext cx="8679915" cy="3733800"/>
          </a:xfrm>
        </p:spPr>
        <p:txBody>
          <a:bodyPr anchor="ctr">
            <a:noAutofit/>
          </a:bodyPr>
          <a:lstStyle/>
          <a:p>
            <a:r>
              <a:rPr lang="ar-SA" sz="3600" b="1" kern="0" dirty="0">
                <a:solidFill>
                  <a:schemeClr val="bg1"/>
                </a:solidFill>
                <a:latin typeface="Sakkal Majalla"/>
                <a:cs typeface="Sakkal Majalla"/>
              </a:rPr>
              <a:t>سبر 1213</a:t>
            </a:r>
            <a:br>
              <a:rPr lang="ar-SA" sz="3600" b="1" kern="0" dirty="0">
                <a:solidFill>
                  <a:schemeClr val="bg1"/>
                </a:solidFill>
                <a:latin typeface="Sakkal Majalla" panose="02000000000000000000" pitchFamily="2" charset="-78"/>
                <a:cs typeface="Sakkal Majalla" panose="02000000000000000000" pitchFamily="2" charset="-78"/>
              </a:rPr>
            </a:br>
            <a:r>
              <a:rPr lang="en-US" sz="3600" b="1" kern="0" dirty="0">
                <a:solidFill>
                  <a:schemeClr val="bg1"/>
                </a:solidFill>
                <a:latin typeface="Sakkal Majalla"/>
                <a:cs typeface="Sakkal Majalla"/>
              </a:rPr>
              <a:t>Network Defense  </a:t>
            </a:r>
            <a:r>
              <a:rPr lang="ar-SA" sz="3600" b="1" kern="0" dirty="0">
                <a:solidFill>
                  <a:schemeClr val="bg1"/>
                </a:solidFill>
                <a:latin typeface="Sakkal Majalla"/>
                <a:cs typeface="Sakkal Majalla"/>
              </a:rPr>
              <a:t> الدفاع عن الشبكات</a:t>
            </a:r>
            <a:br>
              <a:rPr lang="en-US" sz="3600" b="1" kern="0" dirty="0">
                <a:solidFill>
                  <a:schemeClr val="bg1"/>
                </a:solidFill>
                <a:latin typeface="Sakkal Majalla" panose="02000000000000000000" pitchFamily="2" charset="-78"/>
                <a:cs typeface="Sakkal Majalla" panose="02000000000000000000" pitchFamily="2" charset="-78"/>
              </a:rPr>
            </a:br>
            <a:br>
              <a:rPr lang="ar-SA" sz="3600" b="1" kern="0" dirty="0">
                <a:solidFill>
                  <a:schemeClr val="bg1"/>
                </a:solidFill>
                <a:latin typeface="Sakkal Majalla" panose="02000000000000000000" pitchFamily="2" charset="-78"/>
                <a:cs typeface="Sakkal Majalla" panose="02000000000000000000" pitchFamily="2" charset="-78"/>
              </a:rPr>
            </a:br>
            <a:r>
              <a:rPr lang="en-GB" sz="3600" b="1" kern="0" dirty="0">
                <a:solidFill>
                  <a:schemeClr val="bg1"/>
                </a:solidFill>
                <a:latin typeface="Sakkal Majalla"/>
                <a:cs typeface="Sakkal Majalla"/>
              </a:rPr>
              <a:t>3 Part 2</a:t>
            </a:r>
            <a:r>
              <a:rPr lang="ar-SA" sz="3600" b="1" kern="0" dirty="0">
                <a:solidFill>
                  <a:schemeClr val="bg1"/>
                </a:solidFill>
                <a:latin typeface="Sakkal Majalla"/>
                <a:cs typeface="Sakkal Majalla"/>
              </a:rPr>
              <a:t>#</a:t>
            </a:r>
            <a:r>
              <a:rPr lang="en-GB" sz="3600" b="1" kern="0" dirty="0">
                <a:solidFill>
                  <a:schemeClr val="bg1"/>
                </a:solidFill>
                <a:latin typeface="Sakkal Majalla"/>
                <a:cs typeface="Sakkal Majalla"/>
              </a:rPr>
              <a:t>Lecture  </a:t>
            </a:r>
            <a:br>
              <a:rPr lang="ar-SA" sz="3600" b="1" kern="0" dirty="0">
                <a:solidFill>
                  <a:schemeClr val="bg1"/>
                </a:solidFill>
                <a:latin typeface="Sakkal Majalla" panose="02000000000000000000" pitchFamily="2" charset="-78"/>
                <a:cs typeface="Sakkal Majalla" panose="02000000000000000000" pitchFamily="2" charset="-78"/>
              </a:rPr>
            </a:br>
            <a:r>
              <a:rPr lang="en-US" sz="3600" b="1" dirty="0"/>
              <a:t>Exploring Network Technologies</a:t>
            </a:r>
            <a:br>
              <a:rPr lang="en-US" sz="3600" b="1" dirty="0"/>
            </a:br>
            <a:r>
              <a:rPr lang="en-US" sz="3600" b="1" dirty="0"/>
              <a:t>and Tools</a:t>
            </a:r>
            <a:r>
              <a:rPr lang="ar-SA" sz="3600" b="1" dirty="0"/>
              <a:t> </a:t>
            </a:r>
            <a:br>
              <a:rPr lang="ar-SA" sz="3600" b="1" dirty="0"/>
            </a:br>
            <a:r>
              <a:rPr lang="ar-SA" sz="1800" b="1" dirty="0"/>
              <a:t>استكشاف تقنيات و أدوات الشبكة</a:t>
            </a:r>
            <a:br>
              <a:rPr lang="en-US" sz="3600" b="1" dirty="0"/>
            </a:br>
            <a:br>
              <a:rPr lang="en-US" sz="3600" b="1" dirty="0"/>
            </a:br>
            <a:br>
              <a:rPr lang="en-US" sz="3600" b="1" dirty="0"/>
            </a:br>
            <a:endParaRPr lang="ar-SA" sz="3600" b="1" dirty="0">
              <a:solidFill>
                <a:schemeClr val="bg1"/>
              </a:solidFill>
              <a:latin typeface="Sakkal Majalla"/>
              <a:cs typeface="Sakkal Majalla"/>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a:extLst>
              <a:ext uri="{FF2B5EF4-FFF2-40B4-BE49-F238E27FC236}">
                <a16:creationId xmlns:a16="http://schemas.microsoft.com/office/drawing/2014/main" id="{8CE9C4F5-E5C5-4A46-A646-BD92F7EE0539}"/>
              </a:ext>
            </a:extLst>
          </p:cNvPr>
          <p:cNvSpPr/>
          <p:nvPr/>
        </p:nvSpPr>
        <p:spPr>
          <a:xfrm>
            <a:off x="203092" y="1301620"/>
            <a:ext cx="2982686" cy="42547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
        <p:nvSpPr>
          <p:cNvPr id="9" name="مستطيل 8">
            <a:extLst>
              <a:ext uri="{FF2B5EF4-FFF2-40B4-BE49-F238E27FC236}">
                <a16:creationId xmlns:a16="http://schemas.microsoft.com/office/drawing/2014/main" id="{567CCC72-6306-47F3-A04F-BFCD65803853}"/>
              </a:ext>
            </a:extLst>
          </p:cNvPr>
          <p:cNvSpPr/>
          <p:nvPr/>
        </p:nvSpPr>
        <p:spPr>
          <a:xfrm>
            <a:off x="582185" y="2070539"/>
            <a:ext cx="3159945" cy="4097386"/>
          </a:xfrm>
          <a:prstGeom prst="rect">
            <a:avLst/>
          </a:prstGeom>
          <a:solidFill>
            <a:schemeClr val="bg1"/>
          </a:solidFill>
          <a:ln w="381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defTabSz="914400">
              <a:spcBef>
                <a:spcPct val="0"/>
              </a:spcBef>
              <a:defRPr/>
            </a:pPr>
            <a:r>
              <a:rPr lang="en-US" sz="4400" b="1" dirty="0">
                <a:solidFill>
                  <a:sysClr val="windowText" lastClr="000000"/>
                </a:solidFill>
                <a:latin typeface="Calibri"/>
              </a:rPr>
              <a:t>Protocols and Use Cases</a:t>
            </a:r>
          </a:p>
          <a:p>
            <a:pPr lvl="0" algn="ctr" defTabSz="914400">
              <a:spcBef>
                <a:spcPct val="0"/>
              </a:spcBef>
              <a:defRPr/>
            </a:pPr>
            <a:r>
              <a:rPr lang="ar-SA" b="1" dirty="0">
                <a:solidFill>
                  <a:sysClr val="windowText" lastClr="000000"/>
                </a:solidFill>
                <a:latin typeface="Calibri"/>
              </a:rPr>
              <a:t>البروتوكولات وحالات الاستخدام</a:t>
            </a:r>
            <a:endParaRPr lang="en-US" b="1" dirty="0">
              <a:solidFill>
                <a:sysClr val="windowText" lastClr="000000"/>
              </a:solidFill>
              <a:latin typeface="Calibri"/>
            </a:endParaRPr>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3" name="مثلث متساوي الساقين 12">
            <a:extLst>
              <a:ext uri="{FF2B5EF4-FFF2-40B4-BE49-F238E27FC236}">
                <a16:creationId xmlns:a16="http://schemas.microsoft.com/office/drawing/2014/main" id="{46D5173D-9DF3-4246-852C-E85F15B8F514}"/>
              </a:ext>
            </a:extLst>
          </p:cNvPr>
          <p:cNvSpPr/>
          <p:nvPr/>
        </p:nvSpPr>
        <p:spPr>
          <a:xfrm rot="5400000" flipH="1">
            <a:off x="3727130" y="3571039"/>
            <a:ext cx="439084" cy="379093"/>
          </a:xfrm>
          <a:prstGeom prst="triangle">
            <a:avLst>
              <a:gd name="adj" fmla="val 47785"/>
            </a:avLst>
          </a:prstGeom>
          <a:solidFill>
            <a:srgbClr val="7F7B99"/>
          </a:solidFill>
          <a:ln>
            <a:solidFill>
              <a:srgbClr val="7F7B99"/>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10" name="مستطيل 6">
            <a:extLst>
              <a:ext uri="{FF2B5EF4-FFF2-40B4-BE49-F238E27FC236}">
                <a16:creationId xmlns:a16="http://schemas.microsoft.com/office/drawing/2014/main" id="{FC0F1747-A0DC-4AE6-A122-500252DA86B1}"/>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
        <p:nvSpPr>
          <p:cNvPr id="11" name="Title 1">
            <a:extLst>
              <a:ext uri="{FF2B5EF4-FFF2-40B4-BE49-F238E27FC236}">
                <a16:creationId xmlns:a16="http://schemas.microsoft.com/office/drawing/2014/main" id="{9A579277-9C16-44FB-9F65-CBFC7C73D045}"/>
              </a:ext>
            </a:extLst>
          </p:cNvPr>
          <p:cNvSpPr txBox="1">
            <a:spLocks/>
          </p:cNvSpPr>
          <p:nvPr/>
        </p:nvSpPr>
        <p:spPr>
          <a:xfrm>
            <a:off x="3969900" y="78650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17" name="Content Placeholder 2">
            <a:extLst>
              <a:ext uri="{FF2B5EF4-FFF2-40B4-BE49-F238E27FC236}">
                <a16:creationId xmlns:a16="http://schemas.microsoft.com/office/drawing/2014/main" id="{437E2E89-1315-4610-953B-E9CB8E7DC5F8}"/>
              </a:ext>
            </a:extLst>
          </p:cNvPr>
          <p:cNvSpPr txBox="1">
            <a:spLocks/>
          </p:cNvSpPr>
          <p:nvPr/>
        </p:nvSpPr>
        <p:spPr>
          <a:xfrm>
            <a:off x="4221360" y="1622742"/>
            <a:ext cx="8229600" cy="43735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3200" b="1"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DB5F1C61-C3E6-40F6-8F5E-F2707410243D}"/>
              </a:ext>
            </a:extLst>
          </p:cNvPr>
          <p:cNvSpPr/>
          <p:nvPr/>
        </p:nvSpPr>
        <p:spPr>
          <a:xfrm>
            <a:off x="4121223" y="447888"/>
            <a:ext cx="7372199" cy="6186309"/>
          </a:xfrm>
          <a:prstGeom prst="rect">
            <a:avLst/>
          </a:prstGeom>
        </p:spPr>
        <p:txBody>
          <a:bodyPr wrap="square">
            <a:spAutoFit/>
          </a:bodyPr>
          <a:lstStyle/>
          <a:p>
            <a:pPr>
              <a:buFont typeface="+mj-lt"/>
              <a:buAutoNum type="arabicPeriod"/>
            </a:pPr>
            <a:r>
              <a:rPr lang="en-GB" b="1" dirty="0">
                <a:solidFill>
                  <a:srgbClr val="0D0D0D"/>
                </a:solidFill>
                <a:latin typeface="Söhne"/>
              </a:rPr>
              <a:t>HTTP (Hypertext Transfer Protocol)</a:t>
            </a:r>
            <a:r>
              <a:rPr lang="en-GB" dirty="0">
                <a:solidFill>
                  <a:srgbClr val="0D0D0D"/>
                </a:solidFill>
                <a:latin typeface="Söhne"/>
              </a:rPr>
              <a:t>:</a:t>
            </a:r>
          </a:p>
          <a:p>
            <a:pPr lvl="1"/>
            <a:r>
              <a:rPr lang="en-GB" b="1" dirty="0">
                <a:solidFill>
                  <a:srgbClr val="0D0D0D"/>
                </a:solidFill>
                <a:latin typeface="Söhne"/>
              </a:rPr>
              <a:t>Use Case</a:t>
            </a:r>
            <a:r>
              <a:rPr lang="en-GB" dirty="0">
                <a:solidFill>
                  <a:srgbClr val="0D0D0D"/>
                </a:solidFill>
                <a:latin typeface="Söhne"/>
              </a:rPr>
              <a:t>: Used for transmitting hypertext over the Internet. It is the foundation of data communication for the World Wide Web.</a:t>
            </a:r>
          </a:p>
          <a:p>
            <a:pPr lvl="1"/>
            <a:r>
              <a:rPr lang="en-GB" dirty="0"/>
              <a:t>HTTP (</a:t>
            </a:r>
            <a:r>
              <a:rPr lang="ar-DZ" dirty="0"/>
              <a:t>بروتوكول نقل نصوص الوسائط): حالة الاستخدام: يُستخدم لنقل النصوص الوسائط عبر الإنترنت. إنه أساس التواصل البياني للشبكة العالمية.</a:t>
            </a:r>
            <a:endParaRPr lang="en-GB" dirty="0">
              <a:solidFill>
                <a:srgbClr val="0D0D0D"/>
              </a:solidFill>
              <a:latin typeface="Söhne"/>
            </a:endParaRPr>
          </a:p>
          <a:p>
            <a:pPr lvl="1"/>
            <a:endParaRPr lang="en-GB" dirty="0">
              <a:solidFill>
                <a:srgbClr val="0D0D0D"/>
              </a:solidFill>
              <a:latin typeface="Söhne"/>
            </a:endParaRPr>
          </a:p>
          <a:p>
            <a:pPr>
              <a:buFont typeface="+mj-lt"/>
              <a:buAutoNum type="arabicPeriod"/>
            </a:pPr>
            <a:r>
              <a:rPr lang="en-GB" b="1" dirty="0">
                <a:solidFill>
                  <a:srgbClr val="0D0D0D"/>
                </a:solidFill>
                <a:latin typeface="Söhne"/>
              </a:rPr>
              <a:t>HTTPS (Hypertext Transfer Protocol Secure)</a:t>
            </a:r>
            <a:r>
              <a:rPr lang="en-GB" dirty="0">
                <a:solidFill>
                  <a:srgbClr val="0D0D0D"/>
                </a:solidFill>
                <a:latin typeface="Söhne"/>
              </a:rPr>
              <a:t>:</a:t>
            </a:r>
          </a:p>
          <a:p>
            <a:pPr lvl="1"/>
            <a:r>
              <a:rPr lang="en-GB" b="1" dirty="0">
                <a:solidFill>
                  <a:srgbClr val="0D0D0D"/>
                </a:solidFill>
                <a:latin typeface="Söhne"/>
              </a:rPr>
              <a:t>Use Case</a:t>
            </a:r>
            <a:r>
              <a:rPr lang="en-GB" dirty="0">
                <a:solidFill>
                  <a:srgbClr val="0D0D0D"/>
                </a:solidFill>
                <a:latin typeface="Söhne"/>
              </a:rPr>
              <a:t>: Similar to HTTP but adds a layer of security through SSL/TLS encryption. It's commonly used for secure communication over the Internet, particularly for sensitive data like login credentials and financial transactions.</a:t>
            </a:r>
          </a:p>
          <a:p>
            <a:pPr lvl="1"/>
            <a:r>
              <a:rPr lang="en-GB" dirty="0"/>
              <a:t>HTTPS (</a:t>
            </a:r>
            <a:r>
              <a:rPr lang="ar-DZ" dirty="0"/>
              <a:t>بروتوكول نقل النصوص الوسائط المؤمّن): حالة الاستخدام: يشبه </a:t>
            </a:r>
            <a:r>
              <a:rPr lang="en-GB" dirty="0"/>
              <a:t>HTTP </a:t>
            </a:r>
            <a:r>
              <a:rPr lang="ar-DZ" dirty="0"/>
              <a:t>ولكنه يضيف طبقة أمان عبر تشفير </a:t>
            </a:r>
            <a:r>
              <a:rPr lang="en-GB" dirty="0"/>
              <a:t>SSL/TLS. </a:t>
            </a:r>
            <a:r>
              <a:rPr lang="ar-DZ" dirty="0"/>
              <a:t>يُستخدم عادة للتواصل الآمن عبر الإنترنت، بخاصة للبيانات الحساسة مثل بيانات تسجيل الدخول والمعاملات المالية.</a:t>
            </a:r>
            <a:endParaRPr lang="en-GB" dirty="0"/>
          </a:p>
          <a:p>
            <a:pPr lvl="1"/>
            <a:endParaRPr lang="en-GB" dirty="0">
              <a:solidFill>
                <a:srgbClr val="0D0D0D"/>
              </a:solidFill>
              <a:latin typeface="Söhne"/>
            </a:endParaRPr>
          </a:p>
          <a:p>
            <a:pPr>
              <a:buFont typeface="+mj-lt"/>
              <a:buAutoNum type="arabicPeriod"/>
            </a:pPr>
            <a:r>
              <a:rPr lang="en-GB" b="1" dirty="0">
                <a:solidFill>
                  <a:srgbClr val="0D0D0D"/>
                </a:solidFill>
                <a:latin typeface="Söhne"/>
              </a:rPr>
              <a:t>FTP (File Transfer Protocol)</a:t>
            </a:r>
            <a:r>
              <a:rPr lang="en-GB" dirty="0">
                <a:solidFill>
                  <a:srgbClr val="0D0D0D"/>
                </a:solidFill>
                <a:latin typeface="Söhne"/>
              </a:rPr>
              <a:t>:</a:t>
            </a:r>
          </a:p>
          <a:p>
            <a:pPr lvl="1"/>
            <a:r>
              <a:rPr lang="en-GB" b="1" dirty="0">
                <a:solidFill>
                  <a:srgbClr val="0D0D0D"/>
                </a:solidFill>
                <a:latin typeface="Söhne"/>
              </a:rPr>
              <a:t>Use Case</a:t>
            </a:r>
            <a:r>
              <a:rPr lang="en-GB" dirty="0">
                <a:solidFill>
                  <a:srgbClr val="0D0D0D"/>
                </a:solidFill>
                <a:latin typeface="Söhne"/>
              </a:rPr>
              <a:t>: Used for transferring files between a client and server on a computer network. It provides a straightforward method for uploading, downloading, and managing files.</a:t>
            </a:r>
          </a:p>
          <a:p>
            <a:pPr lvl="1"/>
            <a:r>
              <a:rPr lang="en-GB" dirty="0"/>
              <a:t>FTP (</a:t>
            </a:r>
            <a:r>
              <a:rPr lang="ar-DZ" dirty="0"/>
              <a:t>بروتوكول نقل الملفات): حالة الاستخدام: يُستخدم لنقل الملفات بين عميل وخادم على شبكة الحاسوب. يوفر طريقة مباشرة لتحميل وتنزيل وإدارة الملفات.</a:t>
            </a:r>
            <a:endParaRPr lang="en-GB" dirty="0">
              <a:solidFill>
                <a:srgbClr val="0D0D0D"/>
              </a:solidFill>
              <a:latin typeface="Söhne"/>
            </a:endParaRPr>
          </a:p>
          <a:p>
            <a:pPr marL="742950" lvl="1" indent="-285750">
              <a:buFont typeface="+mj-lt"/>
              <a:buAutoNum type="arabicPeriod"/>
            </a:pPr>
            <a:endParaRPr lang="en-GB" b="0" i="0" dirty="0">
              <a:solidFill>
                <a:srgbClr val="0D0D0D"/>
              </a:solidFill>
              <a:effectLst/>
              <a:latin typeface="Söhne"/>
            </a:endParaRPr>
          </a:p>
        </p:txBody>
      </p:sp>
    </p:spTree>
    <p:extLst>
      <p:ext uri="{BB962C8B-B14F-4D97-AF65-F5344CB8AC3E}">
        <p14:creationId xmlns:p14="http://schemas.microsoft.com/office/powerpoint/2010/main" val="177886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2FB80B-9AB2-4B2B-BC26-9467C9F0D6AD}"/>
              </a:ext>
            </a:extLst>
          </p:cNvPr>
          <p:cNvSpPr/>
          <p:nvPr/>
        </p:nvSpPr>
        <p:spPr>
          <a:xfrm>
            <a:off x="640465" y="562182"/>
            <a:ext cx="10621701" cy="3693319"/>
          </a:xfrm>
          <a:prstGeom prst="rect">
            <a:avLst/>
          </a:prstGeom>
        </p:spPr>
        <p:txBody>
          <a:bodyPr wrap="square">
            <a:spAutoFit/>
          </a:bodyPr>
          <a:lstStyle/>
          <a:p>
            <a:r>
              <a:rPr lang="en-GB" b="1" dirty="0">
                <a:solidFill>
                  <a:srgbClr val="0D0D0D"/>
                </a:solidFill>
                <a:latin typeface="Söhne"/>
              </a:rPr>
              <a:t>4. SFTP (SSH File Transfer Protocol)</a:t>
            </a:r>
            <a:r>
              <a:rPr lang="en-GB" dirty="0">
                <a:solidFill>
                  <a:srgbClr val="0D0D0D"/>
                </a:solidFill>
                <a:latin typeface="Söhne"/>
              </a:rPr>
              <a:t>:</a:t>
            </a:r>
          </a:p>
          <a:p>
            <a:pPr lvl="1"/>
            <a:r>
              <a:rPr lang="en-GB" b="1" dirty="0">
                <a:solidFill>
                  <a:srgbClr val="0D0D0D"/>
                </a:solidFill>
                <a:latin typeface="Söhne"/>
              </a:rPr>
              <a:t>Use Case</a:t>
            </a:r>
            <a:r>
              <a:rPr lang="en-GB" dirty="0">
                <a:solidFill>
                  <a:srgbClr val="0D0D0D"/>
                </a:solidFill>
                <a:latin typeface="Söhne"/>
              </a:rPr>
              <a:t>: Builds on SSH (Secure Shell) protocol to provide secure file transfer capabilities. It's commonly used for secure file transfer and remote file management over a network.</a:t>
            </a:r>
          </a:p>
          <a:p>
            <a:pPr lvl="1"/>
            <a:endParaRPr lang="en-GB" dirty="0">
              <a:solidFill>
                <a:srgbClr val="0D0D0D"/>
              </a:solidFill>
              <a:latin typeface="Söhne"/>
            </a:endParaRPr>
          </a:p>
          <a:p>
            <a:pPr lvl="1"/>
            <a:r>
              <a:rPr lang="en-GB" dirty="0"/>
              <a:t>SFTP (</a:t>
            </a:r>
            <a:r>
              <a:rPr lang="ar-DZ" dirty="0"/>
              <a:t>بروتوكول نقل الملفات عبر </a:t>
            </a:r>
            <a:r>
              <a:rPr lang="en-GB" dirty="0"/>
              <a:t>SSH): </a:t>
            </a:r>
            <a:r>
              <a:rPr lang="ar-DZ" dirty="0"/>
              <a:t>حالة الاستخدام: يعتمد على بروتوكول </a:t>
            </a:r>
            <a:r>
              <a:rPr lang="en-GB" dirty="0"/>
              <a:t>SSH (</a:t>
            </a:r>
            <a:r>
              <a:rPr lang="ar-DZ" dirty="0"/>
              <a:t>القناة الآمنة) لتوفير قدرات نقل الملفات الآمنة. يُستخدم عادة لنقل الملفات بشكل آمن وإدارة الملفات عن بعد عبر الشبكة.</a:t>
            </a:r>
            <a:endParaRPr lang="en-GB" dirty="0"/>
          </a:p>
          <a:p>
            <a:pPr lvl="1"/>
            <a:endParaRPr lang="en-GB" b="1" dirty="0">
              <a:solidFill>
                <a:srgbClr val="0D0D0D"/>
              </a:solidFill>
              <a:latin typeface="Söhne"/>
            </a:endParaRPr>
          </a:p>
          <a:p>
            <a:pPr lvl="1"/>
            <a:endParaRPr lang="en-GB" b="1" dirty="0">
              <a:solidFill>
                <a:srgbClr val="0D0D0D"/>
              </a:solidFill>
              <a:latin typeface="Söhne"/>
            </a:endParaRPr>
          </a:p>
          <a:p>
            <a:pPr lvl="1"/>
            <a:r>
              <a:rPr lang="en-GB" b="1" dirty="0">
                <a:solidFill>
                  <a:srgbClr val="0D0D0D"/>
                </a:solidFill>
                <a:latin typeface="Söhne"/>
              </a:rPr>
              <a:t>5. </a:t>
            </a:r>
            <a:r>
              <a:rPr lang="en-GB" b="1" dirty="0"/>
              <a:t>SMTP (Simple Mail Transfer Protocol)</a:t>
            </a:r>
            <a:r>
              <a:rPr lang="en-GB" dirty="0"/>
              <a:t>:</a:t>
            </a:r>
            <a:r>
              <a:rPr lang="en-GB" b="1" dirty="0"/>
              <a:t>Use Case</a:t>
            </a:r>
            <a:r>
              <a:rPr lang="en-GB" dirty="0"/>
              <a:t>: Used for sending email messages between servers. It is a standard protocol for email transmission over the Internet.</a:t>
            </a:r>
          </a:p>
          <a:p>
            <a:pPr lvl="1"/>
            <a:endParaRPr lang="en-GB" dirty="0"/>
          </a:p>
          <a:p>
            <a:pPr lvl="1"/>
            <a:r>
              <a:rPr lang="en-GB" dirty="0"/>
              <a:t>SMTP (</a:t>
            </a:r>
            <a:r>
              <a:rPr lang="ar-DZ" dirty="0"/>
              <a:t>بروتوكول نقل البريد البسيط): حالة الاستخدام: يُستخدم لإرسال رسائل البريد الإلكتروني بين خوادم البريد الإلكتروني. إنه بروتوكول قياسي لنقل البريد الإلكتروني عبر الإنترنت.</a:t>
            </a:r>
            <a:endParaRPr lang="en-GB" dirty="0"/>
          </a:p>
        </p:txBody>
      </p:sp>
    </p:spTree>
    <p:extLst>
      <p:ext uri="{BB962C8B-B14F-4D97-AF65-F5344CB8AC3E}">
        <p14:creationId xmlns:p14="http://schemas.microsoft.com/office/powerpoint/2010/main" val="3975946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a:extLst>
              <a:ext uri="{FF2B5EF4-FFF2-40B4-BE49-F238E27FC236}">
                <a16:creationId xmlns:a16="http://schemas.microsoft.com/office/drawing/2014/main" id="{4AC2C276-0DC4-4145-B73D-20D487EB7FF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5">
            <a:extLst>
              <a:ext uri="{FF2B5EF4-FFF2-40B4-BE49-F238E27FC236}">
                <a16:creationId xmlns:a16="http://schemas.microsoft.com/office/drawing/2014/main" id="{7F266136-851B-416D-B61C-0A562D4CC6FD}"/>
              </a:ext>
            </a:extLst>
          </p:cNvPr>
          <p:cNvSpPr/>
          <p:nvPr/>
        </p:nvSpPr>
        <p:spPr>
          <a:xfrm>
            <a:off x="220799" y="1092436"/>
            <a:ext cx="3333251" cy="49631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defTabSz="914400">
              <a:spcBef>
                <a:spcPct val="0"/>
              </a:spcBef>
              <a:defRPr/>
            </a:pPr>
            <a:r>
              <a:rPr lang="en-US" sz="4000" b="1" dirty="0">
                <a:solidFill>
                  <a:sysClr val="windowText" lastClr="000000"/>
                </a:solidFill>
                <a:latin typeface="Calibri"/>
              </a:rPr>
              <a:t>Understanding Basic Network Devices</a:t>
            </a:r>
            <a:endParaRPr lang="ar-SA" sz="4000" b="1" dirty="0">
              <a:solidFill>
                <a:sysClr val="windowText" lastClr="000000"/>
              </a:solidFill>
              <a:latin typeface="Calibri"/>
            </a:endParaRPr>
          </a:p>
          <a:p>
            <a:pPr lvl="0" algn="ctr" defTabSz="914400">
              <a:spcBef>
                <a:spcPct val="0"/>
              </a:spcBef>
              <a:defRPr/>
            </a:pPr>
            <a:endParaRPr lang="ar-SA" b="1" dirty="0">
              <a:solidFill>
                <a:sysClr val="windowText" lastClr="000000"/>
              </a:solidFill>
              <a:latin typeface="Calibri"/>
            </a:endParaRPr>
          </a:p>
          <a:p>
            <a:pPr lvl="0" algn="ctr" defTabSz="914400">
              <a:spcBef>
                <a:spcPct val="0"/>
              </a:spcBef>
              <a:defRPr/>
            </a:pPr>
            <a:r>
              <a:rPr lang="ar-SA" b="1" dirty="0">
                <a:solidFill>
                  <a:sysClr val="windowText" lastClr="000000"/>
                </a:solidFill>
                <a:latin typeface="Calibri"/>
              </a:rPr>
              <a:t>فهم الأجهزة الأساسية في الشبكة</a:t>
            </a:r>
            <a:endParaRPr lang="en-US" b="1" dirty="0">
              <a:solidFill>
                <a:sysClr val="windowText" lastClr="000000"/>
              </a:solidFill>
              <a:latin typeface="Calibri"/>
            </a:endParaRPr>
          </a:p>
        </p:txBody>
      </p:sp>
      <p:sp>
        <p:nvSpPr>
          <p:cNvPr id="27" name="مستطيل 6">
            <a:extLst>
              <a:ext uri="{FF2B5EF4-FFF2-40B4-BE49-F238E27FC236}">
                <a16:creationId xmlns:a16="http://schemas.microsoft.com/office/drawing/2014/main" id="{B9FD5DED-4E19-4993-8092-70A6F797C8AF}"/>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
        <p:nvSpPr>
          <p:cNvPr id="12" name="Content Placeholder 2">
            <a:extLst>
              <a:ext uri="{FF2B5EF4-FFF2-40B4-BE49-F238E27FC236}">
                <a16:creationId xmlns:a16="http://schemas.microsoft.com/office/drawing/2014/main" id="{C19AB0A4-C9C9-43CC-AB5E-347B296F9307}"/>
              </a:ext>
            </a:extLst>
          </p:cNvPr>
          <p:cNvSpPr txBox="1">
            <a:spLocks/>
          </p:cNvSpPr>
          <p:nvPr/>
        </p:nvSpPr>
        <p:spPr>
          <a:xfrm>
            <a:off x="3657600" y="1092436"/>
            <a:ext cx="8595360" cy="5076870"/>
          </a:xfrm>
          <a:prstGeom prst="rect">
            <a:avLst/>
          </a:prstGeom>
        </p:spPr>
        <p:txBody>
          <a:bodyPr vert="horz" lIns="91440" tIns="45720" rIns="91440" bIns="45720" rtlCol="0">
            <a:normAutofit fontScale="92500" lnSpcReduction="20000"/>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gn="just">
              <a:buNone/>
              <a:defRPr/>
            </a:pPr>
            <a:r>
              <a:rPr lang="en-GB" sz="1800" b="1" u="sng" dirty="0"/>
              <a:t>Basic Network Devices</a:t>
            </a:r>
            <a:r>
              <a:rPr lang="en-GB" sz="1800" b="1" dirty="0"/>
              <a:t> </a:t>
            </a:r>
            <a:r>
              <a:rPr lang="en-GB" sz="1800" dirty="0"/>
              <a:t>are essential components used to facilitate communication and connectivity within a computer network. These devices are fundamental building blocks of network infrastructure and play vital roles in managing and directing network traffic. Some common examples of basic network devices include:</a:t>
            </a:r>
          </a:p>
          <a:p>
            <a:pPr marL="457200" lvl="1" indent="0" algn="just">
              <a:buNone/>
              <a:defRPr/>
            </a:pPr>
            <a:r>
              <a:rPr lang="ar-DZ" dirty="0"/>
              <a:t>أجهزة الشبكات الأساسية هي المكونات الأساسية الضرورية لتيسير الاتصال والتواصل داخل شبكة الحاسوب. تعتبر هذه الأجهزة الأركان الأساسية لبنية الشبكة وتلعب أدوارًا حيوية في إدارة وتوجيه حركة البيانات في الشبكة. تشمل بعض الأمثلة الشائعة لأجهزة الشبكات الأساسية ما يلي:</a:t>
            </a:r>
            <a:endParaRPr lang="en-GB" sz="1800" dirty="0"/>
          </a:p>
          <a:p>
            <a:pPr lvl="1">
              <a:defRPr/>
            </a:pPr>
            <a:r>
              <a:rPr lang="en-GB" b="1" dirty="0"/>
              <a:t>Router</a:t>
            </a:r>
            <a:r>
              <a:rPr lang="en-GB" dirty="0"/>
              <a:t>:</a:t>
            </a:r>
            <a:r>
              <a:rPr lang="ar-DZ" dirty="0"/>
              <a:t>جهاز التوجيه (الراوتر):</a:t>
            </a:r>
            <a:endParaRPr lang="en-GB" dirty="0"/>
          </a:p>
          <a:p>
            <a:pPr lvl="1">
              <a:defRPr/>
            </a:pPr>
            <a:r>
              <a:rPr lang="en-GB" b="1" dirty="0"/>
              <a:t>Switch</a:t>
            </a:r>
            <a:r>
              <a:rPr lang="en-GB" dirty="0"/>
              <a:t>: </a:t>
            </a:r>
            <a:r>
              <a:rPr lang="ar-DZ" dirty="0"/>
              <a:t>التبديل (السويتش):</a:t>
            </a:r>
          </a:p>
          <a:p>
            <a:pPr lvl="1">
              <a:defRPr/>
            </a:pPr>
            <a:r>
              <a:rPr lang="en-GB" b="1" dirty="0"/>
              <a:t>Hub</a:t>
            </a:r>
            <a:r>
              <a:rPr lang="en-GB" dirty="0"/>
              <a:t>: </a:t>
            </a:r>
            <a:r>
              <a:rPr lang="ar-DZ" dirty="0"/>
              <a:t>المحول (الهب)</a:t>
            </a:r>
          </a:p>
          <a:p>
            <a:pPr lvl="1">
              <a:defRPr/>
            </a:pPr>
            <a:r>
              <a:rPr lang="en-GB" b="1" dirty="0"/>
              <a:t>Firewall</a:t>
            </a:r>
            <a:r>
              <a:rPr lang="en-GB" dirty="0"/>
              <a:t>:   </a:t>
            </a:r>
            <a:r>
              <a:rPr lang="ar-DZ" dirty="0"/>
              <a:t>جدار الحماية (الفايروول)</a:t>
            </a:r>
          </a:p>
          <a:p>
            <a:pPr lvl="1">
              <a:defRPr/>
            </a:pPr>
            <a:r>
              <a:rPr lang="en-GB" b="1" dirty="0"/>
              <a:t>Access Point (AP)</a:t>
            </a:r>
            <a:r>
              <a:rPr lang="en-GB" dirty="0"/>
              <a:t>:   </a:t>
            </a:r>
            <a:r>
              <a:rPr lang="ar-DZ" dirty="0"/>
              <a:t>نقطة الوصول (</a:t>
            </a:r>
            <a:r>
              <a:rPr lang="en-GB" dirty="0"/>
              <a:t>AP)</a:t>
            </a:r>
          </a:p>
          <a:p>
            <a:pPr lvl="1">
              <a:defRPr/>
            </a:pPr>
            <a:r>
              <a:rPr lang="en-GB" b="1" dirty="0"/>
              <a:t>Modem</a:t>
            </a:r>
            <a:r>
              <a:rPr lang="en-GB" dirty="0"/>
              <a:t>: </a:t>
            </a:r>
            <a:r>
              <a:rPr lang="ar-DZ" dirty="0"/>
              <a:t>المودم</a:t>
            </a:r>
          </a:p>
          <a:p>
            <a:pPr lvl="1">
              <a:defRPr/>
            </a:pPr>
            <a:endParaRPr kumimoji="0" lang="en-US" sz="2800" b="1"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256023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5077427-1D65-4AD6-B83A-D1180C5724CA}"/>
              </a:ext>
            </a:extLst>
          </p:cNvPr>
          <p:cNvSpPr/>
          <p:nvPr/>
        </p:nvSpPr>
        <p:spPr>
          <a:xfrm>
            <a:off x="590309" y="532435"/>
            <a:ext cx="11308466" cy="6186309"/>
          </a:xfrm>
          <a:prstGeom prst="rect">
            <a:avLst/>
          </a:prstGeom>
        </p:spPr>
        <p:txBody>
          <a:bodyPr wrap="square">
            <a:spAutoFit/>
          </a:bodyPr>
          <a:lstStyle/>
          <a:p>
            <a:r>
              <a:rPr lang="en-GB" b="1" dirty="0"/>
              <a:t>Router: </a:t>
            </a:r>
            <a:r>
              <a:rPr lang="en-GB" dirty="0"/>
              <a:t>A router is a networking device that forwards data packets between computer networks. It operates at the network layer of the OSI(Open Systems Interconnection) model and is responsible for directing traffic between different networks based on their IP addresses.</a:t>
            </a:r>
          </a:p>
          <a:p>
            <a:r>
              <a:rPr lang="ar-DZ" b="1" dirty="0"/>
              <a:t>جهاز التوجيه (الراوتر)</a:t>
            </a:r>
            <a:r>
              <a:rPr lang="ar-DZ" dirty="0"/>
              <a:t>: هو جهاز شبكات يقوم بتوجيه حزم البيانات بين شبكات الحواسيب. يعمل على طبقة الشبكة في نموذج </a:t>
            </a:r>
            <a:r>
              <a:rPr lang="en-GB" dirty="0"/>
              <a:t>OSI </a:t>
            </a:r>
            <a:r>
              <a:rPr lang="ar-DZ" dirty="0"/>
              <a:t>ومسؤول عن توجيه حركة البيانات بين شبكات مختلفة استنادًا إلى عناوين </a:t>
            </a:r>
            <a:r>
              <a:rPr lang="en-GB" dirty="0"/>
              <a:t>IP </a:t>
            </a:r>
            <a:r>
              <a:rPr lang="ar-DZ" dirty="0"/>
              <a:t>الخاصة بها.</a:t>
            </a:r>
            <a:endParaRPr lang="en-GB" dirty="0">
              <a:solidFill>
                <a:srgbClr val="0D0D0D"/>
              </a:solidFill>
              <a:latin typeface="Söhne"/>
            </a:endParaRPr>
          </a:p>
          <a:p>
            <a:endParaRPr lang="en-GB" dirty="0">
              <a:solidFill>
                <a:srgbClr val="0D0D0D"/>
              </a:solidFill>
              <a:latin typeface="Söhne"/>
            </a:endParaRPr>
          </a:p>
          <a:p>
            <a:endParaRPr lang="en-GB" dirty="0">
              <a:solidFill>
                <a:srgbClr val="0D0D0D"/>
              </a:solidFill>
              <a:latin typeface="Söhne"/>
            </a:endParaRPr>
          </a:p>
          <a:p>
            <a:r>
              <a:rPr lang="en-GB" b="1" dirty="0"/>
              <a:t>Switch: </a:t>
            </a:r>
            <a:r>
              <a:rPr lang="en-GB" dirty="0"/>
              <a:t>A switch is a networking device that connects devices within the same local area network (LAN). It operates at the data link layer of the OSI model and forwards data packets between devices within the same network based on their MAC(Media Access Control) addresses.</a:t>
            </a:r>
          </a:p>
          <a:p>
            <a:endParaRPr lang="en-GB" dirty="0">
              <a:solidFill>
                <a:srgbClr val="0D0D0D"/>
              </a:solidFill>
              <a:latin typeface="Söhne"/>
            </a:endParaRPr>
          </a:p>
          <a:p>
            <a:r>
              <a:rPr lang="ar-DZ" b="1" dirty="0"/>
              <a:t>التبديل (السويتش)</a:t>
            </a:r>
            <a:r>
              <a:rPr lang="ar-DZ" dirty="0"/>
              <a:t>: هو جهاز شبكات يربط الأجهزة ضمن نفس شبكة المنطقة المحلية (</a:t>
            </a:r>
            <a:r>
              <a:rPr lang="en-GB" dirty="0"/>
              <a:t>LAN). </a:t>
            </a:r>
            <a:r>
              <a:rPr lang="ar-DZ" dirty="0"/>
              <a:t>يعمل على طبقة الربط البياني في نموذج </a:t>
            </a:r>
            <a:r>
              <a:rPr lang="en-GB" dirty="0"/>
              <a:t>OSI </a:t>
            </a:r>
            <a:r>
              <a:rPr lang="ar-DZ" dirty="0"/>
              <a:t>ويوجه حركة البيانات بين الأجهزة ضمن نفس الشبكة استنادًا إلى عناوين </a:t>
            </a:r>
            <a:r>
              <a:rPr lang="en-GB" dirty="0"/>
              <a:t>MAC </a:t>
            </a:r>
            <a:r>
              <a:rPr lang="ar-DZ" dirty="0"/>
              <a:t>الخاصة بها.</a:t>
            </a:r>
            <a:endParaRPr lang="en-GB" dirty="0">
              <a:solidFill>
                <a:srgbClr val="0D0D0D"/>
              </a:solidFill>
              <a:latin typeface="Söhne"/>
            </a:endParaRPr>
          </a:p>
          <a:p>
            <a:endParaRPr lang="en-GB" dirty="0">
              <a:solidFill>
                <a:srgbClr val="0D0D0D"/>
              </a:solidFill>
              <a:latin typeface="Söhne"/>
            </a:endParaRPr>
          </a:p>
          <a:p>
            <a:pPr>
              <a:buFont typeface="+mj-lt"/>
              <a:buAutoNum type="arabicPeriod"/>
            </a:pPr>
            <a:endParaRPr lang="en-GB" dirty="0">
              <a:solidFill>
                <a:srgbClr val="0D0D0D"/>
              </a:solidFill>
              <a:latin typeface="Söhne"/>
            </a:endParaRPr>
          </a:p>
          <a:p>
            <a:r>
              <a:rPr lang="en-GB" b="1" dirty="0"/>
              <a:t>Hub: </a:t>
            </a:r>
            <a:r>
              <a:rPr lang="en-GB" dirty="0"/>
              <a:t>A hub is a simple networking device that connects multiple devices in a network. Unlike a switch, a hub broadcasts data packets to all connected devices, regardless of the intended recipient.</a:t>
            </a:r>
          </a:p>
          <a:p>
            <a:pPr>
              <a:buFont typeface="+mj-lt"/>
              <a:buAutoNum type="arabicPeriod"/>
            </a:pPr>
            <a:endParaRPr lang="en-GB" b="0" i="0" dirty="0">
              <a:solidFill>
                <a:srgbClr val="0D0D0D"/>
              </a:solidFill>
              <a:effectLst/>
              <a:latin typeface="Söhne"/>
            </a:endParaRPr>
          </a:p>
          <a:p>
            <a:br>
              <a:rPr lang="ar-DZ" b="1" dirty="0"/>
            </a:br>
            <a:r>
              <a:rPr lang="ar-DZ" b="1" dirty="0"/>
              <a:t>المحول (الهاب)</a:t>
            </a:r>
            <a:r>
              <a:rPr lang="ar-DZ" dirty="0"/>
              <a:t>: هو جهاز شبكات بسيط يربط العديد من الأجهزة في الشبكة. على عكس التبديل، يبث المحول حزم البيانات إلى جميع الأجهزة المتصلة، بغض النظر عن المستلم المقصود.</a:t>
            </a:r>
          </a:p>
          <a:p>
            <a:pPr>
              <a:buFont typeface="+mj-lt"/>
              <a:buAutoNum type="arabicPeriod"/>
            </a:pPr>
            <a:endParaRPr lang="en-GB" b="0" i="0" dirty="0">
              <a:solidFill>
                <a:srgbClr val="0D0D0D"/>
              </a:solidFill>
              <a:effectLst/>
              <a:latin typeface="Söhne"/>
            </a:endParaRPr>
          </a:p>
        </p:txBody>
      </p:sp>
    </p:spTree>
    <p:extLst>
      <p:ext uri="{BB962C8B-B14F-4D97-AF65-F5344CB8AC3E}">
        <p14:creationId xmlns:p14="http://schemas.microsoft.com/office/powerpoint/2010/main" val="1164997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CBBB1A-E933-4E02-8770-C89FE5CE7297}"/>
              </a:ext>
            </a:extLst>
          </p:cNvPr>
          <p:cNvSpPr/>
          <p:nvPr/>
        </p:nvSpPr>
        <p:spPr>
          <a:xfrm>
            <a:off x="428263" y="254643"/>
            <a:ext cx="11574684" cy="5632311"/>
          </a:xfrm>
          <a:prstGeom prst="rect">
            <a:avLst/>
          </a:prstGeom>
        </p:spPr>
        <p:txBody>
          <a:bodyPr wrap="square">
            <a:spAutoFit/>
          </a:bodyPr>
          <a:lstStyle/>
          <a:p>
            <a:r>
              <a:rPr lang="en-GB" b="1" dirty="0"/>
              <a:t>Firewall: </a:t>
            </a:r>
            <a:r>
              <a:rPr lang="en-GB" dirty="0"/>
              <a:t>A firewall is a network security device that monitors and controls incoming and outgoing network traffic based on predetermined security rules. It acts as a barrier between an internal network and external networks, such as the Internet, to prevent unauthorized access and protect against security threats.</a:t>
            </a:r>
          </a:p>
          <a:p>
            <a:br>
              <a:rPr lang="ar-DZ" b="1" dirty="0"/>
            </a:br>
            <a:r>
              <a:rPr lang="ar-DZ" b="1" dirty="0"/>
              <a:t>جدار الحماية (الفايروول)</a:t>
            </a:r>
            <a:r>
              <a:rPr lang="ar-DZ" dirty="0"/>
              <a:t>: هو جهاز أمني لشبكة يراقب ويتحكم في حركة البيانات الواردة والصادرة استنادًا إلى قواعد الأمان المحددة مسبقًا. يعمل كحاجز بين الشبكة الداخلية والشبكات الخارجية، مثل الإنترنت، لمنع الوصول غير المصرح به وحماية ضد التهديدات الأمنية.</a:t>
            </a:r>
          </a:p>
          <a:p>
            <a:pPr>
              <a:buFont typeface="+mj-lt"/>
              <a:buAutoNum type="arabicPeriod"/>
            </a:pPr>
            <a:endParaRPr lang="en-GB" dirty="0">
              <a:solidFill>
                <a:srgbClr val="0D0D0D"/>
              </a:solidFill>
              <a:latin typeface="Söhne"/>
            </a:endParaRPr>
          </a:p>
          <a:p>
            <a:r>
              <a:rPr lang="en-GB" b="1" dirty="0"/>
              <a:t>Access Point </a:t>
            </a:r>
            <a:r>
              <a:rPr lang="en-GB" dirty="0"/>
              <a:t>(AP): An access point is a networking device that allows wireless devices to connect to a wired network. It serves as a central communication hub for wireless devices, providing access to network resources and facilitating wireless connectivity.</a:t>
            </a:r>
          </a:p>
          <a:p>
            <a:pPr>
              <a:buFont typeface="+mj-lt"/>
              <a:buAutoNum type="arabicPeriod"/>
            </a:pPr>
            <a:endParaRPr lang="en-GB" dirty="0">
              <a:solidFill>
                <a:srgbClr val="0D0D0D"/>
              </a:solidFill>
              <a:latin typeface="Söhne"/>
            </a:endParaRPr>
          </a:p>
          <a:p>
            <a:r>
              <a:rPr lang="ar-DZ" b="1" dirty="0"/>
              <a:t>نقطة الوصول (</a:t>
            </a:r>
            <a:r>
              <a:rPr lang="en-GB" b="1" dirty="0"/>
              <a:t>AP)</a:t>
            </a:r>
            <a:r>
              <a:rPr lang="en-GB" dirty="0"/>
              <a:t>: </a:t>
            </a:r>
            <a:r>
              <a:rPr lang="ar-DZ" dirty="0"/>
              <a:t>هو جهاز شبكات يسمح للأجهزة اللاسلكية بالاتصال بشبكة سلكية. يعمل كمركز اتصال مركزي للأجهزة اللاسلكية، ويوفر الوصول إلى موارد الشبكة ويسهل التواصل اللاسلكي.</a:t>
            </a:r>
            <a:endParaRPr lang="en-GB" dirty="0">
              <a:solidFill>
                <a:srgbClr val="0D0D0D"/>
              </a:solidFill>
              <a:latin typeface="Söhne"/>
            </a:endParaRPr>
          </a:p>
          <a:p>
            <a:endParaRPr lang="en-GB" dirty="0">
              <a:solidFill>
                <a:srgbClr val="0D0D0D"/>
              </a:solidFill>
              <a:latin typeface="Söhne"/>
            </a:endParaRPr>
          </a:p>
          <a:p>
            <a:r>
              <a:rPr lang="en-GB" b="1" dirty="0"/>
              <a:t>Modem: </a:t>
            </a:r>
            <a:r>
              <a:rPr lang="en-GB" dirty="0"/>
              <a:t>A modem is a device that modulates and demodulates digital data to enable communication between computers over a telephone line or cable network. It converts digital signals from a computer into </a:t>
            </a:r>
            <a:r>
              <a:rPr lang="en-GB" dirty="0" err="1"/>
              <a:t>analog</a:t>
            </a:r>
            <a:r>
              <a:rPr lang="en-GB" dirty="0"/>
              <a:t> signals for transmission over a communication medium and vice versa.</a:t>
            </a:r>
          </a:p>
          <a:p>
            <a:br>
              <a:rPr lang="ar-DZ" b="1" dirty="0"/>
            </a:br>
            <a:r>
              <a:rPr lang="ar-DZ" b="1" dirty="0"/>
              <a:t>المودم</a:t>
            </a:r>
            <a:r>
              <a:rPr lang="ar-DZ" dirty="0"/>
              <a:t>: هو جهاز يقوم بتحويل البيانات الرقمية إلى إشارات تماثلية والعكس لتمكين التواصل بين الحواسيب عبر خط هاتفي أو شبكة كابلية.</a:t>
            </a:r>
          </a:p>
          <a:p>
            <a:pPr>
              <a:buFont typeface="+mj-lt"/>
              <a:buAutoNum type="arabicPeriod"/>
            </a:pPr>
            <a:endParaRPr lang="en-GB" b="0" i="0" dirty="0">
              <a:solidFill>
                <a:srgbClr val="0D0D0D"/>
              </a:solidFill>
              <a:effectLst/>
              <a:latin typeface="Söhne"/>
            </a:endParaRPr>
          </a:p>
        </p:txBody>
      </p:sp>
    </p:spTree>
    <p:extLst>
      <p:ext uri="{BB962C8B-B14F-4D97-AF65-F5344CB8AC3E}">
        <p14:creationId xmlns:p14="http://schemas.microsoft.com/office/powerpoint/2010/main" val="3065715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176112" y="1322652"/>
            <a:ext cx="265439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defTabSz="914400">
              <a:spcBef>
                <a:spcPct val="0"/>
              </a:spcBef>
              <a:defRPr/>
            </a:pPr>
            <a:r>
              <a:rPr lang="en-US" sz="4400" b="1" dirty="0">
                <a:solidFill>
                  <a:sysClr val="windowText" lastClr="000000"/>
                </a:solidFill>
                <a:latin typeface="Calibri"/>
              </a:rPr>
              <a:t>Switches</a:t>
            </a:r>
            <a:endParaRPr lang="ar-SA" sz="4400" b="1" dirty="0">
              <a:solidFill>
                <a:sysClr val="windowText" lastClr="000000"/>
              </a:solidFill>
              <a:latin typeface="Calibri"/>
            </a:endParaRPr>
          </a:p>
          <a:p>
            <a:pPr lvl="0" algn="ctr" defTabSz="914400">
              <a:spcBef>
                <a:spcPct val="0"/>
              </a:spcBef>
              <a:defRPr/>
            </a:pPr>
            <a:r>
              <a:rPr lang="ar-SA" b="1" dirty="0">
                <a:solidFill>
                  <a:sysClr val="windowText" lastClr="000000"/>
                </a:solidFill>
                <a:latin typeface="Calibri"/>
              </a:rPr>
              <a:t>المفاتيح</a:t>
            </a:r>
            <a:endParaRPr lang="en-US" b="1" dirty="0">
              <a:solidFill>
                <a:sysClr val="windowText" lastClr="000000"/>
              </a:solidFill>
              <a:latin typeface="Calibri"/>
            </a:endParaRPr>
          </a:p>
        </p:txBody>
      </p:sp>
      <p:sp>
        <p:nvSpPr>
          <p:cNvPr id="26" name="مستطيل 25">
            <a:extLst>
              <a:ext uri="{FF2B5EF4-FFF2-40B4-BE49-F238E27FC236}">
                <a16:creationId xmlns:a16="http://schemas.microsoft.com/office/drawing/2014/main" id="{81C5A873-1398-4F3B-A2D0-62CFF3C2AD18}"/>
              </a:ext>
            </a:extLst>
          </p:cNvPr>
          <p:cNvSpPr/>
          <p:nvPr/>
        </p:nvSpPr>
        <p:spPr>
          <a:xfrm>
            <a:off x="2903828" y="1367479"/>
            <a:ext cx="225097" cy="49284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
        <p:nvSpPr>
          <p:cNvPr id="10" name="مستطيل 6">
            <a:extLst>
              <a:ext uri="{FF2B5EF4-FFF2-40B4-BE49-F238E27FC236}">
                <a16:creationId xmlns:a16="http://schemas.microsoft.com/office/drawing/2014/main" id="{F190986E-F386-4581-A59B-9961D53CE8B8}"/>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
        <p:nvSpPr>
          <p:cNvPr id="9" name="Content Placeholder 2">
            <a:extLst>
              <a:ext uri="{FF2B5EF4-FFF2-40B4-BE49-F238E27FC236}">
                <a16:creationId xmlns:a16="http://schemas.microsoft.com/office/drawing/2014/main" id="{2A9C8A9E-95A4-4C66-9FD3-486C94716F71}"/>
              </a:ext>
            </a:extLst>
          </p:cNvPr>
          <p:cNvSpPr txBox="1">
            <a:spLocks/>
          </p:cNvSpPr>
          <p:nvPr/>
        </p:nvSpPr>
        <p:spPr>
          <a:xfrm>
            <a:off x="3503435" y="1311893"/>
            <a:ext cx="8229600" cy="4373563"/>
          </a:xfrm>
          <a:prstGeom prst="rect">
            <a:avLst/>
          </a:prstGeom>
        </p:spPr>
        <p:txBody>
          <a:bodyPr vert="horz" lIns="91440" tIns="45720" rIns="91440" bIns="45720" rtlCol="0">
            <a:normAutofit fontScale="85000" lnSpcReduction="10000"/>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defRPr/>
            </a:pPr>
            <a:r>
              <a:rPr lang="en-GB" b="1" dirty="0"/>
              <a:t>The basic components of switches include:</a:t>
            </a:r>
          </a:p>
          <a:p>
            <a:pPr marL="0" lvl="0" indent="0">
              <a:buNone/>
              <a:defRPr/>
            </a:pPr>
            <a:endParaRPr lang="en-GB" b="1" dirty="0"/>
          </a:p>
          <a:p>
            <a:pPr lvl="0">
              <a:defRPr/>
            </a:pPr>
            <a:r>
              <a:rPr lang="en-GB" dirty="0"/>
              <a:t>Ports:</a:t>
            </a:r>
          </a:p>
          <a:p>
            <a:pPr lvl="0">
              <a:defRPr/>
            </a:pPr>
            <a:r>
              <a:rPr lang="en-GB" dirty="0"/>
              <a:t>Switching Fabric: </a:t>
            </a:r>
          </a:p>
          <a:p>
            <a:pPr lvl="0">
              <a:defRPr/>
            </a:pPr>
            <a:r>
              <a:rPr lang="en-GB" dirty="0"/>
              <a:t>MAC Address Table (CAM Table):</a:t>
            </a:r>
          </a:p>
          <a:p>
            <a:pPr lvl="0">
              <a:defRPr/>
            </a:pPr>
            <a:r>
              <a:rPr lang="en-GB" dirty="0"/>
              <a:t>Buffer Memory:</a:t>
            </a:r>
          </a:p>
          <a:p>
            <a:pPr lvl="0">
              <a:defRPr/>
            </a:pPr>
            <a:r>
              <a:rPr lang="en-GB" dirty="0"/>
              <a:t>Processor (CPU): </a:t>
            </a:r>
          </a:p>
          <a:p>
            <a:pPr lvl="0">
              <a:defRPr/>
            </a:pPr>
            <a:r>
              <a:rPr lang="en-GB" dirty="0"/>
              <a:t>Operating System (OS):</a:t>
            </a:r>
          </a:p>
          <a:p>
            <a:pPr lvl="0">
              <a:defRPr/>
            </a:pPr>
            <a:r>
              <a:rPr lang="en-GB" dirty="0"/>
              <a:t>Power Supply:</a:t>
            </a:r>
            <a:endParaRPr kumimoji="0" lang="en-US" sz="190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677296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FB74F89-2280-4DD7-A0E7-93FC2E70D5C4}"/>
              </a:ext>
            </a:extLst>
          </p:cNvPr>
          <p:cNvSpPr/>
          <p:nvPr/>
        </p:nvSpPr>
        <p:spPr>
          <a:xfrm>
            <a:off x="660026" y="674754"/>
            <a:ext cx="10764188" cy="6340197"/>
          </a:xfrm>
          <a:prstGeom prst="rect">
            <a:avLst/>
          </a:prstGeom>
        </p:spPr>
        <p:txBody>
          <a:bodyPr wrap="square">
            <a:spAutoFit/>
          </a:bodyPr>
          <a:lstStyle/>
          <a:p>
            <a:pPr algn="ctr"/>
            <a:r>
              <a:rPr lang="en-GB" sz="3200" b="1" dirty="0">
                <a:solidFill>
                  <a:srgbClr val="0D0D0D"/>
                </a:solidFill>
                <a:latin typeface="Söhne"/>
              </a:rPr>
              <a:t>Switches contribute to network </a:t>
            </a:r>
            <a:r>
              <a:rPr lang="en-GB" sz="3200" b="1" dirty="0" err="1">
                <a:solidFill>
                  <a:srgbClr val="0D0D0D"/>
                </a:solidFill>
                <a:latin typeface="Söhne"/>
              </a:rPr>
              <a:t>defense</a:t>
            </a:r>
            <a:r>
              <a:rPr lang="en-GB" sz="3200" b="1" dirty="0">
                <a:solidFill>
                  <a:srgbClr val="0D0D0D"/>
                </a:solidFill>
                <a:latin typeface="Söhne"/>
              </a:rPr>
              <a:t> in several ways: </a:t>
            </a:r>
            <a:r>
              <a:rPr lang="ar-DZ" sz="3200" b="1" dirty="0">
                <a:solidFill>
                  <a:srgbClr val="0D0D0D"/>
                </a:solidFill>
                <a:latin typeface="Söhne"/>
              </a:rPr>
              <a:t>التبديلات تساهم في الدفاع عن الشبكة بعدة طرق:</a:t>
            </a:r>
          </a:p>
          <a:p>
            <a:endParaRPr lang="en-GB" b="1" dirty="0"/>
          </a:p>
          <a:p>
            <a:r>
              <a:rPr lang="en-GB" b="1" dirty="0"/>
              <a:t>Port Security</a:t>
            </a:r>
            <a:r>
              <a:rPr lang="en-GB" dirty="0"/>
              <a:t>: Switches can enforce port security measures to restrict access to network resources. Port security features, such as MAC address filtering and port lockdown, prevent unauthorized devices from connecting to network ports and protect against MAC address spoofing attacks.</a:t>
            </a:r>
          </a:p>
          <a:p>
            <a:endParaRPr lang="en-GB" dirty="0"/>
          </a:p>
          <a:p>
            <a:r>
              <a:rPr lang="ar-DZ" dirty="0"/>
              <a:t>أمان البورت: يمكن للتبديلات فرض تدابير أمان البورت لتقييد الوصول إلى موارد الشبكة. تتضمن ميزات أمان البورت، مثل تصفية عناوين </a:t>
            </a:r>
            <a:r>
              <a:rPr lang="en-GB" dirty="0"/>
              <a:t>MAC </a:t>
            </a:r>
            <a:r>
              <a:rPr lang="ar-DZ" dirty="0"/>
              <a:t>وإغلاق البورت، منع الأجهزة غير المصرح بها من الاتصال بمنافذ الشبكة وحماية ضد هجمات تقليد عناوين </a:t>
            </a:r>
            <a:r>
              <a:rPr lang="en-GB" dirty="0"/>
              <a:t>MAC.</a:t>
            </a:r>
          </a:p>
          <a:p>
            <a:endParaRPr lang="en-GB" dirty="0"/>
          </a:p>
          <a:p>
            <a:r>
              <a:rPr lang="en-GB" b="1" dirty="0"/>
              <a:t>Spanning Tree Protocol (STP)</a:t>
            </a:r>
            <a:r>
              <a:rPr lang="en-GB" dirty="0"/>
              <a:t>: STP is a network protocol supported by switches to prevent loops in Ethernet networks. By automatically detecting and blocking redundant paths, STP helps prevent network congestion and disruption caused by network loops, which can be exploited by attackers to launch denial-of-service (DoS) attacks.</a:t>
            </a:r>
          </a:p>
          <a:p>
            <a:br>
              <a:rPr lang="ar-DZ" dirty="0"/>
            </a:br>
            <a:r>
              <a:rPr lang="ar-DZ" dirty="0"/>
              <a:t>بروتوكول شجرة التوجيه: بروتوكول شجرة التوجيه هو بروتوكول شبكي يدعمه التبديلات لمنع الحلقات في شبكات الإيثرنت. من خلال الكشف عن المسارات المتعددة وحظرها تلقائيًا، يساعد </a:t>
            </a:r>
            <a:r>
              <a:rPr lang="en-GB" dirty="0"/>
              <a:t>STP </a:t>
            </a:r>
            <a:r>
              <a:rPr lang="ar-DZ" dirty="0"/>
              <a:t>في منع الازدحام والتشويش الناجم عن حلقات الشبكة، والتي يمكن استغلالها من قبل المهاجمين لشن هجمات رفض الخدمة.</a:t>
            </a:r>
          </a:p>
          <a:p>
            <a:endParaRPr lang="en-GB" dirty="0"/>
          </a:p>
          <a:p>
            <a:endParaRPr lang="en-GB" dirty="0"/>
          </a:p>
          <a:p>
            <a:endParaRPr lang="en-GB" dirty="0"/>
          </a:p>
        </p:txBody>
      </p:sp>
    </p:spTree>
    <p:extLst>
      <p:ext uri="{BB962C8B-B14F-4D97-AF65-F5344CB8AC3E}">
        <p14:creationId xmlns:p14="http://schemas.microsoft.com/office/powerpoint/2010/main" val="2770148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DC9B33E-FE5E-4EFE-B916-DE33A22F1D08}"/>
              </a:ext>
            </a:extLst>
          </p:cNvPr>
          <p:cNvSpPr/>
          <p:nvPr/>
        </p:nvSpPr>
        <p:spPr>
          <a:xfrm>
            <a:off x="717629" y="451413"/>
            <a:ext cx="10914927" cy="5355312"/>
          </a:xfrm>
          <a:prstGeom prst="rect">
            <a:avLst/>
          </a:prstGeom>
        </p:spPr>
        <p:txBody>
          <a:bodyPr wrap="square">
            <a:spAutoFit/>
          </a:bodyPr>
          <a:lstStyle/>
          <a:p>
            <a:r>
              <a:rPr lang="en-GB" b="1" dirty="0"/>
              <a:t>Quality of Service (QoS)</a:t>
            </a:r>
            <a:r>
              <a:rPr lang="en-GB" dirty="0"/>
              <a:t>: Switches support QoS mechanisms to prioritize network traffic based on criteria such as application type, traffic volume, or specific user requirements. By prioritizing critical network traffic, switches ensure that essential services, such as VoIP or video conferencing, receive sufficient bandwidth and are less susceptible to performance degradation caused by network attacks or congestion.</a:t>
            </a:r>
          </a:p>
          <a:p>
            <a:endParaRPr lang="en-GB" dirty="0"/>
          </a:p>
          <a:p>
            <a:endParaRPr lang="en-GB" dirty="0"/>
          </a:p>
          <a:p>
            <a:r>
              <a:rPr lang="ar-DZ" dirty="0"/>
              <a:t>جودة الخدمة: تدعم التبديلات آليات جودة الخدمة لتحديد أولوية حركة المرور على أساس معايير مثل نوع التطبيق أو حجم حركة المرور أو متطلبات المستخدم المحددة. من خلال تحديد أولوية حركة المرور الحيوية، يضمن التبديل أن الخدمات الأساسية، مثل الهاتف عبر الإنترنت أو المؤتمرات الفيديو، تتلقى النطاق الترددي الكافي وتقلل من تدهور الأداء الناتج عن الهجمات الشبكية أو الازدحام.</a:t>
            </a:r>
            <a:endParaRPr lang="en-GB" dirty="0"/>
          </a:p>
          <a:p>
            <a:endParaRPr lang="en-GB" b="1" dirty="0"/>
          </a:p>
          <a:p>
            <a:r>
              <a:rPr lang="en-GB" b="1" dirty="0"/>
              <a:t>Intrusion Detection and Prevention Systems (IDPS)</a:t>
            </a:r>
            <a:r>
              <a:rPr lang="en-GB" dirty="0"/>
              <a:t>: Some advanced switches integrate features of IDPS to detect and block suspicious network activities in real-time. These switches can </a:t>
            </a:r>
            <a:r>
              <a:rPr lang="en-GB" dirty="0" err="1"/>
              <a:t>analyze</a:t>
            </a:r>
            <a:r>
              <a:rPr lang="en-GB" dirty="0"/>
              <a:t> network traffic patterns, detect anomalies indicative of potential attacks, and take automated actions to mitigate security threats, such as blocking malicious IP addresses or quarantining compromised devices.</a:t>
            </a:r>
          </a:p>
          <a:p>
            <a:endParaRPr lang="en-GB" dirty="0"/>
          </a:p>
          <a:p>
            <a:r>
              <a:rPr lang="ar-DZ" dirty="0"/>
              <a:t>أنظمة اكتشاف ومنع الاختراق (</a:t>
            </a:r>
            <a:r>
              <a:rPr lang="en-GB" dirty="0"/>
              <a:t>IDPS): </a:t>
            </a:r>
            <a:r>
              <a:rPr lang="ar-DZ" dirty="0"/>
              <a:t>تضم بعض التبديلات المتقدمة ميزات </a:t>
            </a:r>
            <a:r>
              <a:rPr lang="en-GB" dirty="0"/>
              <a:t>IDPS </a:t>
            </a:r>
            <a:r>
              <a:rPr lang="ar-DZ" dirty="0"/>
              <a:t>لاكتشاف ومنع الأنشطة الشبكية المشبوهة في الوقت الفعلي. تحليل أنماط حركة المرور الشبكي وكشف الغموض الدالة على الهجمات المحتملة، واتخاذ إجراءات آلية للتخفيف من التهديدات ال</a:t>
            </a:r>
            <a:endParaRPr lang="en-GB" dirty="0"/>
          </a:p>
        </p:txBody>
      </p:sp>
    </p:spTree>
    <p:extLst>
      <p:ext uri="{BB962C8B-B14F-4D97-AF65-F5344CB8AC3E}">
        <p14:creationId xmlns:p14="http://schemas.microsoft.com/office/powerpoint/2010/main" val="870798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989AB-DDD4-4DD1-AF3E-76A7BCCECA00}"/>
              </a:ext>
            </a:extLst>
          </p:cNvPr>
          <p:cNvSpPr>
            <a:spLocks noGrp="1"/>
          </p:cNvSpPr>
          <p:nvPr>
            <p:ph type="title"/>
          </p:nvPr>
        </p:nvSpPr>
        <p:spPr>
          <a:xfrm>
            <a:off x="889000" y="2339670"/>
            <a:ext cx="3500828" cy="1559978"/>
          </a:xfrm>
        </p:spPr>
        <p:txBody>
          <a:bodyPr>
            <a:normAutofit fontScale="90000"/>
          </a:bodyPr>
          <a:lstStyle/>
          <a:p>
            <a:pPr algn="l"/>
            <a:r>
              <a:rPr lang="en-GB" b="1" dirty="0">
                <a:solidFill>
                  <a:schemeClr val="tx1"/>
                </a:solidFill>
              </a:rPr>
              <a:t>Routers and major components</a:t>
            </a:r>
          </a:p>
        </p:txBody>
      </p:sp>
      <p:sp>
        <p:nvSpPr>
          <p:cNvPr id="3" name="Content Placeholder 2">
            <a:extLst>
              <a:ext uri="{FF2B5EF4-FFF2-40B4-BE49-F238E27FC236}">
                <a16:creationId xmlns:a16="http://schemas.microsoft.com/office/drawing/2014/main" id="{E98C56F5-748B-4919-96F5-855F460A909A}"/>
              </a:ext>
            </a:extLst>
          </p:cNvPr>
          <p:cNvSpPr>
            <a:spLocks noGrp="1"/>
          </p:cNvSpPr>
          <p:nvPr>
            <p:ph sz="half" idx="1"/>
          </p:nvPr>
        </p:nvSpPr>
        <p:spPr>
          <a:xfrm>
            <a:off x="5120878" y="803188"/>
            <a:ext cx="6269591" cy="2373954"/>
          </a:xfrm>
        </p:spPr>
        <p:txBody>
          <a:bodyPr>
            <a:normAutofit fontScale="47500" lnSpcReduction="20000"/>
          </a:bodyPr>
          <a:lstStyle/>
          <a:p>
            <a:pPr algn="l"/>
            <a:r>
              <a:rPr lang="ar-DZ" sz="5100" b="1" u="sng" dirty="0"/>
              <a:t>الموجهات والمكونات الرئيسية</a:t>
            </a:r>
          </a:p>
          <a:p>
            <a:pPr algn="l"/>
            <a:r>
              <a:rPr lang="en-GB" sz="3400" b="1" dirty="0"/>
              <a:t>Central Processing Unit (CPU)</a:t>
            </a:r>
            <a:r>
              <a:rPr lang="en-GB" sz="3400" dirty="0"/>
              <a:t>: </a:t>
            </a:r>
          </a:p>
          <a:p>
            <a:pPr algn="l"/>
            <a:r>
              <a:rPr lang="en-GB" sz="3400" b="1" dirty="0"/>
              <a:t>Memory</a:t>
            </a:r>
            <a:r>
              <a:rPr lang="en-GB" sz="3400" dirty="0"/>
              <a:t>:</a:t>
            </a:r>
          </a:p>
          <a:p>
            <a:pPr algn="l"/>
            <a:r>
              <a:rPr lang="en-GB" sz="3400" b="1" dirty="0"/>
              <a:t>Interfaces</a:t>
            </a:r>
            <a:r>
              <a:rPr lang="en-GB" sz="3400" dirty="0"/>
              <a:t>:</a:t>
            </a:r>
          </a:p>
          <a:p>
            <a:pPr algn="l"/>
            <a:r>
              <a:rPr lang="en-GB" sz="3400" b="1" dirty="0"/>
              <a:t>Routing Table</a:t>
            </a:r>
          </a:p>
          <a:p>
            <a:pPr algn="l"/>
            <a:r>
              <a:rPr lang="en-GB" sz="3400" b="1" dirty="0"/>
              <a:t>Forwarding Engine</a:t>
            </a:r>
            <a:r>
              <a:rPr lang="en-GB" sz="3400" dirty="0"/>
              <a:t>:</a:t>
            </a:r>
          </a:p>
        </p:txBody>
      </p:sp>
      <p:sp>
        <p:nvSpPr>
          <p:cNvPr id="4" name="Content Placeholder 3">
            <a:extLst>
              <a:ext uri="{FF2B5EF4-FFF2-40B4-BE49-F238E27FC236}">
                <a16:creationId xmlns:a16="http://schemas.microsoft.com/office/drawing/2014/main" id="{CF51B9F8-F529-4656-89A6-E7BCBD911179}"/>
              </a:ext>
            </a:extLst>
          </p:cNvPr>
          <p:cNvSpPr>
            <a:spLocks noGrp="1"/>
          </p:cNvSpPr>
          <p:nvPr>
            <p:ph sz="half" idx="2"/>
          </p:nvPr>
        </p:nvSpPr>
        <p:spPr>
          <a:xfrm>
            <a:off x="5030978" y="3182472"/>
            <a:ext cx="6272022" cy="3172029"/>
          </a:xfrm>
        </p:spPr>
        <p:txBody>
          <a:bodyPr>
            <a:normAutofit fontScale="47500" lnSpcReduction="20000"/>
          </a:bodyPr>
          <a:lstStyle/>
          <a:p>
            <a:pPr algn="l"/>
            <a:r>
              <a:rPr lang="en-GB" sz="3400" b="1" dirty="0" err="1"/>
              <a:t>Input/Output</a:t>
            </a:r>
            <a:r>
              <a:rPr lang="en-GB" sz="3400" b="1" dirty="0"/>
              <a:t> (I/O) Control</a:t>
            </a:r>
            <a:r>
              <a:rPr lang="en-GB" sz="3400" dirty="0"/>
              <a:t>:</a:t>
            </a:r>
          </a:p>
          <a:p>
            <a:pPr algn="l"/>
            <a:r>
              <a:rPr lang="en-GB" sz="3400" b="1" dirty="0"/>
              <a:t>Operating System (OS)</a:t>
            </a:r>
            <a:r>
              <a:rPr lang="en-GB" sz="3400" dirty="0"/>
              <a:t>:</a:t>
            </a:r>
          </a:p>
          <a:p>
            <a:pPr algn="l"/>
            <a:r>
              <a:rPr lang="en-GB" sz="3400" b="1" dirty="0"/>
              <a:t>Power Supply</a:t>
            </a:r>
            <a:r>
              <a:rPr lang="en-GB" sz="3400" dirty="0"/>
              <a:t>:</a:t>
            </a:r>
          </a:p>
          <a:p>
            <a:pPr algn="l"/>
            <a:r>
              <a:rPr lang="en-GB" sz="3400" dirty="0"/>
              <a:t>These components work together to enable the router to perform its core functions of routing packets between networks, managing network traffic, and ensuring reliable connectivity within the network</a:t>
            </a:r>
          </a:p>
          <a:p>
            <a:pPr algn="l"/>
            <a:r>
              <a:rPr lang="en-GB" sz="3400" dirty="0"/>
              <a:t> infrastructure.</a:t>
            </a:r>
            <a:r>
              <a:rPr lang="ar-DZ" sz="3400" dirty="0"/>
              <a:t> تتعاون هذه المكونات معًا لتمكين الموجه من أداء وظائفه الأساسية في توجيه الحزم بين الشبكات، وإدارة حركة الشبكة، وضمان الاتصال الموثوق به داخل بنية الشبكة.</a:t>
            </a:r>
          </a:p>
          <a:p>
            <a:pPr algn="l"/>
            <a:endParaRPr lang="ar-DZ" dirty="0"/>
          </a:p>
          <a:p>
            <a:pPr algn="l"/>
            <a:endParaRPr lang="ar-DZ" dirty="0"/>
          </a:p>
          <a:p>
            <a:pPr algn="l"/>
            <a:endParaRPr lang="ar-DZ" dirty="0"/>
          </a:p>
          <a:p>
            <a:pPr algn="l"/>
            <a:endParaRPr lang="ar-DZ" dirty="0"/>
          </a:p>
          <a:p>
            <a:pPr algn="l"/>
            <a:endParaRPr lang="en-GB" dirty="0"/>
          </a:p>
          <a:p>
            <a:pPr algn="l"/>
            <a:endParaRPr lang="en-GB" dirty="0"/>
          </a:p>
          <a:p>
            <a:pPr algn="l"/>
            <a:endParaRPr lang="en-GB" dirty="0"/>
          </a:p>
        </p:txBody>
      </p:sp>
    </p:spTree>
    <p:extLst>
      <p:ext uri="{BB962C8B-B14F-4D97-AF65-F5344CB8AC3E}">
        <p14:creationId xmlns:p14="http://schemas.microsoft.com/office/powerpoint/2010/main" val="3287512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9EC4EBE-23B6-46FD-857B-09C8937F644B}"/>
              </a:ext>
            </a:extLst>
          </p:cNvPr>
          <p:cNvSpPr/>
          <p:nvPr/>
        </p:nvSpPr>
        <p:spPr>
          <a:xfrm>
            <a:off x="810228" y="651605"/>
            <a:ext cx="8484243" cy="6186309"/>
          </a:xfrm>
          <a:prstGeom prst="rect">
            <a:avLst/>
          </a:prstGeom>
        </p:spPr>
        <p:txBody>
          <a:bodyPr wrap="square">
            <a:spAutoFit/>
          </a:bodyPr>
          <a:lstStyle/>
          <a:p>
            <a:r>
              <a:rPr lang="en-GB" b="1" dirty="0">
                <a:solidFill>
                  <a:srgbClr val="0D0D0D"/>
                </a:solidFill>
                <a:latin typeface="Söhne"/>
              </a:rPr>
              <a:t>Routers contribute to network security in several ways: </a:t>
            </a:r>
            <a:r>
              <a:rPr lang="ar-DZ" b="1" dirty="0"/>
              <a:t>تساهم الموجهات في أمان الشبكة بعدة طرق:</a:t>
            </a:r>
          </a:p>
          <a:p>
            <a:r>
              <a:rPr lang="en-GB" b="1" dirty="0"/>
              <a:t>Virtual Private Networks (VPNs)</a:t>
            </a:r>
            <a:r>
              <a:rPr lang="en-GB" dirty="0"/>
              <a:t>: Routers can establish VPN connections to securely connect remote users or branch offices to the corporate network over the Internet. VPNs use encryption to protect data transmitted over the network, ensuring confidentiality and integrity.</a:t>
            </a:r>
          </a:p>
          <a:p>
            <a:endParaRPr lang="en-GB" dirty="0"/>
          </a:p>
          <a:p>
            <a:r>
              <a:rPr lang="ar-DZ" b="1" dirty="0"/>
              <a:t>الشبكات الافتراضية الخاصة (</a:t>
            </a:r>
            <a:r>
              <a:rPr lang="en-GB" b="1" dirty="0"/>
              <a:t>VPNs)</a:t>
            </a:r>
            <a:r>
              <a:rPr lang="en-GB" dirty="0"/>
              <a:t>: </a:t>
            </a:r>
            <a:r>
              <a:rPr lang="ar-DZ" dirty="0"/>
              <a:t>يمكن للموجهات إقامة اتصالات </a:t>
            </a:r>
            <a:r>
              <a:rPr lang="en-GB" dirty="0"/>
              <a:t>VPN </a:t>
            </a:r>
            <a:r>
              <a:rPr lang="ar-DZ" dirty="0"/>
              <a:t>لربط المستخدمين عن بعد أو المكاتب الفرعية بشبكة الشركة بشكل آمن عبر الإنترنت. تستخدم الشبكات الافتراضية الخاصة التشفير لحماية البيانات المرسلة عبر الشبكة، مما يضمن السرية والنزاهة.</a:t>
            </a:r>
            <a:endParaRPr lang="en-GB" dirty="0"/>
          </a:p>
          <a:p>
            <a:endParaRPr lang="en-GB" dirty="0"/>
          </a:p>
          <a:p>
            <a:r>
              <a:rPr lang="en-GB" b="1" dirty="0"/>
              <a:t>Routing Protocol Security</a:t>
            </a:r>
            <a:r>
              <a:rPr lang="en-GB" dirty="0"/>
              <a:t>: Routers use routing protocols to exchange routing information and determine the best paths for forwarding packets. Implementing secure routing protocols, such as OSPFv3 with IPsec or BGP with </a:t>
            </a:r>
            <a:r>
              <a:rPr lang="en-GB" dirty="0" err="1"/>
              <a:t>BGPsec</a:t>
            </a:r>
            <a:r>
              <a:rPr lang="en-GB" dirty="0"/>
              <a:t>, helps protect against routing attacks by authenticating routing updates and securing routing communication channels.</a:t>
            </a:r>
          </a:p>
          <a:p>
            <a:br>
              <a:rPr lang="ar-DZ" b="1" dirty="0"/>
            </a:br>
            <a:r>
              <a:rPr lang="ar-DZ" b="1" dirty="0"/>
              <a:t>أمان بروتوكول التوجيه</a:t>
            </a:r>
            <a:r>
              <a:rPr lang="ar-DZ" dirty="0"/>
              <a:t>: تستخدم الموجهات بروتوكولات التوجيه لتبادل معلومات التوجيه وتحديد أفضل مسارات لإعادة توجيه الحزم. تنفيذ بروتوكولات التوجيه الآمنة، مثل </a:t>
            </a:r>
            <a:r>
              <a:rPr lang="en-GB" dirty="0"/>
              <a:t>OSPFv3 </a:t>
            </a:r>
            <a:r>
              <a:rPr lang="ar-DZ" dirty="0"/>
              <a:t>مع </a:t>
            </a:r>
            <a:r>
              <a:rPr lang="en-GB" dirty="0"/>
              <a:t>IPsec </a:t>
            </a:r>
            <a:r>
              <a:rPr lang="ar-DZ" dirty="0"/>
              <a:t>أو </a:t>
            </a:r>
            <a:r>
              <a:rPr lang="en-GB" dirty="0"/>
              <a:t>BGP </a:t>
            </a:r>
            <a:r>
              <a:rPr lang="ar-DZ" dirty="0"/>
              <a:t>مع </a:t>
            </a:r>
            <a:r>
              <a:rPr lang="en-GB" dirty="0" err="1"/>
              <a:t>BGPsec</a:t>
            </a:r>
            <a:r>
              <a:rPr lang="en-GB" dirty="0"/>
              <a:t>، </a:t>
            </a:r>
            <a:r>
              <a:rPr lang="ar-DZ" dirty="0"/>
              <a:t>يساعد في حماية ضد هجمات التوجيه من خلال المصادقة على تحديثات التوجيه وتأمين قنوات الاتصال بالتوجيه.</a:t>
            </a:r>
          </a:p>
          <a:p>
            <a:endParaRPr lang="en-GB" dirty="0"/>
          </a:p>
          <a:p>
            <a:endParaRPr lang="en-GB" dirty="0"/>
          </a:p>
        </p:txBody>
      </p:sp>
    </p:spTree>
    <p:extLst>
      <p:ext uri="{BB962C8B-B14F-4D97-AF65-F5344CB8AC3E}">
        <p14:creationId xmlns:p14="http://schemas.microsoft.com/office/powerpoint/2010/main" val="3146097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a:extLst>
              <a:ext uri="{FF2B5EF4-FFF2-40B4-BE49-F238E27FC236}">
                <a16:creationId xmlns:a16="http://schemas.microsoft.com/office/drawing/2014/main" id="{89D13AF1-9A3B-4923-8297-401BB909578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id="{778A2201-16C8-4646-8604-FE7E27ADF10C}"/>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
        <p:nvSpPr>
          <p:cNvPr id="7" name="Title 1">
            <a:extLst>
              <a:ext uri="{FF2B5EF4-FFF2-40B4-BE49-F238E27FC236}">
                <a16:creationId xmlns:a16="http://schemas.microsoft.com/office/drawing/2014/main" id="{CA1F090F-825C-4694-9A2D-582538EA1A6C}"/>
              </a:ext>
            </a:extLst>
          </p:cNvPr>
          <p:cNvSpPr txBox="1">
            <a:spLocks/>
          </p:cNvSpPr>
          <p:nvPr/>
        </p:nvSpPr>
        <p:spPr>
          <a:xfrm>
            <a:off x="1722120" y="192025"/>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ysClr val="windowText" lastClr="000000"/>
                </a:solidFill>
                <a:effectLst/>
                <a:uLnTx/>
                <a:uFillTx/>
                <a:latin typeface="Calibri"/>
                <a:ea typeface="+mj-ea"/>
                <a:cs typeface="+mj-cs"/>
              </a:rPr>
              <a:t>Network Address Allocation</a:t>
            </a:r>
            <a:endParaRPr lang="ar-SA" b="1" dirty="0">
              <a:solidFill>
                <a:sysClr val="windowText" lastClr="000000"/>
              </a:solidFill>
              <a:latin typeface="Calibri"/>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1800" b="1" i="0" u="none" strike="noStrike" kern="1200" cap="none" spc="0" normalizeH="0" baseline="0" noProof="0" dirty="0">
                <a:ln>
                  <a:noFill/>
                </a:ln>
                <a:solidFill>
                  <a:sysClr val="windowText" lastClr="000000"/>
                </a:solidFill>
                <a:effectLst/>
                <a:uLnTx/>
                <a:uFillTx/>
                <a:latin typeface="Calibri"/>
                <a:ea typeface="+mj-ea"/>
                <a:cs typeface="+mj-cs"/>
              </a:rPr>
              <a:t>تخصيص عنوان الشبكة</a:t>
            </a:r>
            <a:endParaRPr kumimoji="0" lang="en-US" sz="18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8" name="Content Placeholder 2">
            <a:extLst>
              <a:ext uri="{FF2B5EF4-FFF2-40B4-BE49-F238E27FC236}">
                <a16:creationId xmlns:a16="http://schemas.microsoft.com/office/drawing/2014/main" id="{869AA4B7-66AF-4298-99B5-B2AA1B5A0C2C}"/>
              </a:ext>
            </a:extLst>
          </p:cNvPr>
          <p:cNvSpPr txBox="1">
            <a:spLocks/>
          </p:cNvSpPr>
          <p:nvPr/>
        </p:nvSpPr>
        <p:spPr>
          <a:xfrm>
            <a:off x="1981200" y="1744980"/>
            <a:ext cx="8229600" cy="43735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IPv6 – 128 bits</a:t>
            </a:r>
          </a:p>
          <a:p>
            <a:pPr marL="914400" marR="0" lvl="2"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fe80:0000:0000:0000:02d4:3ff7:003f:de62 </a:t>
            </a:r>
          </a:p>
          <a:p>
            <a:pPr marL="914400" marR="0" lvl="2"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DHCP Snooping</a:t>
            </a:r>
            <a:r>
              <a:rPr lang="ar-SA" sz="1800" b="1" dirty="0">
                <a:solidFill>
                  <a:sysClr val="windowText" lastClr="000000"/>
                </a:solidFill>
                <a:latin typeface="Calibri"/>
              </a:rPr>
              <a:t>  مراقبة </a:t>
            </a:r>
            <a:endParaRPr kumimoji="0" lang="en-US" sz="3200" b="1" i="0" u="none" strike="noStrike" kern="1200" cap="none" spc="0" normalizeH="0" baseline="0" noProof="0" dirty="0">
              <a:ln>
                <a:noFill/>
              </a:ln>
              <a:solidFill>
                <a:sysClr val="windowText" lastClr="000000"/>
              </a:solidFill>
              <a:effectLst/>
              <a:uLnTx/>
              <a:uFillTx/>
              <a:latin typeface="Calibri"/>
              <a:ea typeface="+mn-ea"/>
              <a:cs typeface="+mn-cs"/>
            </a:endParaRPr>
          </a:p>
          <a:p>
            <a:pPr marL="1143000" marR="0" lvl="2" indent="-22860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DHCP Discover</a:t>
            </a:r>
            <a:r>
              <a:rPr lang="en-US" dirty="0">
                <a:solidFill>
                  <a:sysClr val="windowText" lastClr="000000"/>
                </a:solidFill>
                <a:latin typeface="Calibri"/>
              </a:rPr>
              <a:t>     DHCP</a:t>
            </a:r>
            <a:r>
              <a:rPr kumimoji="0" lang="ar-SA" sz="2400" b="0" i="0" u="none" strike="noStrike" kern="1200" cap="none" spc="0" normalizeH="0" baseline="0" noProof="0" dirty="0">
                <a:ln>
                  <a:noFill/>
                </a:ln>
                <a:solidFill>
                  <a:sysClr val="windowText" lastClr="000000"/>
                </a:solidFill>
                <a:effectLst/>
                <a:uLnTx/>
                <a:uFillTx/>
                <a:latin typeface="Calibri"/>
                <a:ea typeface="+mn-ea"/>
                <a:cs typeface="+mn-cs"/>
              </a:rPr>
              <a:t>استكشاف</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1143000" marR="0" lvl="2" indent="-22860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DHCP Offer</a:t>
            </a:r>
            <a:r>
              <a:rPr kumimoji="0" lang="ar-SA"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lang="en-US" dirty="0">
                <a:solidFill>
                  <a:sysClr val="windowText" lastClr="000000"/>
                </a:solidFill>
                <a:latin typeface="Calibri"/>
              </a:rPr>
              <a:t>DHCP</a:t>
            </a:r>
            <a:r>
              <a:rPr lang="ar-SA" dirty="0">
                <a:solidFill>
                  <a:sysClr val="windowText" lastClr="000000"/>
                </a:solidFill>
                <a:latin typeface="Calibri"/>
              </a:rPr>
              <a:t>عرض</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1143000" marR="0" lvl="2" indent="-22860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DHCP Request</a:t>
            </a:r>
            <a:r>
              <a:rPr kumimoji="0" lang="ar-SA" sz="2400" b="0" i="0" u="none" strike="noStrike" kern="1200" cap="none" spc="0" normalizeH="0" baseline="0" noProof="0" dirty="0">
                <a:ln>
                  <a:noFill/>
                </a:ln>
                <a:solidFill>
                  <a:sysClr val="windowText" lastClr="000000"/>
                </a:solidFill>
                <a:effectLst/>
                <a:uLnTx/>
                <a:uFillTx/>
                <a:latin typeface="Calibri"/>
                <a:ea typeface="+mn-ea"/>
                <a:cs typeface="+mn-cs"/>
              </a:rPr>
              <a:t>     </a:t>
            </a:r>
            <a:r>
              <a:rPr lang="en-US" dirty="0">
                <a:solidFill>
                  <a:sysClr val="windowText" lastClr="000000"/>
                </a:solidFill>
                <a:latin typeface="Calibri"/>
              </a:rPr>
              <a:t>DHCP</a:t>
            </a:r>
            <a:r>
              <a:rPr kumimoji="0" lang="ar-SA" sz="2400" b="0" i="0" u="none" strike="noStrike" kern="1200" cap="none" spc="0" normalizeH="0" baseline="0" noProof="0" dirty="0">
                <a:ln>
                  <a:noFill/>
                </a:ln>
                <a:solidFill>
                  <a:sysClr val="windowText" lastClr="000000"/>
                </a:solidFill>
                <a:effectLst/>
                <a:uLnTx/>
                <a:uFillTx/>
                <a:latin typeface="Calibri"/>
                <a:ea typeface="+mn-ea"/>
                <a:cs typeface="+mn-cs"/>
              </a:rPr>
              <a:t> طلب</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1143000" marR="0" lvl="2" indent="-22860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DHCP Acknowledge DHCP </a:t>
            </a:r>
            <a:r>
              <a:rPr kumimoji="0" lang="ar-SA" sz="2400" b="0" i="0" u="none" strike="noStrike" kern="1200" cap="none" spc="0" normalizeH="0" baseline="0" noProof="0" dirty="0" err="1">
                <a:ln>
                  <a:noFill/>
                </a:ln>
                <a:solidFill>
                  <a:sysClr val="windowText" lastClr="000000"/>
                </a:solidFill>
                <a:effectLst/>
                <a:uLnTx/>
                <a:uFillTx/>
                <a:latin typeface="Calibri"/>
                <a:ea typeface="+mn-ea"/>
                <a:cs typeface="+mn-cs"/>
              </a:rPr>
              <a:t>تاكيد</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467161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DAC24FD-8FD5-46B7-AAAB-05664F74906C}"/>
              </a:ext>
            </a:extLst>
          </p:cNvPr>
          <p:cNvSpPr/>
          <p:nvPr/>
        </p:nvSpPr>
        <p:spPr>
          <a:xfrm>
            <a:off x="1392819" y="885480"/>
            <a:ext cx="9093843" cy="4801314"/>
          </a:xfrm>
          <a:prstGeom prst="rect">
            <a:avLst/>
          </a:prstGeom>
        </p:spPr>
        <p:txBody>
          <a:bodyPr wrap="square">
            <a:spAutoFit/>
          </a:bodyPr>
          <a:lstStyle/>
          <a:p>
            <a:r>
              <a:rPr lang="en-GB" b="1" dirty="0"/>
              <a:t>Firewall Integration</a:t>
            </a:r>
            <a:r>
              <a:rPr lang="en-GB" dirty="0"/>
              <a:t>: Some routers integrate firewall functionalities to provide advanced security features such as stateful packet inspection, intrusion detection/prevention, and application-layer filtering. By combining routing and firewall capabilities, routers can offer comprehensive network security against various threats and attacks.</a:t>
            </a:r>
          </a:p>
          <a:p>
            <a:endParaRPr lang="en-GB" dirty="0"/>
          </a:p>
          <a:p>
            <a:br>
              <a:rPr lang="ar-DZ" b="1" dirty="0"/>
            </a:br>
            <a:r>
              <a:rPr lang="ar-DZ" b="1" dirty="0"/>
              <a:t>دمج الجدران النارية</a:t>
            </a:r>
            <a:r>
              <a:rPr lang="ar-DZ" dirty="0"/>
              <a:t>: تدمج بعض الموجهات وظائف الجدران النارية لتوفير ميزات أمان متقدمة مثل التفتيش الذكي للحزم الداخلة والخارجة، واكتشاف/منع الاختراق، وتصفية الطبقة التطبيقية. من خلال دمج قدرات التوجيه والجدار الناري، يمكن للموجهات توفير أمان شبكي شامل ضد مختلف التهديدات والهجمات.</a:t>
            </a:r>
            <a:endParaRPr lang="en-GB" dirty="0"/>
          </a:p>
          <a:p>
            <a:endParaRPr lang="en-GB" dirty="0"/>
          </a:p>
          <a:p>
            <a:endParaRPr lang="en-GB" dirty="0"/>
          </a:p>
          <a:p>
            <a:endParaRPr lang="en-GB" dirty="0"/>
          </a:p>
          <a:p>
            <a:br>
              <a:rPr lang="ar-DZ" dirty="0"/>
            </a:br>
            <a:r>
              <a:rPr lang="ar-DZ" dirty="0"/>
              <a:t>بشكل عام، تلعب الموجهات دورًا حاسمًا في أمان الشبكة من خلال تنفيذ ميكنيزمات وضوابط أمان مختلفة لحماية ضد الوصول غير المصرح به، والأنشطة الخبيثة، والتهديدات المبنية على الشبكة.</a:t>
            </a:r>
          </a:p>
          <a:p>
            <a:endParaRPr lang="en-GB" dirty="0"/>
          </a:p>
        </p:txBody>
      </p:sp>
    </p:spTree>
    <p:extLst>
      <p:ext uri="{BB962C8B-B14F-4D97-AF65-F5344CB8AC3E}">
        <p14:creationId xmlns:p14="http://schemas.microsoft.com/office/powerpoint/2010/main" val="2809198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a:extLst>
              <a:ext uri="{FF2B5EF4-FFF2-40B4-BE49-F238E27FC236}">
                <a16:creationId xmlns:a16="http://schemas.microsoft.com/office/drawing/2014/main" id="{89D13AF1-9A3B-4923-8297-401BB909578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6" name="مستطيل 6">
            <a:extLst>
              <a:ext uri="{FF2B5EF4-FFF2-40B4-BE49-F238E27FC236}">
                <a16:creationId xmlns:a16="http://schemas.microsoft.com/office/drawing/2014/main" id="{8881011E-0B94-4E08-A90B-DABB73EF6618}"/>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
        <p:nvSpPr>
          <p:cNvPr id="8" name="Title 1">
            <a:extLst>
              <a:ext uri="{FF2B5EF4-FFF2-40B4-BE49-F238E27FC236}">
                <a16:creationId xmlns:a16="http://schemas.microsoft.com/office/drawing/2014/main" id="{D32E3622-8391-4B7D-9FC4-8579396C2931}"/>
              </a:ext>
            </a:extLst>
          </p:cNvPr>
          <p:cNvSpPr txBox="1">
            <a:spLocks/>
          </p:cNvSpPr>
          <p:nvPr/>
        </p:nvSpPr>
        <p:spPr>
          <a:xfrm>
            <a:off x="1554480" y="41903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ysClr val="windowText" lastClr="000000"/>
                </a:solidFill>
                <a:effectLst/>
                <a:uLnTx/>
                <a:uFillTx/>
                <a:latin typeface="Calibri"/>
                <a:ea typeface="+mj-ea"/>
                <a:cs typeface="+mj-cs"/>
              </a:rPr>
              <a:t>Firewalls</a:t>
            </a:r>
            <a:r>
              <a:rPr kumimoji="0" lang="ar-SA" sz="1800" b="1" i="0" u="none" strike="noStrike" kern="1200" cap="none" spc="0" normalizeH="0" baseline="0" noProof="0" dirty="0">
                <a:ln>
                  <a:noFill/>
                </a:ln>
                <a:solidFill>
                  <a:sysClr val="windowText" lastClr="000000"/>
                </a:solidFill>
                <a:effectLst/>
                <a:uLnTx/>
                <a:uFillTx/>
                <a:latin typeface="Calibri"/>
                <a:ea typeface="+mj-ea"/>
                <a:cs typeface="+mj-cs"/>
              </a:rPr>
              <a:t>جدران الحماية </a:t>
            </a:r>
            <a:r>
              <a:rPr kumimoji="0" lang="en-US" sz="4400" b="1" i="0" u="none" strike="noStrike" kern="1200" cap="none" spc="0" normalizeH="0" baseline="0" noProof="0" dirty="0">
                <a:ln>
                  <a:noFill/>
                </a:ln>
                <a:solidFill>
                  <a:sysClr val="windowText" lastClr="000000"/>
                </a:solidFill>
                <a:effectLst/>
                <a:uLnTx/>
                <a:uFillTx/>
                <a:latin typeface="Calibri"/>
                <a:ea typeface="+mj-ea"/>
                <a:cs typeface="+mj-cs"/>
              </a:rPr>
              <a:t> </a:t>
            </a:r>
          </a:p>
        </p:txBody>
      </p:sp>
      <p:sp>
        <p:nvSpPr>
          <p:cNvPr id="9" name="Content Placeholder 2">
            <a:extLst>
              <a:ext uri="{FF2B5EF4-FFF2-40B4-BE49-F238E27FC236}">
                <a16:creationId xmlns:a16="http://schemas.microsoft.com/office/drawing/2014/main" id="{3E535D60-5D25-442A-9CD9-45B43510CDEB}"/>
              </a:ext>
            </a:extLst>
          </p:cNvPr>
          <p:cNvSpPr txBox="1">
            <a:spLocks/>
          </p:cNvSpPr>
          <p:nvPr/>
        </p:nvSpPr>
        <p:spPr>
          <a:xfrm>
            <a:off x="1554480" y="1790631"/>
            <a:ext cx="8229600" cy="43735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1800" b="1"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E1919AB3-1AAC-4A89-B21B-D5D2808BF91A}"/>
              </a:ext>
            </a:extLst>
          </p:cNvPr>
          <p:cNvSpPr/>
          <p:nvPr/>
        </p:nvSpPr>
        <p:spPr>
          <a:xfrm>
            <a:off x="711451" y="1230107"/>
            <a:ext cx="10320759" cy="5293757"/>
          </a:xfrm>
          <a:prstGeom prst="rect">
            <a:avLst/>
          </a:prstGeom>
        </p:spPr>
        <p:txBody>
          <a:bodyPr wrap="square">
            <a:spAutoFit/>
          </a:bodyPr>
          <a:lstStyle/>
          <a:p>
            <a:r>
              <a:rPr lang="en-GB" sz="3200" b="1" dirty="0">
                <a:solidFill>
                  <a:srgbClr val="0D0D0D"/>
                </a:solidFill>
                <a:latin typeface="Söhne"/>
              </a:rPr>
              <a:t>The major components of a firewall include:</a:t>
            </a:r>
          </a:p>
          <a:p>
            <a:endParaRPr lang="en-GB" dirty="0">
              <a:solidFill>
                <a:srgbClr val="0D0D0D"/>
              </a:solidFill>
              <a:latin typeface="Söhne"/>
            </a:endParaRPr>
          </a:p>
          <a:p>
            <a:r>
              <a:rPr lang="en-GB" b="1" dirty="0"/>
              <a:t>Packet Filtering</a:t>
            </a:r>
            <a:r>
              <a:rPr lang="en-GB" dirty="0"/>
              <a:t>: This component examines packets of data as they pass through the firewall and makes decisions about whether to allow or block them based on predetermined criteria such as source and destination IP addresses, ports, and protocols.</a:t>
            </a:r>
          </a:p>
          <a:p>
            <a:br>
              <a:rPr lang="ar-DZ" b="1" dirty="0"/>
            </a:br>
            <a:r>
              <a:rPr lang="ar-DZ" b="1" dirty="0"/>
              <a:t>تصفية الحزم</a:t>
            </a:r>
            <a:r>
              <a:rPr lang="ar-DZ" dirty="0"/>
              <a:t>: يقوم هذا المكون بفحص حزم البيانات أثناء مرورها عبر جدار الحماية واتخاذ قرارات حول السماح أو حظرها بناءً على معايير محددة مسبقًا مثل عناوين </a:t>
            </a:r>
            <a:r>
              <a:rPr lang="en-GB" dirty="0"/>
              <a:t>IP </a:t>
            </a:r>
            <a:r>
              <a:rPr lang="ar-DZ" dirty="0"/>
              <a:t>المصدرية والوجهة والمنافذ والبروتوكولات.</a:t>
            </a:r>
            <a:endParaRPr lang="en-GB" dirty="0"/>
          </a:p>
          <a:p>
            <a:endParaRPr lang="en-GB" dirty="0">
              <a:solidFill>
                <a:srgbClr val="0D0D0D"/>
              </a:solidFill>
              <a:latin typeface="Söhne"/>
            </a:endParaRPr>
          </a:p>
          <a:p>
            <a:r>
              <a:rPr lang="en-GB" b="1" dirty="0"/>
              <a:t>Application Layer Filtering</a:t>
            </a:r>
            <a:r>
              <a:rPr lang="en-GB" dirty="0"/>
              <a:t>: This component operates at the application layer of the OSI model and inspects the contents of packets to identify specific applications or protocols. It can control access based on application-level attributes, allowing or blocking traffic based on the type of application being used.</a:t>
            </a:r>
          </a:p>
          <a:p>
            <a:endParaRPr lang="en-GB" dirty="0">
              <a:solidFill>
                <a:srgbClr val="0D0D0D"/>
              </a:solidFill>
              <a:latin typeface="Söhne"/>
            </a:endParaRPr>
          </a:p>
          <a:p>
            <a:r>
              <a:rPr lang="ar-DZ" b="1" dirty="0"/>
              <a:t>تصفية طبقة التطبيقات</a:t>
            </a:r>
            <a:r>
              <a:rPr lang="ar-DZ" dirty="0"/>
              <a:t>: يعمل هذا المكون على مستوى طبقة التطبيقات في نموذج </a:t>
            </a:r>
            <a:r>
              <a:rPr lang="en-GB" dirty="0"/>
              <a:t>OSI </a:t>
            </a:r>
            <a:r>
              <a:rPr lang="ar-DZ" dirty="0"/>
              <a:t>ويفحص محتويات الحزم لتحديد التطبيقات أو البروتوكولات المحددة. يمكنه التحكم في الوصول بناءً على سمات طبقة التطبيقات، مما يتيح أو يمنع حركة المرور بناءً على نوع التطبيق المستخدم.</a:t>
            </a:r>
            <a:endParaRPr lang="en-GB" dirty="0">
              <a:solidFill>
                <a:srgbClr val="0D0D0D"/>
              </a:solidFill>
              <a:latin typeface="Söhne"/>
            </a:endParaRPr>
          </a:p>
          <a:p>
            <a:endParaRPr lang="en-GB" dirty="0"/>
          </a:p>
        </p:txBody>
      </p:sp>
    </p:spTree>
    <p:extLst>
      <p:ext uri="{BB962C8B-B14F-4D97-AF65-F5344CB8AC3E}">
        <p14:creationId xmlns:p14="http://schemas.microsoft.com/office/powerpoint/2010/main" val="3926798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F489EC-B81B-4834-AE85-E07DCA398CCF}"/>
              </a:ext>
            </a:extLst>
          </p:cNvPr>
          <p:cNvSpPr/>
          <p:nvPr/>
        </p:nvSpPr>
        <p:spPr>
          <a:xfrm>
            <a:off x="547868" y="629646"/>
            <a:ext cx="11489803" cy="6740307"/>
          </a:xfrm>
          <a:prstGeom prst="rect">
            <a:avLst/>
          </a:prstGeom>
        </p:spPr>
        <p:txBody>
          <a:bodyPr wrap="square">
            <a:spAutoFit/>
          </a:bodyPr>
          <a:lstStyle/>
          <a:p>
            <a:r>
              <a:rPr lang="en-GB" b="1" dirty="0">
                <a:solidFill>
                  <a:srgbClr val="0D0D0D"/>
                </a:solidFill>
                <a:latin typeface="Söhne"/>
              </a:rPr>
              <a:t>The major contributions of a firewall to network </a:t>
            </a:r>
            <a:r>
              <a:rPr lang="en-GB" b="1" dirty="0" err="1">
                <a:solidFill>
                  <a:srgbClr val="0D0D0D"/>
                </a:solidFill>
                <a:latin typeface="Söhne"/>
              </a:rPr>
              <a:t>defense</a:t>
            </a:r>
            <a:r>
              <a:rPr lang="en-GB" b="1" dirty="0">
                <a:solidFill>
                  <a:srgbClr val="0D0D0D"/>
                </a:solidFill>
                <a:latin typeface="Söhne"/>
              </a:rPr>
              <a:t> include: </a:t>
            </a:r>
            <a:r>
              <a:rPr lang="ar-DZ" b="1" dirty="0"/>
              <a:t>المساهمات الرئيسية لجدار الحماية في الدفاع عن الشبكة تشمل:</a:t>
            </a:r>
          </a:p>
          <a:p>
            <a:endParaRPr lang="en-GB" b="1" dirty="0"/>
          </a:p>
          <a:p>
            <a:r>
              <a:rPr lang="en-GB" b="1" dirty="0"/>
              <a:t>Packet Filtering</a:t>
            </a:r>
            <a:r>
              <a:rPr lang="en-GB" dirty="0"/>
              <a:t>: Firewalls inspect packets of data as they pass through and make decisions to allow or block them based on predefined rules. This helps prevent unauthorized access and blocks malicious traffic. </a:t>
            </a:r>
          </a:p>
          <a:p>
            <a:r>
              <a:rPr lang="ar-DZ" b="1" dirty="0"/>
              <a:t>تصفية الحزم</a:t>
            </a:r>
            <a:r>
              <a:rPr lang="ar-DZ" dirty="0"/>
              <a:t>: يقوم جدار الحماية بفحص حزم البيانات أثناء مرورها واتخاذ قرارات للسماح أو حظرها بناءً على قواعد محددة مسبقًا. يساعد هذا في منع الوصول غير المصرح به وحجب حركة المرور الضارة.</a:t>
            </a:r>
            <a:endParaRPr lang="en-GB" dirty="0"/>
          </a:p>
          <a:p>
            <a:endParaRPr lang="en-GB" dirty="0"/>
          </a:p>
          <a:p>
            <a:r>
              <a:rPr lang="en-GB" b="1" dirty="0"/>
              <a:t>Stateful Inspection</a:t>
            </a:r>
            <a:r>
              <a:rPr lang="en-GB" dirty="0"/>
              <a:t>: Firewalls monitor the state of active connections and make decisions based on the context of each connection. This allows them to better understand the nature of traffic flow and make informed decisions about allowing or blocking packets.</a:t>
            </a:r>
          </a:p>
          <a:p>
            <a:br>
              <a:rPr lang="ar-DZ" b="1" dirty="0"/>
            </a:br>
            <a:r>
              <a:rPr lang="ar-DZ" b="1" dirty="0"/>
              <a:t>التفتيش الذكي للحالة</a:t>
            </a:r>
            <a:r>
              <a:rPr lang="ar-DZ" dirty="0"/>
              <a:t>: يراقب جدار الحماية حالة الاتصالات النشطة ويتخذ قرارات استنادًا إلى سياق كل اتصال. يتيح ذلك له فهمًا أفضل لطبيعة تدفق حركة المرور واتخاذ قرارات مستنيرة بشأن السماح أو حظر الحزم.</a:t>
            </a:r>
          </a:p>
          <a:p>
            <a:endParaRPr lang="en-GB" dirty="0"/>
          </a:p>
          <a:p>
            <a:r>
              <a:rPr lang="en-GB" b="1" dirty="0"/>
              <a:t>Application Layer Filtering</a:t>
            </a:r>
            <a:r>
              <a:rPr lang="en-GB" dirty="0"/>
              <a:t>: Firewalls can inspect the contents of packets at the application layer to identify specific applications or protocols. This allows them to control access based on application-level attributes, providing granular control over network traffic.</a:t>
            </a:r>
          </a:p>
          <a:p>
            <a:br>
              <a:rPr lang="ar-DZ" b="1" dirty="0"/>
            </a:br>
            <a:r>
              <a:rPr lang="ar-DZ" b="1" dirty="0"/>
              <a:t>تصفية طبقة التطبيقات</a:t>
            </a:r>
            <a:r>
              <a:rPr lang="ar-DZ" dirty="0"/>
              <a:t>: يمكن لجدار الحماية فحص محتويات حزم البيانات على مستوى التطبيقات لتحديد التطبيقات أو البروتوكولات المحددة. يسمح هذا بالتحكم في الوصول بناءً على خصائص طبقة التطبيقات، مما يوفر تحكمًا دقيقًا في حركة المرور عبر الشبكة.</a:t>
            </a:r>
          </a:p>
          <a:p>
            <a:endParaRPr lang="en-GB" dirty="0"/>
          </a:p>
          <a:p>
            <a:endParaRPr lang="en-GB" dirty="0">
              <a:solidFill>
                <a:srgbClr val="0D0D0D"/>
              </a:solidFill>
              <a:latin typeface="Söhne"/>
            </a:endParaRPr>
          </a:p>
          <a:p>
            <a:br>
              <a:rPr lang="en-GB" dirty="0">
                <a:solidFill>
                  <a:srgbClr val="0D0D0D"/>
                </a:solidFill>
                <a:latin typeface="Söhne"/>
              </a:rPr>
            </a:br>
            <a:endParaRPr lang="en-GB" dirty="0"/>
          </a:p>
        </p:txBody>
      </p:sp>
    </p:spTree>
    <p:extLst>
      <p:ext uri="{BB962C8B-B14F-4D97-AF65-F5344CB8AC3E}">
        <p14:creationId xmlns:p14="http://schemas.microsoft.com/office/powerpoint/2010/main" val="1401391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ED943F-CDFB-49D9-99B7-028758F80658}"/>
              </a:ext>
            </a:extLst>
          </p:cNvPr>
          <p:cNvSpPr/>
          <p:nvPr/>
        </p:nvSpPr>
        <p:spPr>
          <a:xfrm>
            <a:off x="856526" y="1481561"/>
            <a:ext cx="10706582" cy="3416320"/>
          </a:xfrm>
          <a:prstGeom prst="rect">
            <a:avLst/>
          </a:prstGeom>
        </p:spPr>
        <p:txBody>
          <a:bodyPr wrap="square">
            <a:spAutoFit/>
          </a:bodyPr>
          <a:lstStyle/>
          <a:p>
            <a:r>
              <a:rPr lang="en-GB" b="1" dirty="0"/>
              <a:t>Virtual Private Network (VPN) Support</a:t>
            </a:r>
            <a:r>
              <a:rPr lang="en-GB" dirty="0"/>
              <a:t>: Firewalls often support VPN technologies, allowing remote users to securely connect to the network over the internet. VPN support includes features for encryption, authentication, and secure </a:t>
            </a:r>
            <a:r>
              <a:rPr lang="en-GB" dirty="0" err="1"/>
              <a:t>tunneling</a:t>
            </a:r>
            <a:r>
              <a:rPr lang="en-GB" dirty="0"/>
              <a:t>, enhancing network security.</a:t>
            </a:r>
          </a:p>
          <a:p>
            <a:endParaRPr lang="en-GB" dirty="0"/>
          </a:p>
          <a:p>
            <a:r>
              <a:rPr lang="ar-DZ" b="1" dirty="0"/>
              <a:t>دعم الشبكة الافتراضية الخاصة (</a:t>
            </a:r>
            <a:r>
              <a:rPr lang="en-GB" b="1" dirty="0"/>
              <a:t>VPN)</a:t>
            </a:r>
            <a:r>
              <a:rPr lang="en-GB" dirty="0"/>
              <a:t>: </a:t>
            </a:r>
            <a:r>
              <a:rPr lang="ar-DZ" dirty="0"/>
              <a:t>غالبًا ما يدعم جدار الحماية تقنيات الشبكة الافتراضية الخاصة، مما يتيح للمستخدمين عن بعد الاتصال بالشبكة بأمان عبر الإنترنت. يشمل دعم الـ </a:t>
            </a:r>
            <a:r>
              <a:rPr lang="en-GB" dirty="0"/>
              <a:t>VPN </a:t>
            </a:r>
            <a:r>
              <a:rPr lang="ar-DZ" dirty="0"/>
              <a:t>ميزات للتشفير والمصادقة والنفق الآمن، مما يعزز الأمان الشبكي.</a:t>
            </a:r>
            <a:endParaRPr lang="en-GB" dirty="0"/>
          </a:p>
          <a:p>
            <a:r>
              <a:rPr lang="en-GB" b="1" dirty="0"/>
              <a:t>Intrusion Prevention System (IPS)</a:t>
            </a:r>
            <a:r>
              <a:rPr lang="en-GB" dirty="0"/>
              <a:t>: Some advanced firewalls include IPS functionality to detect and block known and unknown threats in real-time. IPS systems </a:t>
            </a:r>
            <a:r>
              <a:rPr lang="en-GB" dirty="0" err="1"/>
              <a:t>analyze</a:t>
            </a:r>
            <a:r>
              <a:rPr lang="en-GB" dirty="0"/>
              <a:t> network traffic patterns and take automated actions to prevent security breaches</a:t>
            </a:r>
          </a:p>
          <a:p>
            <a:endParaRPr lang="en-GB" dirty="0"/>
          </a:p>
          <a:p>
            <a:r>
              <a:rPr lang="ar-DZ" b="1" dirty="0"/>
              <a:t>نظام منع الاختراق (</a:t>
            </a:r>
            <a:r>
              <a:rPr lang="en-GB" b="1" dirty="0"/>
              <a:t>IPS)</a:t>
            </a:r>
            <a:r>
              <a:rPr lang="en-GB" dirty="0"/>
              <a:t>: </a:t>
            </a:r>
            <a:r>
              <a:rPr lang="ar-DZ" dirty="0"/>
              <a:t>تشمل بعض جدران الحماية المتقدمة وظيفة </a:t>
            </a:r>
            <a:r>
              <a:rPr lang="en-GB" dirty="0"/>
              <a:t>IPS </a:t>
            </a:r>
            <a:r>
              <a:rPr lang="ar-DZ" dirty="0"/>
              <a:t>لاكتشاف ومنع التهديدات المعروفة وغير المعروفة في الوقت الفعلي. يحلل نظام </a:t>
            </a:r>
            <a:r>
              <a:rPr lang="en-GB" dirty="0"/>
              <a:t>IPS </a:t>
            </a:r>
            <a:r>
              <a:rPr lang="ar-DZ" dirty="0"/>
              <a:t>أنماط حركة المرور عبر الشبكة ويتخذ إجراءات آلية لمنع اختراقات الأمان.</a:t>
            </a:r>
            <a:endParaRPr lang="en-GB" dirty="0"/>
          </a:p>
        </p:txBody>
      </p:sp>
    </p:spTree>
    <p:extLst>
      <p:ext uri="{BB962C8B-B14F-4D97-AF65-F5344CB8AC3E}">
        <p14:creationId xmlns:p14="http://schemas.microsoft.com/office/powerpoint/2010/main" val="2177645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en-GB" b="1" kern="0" dirty="0">
                <a:solidFill>
                  <a:schemeClr val="tx1"/>
                </a:solidFill>
                <a:latin typeface="Sakkal Majalla" panose="02000000000000000000" pitchFamily="2" charset="-78"/>
                <a:cs typeface="Sakkal Majalla" panose="02000000000000000000" pitchFamily="2" charset="-78"/>
              </a:rPr>
              <a:t>End of Part Two</a:t>
            </a:r>
            <a:endParaRPr lang="ar-SA"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7C97D253-ACE5-43B8-90BA-7465263FC4D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1774248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700988-01A1-450A-8909-2876237A30F7}"/>
              </a:ext>
            </a:extLst>
          </p:cNvPr>
          <p:cNvSpPr/>
          <p:nvPr/>
        </p:nvSpPr>
        <p:spPr>
          <a:xfrm>
            <a:off x="1272988" y="289679"/>
            <a:ext cx="9950823" cy="7017306"/>
          </a:xfrm>
          <a:prstGeom prst="rect">
            <a:avLst/>
          </a:prstGeom>
        </p:spPr>
        <p:txBody>
          <a:bodyPr wrap="square">
            <a:spAutoFit/>
          </a:bodyPr>
          <a:lstStyle/>
          <a:p>
            <a:pPr algn="just"/>
            <a:r>
              <a:rPr lang="en-GB" b="1" dirty="0"/>
              <a:t>Network Address Allocation </a:t>
            </a:r>
            <a:r>
              <a:rPr lang="en-GB" dirty="0"/>
              <a:t>is the procedure of assigning unique identifiers, such as IP addresses, to devices connected to a network. It ensures that each device has a distinct identity within the network, facilitating communication between devices both within the network and with external networks. This allocation can be done manually by network administrators or automatically using protocols like DHCP (Dynamic Host Configuration Protocol), which dynamically assigns addresses to devices as they connect to the network. Effective network address allocation is crucial for efficient network management and seamless data transmission.</a:t>
            </a:r>
          </a:p>
          <a:p>
            <a:endParaRPr lang="en-GB" dirty="0">
              <a:solidFill>
                <a:srgbClr val="0D0D0D"/>
              </a:solidFill>
              <a:latin typeface="Söhne"/>
            </a:endParaRPr>
          </a:p>
          <a:p>
            <a:endParaRPr lang="en-GB" dirty="0">
              <a:solidFill>
                <a:srgbClr val="0D0D0D"/>
              </a:solidFill>
              <a:latin typeface="Söhne"/>
            </a:endParaRPr>
          </a:p>
          <a:p>
            <a:r>
              <a:rPr lang="ar-DZ" dirty="0"/>
              <a:t>تعني عملية تخصيص عناوين فريدة، مثل عناوين </a:t>
            </a:r>
            <a:r>
              <a:rPr lang="en-GB" dirty="0"/>
              <a:t>IP، </a:t>
            </a:r>
            <a:r>
              <a:rPr lang="ar-DZ" dirty="0"/>
              <a:t>للأجهزة المتصلة بشبكة معينة. يضمن هذا أن يكون لكل جهاز هوية مميزة داخل الشبكة، مما يسهل التواصل بين الأجهزة داخل الشبكة ومع الشبكات الخارجية. يمكن إجراء هذا التخصيص يدويًا من قبل مسؤولي الشبكة أو تلقائيًا باستخدام بروتوكولات مثل </a:t>
            </a:r>
            <a:r>
              <a:rPr lang="en-GB" dirty="0"/>
              <a:t>DHCP، </a:t>
            </a:r>
            <a:r>
              <a:rPr lang="ar-DZ" dirty="0"/>
              <a:t>الذي يقوم بتخصيص العناوين تلقائيًا للأجهزة أثناء اتصالها بالشبكة. يعد التخصيص الفعّال لعناوين الشبكة أمرًا حيويًا لإدارة الشبكة بكفاءة وتسهيل نقل البيانات بسلاسة.</a:t>
            </a: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3" name="Picture 2">
            <a:extLst>
              <a:ext uri="{FF2B5EF4-FFF2-40B4-BE49-F238E27FC236}">
                <a16:creationId xmlns:a16="http://schemas.microsoft.com/office/drawing/2014/main" id="{29BD070E-7AF6-465B-B2ED-76F3BDADBCD9}"/>
              </a:ext>
            </a:extLst>
          </p:cNvPr>
          <p:cNvPicPr>
            <a:picLocks noChangeAspect="1"/>
          </p:cNvPicPr>
          <p:nvPr/>
        </p:nvPicPr>
        <p:blipFill>
          <a:blip r:embed="rId2"/>
          <a:stretch>
            <a:fillRect/>
          </a:stretch>
        </p:blipFill>
        <p:spPr>
          <a:xfrm>
            <a:off x="2767572" y="4017868"/>
            <a:ext cx="7739063" cy="2747435"/>
          </a:xfrm>
          <a:prstGeom prst="rect">
            <a:avLst/>
          </a:prstGeom>
        </p:spPr>
      </p:pic>
    </p:spTree>
    <p:extLst>
      <p:ext uri="{BB962C8B-B14F-4D97-AF65-F5344CB8AC3E}">
        <p14:creationId xmlns:p14="http://schemas.microsoft.com/office/powerpoint/2010/main" val="2322018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A2657C7-9672-45D8-ADD0-293261E059C6}"/>
              </a:ext>
            </a:extLst>
          </p:cNvPr>
          <p:cNvSpPr/>
          <p:nvPr/>
        </p:nvSpPr>
        <p:spPr>
          <a:xfrm>
            <a:off x="1111623" y="370293"/>
            <a:ext cx="9897035" cy="3970318"/>
          </a:xfrm>
          <a:prstGeom prst="rect">
            <a:avLst/>
          </a:prstGeom>
        </p:spPr>
        <p:txBody>
          <a:bodyPr wrap="square">
            <a:spAutoFit/>
          </a:bodyPr>
          <a:lstStyle/>
          <a:p>
            <a:pPr algn="just"/>
            <a:r>
              <a:rPr lang="en-GB" dirty="0"/>
              <a:t>DHCP stands for </a:t>
            </a:r>
            <a:r>
              <a:rPr lang="en-GB" b="1" u="sng" dirty="0"/>
              <a:t>Dynamic Host Configuration Protocol. </a:t>
            </a:r>
            <a:r>
              <a:rPr lang="en-GB" dirty="0"/>
              <a:t>It's a network management protocol used on IP networks where a DHCP server dynamically assigns an IP address and other network configuration parameters to each device on a network so they can communicate with other IP networks. DHCP automates the process of assigning IP addresses to devices and helps prevent address conflicts that can occur when devices are manually assigned addresses. It's commonly used in home and business networks to simplify network administration.</a:t>
            </a:r>
          </a:p>
          <a:p>
            <a:endParaRPr lang="en-GB" dirty="0">
              <a:solidFill>
                <a:srgbClr val="0D0D0D"/>
              </a:solidFill>
              <a:latin typeface="Söhne"/>
            </a:endParaRPr>
          </a:p>
          <a:p>
            <a:endParaRPr lang="en-GB" dirty="0">
              <a:solidFill>
                <a:srgbClr val="0D0D0D"/>
              </a:solidFill>
              <a:latin typeface="Söhne"/>
            </a:endParaRPr>
          </a:p>
          <a:p>
            <a:r>
              <a:rPr lang="en-GB" dirty="0"/>
              <a:t>DHCP </a:t>
            </a:r>
            <a:r>
              <a:rPr lang="ar-DZ" dirty="0"/>
              <a:t>هو اختصار لبروتوكول تكوين المضيف الديناميكي. إنه بروتوكول إدارة الشبكات المستخدم على الشبكات التي تعتمد على بروتوكول الإنترنت حيث يقوم خادم </a:t>
            </a:r>
            <a:r>
              <a:rPr lang="en-GB" dirty="0"/>
              <a:t>DHCP </a:t>
            </a:r>
            <a:r>
              <a:rPr lang="ar-DZ" dirty="0"/>
              <a:t>بتعيين عنوان </a:t>
            </a:r>
            <a:r>
              <a:rPr lang="en-GB" dirty="0"/>
              <a:t>IP </a:t>
            </a:r>
            <a:r>
              <a:rPr lang="ar-DZ" dirty="0"/>
              <a:t>ومعلمات تكوين الشبكة الأخرى ديناميًا لكل جهاز على الشبكة حتى يتمكنوا من التواصل مع شبكات الآي بي الأخرى. يقوم </a:t>
            </a:r>
            <a:r>
              <a:rPr lang="en-GB" dirty="0"/>
              <a:t>DHCP </a:t>
            </a:r>
            <a:r>
              <a:rPr lang="ar-DZ" dirty="0"/>
              <a:t>بتلقين العملية المتكررة لتعيين عناوين </a:t>
            </a:r>
            <a:r>
              <a:rPr lang="en-GB" dirty="0"/>
              <a:t>IP </a:t>
            </a:r>
            <a:r>
              <a:rPr lang="ar-DZ" dirty="0"/>
              <a:t>للأجهزة ويساعد في تجنب التضاربات في العناوين التي يمكن أن تحدث عند تعيين العناوين يدويًا. يُستخدم عادة في الشبكات المنزلية والشبكات التجارية لتبسيط إدارة الشبكة.</a:t>
            </a:r>
            <a:endParaRPr lang="en-GB" dirty="0"/>
          </a:p>
        </p:txBody>
      </p:sp>
    </p:spTree>
    <p:extLst>
      <p:ext uri="{BB962C8B-B14F-4D97-AF65-F5344CB8AC3E}">
        <p14:creationId xmlns:p14="http://schemas.microsoft.com/office/powerpoint/2010/main" val="2662935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922811-929B-4F24-8026-01C57D254BF7}"/>
              </a:ext>
            </a:extLst>
          </p:cNvPr>
          <p:cNvSpPr/>
          <p:nvPr/>
        </p:nvSpPr>
        <p:spPr>
          <a:xfrm>
            <a:off x="1604681" y="588565"/>
            <a:ext cx="10139083" cy="5632311"/>
          </a:xfrm>
          <a:prstGeom prst="rect">
            <a:avLst/>
          </a:prstGeom>
        </p:spPr>
        <p:txBody>
          <a:bodyPr wrap="square">
            <a:spAutoFit/>
          </a:bodyPr>
          <a:lstStyle/>
          <a:p>
            <a:pPr marL="285750" indent="-285750" algn="just">
              <a:buFont typeface="Arial" panose="020B0604020202020204" pitchFamily="34" charset="0"/>
              <a:buChar char="•"/>
            </a:pPr>
            <a:r>
              <a:rPr lang="en-GB" b="1" dirty="0"/>
              <a:t>DHCP Discover </a:t>
            </a:r>
            <a:r>
              <a:rPr lang="en-GB" dirty="0"/>
              <a:t>is a message sent by a computer or device seeking an IP address when connecting to a network. This message is broadcasted over the network to search for a DHCP server. The DHCP Discover message typically contains a broadcast address for the local network, informing the DHCP server that a new device needs an IP address.</a:t>
            </a:r>
          </a:p>
          <a:p>
            <a:endParaRPr lang="en-GB" dirty="0">
              <a:solidFill>
                <a:srgbClr val="0D0D0D"/>
              </a:solidFill>
              <a:latin typeface="Söhne"/>
            </a:endParaRPr>
          </a:p>
          <a:p>
            <a:r>
              <a:rPr lang="en-GB" dirty="0"/>
              <a:t>DHCP Discover </a:t>
            </a:r>
            <a:r>
              <a:rPr lang="ar-DZ" dirty="0"/>
              <a:t>هي رسالة يرسلها جهاز الكمبيوتر أو الجهاز عند البحث عن عنوان </a:t>
            </a:r>
            <a:r>
              <a:rPr lang="en-GB" dirty="0"/>
              <a:t>IP </a:t>
            </a:r>
            <a:r>
              <a:rPr lang="ar-DZ" dirty="0"/>
              <a:t>عند الاتصال بالشبكة. يتم بث هذه الرسالة عبر الشبكة للبحث عن خادم </a:t>
            </a:r>
            <a:r>
              <a:rPr lang="en-GB" dirty="0"/>
              <a:t>DHCP. </a:t>
            </a:r>
            <a:r>
              <a:rPr lang="ar-DZ" dirty="0"/>
              <a:t>تحتوي رسالة </a:t>
            </a:r>
            <a:r>
              <a:rPr lang="en-GB" dirty="0"/>
              <a:t>DHCP Discover </a:t>
            </a:r>
            <a:r>
              <a:rPr lang="ar-DZ" dirty="0"/>
              <a:t>عادة على عنوان بث للشبكة المحلية، مما يُعلم خادم </a:t>
            </a:r>
            <a:r>
              <a:rPr lang="en-GB" dirty="0"/>
              <a:t>DHCP </a:t>
            </a:r>
            <a:r>
              <a:rPr lang="ar-DZ" dirty="0"/>
              <a:t>بأن جهازًا جديدًا بحاجة إلى عنوان </a:t>
            </a:r>
            <a:r>
              <a:rPr lang="en-GB" dirty="0"/>
              <a:t>IP.</a:t>
            </a:r>
          </a:p>
          <a:p>
            <a:endParaRPr lang="en-GB" dirty="0"/>
          </a:p>
          <a:p>
            <a:pPr marL="285750" indent="-285750" algn="just">
              <a:buFont typeface="Arial" panose="020B0604020202020204" pitchFamily="34" charset="0"/>
              <a:buChar char="•"/>
            </a:pPr>
            <a:r>
              <a:rPr lang="en-GB" b="1" dirty="0"/>
              <a:t>DHCP Offer </a:t>
            </a:r>
            <a:r>
              <a:rPr lang="en-GB" dirty="0"/>
              <a:t>is a message sent by a DHCP server in response to a DHCP Discover message sent by a computer or device seeking an IP address when connecting to the network. This message is offered by the DHCP server to provide an IP address to the requesting device. Typically, the DHCP Offer message includes the proposed IP address for the device along with other network configuration information such as the server's address, default gateway address, and the proposed lease time for the IP address.</a:t>
            </a:r>
          </a:p>
          <a:p>
            <a:endParaRPr lang="en-GB" dirty="0"/>
          </a:p>
          <a:p>
            <a:r>
              <a:rPr lang="ar-DZ" dirty="0"/>
              <a:t>عرض </a:t>
            </a:r>
            <a:r>
              <a:rPr lang="en-GB" dirty="0"/>
              <a:t>DHCP </a:t>
            </a:r>
            <a:r>
              <a:rPr lang="ar-DZ" dirty="0"/>
              <a:t>هو رسالة تُرسل من قبل خادم </a:t>
            </a:r>
            <a:r>
              <a:rPr lang="en-GB" dirty="0"/>
              <a:t>DHCP </a:t>
            </a:r>
            <a:r>
              <a:rPr lang="ar-DZ" dirty="0"/>
              <a:t>ردًا على رسالة </a:t>
            </a:r>
            <a:r>
              <a:rPr lang="en-GB" dirty="0"/>
              <a:t>DHCP Discover </a:t>
            </a:r>
            <a:r>
              <a:rPr lang="ar-DZ" dirty="0"/>
              <a:t>التي يرسلها جهاز الكمبيوتر أو الجهاز عند البحث عن عنوان </a:t>
            </a:r>
            <a:r>
              <a:rPr lang="en-GB" dirty="0"/>
              <a:t>IP </a:t>
            </a:r>
            <a:r>
              <a:rPr lang="ar-DZ" dirty="0"/>
              <a:t>عند الاتصال بالشبكة. تُقدم هذه الرسالة من قبل خادم </a:t>
            </a:r>
            <a:r>
              <a:rPr lang="en-GB" dirty="0"/>
              <a:t>DHCP </a:t>
            </a:r>
            <a:r>
              <a:rPr lang="ar-DZ" dirty="0"/>
              <a:t>لتوفير عنوان </a:t>
            </a:r>
            <a:r>
              <a:rPr lang="en-GB" dirty="0"/>
              <a:t>IP </a:t>
            </a:r>
            <a:r>
              <a:rPr lang="ar-DZ" dirty="0"/>
              <a:t>للجهاز الطالب. وعادةً ما تشمل رسالة عرض </a:t>
            </a:r>
            <a:r>
              <a:rPr lang="en-GB" dirty="0"/>
              <a:t>DHCP </a:t>
            </a:r>
            <a:r>
              <a:rPr lang="ar-DZ" dirty="0"/>
              <a:t>عنوان </a:t>
            </a:r>
            <a:r>
              <a:rPr lang="en-GB" dirty="0"/>
              <a:t>IP </a:t>
            </a:r>
            <a:r>
              <a:rPr lang="ar-DZ" dirty="0"/>
              <a:t>المقترح للجهاز بالإضافة إلى معلومات تكوين الشبكة الأخرى مثل عنوان الخادم، وعنوان البوابة الافتراضي، والوقت المقترح لإيجار عنوان </a:t>
            </a:r>
            <a:r>
              <a:rPr lang="en-GB" dirty="0"/>
              <a:t>IP</a:t>
            </a:r>
          </a:p>
        </p:txBody>
      </p:sp>
    </p:spTree>
    <p:extLst>
      <p:ext uri="{BB962C8B-B14F-4D97-AF65-F5344CB8AC3E}">
        <p14:creationId xmlns:p14="http://schemas.microsoft.com/office/powerpoint/2010/main" val="926779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5AC8CB6D-5094-45D0-BE73-BA465F171C4D}"/>
              </a:ext>
            </a:extLst>
          </p:cNvPr>
          <p:cNvSpPr/>
          <p:nvPr/>
        </p:nvSpPr>
        <p:spPr>
          <a:xfrm>
            <a:off x="0" y="866398"/>
            <a:ext cx="11712495" cy="4952162"/>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0" fontAlgn="base" latinLnBrk="0" hangingPunct="0">
              <a:lnSpc>
                <a:spcPct val="100000"/>
              </a:lnSpc>
              <a:spcBef>
                <a:spcPct val="0"/>
              </a:spcBef>
              <a:spcAft>
                <a:spcPct val="0"/>
              </a:spcAft>
              <a:buClrTx/>
              <a:buSzTx/>
              <a:buFontTx/>
              <a:buNone/>
              <a:tabLst/>
              <a:defRPr/>
            </a:pPr>
            <a:endParaRPr kumimoji="0" lang="ar-EG" sz="28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pic>
        <p:nvPicPr>
          <p:cNvPr id="5" name="Picture 15">
            <a:extLst>
              <a:ext uri="{FF2B5EF4-FFF2-40B4-BE49-F238E27FC236}">
                <a16:creationId xmlns:a16="http://schemas.microsoft.com/office/drawing/2014/main" id="{4AC2C276-0DC4-4145-B73D-20D487EB7FF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5">
            <a:extLst>
              <a:ext uri="{FF2B5EF4-FFF2-40B4-BE49-F238E27FC236}">
                <a16:creationId xmlns:a16="http://schemas.microsoft.com/office/drawing/2014/main" id="{7F266136-851B-416D-B61C-0A562D4CC6FD}"/>
              </a:ext>
            </a:extLst>
          </p:cNvPr>
          <p:cNvSpPr/>
          <p:nvPr/>
        </p:nvSpPr>
        <p:spPr>
          <a:xfrm>
            <a:off x="228573" y="898133"/>
            <a:ext cx="3425431" cy="49521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defRPr/>
            </a:pPr>
            <a:r>
              <a:rPr lang="en-US" sz="3200" b="1" dirty="0">
                <a:solidFill>
                  <a:prstClr val="white"/>
                </a:solidFill>
                <a:cs typeface="Arial" panose="020B0604020202020204" pitchFamily="34" charset="0"/>
              </a:rPr>
              <a:t>Understanding DN</a:t>
            </a:r>
            <a:r>
              <a:rPr lang="en-US" sz="4400" b="1" dirty="0">
                <a:solidFill>
                  <a:prstClr val="white"/>
                </a:solidFill>
                <a:cs typeface="Arial" panose="020B0604020202020204" pitchFamily="34" charset="0"/>
              </a:rPr>
              <a:t>s</a:t>
            </a:r>
            <a:endParaRPr lang="ar-SA" sz="4400" b="1" dirty="0">
              <a:solidFill>
                <a:prstClr val="white"/>
              </a:solidFill>
              <a:cs typeface="Arial" panose="020B0604020202020204" pitchFamily="34" charset="0"/>
            </a:endParaRPr>
          </a:p>
          <a:p>
            <a:pPr lvl="0" algn="ctr">
              <a:defRPr/>
            </a:pPr>
            <a:r>
              <a:rPr lang="en-US" b="1" dirty="0">
                <a:solidFill>
                  <a:prstClr val="white"/>
                </a:solidFill>
                <a:cs typeface="Arial" panose="020B0604020202020204" pitchFamily="34" charset="0"/>
              </a:rPr>
              <a:t>DNS</a:t>
            </a:r>
            <a:r>
              <a:rPr lang="ar-SA" b="1" dirty="0">
                <a:solidFill>
                  <a:prstClr val="white"/>
                </a:solidFill>
                <a:cs typeface="Arial" panose="020B0604020202020204" pitchFamily="34" charset="0"/>
              </a:rPr>
              <a:t>فهم</a:t>
            </a:r>
            <a:r>
              <a:rPr lang="en-US" b="1" dirty="0">
                <a:solidFill>
                  <a:prstClr val="white"/>
                </a:solidFill>
                <a:cs typeface="Arial" panose="020B0604020202020204" pitchFamily="34" charset="0"/>
              </a:rPr>
              <a:t> </a:t>
            </a:r>
            <a:r>
              <a:rPr lang="ar-SA" b="1" dirty="0">
                <a:solidFill>
                  <a:prstClr val="white"/>
                </a:solidFill>
                <a:cs typeface="Arial" panose="020B0604020202020204" pitchFamily="34" charset="0"/>
              </a:rPr>
              <a:t> </a:t>
            </a:r>
            <a:endParaRPr lang="en-US" b="1" dirty="0">
              <a:solidFill>
                <a:prstClr val="white"/>
              </a:solidFill>
              <a:cs typeface="Arial" panose="020B0604020202020204" pitchFamily="34" charset="0"/>
            </a:endParaRPr>
          </a:p>
          <a:p>
            <a:pPr lvl="0" algn="ctr">
              <a:defRPr/>
            </a:pPr>
            <a:endParaRPr lang="en-US" b="1" dirty="0">
              <a:solidFill>
                <a:prstClr val="white"/>
              </a:solidFill>
              <a:cs typeface="Arial" panose="020B0604020202020204" pitchFamily="34" charset="0"/>
            </a:endParaRPr>
          </a:p>
        </p:txBody>
      </p:sp>
      <p:sp>
        <p:nvSpPr>
          <p:cNvPr id="8" name="عنوان 1">
            <a:extLst>
              <a:ext uri="{FF2B5EF4-FFF2-40B4-BE49-F238E27FC236}">
                <a16:creationId xmlns:a16="http://schemas.microsoft.com/office/drawing/2014/main" id="{FE9FF1C9-B6DC-4A78-B7A5-127C5C042AC3}"/>
              </a:ext>
            </a:extLst>
          </p:cNvPr>
          <p:cNvSpPr txBox="1">
            <a:spLocks/>
          </p:cNvSpPr>
          <p:nvPr/>
        </p:nvSpPr>
        <p:spPr>
          <a:xfrm>
            <a:off x="8052318" y="2110414"/>
            <a:ext cx="37135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1"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a:noFill/>
                </a:ln>
                <a:solidFill>
                  <a:prstClr val="white"/>
                </a:solidFill>
                <a:effectLst/>
                <a:uLnTx/>
                <a:uFillTx/>
                <a:latin typeface="Sakkal Majalla" panose="02000000000000000000" pitchFamily="2" charset="-78"/>
                <a:ea typeface="+mj-ea"/>
                <a:cs typeface="Sakkal Majalla" panose="02000000000000000000" pitchFamily="2" charset="-78"/>
              </a:rPr>
              <a:t>text</a:t>
            </a:r>
            <a:endParaRPr kumimoji="0" lang="ar-SA" sz="3200" b="1" i="0" u="none" strike="noStrike" kern="1200" cap="none" spc="0" normalizeH="0" baseline="0" noProof="0" dirty="0">
              <a:ln>
                <a:noFill/>
              </a:ln>
              <a:solidFill>
                <a:prstClr val="white"/>
              </a:solidFill>
              <a:effectLst/>
              <a:uLnTx/>
              <a:uFillTx/>
              <a:latin typeface="Sakkal Majalla" panose="02000000000000000000" pitchFamily="2" charset="-78"/>
              <a:ea typeface="+mj-ea"/>
              <a:cs typeface="Sakkal Majalla" panose="02000000000000000000" pitchFamily="2" charset="-78"/>
            </a:endParaRPr>
          </a:p>
        </p:txBody>
      </p:sp>
      <p:sp>
        <p:nvSpPr>
          <p:cNvPr id="3" name="مستطيل 2">
            <a:extLst>
              <a:ext uri="{FF2B5EF4-FFF2-40B4-BE49-F238E27FC236}">
                <a16:creationId xmlns:a16="http://schemas.microsoft.com/office/drawing/2014/main" id="{BC5B5E9A-77C3-4B7E-9900-183C20F2A412}"/>
              </a:ext>
            </a:extLst>
          </p:cNvPr>
          <p:cNvSpPr/>
          <p:nvPr/>
        </p:nvSpPr>
        <p:spPr>
          <a:xfrm>
            <a:off x="202021" y="5996762"/>
            <a:ext cx="11756925" cy="637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7" name="مستطيل 6">
            <a:extLst>
              <a:ext uri="{FF2B5EF4-FFF2-40B4-BE49-F238E27FC236}">
                <a16:creationId xmlns:a16="http://schemas.microsoft.com/office/drawing/2014/main" id="{4B353BDE-603E-4768-9906-C5369FE647A8}"/>
              </a:ext>
            </a:extLst>
          </p:cNvPr>
          <p:cNvSpPr/>
          <p:nvPr/>
        </p:nvSpPr>
        <p:spPr>
          <a:xfrm>
            <a:off x="4499291" y="2445395"/>
            <a:ext cx="2485340"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SA" sz="28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a:t>
            </a:r>
            <a:endParaRPr kumimoji="0" lang="ar-EG" sz="28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
        <p:nvSpPr>
          <p:cNvPr id="17" name="مستطيل 6">
            <a:extLst>
              <a:ext uri="{FF2B5EF4-FFF2-40B4-BE49-F238E27FC236}">
                <a16:creationId xmlns:a16="http://schemas.microsoft.com/office/drawing/2014/main" id="{BD834F10-8653-4E8B-B4EB-15BD0C06802F}"/>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
        <p:nvSpPr>
          <p:cNvPr id="12" name="Title 1">
            <a:extLst>
              <a:ext uri="{FF2B5EF4-FFF2-40B4-BE49-F238E27FC236}">
                <a16:creationId xmlns:a16="http://schemas.microsoft.com/office/drawing/2014/main" id="{7E0D2C26-F493-4332-8DDF-3A971FFCFE42}"/>
              </a:ext>
            </a:extLst>
          </p:cNvPr>
          <p:cNvSpPr txBox="1">
            <a:spLocks/>
          </p:cNvSpPr>
          <p:nvPr/>
        </p:nvSpPr>
        <p:spPr>
          <a:xfrm>
            <a:off x="3403675" y="797443"/>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14" name="Content Placeholder 2">
            <a:extLst>
              <a:ext uri="{FF2B5EF4-FFF2-40B4-BE49-F238E27FC236}">
                <a16:creationId xmlns:a16="http://schemas.microsoft.com/office/drawing/2014/main" id="{44438D24-3B1C-4F29-B993-EDB2F4C49205}"/>
              </a:ext>
            </a:extLst>
          </p:cNvPr>
          <p:cNvSpPr txBox="1">
            <a:spLocks/>
          </p:cNvSpPr>
          <p:nvPr/>
        </p:nvSpPr>
        <p:spPr>
          <a:xfrm>
            <a:off x="3654916" y="1031340"/>
            <a:ext cx="8229600" cy="4373563"/>
          </a:xfrm>
          <a:prstGeom prst="rect">
            <a:avLst/>
          </a:prstGeom>
        </p:spPr>
        <p:txBody>
          <a:bodyPr vert="horz" lIns="91440" tIns="45720" rIns="91440" bIns="45720" rtlCol="0">
            <a:normAutofit lnSpcReduction="10000"/>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Domain Name Resolution Use Case</a:t>
            </a: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ar-SA" sz="1800" b="0" i="0" u="none" strike="noStrike" kern="1200" cap="none" spc="0" normalizeH="0" baseline="0" noProof="0" dirty="0">
                <a:ln>
                  <a:noFill/>
                </a:ln>
                <a:solidFill>
                  <a:sysClr val="windowText" lastClr="000000"/>
                </a:solidFill>
                <a:effectLst/>
                <a:uLnTx/>
                <a:uFillTx/>
                <a:latin typeface="Calibri"/>
                <a:ea typeface="+mn-ea"/>
                <a:cs typeface="+mn-cs"/>
              </a:rPr>
              <a:t>حالة استخدام حل اسم النطاق</a:t>
            </a:r>
            <a:endParaRPr kumimoji="0" lang="en-US" sz="18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
                <a:srgbClr val="FF0000"/>
              </a:buClr>
              <a:buSzTx/>
              <a:buFont typeface="Arial" pitchFamily="34" charset="0"/>
              <a:buNone/>
              <a:tabLst/>
              <a:defRPr/>
            </a:pPr>
            <a:endParaRPr kumimoji="0" lang="ar-SA" sz="3200" b="1"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
                <a:srgbClr val="FF0000"/>
              </a:buClr>
              <a:buSzTx/>
              <a:buFont typeface="Arial" pitchFamily="34" charset="0"/>
              <a:buNone/>
              <a:tabLst/>
              <a:defRPr/>
            </a:pPr>
            <a:endParaRPr kumimoji="0" lang="ar-SA" sz="3200" b="1"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
                <a:srgbClr val="FF0000"/>
              </a:buClr>
              <a:buSzTx/>
              <a:buFont typeface="Arial" pitchFamily="34" charset="0"/>
              <a:buNone/>
              <a:tabLst/>
              <a:defRPr/>
            </a:pPr>
            <a:endParaRPr lang="ar-SA" b="1" dirty="0">
              <a:solidFill>
                <a:sysClr val="windowText" lastClr="000000"/>
              </a:solidFill>
              <a:latin typeface="Calibri"/>
            </a:endParaRPr>
          </a:p>
          <a:p>
            <a:pPr marL="0" lvl="0" indent="0">
              <a:buNone/>
              <a:defRPr/>
            </a:pPr>
            <a:endParaRPr lang="en-GB" sz="1600" dirty="0"/>
          </a:p>
          <a:p>
            <a:pPr marL="0" lvl="0" indent="0">
              <a:buNone/>
              <a:defRPr/>
            </a:pPr>
            <a:r>
              <a:rPr lang="en-GB" sz="1600" dirty="0"/>
              <a:t>The main components of DNS include</a:t>
            </a:r>
            <a:endParaRPr lang="ar-SA" sz="1600" b="1" dirty="0">
              <a:solidFill>
                <a:sysClr val="windowText" lastClr="000000"/>
              </a:solidFill>
              <a:latin typeface="Calibri"/>
            </a:endParaRPr>
          </a:p>
          <a:p>
            <a:pPr>
              <a:defRPr/>
            </a:pPr>
            <a:r>
              <a:rPr lang="en-GB" sz="1800" b="1" dirty="0"/>
              <a:t>DNS Resolver</a:t>
            </a:r>
            <a:r>
              <a:rPr lang="en-GB" sz="1800" dirty="0"/>
              <a:t>:</a:t>
            </a:r>
          </a:p>
          <a:p>
            <a:pPr>
              <a:defRPr/>
            </a:pPr>
            <a:r>
              <a:rPr lang="en-GB" sz="1800" b="1" dirty="0"/>
              <a:t>DNS </a:t>
            </a:r>
            <a:r>
              <a:rPr lang="en-GB" sz="1800" b="1" dirty="0" err="1"/>
              <a:t>Recursor</a:t>
            </a:r>
            <a:r>
              <a:rPr lang="en-GB" sz="1800" b="1" dirty="0"/>
              <a:t> (Resolver)</a:t>
            </a:r>
            <a:r>
              <a:rPr lang="en-GB" sz="1800" dirty="0"/>
              <a:t>:</a:t>
            </a:r>
          </a:p>
          <a:p>
            <a:pPr>
              <a:defRPr/>
            </a:pPr>
            <a:r>
              <a:rPr lang="en-GB" sz="1800" b="1" dirty="0"/>
              <a:t>Authoritative DNS Servers</a:t>
            </a:r>
            <a:r>
              <a:rPr lang="en-GB" sz="1800" dirty="0"/>
              <a:t>:</a:t>
            </a:r>
            <a:endParaRPr lang="ar-SA" sz="1800" b="1" dirty="0">
              <a:solidFill>
                <a:sysClr val="windowText" lastClr="000000"/>
              </a:solidFill>
              <a:latin typeface="Calibri"/>
            </a:endParaRPr>
          </a:p>
          <a:p>
            <a:pPr>
              <a:defRPr/>
            </a:pPr>
            <a:r>
              <a:rPr lang="en-GB" sz="1800" b="1" dirty="0"/>
              <a:t>Root DNS Servers</a:t>
            </a: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
                <a:srgbClr val="FF0000"/>
              </a:buClr>
              <a:buSzTx/>
              <a:buNone/>
              <a:tabLst/>
              <a:defRPr/>
            </a:pP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15" name="Picture 14" descr="Graphical user interface&#10;&#10;Description automatically generated with medium confidence">
            <a:extLst>
              <a:ext uri="{FF2B5EF4-FFF2-40B4-BE49-F238E27FC236}">
                <a16:creationId xmlns:a16="http://schemas.microsoft.com/office/drawing/2014/main" id="{D96B7099-1E1E-427A-843E-9DCF9FF8230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835549" y="1889491"/>
            <a:ext cx="7570643" cy="1722974"/>
          </a:xfrm>
          <a:prstGeom prst="rect">
            <a:avLst/>
          </a:prstGeom>
        </p:spPr>
      </p:pic>
    </p:spTree>
    <p:extLst>
      <p:ext uri="{BB962C8B-B14F-4D97-AF65-F5344CB8AC3E}">
        <p14:creationId xmlns:p14="http://schemas.microsoft.com/office/powerpoint/2010/main" val="395669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5DB1ABF-F567-49DB-9D80-BCEA1734993F}"/>
              </a:ext>
            </a:extLst>
          </p:cNvPr>
          <p:cNvSpPr/>
          <p:nvPr/>
        </p:nvSpPr>
        <p:spPr>
          <a:xfrm>
            <a:off x="457200" y="313765"/>
            <a:ext cx="8686800" cy="6186309"/>
          </a:xfrm>
          <a:prstGeom prst="rect">
            <a:avLst/>
          </a:prstGeom>
        </p:spPr>
        <p:txBody>
          <a:bodyPr wrap="square">
            <a:spAutoFit/>
          </a:bodyPr>
          <a:lstStyle/>
          <a:p>
            <a:pPr algn="just"/>
            <a:r>
              <a:rPr lang="en-GB" dirty="0"/>
              <a:t>DNS, which stands for </a:t>
            </a:r>
            <a:r>
              <a:rPr lang="en-GB" b="1" u="sng" dirty="0"/>
              <a:t>Domain Name System</a:t>
            </a:r>
            <a:r>
              <a:rPr lang="en-GB" dirty="0"/>
              <a:t>, is a decentralized naming system used in networks, particularly the Internet, to translate human-readable domain names (such as </a:t>
            </a:r>
            <a:r>
              <a:rPr lang="en-GB" dirty="0">
                <a:hlinkClick r:id="rId2">
                  <a:extLst>
                    <a:ext uri="{A12FA001-AC4F-418D-AE19-62706E023703}">
                      <ahyp:hlinkClr xmlns:ahyp="http://schemas.microsoft.com/office/drawing/2018/hyperlinkcolor" val="tx"/>
                    </a:ext>
                  </a:extLst>
                </a:hlinkClick>
              </a:rPr>
              <a:t>www.example.com</a:t>
            </a:r>
            <a:r>
              <a:rPr lang="en-GB" dirty="0"/>
              <a:t>) into numerical IP addresses (such as 192.0.2.1) and vice versa. DNS enables users to access websites and other resources using easy-to-remember domain names rather than complex numerical IP addresses. It functions as a distributed database, distributing the responsibility of translating domain names to IP addresses across a network of DNS servers, which store and manage this mapping information. DNS plays a crucial role in facilitating communication and connectivity across networks by enabling efficient and user-friendly access to resources on the Internet and other networks.</a:t>
            </a:r>
          </a:p>
          <a:p>
            <a:pPr algn="just"/>
            <a:endParaRPr lang="en-GB" dirty="0">
              <a:solidFill>
                <a:srgbClr val="0D0D0D"/>
              </a:solidFill>
              <a:latin typeface="Söhne"/>
            </a:endParaRPr>
          </a:p>
          <a:p>
            <a:pPr algn="just"/>
            <a:endParaRPr lang="en-GB" dirty="0">
              <a:solidFill>
                <a:srgbClr val="0D0D0D"/>
              </a:solidFill>
              <a:latin typeface="Söhne"/>
            </a:endParaRPr>
          </a:p>
          <a:p>
            <a:pPr algn="just"/>
            <a:r>
              <a:rPr lang="en-GB" dirty="0"/>
              <a:t>DNS، </a:t>
            </a:r>
            <a:r>
              <a:rPr lang="ar-DZ" dirty="0"/>
              <a:t>والتي تعني نظام أسماء النطاقات، هو نظام تسمية لامركزي يُستخدم في الشبكات، لا سيما الإنترنت، لتحويل أسماء النطاقات التي يمكن قراءتها من قِبَل الإنسان (مثل </a:t>
            </a:r>
            <a:r>
              <a:rPr lang="en-GB" dirty="0">
                <a:hlinkClick r:id="rId2"/>
              </a:rPr>
              <a:t>www.example.com</a:t>
            </a:r>
            <a:r>
              <a:rPr lang="en-GB" dirty="0"/>
              <a:t>) </a:t>
            </a:r>
            <a:r>
              <a:rPr lang="ar-DZ" dirty="0"/>
              <a:t>إلى عناوين </a:t>
            </a:r>
            <a:r>
              <a:rPr lang="en-GB" dirty="0"/>
              <a:t>IP </a:t>
            </a:r>
            <a:r>
              <a:rPr lang="ar-DZ" dirty="0"/>
              <a:t>الرقمية (مثل 192.0.2.1) والعكس. يمكّن </a:t>
            </a:r>
            <a:r>
              <a:rPr lang="en-GB" dirty="0"/>
              <a:t>DNS </a:t>
            </a:r>
            <a:r>
              <a:rPr lang="ar-DZ" dirty="0"/>
              <a:t>المستخدمين من الوصول إلى المواقع الإلكترونية والموارد الأخرى باستخدام أسماء نطاقات سهلة الاستذكار بدلاً من العناوين الرقمية الصعبة (</a:t>
            </a:r>
            <a:r>
              <a:rPr lang="en-GB" dirty="0"/>
              <a:t>IP). </a:t>
            </a:r>
            <a:r>
              <a:rPr lang="ar-DZ" dirty="0"/>
              <a:t>يعمل كقاعدة بيانات موزعة، حيث يوزع مسؤولية ترجمة أسماء النطاقات إلى عناوين </a:t>
            </a:r>
            <a:r>
              <a:rPr lang="en-GB" dirty="0"/>
              <a:t>IP </a:t>
            </a:r>
            <a:r>
              <a:rPr lang="ar-DZ" dirty="0"/>
              <a:t>عبر شبكة من خوادم </a:t>
            </a:r>
            <a:r>
              <a:rPr lang="en-GB" dirty="0"/>
              <a:t>DNS، </a:t>
            </a:r>
            <a:r>
              <a:rPr lang="ar-DZ" dirty="0"/>
              <a:t>التي تخزن وتدير هذه المعلومات. يلعب </a:t>
            </a:r>
            <a:r>
              <a:rPr lang="en-GB" dirty="0"/>
              <a:t>DNS </a:t>
            </a:r>
            <a:r>
              <a:rPr lang="ar-DZ" dirty="0"/>
              <a:t>دوراً حيوياً في تيسير الاتصال والتواصل عبر الشبكات من خلال تمكين الوصول إلى الموارد على الإنترنت والشبكات الأخرى بكفاءة وبطريقة سهلة الاستخدام للمستخدمين.</a:t>
            </a:r>
            <a:endParaRPr lang="en-GB" dirty="0"/>
          </a:p>
          <a:p>
            <a:endParaRPr lang="en-GB" dirty="0"/>
          </a:p>
          <a:p>
            <a:endParaRPr lang="en-GB" dirty="0"/>
          </a:p>
        </p:txBody>
      </p:sp>
      <p:pic>
        <p:nvPicPr>
          <p:cNvPr id="3" name="Picture 2">
            <a:extLst>
              <a:ext uri="{FF2B5EF4-FFF2-40B4-BE49-F238E27FC236}">
                <a16:creationId xmlns:a16="http://schemas.microsoft.com/office/drawing/2014/main" id="{7D643B35-6481-4442-8F1D-95461301620E}"/>
              </a:ext>
            </a:extLst>
          </p:cNvPr>
          <p:cNvPicPr>
            <a:picLocks noChangeAspect="1"/>
          </p:cNvPicPr>
          <p:nvPr/>
        </p:nvPicPr>
        <p:blipFill>
          <a:blip r:embed="rId3"/>
          <a:stretch>
            <a:fillRect/>
          </a:stretch>
        </p:blipFill>
        <p:spPr>
          <a:xfrm>
            <a:off x="9040907" y="2369232"/>
            <a:ext cx="4038600" cy="2119536"/>
          </a:xfrm>
          <a:prstGeom prst="rect">
            <a:avLst/>
          </a:prstGeom>
        </p:spPr>
      </p:pic>
    </p:spTree>
    <p:extLst>
      <p:ext uri="{BB962C8B-B14F-4D97-AF65-F5344CB8AC3E}">
        <p14:creationId xmlns:p14="http://schemas.microsoft.com/office/powerpoint/2010/main" val="3239638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777D39D-EBE3-4AAD-BE75-68BEF51B84E0}"/>
              </a:ext>
            </a:extLst>
          </p:cNvPr>
          <p:cNvSpPr/>
          <p:nvPr/>
        </p:nvSpPr>
        <p:spPr>
          <a:xfrm>
            <a:off x="227705" y="542181"/>
            <a:ext cx="11250704" cy="5632311"/>
          </a:xfrm>
          <a:prstGeom prst="rect">
            <a:avLst/>
          </a:prstGeom>
        </p:spPr>
        <p:txBody>
          <a:bodyPr wrap="square">
            <a:spAutoFit/>
          </a:bodyPr>
          <a:lstStyle/>
          <a:p>
            <a:pPr algn="just"/>
            <a:r>
              <a:rPr lang="en-GB" dirty="0"/>
              <a:t>The Domain Name System (DNS) is a hierarchical and distributed naming system used to translate human-readable domain names (like www.example.com) into numerical IP addresses (like 192.0.2.1) and vice versa. The main components of DNS include:</a:t>
            </a:r>
          </a:p>
          <a:p>
            <a:pPr algn="just"/>
            <a:endParaRPr lang="en-GB" dirty="0"/>
          </a:p>
          <a:p>
            <a:pPr marL="342900" indent="-342900" algn="just">
              <a:buAutoNum type="arabicPeriod"/>
            </a:pPr>
            <a:r>
              <a:rPr lang="en-GB" b="1" dirty="0"/>
              <a:t>DNS Resolver:</a:t>
            </a:r>
            <a:r>
              <a:rPr lang="en-GB" dirty="0"/>
              <a:t> The DNS resolver is a software component that runs on a user's device or network server and is responsible for initiating DNS queries to resolve domain names to IP addresses.</a:t>
            </a:r>
          </a:p>
          <a:p>
            <a:pPr marL="342900" indent="-342900" algn="just">
              <a:buAutoNum type="arabicPeriod"/>
            </a:pPr>
            <a:endParaRPr lang="en-GB" dirty="0"/>
          </a:p>
          <a:p>
            <a:pPr algn="just"/>
            <a:r>
              <a:rPr lang="ar-DZ" b="1" dirty="0"/>
              <a:t>المحلل </a:t>
            </a:r>
            <a:r>
              <a:rPr lang="en-GB" b="1" dirty="0"/>
              <a:t>DNS (DNS Resolver)</a:t>
            </a:r>
            <a:r>
              <a:rPr lang="en-GB" dirty="0"/>
              <a:t>: </a:t>
            </a:r>
            <a:r>
              <a:rPr lang="ar-DZ" dirty="0"/>
              <a:t>هو مكون برمجي يعمل على جهاز المستخدم أو خادم الشبكة ومسؤول عن بدء استعلامات </a:t>
            </a:r>
            <a:r>
              <a:rPr lang="en-GB" dirty="0"/>
              <a:t>DNS </a:t>
            </a:r>
            <a:r>
              <a:rPr lang="ar-DZ" dirty="0"/>
              <a:t>لحل أسماء النطاقات إلى عناوين </a:t>
            </a:r>
            <a:r>
              <a:rPr lang="en-GB" dirty="0"/>
              <a:t>IP.</a:t>
            </a:r>
          </a:p>
          <a:p>
            <a:pPr algn="just"/>
            <a:endParaRPr lang="en-GB" dirty="0"/>
          </a:p>
          <a:p>
            <a:pPr algn="just"/>
            <a:endParaRPr lang="en-GB" dirty="0"/>
          </a:p>
          <a:p>
            <a:pPr algn="just"/>
            <a:r>
              <a:rPr lang="en-GB" dirty="0"/>
              <a:t>2. </a:t>
            </a:r>
            <a:r>
              <a:rPr lang="en-GB" b="1" dirty="0"/>
              <a:t>DNS </a:t>
            </a:r>
            <a:r>
              <a:rPr lang="en-GB" b="1" dirty="0" err="1"/>
              <a:t>Recursor</a:t>
            </a:r>
            <a:r>
              <a:rPr lang="en-GB" b="1" dirty="0"/>
              <a:t> (Resolver): </a:t>
            </a:r>
            <a:r>
              <a:rPr lang="en-GB" dirty="0"/>
              <a:t>The DNS </a:t>
            </a:r>
            <a:r>
              <a:rPr lang="en-GB" dirty="0" err="1"/>
              <a:t>recursor</a:t>
            </a:r>
            <a:r>
              <a:rPr lang="en-GB" dirty="0"/>
              <a:t> is a server that receives DNS queries from resolvers and is responsible for recursively resolving those queries by querying authoritative DNS servers and caching the results.</a:t>
            </a:r>
          </a:p>
          <a:p>
            <a:pPr algn="just"/>
            <a:endParaRPr lang="en-GB" dirty="0"/>
          </a:p>
          <a:p>
            <a:pPr algn="just"/>
            <a:r>
              <a:rPr lang="ar-DZ" b="1" dirty="0"/>
              <a:t>مكرر </a:t>
            </a:r>
            <a:r>
              <a:rPr lang="en-GB" b="1" dirty="0"/>
              <a:t>DNS (DNS </a:t>
            </a:r>
            <a:r>
              <a:rPr lang="en-GB" b="1" dirty="0" err="1"/>
              <a:t>Recursor</a:t>
            </a:r>
            <a:r>
              <a:rPr lang="en-GB" b="1" dirty="0"/>
              <a:t>)</a:t>
            </a:r>
            <a:r>
              <a:rPr lang="en-GB" dirty="0"/>
              <a:t>: </a:t>
            </a:r>
            <a:r>
              <a:rPr lang="ar-DZ" dirty="0"/>
              <a:t>هو خادم يتلقى استعلامات </a:t>
            </a:r>
            <a:r>
              <a:rPr lang="en-GB" dirty="0"/>
              <a:t>DNS </a:t>
            </a:r>
            <a:r>
              <a:rPr lang="ar-DZ" dirty="0"/>
              <a:t>من المحللات ومسؤول عن حل تلك الاستعلامات بشكل متكرر عن طريق استعلام خوادم </a:t>
            </a:r>
            <a:r>
              <a:rPr lang="en-GB" dirty="0"/>
              <a:t>DNS </a:t>
            </a:r>
            <a:r>
              <a:rPr lang="ar-DZ" dirty="0"/>
              <a:t>الرئيسية وحفظ النتائج.</a:t>
            </a:r>
            <a:endParaRPr lang="en-GB" dirty="0"/>
          </a:p>
          <a:p>
            <a:endParaRPr lang="en-GB" dirty="0"/>
          </a:p>
          <a:p>
            <a:endParaRPr lang="en-GB" dirty="0"/>
          </a:p>
          <a:p>
            <a:endParaRPr lang="en-GB" dirty="0"/>
          </a:p>
        </p:txBody>
      </p:sp>
    </p:spTree>
    <p:extLst>
      <p:ext uri="{BB962C8B-B14F-4D97-AF65-F5344CB8AC3E}">
        <p14:creationId xmlns:p14="http://schemas.microsoft.com/office/powerpoint/2010/main" val="2689888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DFB170-A766-48C4-8B6D-CD09CDB2C54C}"/>
              </a:ext>
            </a:extLst>
          </p:cNvPr>
          <p:cNvSpPr/>
          <p:nvPr/>
        </p:nvSpPr>
        <p:spPr>
          <a:xfrm>
            <a:off x="929639" y="823526"/>
            <a:ext cx="10796195" cy="4524315"/>
          </a:xfrm>
          <a:prstGeom prst="rect">
            <a:avLst/>
          </a:prstGeom>
        </p:spPr>
        <p:txBody>
          <a:bodyPr wrap="square">
            <a:spAutoFit/>
          </a:bodyPr>
          <a:lstStyle/>
          <a:p>
            <a:pPr algn="just"/>
            <a:endParaRPr lang="en-GB" dirty="0"/>
          </a:p>
          <a:p>
            <a:pPr algn="just"/>
            <a:r>
              <a:rPr lang="en-GB" dirty="0"/>
              <a:t>3. </a:t>
            </a:r>
            <a:r>
              <a:rPr lang="en-GB" b="1" dirty="0"/>
              <a:t>Authoritative DNS Servers</a:t>
            </a:r>
            <a:r>
              <a:rPr lang="en-GB" dirty="0"/>
              <a:t>: These servers store and provide authoritative information about domain names and their associated IP addresses. There are different types of authoritative DNS servers, including primary (master) and secondary (slave) servers.</a:t>
            </a:r>
          </a:p>
          <a:p>
            <a:pPr algn="just"/>
            <a:endParaRPr lang="en-GB" dirty="0"/>
          </a:p>
          <a:p>
            <a:pPr algn="just"/>
            <a:endParaRPr lang="ar-DZ" dirty="0"/>
          </a:p>
          <a:p>
            <a:pPr algn="just"/>
            <a:r>
              <a:rPr lang="ar-DZ" b="1" dirty="0"/>
              <a:t>خوادم </a:t>
            </a:r>
            <a:r>
              <a:rPr lang="en-GB" b="1" dirty="0"/>
              <a:t>DNS </a:t>
            </a:r>
            <a:r>
              <a:rPr lang="ar-DZ" b="1" dirty="0"/>
              <a:t>الرئيسية (</a:t>
            </a:r>
            <a:r>
              <a:rPr lang="en-GB" b="1" dirty="0"/>
              <a:t>Authoritative DNS Servers)</a:t>
            </a:r>
            <a:r>
              <a:rPr lang="en-GB" dirty="0"/>
              <a:t>: </a:t>
            </a:r>
            <a:r>
              <a:rPr lang="ar-DZ" dirty="0"/>
              <a:t>تخزن هذه الخوادم وتوفر معلومات موثوقة حول أسماء النطاقات وعناوينها </a:t>
            </a:r>
            <a:r>
              <a:rPr lang="en-GB" dirty="0"/>
              <a:t>IP. </a:t>
            </a:r>
            <a:r>
              <a:rPr lang="ar-DZ" dirty="0"/>
              <a:t>تتضمن أنواع مختلفة من خوادم </a:t>
            </a:r>
            <a:r>
              <a:rPr lang="en-GB" dirty="0"/>
              <a:t>DNS </a:t>
            </a:r>
            <a:r>
              <a:rPr lang="ar-DZ" dirty="0"/>
              <a:t>الرئيسية، بما في ذلك الخوادم الأساسية والثانوية.</a:t>
            </a:r>
            <a:endParaRPr lang="en-GB" dirty="0"/>
          </a:p>
          <a:p>
            <a:pPr algn="just"/>
            <a:endParaRPr lang="en-GB" dirty="0"/>
          </a:p>
          <a:p>
            <a:pPr algn="just"/>
            <a:r>
              <a:rPr lang="en-GB" dirty="0"/>
              <a:t>4. </a:t>
            </a:r>
            <a:r>
              <a:rPr lang="en-GB" b="1" dirty="0"/>
              <a:t>Root DNS Servers</a:t>
            </a:r>
            <a:r>
              <a:rPr lang="en-GB" dirty="0"/>
              <a:t>: These servers are the highest level in the DNS hierarchy and store the information about the top-level domain (TLD) servers responsible for each top-level domain extension (like .com, .org, </a:t>
            </a:r>
            <a:r>
              <a:rPr lang="en-GB" dirty="0" err="1"/>
              <a:t>.net</a:t>
            </a:r>
            <a:r>
              <a:rPr lang="en-GB" dirty="0"/>
              <a:t>).</a:t>
            </a:r>
          </a:p>
          <a:p>
            <a:pPr algn="just"/>
            <a:endParaRPr lang="ar-DZ" dirty="0"/>
          </a:p>
          <a:p>
            <a:pPr algn="just"/>
            <a:r>
              <a:rPr lang="ar-DZ" b="1" dirty="0"/>
              <a:t>خوادم </a:t>
            </a:r>
            <a:r>
              <a:rPr lang="en-GB" b="1" dirty="0"/>
              <a:t>DNS </a:t>
            </a:r>
            <a:r>
              <a:rPr lang="ar-DZ" b="1" dirty="0"/>
              <a:t>الجذرية (</a:t>
            </a:r>
            <a:r>
              <a:rPr lang="en-GB" b="1" dirty="0"/>
              <a:t>Root DNS Servers)</a:t>
            </a:r>
            <a:r>
              <a:rPr lang="en-GB" dirty="0"/>
              <a:t>: </a:t>
            </a:r>
            <a:r>
              <a:rPr lang="ar-DZ" dirty="0"/>
              <a:t>تعتبر هذه الخوادم أعلى مستوى في التسلسلية </a:t>
            </a:r>
            <a:r>
              <a:rPr lang="en-GB" dirty="0"/>
              <a:t>DNS </a:t>
            </a:r>
            <a:r>
              <a:rPr lang="ar-DZ" dirty="0"/>
              <a:t>وتخزن معلومات حول خوادم نطاقات المستوى الأعلى (</a:t>
            </a:r>
            <a:r>
              <a:rPr lang="en-GB" dirty="0"/>
              <a:t>TLD) </a:t>
            </a:r>
            <a:r>
              <a:rPr lang="ar-DZ" dirty="0"/>
              <a:t>المسؤولة عن كل تمديد نطاق مستوى علوي.</a:t>
            </a:r>
          </a:p>
          <a:p>
            <a:endParaRPr lang="en-GB" dirty="0"/>
          </a:p>
        </p:txBody>
      </p:sp>
    </p:spTree>
    <p:extLst>
      <p:ext uri="{BB962C8B-B14F-4D97-AF65-F5344CB8AC3E}">
        <p14:creationId xmlns:p14="http://schemas.microsoft.com/office/powerpoint/2010/main" val="4012106168"/>
      </p:ext>
    </p:extLst>
  </p:cSld>
  <p:clrMapOvr>
    <a:masterClrMapping/>
  </p:clrMapOvr>
</p:sld>
</file>

<file path=ppt/theme/theme1.xml><?xml version="1.0" encoding="utf-8"?>
<a:theme xmlns:a="http://schemas.openxmlformats.org/drawingml/2006/main" name="أطلس">
  <a:themeElements>
    <a:clrScheme name="مخصص 8">
      <a:dk1>
        <a:sysClr val="windowText" lastClr="000000"/>
      </a:dk1>
      <a:lt1>
        <a:sysClr val="window" lastClr="FFFFFF"/>
      </a:lt1>
      <a:dk2>
        <a:srgbClr val="373545"/>
      </a:dk2>
      <a:lt2>
        <a:srgbClr val="CEDBE6"/>
      </a:lt2>
      <a:accent1>
        <a:srgbClr val="7F7B99"/>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TM16401371[[fn=أطلس]]</Template>
  <TotalTime>1634</TotalTime>
  <Words>3927</Words>
  <Application>Microsoft Office PowerPoint</Application>
  <PresentationFormat>Widescreen</PresentationFormat>
  <Paragraphs>224</Paragraphs>
  <Slides>24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Calibri</vt:lpstr>
      <vt:lpstr>Calibri Light</vt:lpstr>
      <vt:lpstr>GE Thameen</vt:lpstr>
      <vt:lpstr>Rockwell</vt:lpstr>
      <vt:lpstr>Sakkal Majalla</vt:lpstr>
      <vt:lpstr>Söhne</vt:lpstr>
      <vt:lpstr>Times New Roman</vt:lpstr>
      <vt:lpstr>Wingdings</vt:lpstr>
      <vt:lpstr>أطلس</vt:lpstr>
      <vt:lpstr>سبر 1213 Network Defense   الدفاع عن الشبكات  3 Part 2#Lecture   Exploring Network Technologies and Tools  استكشاف تقنيات و أدوات الشبكة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Routers and major components</vt:lpstr>
      <vt:lpstr>PowerPoint Presentation</vt:lpstr>
      <vt:lpstr>PowerPoint Presentation</vt:lpstr>
      <vt:lpstr>PowerPoint Presentation</vt:lpstr>
      <vt:lpstr>PowerPoint Presentation</vt:lpstr>
      <vt:lpstr>PowerPoint Presentation</vt:lpstr>
      <vt:lpstr>End of Part Two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1213 سبر</dc:title>
  <dc:creator>Moneerah Nasser Alghonaim</dc:creator>
  <cp:lastModifiedBy>Mohammed Zakariah</cp:lastModifiedBy>
  <cp:revision>331</cp:revision>
  <dcterms:created xsi:type="dcterms:W3CDTF">2021-05-23T05:55:00Z</dcterms:created>
  <dcterms:modified xsi:type="dcterms:W3CDTF">2024-02-13T10:15:23Z</dcterms:modified>
</cp:coreProperties>
</file>