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379" r:id="rId3"/>
    <p:sldId id="327" r:id="rId4"/>
    <p:sldId id="378" r:id="rId5"/>
    <p:sldId id="391" r:id="rId6"/>
    <p:sldId id="360" r:id="rId7"/>
    <p:sldId id="370" r:id="rId8"/>
    <p:sldId id="376" r:id="rId9"/>
    <p:sldId id="359" r:id="rId10"/>
    <p:sldId id="361" r:id="rId11"/>
    <p:sldId id="362" r:id="rId12"/>
    <p:sldId id="392" r:id="rId13"/>
    <p:sldId id="3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AD6"/>
    <a:srgbClr val="7F7B99"/>
    <a:srgbClr val="316757"/>
    <a:srgbClr val="9ED1C2"/>
    <a:srgbClr val="3494BA"/>
    <a:srgbClr val="AAD6E7"/>
    <a:srgbClr val="58B6C0"/>
    <a:srgbClr val="F0A22E"/>
    <a:srgbClr val="F9DAAB"/>
    <a:srgbClr val="66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2B985C-1757-FAB1-A9F9-56A37A35750D}" v="1" dt="2022-10-10T09:43:28.833"/>
  </p1510:revLst>
</p1510:revInfo>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20" autoAdjust="0"/>
    <p:restoredTop sz="94660"/>
  </p:normalViewPr>
  <p:slideViewPr>
    <p:cSldViewPr snapToGrid="0">
      <p:cViewPr varScale="1">
        <p:scale>
          <a:sx n="85" d="100"/>
          <a:sy n="85" d="100"/>
        </p:scale>
        <p:origin x="73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19331-4BDF-4E56-9029-698398FA5D34}" type="datetimeFigureOut">
              <a:rPr lang="en-GB" smtClean="0"/>
              <a:t>06/02/2024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1106A-63F7-471F-ABE4-1F8412FF9F40}" type="slidenum">
              <a:rPr lang="en-GB" smtClean="0"/>
              <a:t>‹#›</a:t>
            </a:fld>
            <a:endParaRPr lang="en-GB"/>
          </a:p>
        </p:txBody>
      </p:sp>
    </p:spTree>
    <p:extLst>
      <p:ext uri="{BB962C8B-B14F-4D97-AF65-F5344CB8AC3E}">
        <p14:creationId xmlns:p14="http://schemas.microsoft.com/office/powerpoint/2010/main" val="110543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2/6/2024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2/6/2024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2/6/2024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dirty="0"/>
              <a:t>حرر أنماط نص الشكل الرئيسي</a:t>
            </a:r>
          </a:p>
          <a:p>
            <a:pPr lvl="1"/>
            <a:r>
              <a:rPr lang="ar-SA" dirty="0"/>
              <a:t>المستوى الثاني</a:t>
            </a:r>
          </a:p>
          <a:p>
            <a:pPr lvl="2"/>
            <a:r>
              <a:rPr lang="ar-SA" dirty="0"/>
              <a:t>المستوى الثالث</a:t>
            </a:r>
          </a:p>
          <a:p>
            <a:pPr lvl="3"/>
            <a:r>
              <a:rPr lang="ar-SA" dirty="0"/>
              <a:t>المستوى الرابع</a:t>
            </a:r>
          </a:p>
          <a:p>
            <a:pPr lvl="4"/>
            <a:r>
              <a:rPr lang="ar-SA" dirty="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2/6/2024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2/6/2024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مقارنة">
    <p:spTree>
      <p:nvGrpSpPr>
        <p:cNvPr id="1" name=""/>
        <p:cNvGrpSpPr/>
        <p:nvPr/>
      </p:nvGrpSpPr>
      <p:grpSpPr>
        <a:xfrm>
          <a:off x="0" y="0"/>
          <a:ext cx="0" cy="0"/>
          <a:chOff x="0" y="0"/>
          <a:chExt cx="0" cy="0"/>
        </a:xfrm>
      </p:grpSpPr>
      <p:grpSp>
        <p:nvGrpSpPr>
          <p:cNvPr id="39" name="Group 38"/>
          <p:cNvGrpSpPr/>
          <p:nvPr/>
        </p:nvGrpSpPr>
        <p:grpSpPr>
          <a:xfrm flipH="1">
            <a:off x="0"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2/6/2024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عنوان فقط">
    <p:spTree>
      <p:nvGrpSpPr>
        <p:cNvPr id="1" name=""/>
        <p:cNvGrpSpPr/>
        <p:nvPr/>
      </p:nvGrpSpPr>
      <p:grpSpPr>
        <a:xfrm>
          <a:off x="0" y="0"/>
          <a:ext cx="0" cy="0"/>
          <a:chOff x="0" y="0"/>
          <a:chExt cx="0" cy="0"/>
        </a:xfrm>
      </p:grpSpPr>
      <p:grpSp>
        <p:nvGrpSpPr>
          <p:cNvPr id="77" name="Group 76"/>
          <p:cNvGrpSpPr/>
          <p:nvPr/>
        </p:nvGrpSpPr>
        <p:grpSpPr>
          <a:xfrm flipH="1">
            <a:off x="0"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Date Placeholder 2"/>
          <p:cNvSpPr>
            <a:spLocks noGrp="1"/>
          </p:cNvSpPr>
          <p:nvPr>
            <p:ph type="dt" sz="half" idx="10"/>
          </p:nvPr>
        </p:nvSpPr>
        <p:spPr/>
        <p:txBody>
          <a:bodyPr/>
          <a:lstStyle/>
          <a:p>
            <a:fld id="{48A87A34-81AB-432B-8DAE-1953F412C126}" type="datetimeFigureOut">
              <a:rPr lang="en-US" dirty="0"/>
              <a:t>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32" name="Flowchart: Delay 10">
            <a:extLst>
              <a:ext uri="{FF2B5EF4-FFF2-40B4-BE49-F238E27FC236}">
                <a16:creationId xmlns:a16="http://schemas.microsoft.com/office/drawing/2014/main" id="{530DC4B3-57F0-4275-AF6C-960710CEFC52}"/>
              </a:ext>
            </a:extLst>
          </p:cNvPr>
          <p:cNvSpPr/>
          <p:nvPr/>
        </p:nvSpPr>
        <p:spPr>
          <a:xfrm>
            <a:off x="-1" y="0"/>
            <a:ext cx="3930651"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9825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9C9AC32-DF2D-4CEF-A6CF-B34A2716D76E}"/>
              </a:ext>
            </a:extLst>
          </p:cNvPr>
          <p:cNvSpPr>
            <a:spLocks noGrp="1"/>
          </p:cNvSpPr>
          <p:nvPr>
            <p:ph type="dt" sz="half" idx="10"/>
          </p:nvPr>
        </p:nvSpPr>
        <p:spPr/>
        <p:txBody>
          <a:bodyPr/>
          <a:lstStyle/>
          <a:p>
            <a:fld id="{48A87A34-81AB-432B-8DAE-1953F412C126}" type="datetimeFigureOut">
              <a:rPr lang="en-US" smtClean="0"/>
              <a:pPr/>
              <a:t>2/6/2024</a:t>
            </a:fld>
            <a:endParaRPr lang="en-US" dirty="0"/>
          </a:p>
        </p:txBody>
      </p:sp>
      <p:sp>
        <p:nvSpPr>
          <p:cNvPr id="4" name="Footer Placeholder 3">
            <a:extLst>
              <a:ext uri="{FF2B5EF4-FFF2-40B4-BE49-F238E27FC236}">
                <a16:creationId xmlns:a16="http://schemas.microsoft.com/office/drawing/2014/main" id="{99AFB578-A5E3-4921-AA46-FD65CD36E55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33ACC61-559F-4B5D-8734-C1F414B7E1DA}"/>
              </a:ext>
            </a:extLst>
          </p:cNvPr>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Flowchart: Delay 10">
            <a:extLst>
              <a:ext uri="{FF2B5EF4-FFF2-40B4-BE49-F238E27FC236}">
                <a16:creationId xmlns:a16="http://schemas.microsoft.com/office/drawing/2014/main" id="{BA8A894D-5FE1-4F98-9DF4-9F91D8B46DAA}"/>
              </a:ext>
            </a:extLst>
          </p:cNvPr>
          <p:cNvSpPr/>
          <p:nvPr/>
        </p:nvSpPr>
        <p:spPr>
          <a:xfrm>
            <a:off x="0" y="0"/>
            <a:ext cx="3370684"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5025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2/6/2024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2/6/2024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1" r:id="rId6"/>
    <p:sldLayoutId id="2147483660" r:id="rId7"/>
    <p:sldLayoutId id="2147483655" r:id="rId8"/>
    <p:sldLayoutId id="2147483656" r:id="rId9"/>
    <p:sldLayoutId id="2147483657" r:id="rId10"/>
    <p:sldLayoutId id="2147483658" r:id="rId11"/>
    <p:sldLayoutId id="2147483659" r:id="rId12"/>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bin"/><Relationship Id="rId13" Type="http://schemas.openxmlformats.org/officeDocument/2006/relationships/oleObject" Target="../embeddings/oleObject5.bin"/><Relationship Id="rId3" Type="http://schemas.openxmlformats.org/officeDocument/2006/relationships/image" Target="../media/image1.png"/><Relationship Id="rId7" Type="http://schemas.openxmlformats.org/officeDocument/2006/relationships/image" Target="../media/image5.emf"/><Relationship Id="rId12" Type="http://schemas.openxmlformats.org/officeDocument/2006/relationships/image" Target="../media/image7.emf"/><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oleObject" Target="../embeddings/oleObject4.bin"/><Relationship Id="rId5" Type="http://schemas.openxmlformats.org/officeDocument/2006/relationships/image" Target="../media/image9.png"/><Relationship Id="rId10" Type="http://schemas.openxmlformats.org/officeDocument/2006/relationships/oleObject" Target="../embeddings/oleObject3.bin"/><Relationship Id="rId4" Type="http://schemas.openxmlformats.org/officeDocument/2006/relationships/image" Target="../media/image8.png"/><Relationship Id="rId9" Type="http://schemas.openxmlformats.org/officeDocument/2006/relationships/image" Target="../media/image6.emf"/><Relationship Id="rId1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554635"/>
            <a:ext cx="8679915" cy="1748729"/>
          </a:xfrm>
        </p:spPr>
        <p:txBody>
          <a:bodyPr anchor="ctr">
            <a:noAutofit/>
          </a:bodyPr>
          <a:lstStyle/>
          <a:p>
            <a:r>
              <a:rPr lang="ar-SA" sz="3600" b="1" kern="0" dirty="0">
                <a:solidFill>
                  <a:schemeClr val="bg1"/>
                </a:solidFill>
                <a:latin typeface="Sakkal Majalla"/>
                <a:cs typeface="Sakkal Majalla"/>
              </a:rPr>
              <a:t>سبر 1213</a:t>
            </a:r>
            <a:br>
              <a:rPr lang="ar-SA" sz="3600" b="1" kern="0" dirty="0">
                <a:solidFill>
                  <a:schemeClr val="bg1"/>
                </a:solidFill>
                <a:latin typeface="Sakkal Majalla" panose="02000000000000000000" pitchFamily="2" charset="-78"/>
                <a:cs typeface="Sakkal Majalla" panose="02000000000000000000" pitchFamily="2" charset="-78"/>
              </a:rPr>
            </a:br>
            <a:r>
              <a:rPr lang="en-US" sz="3600" b="1" kern="0" dirty="0">
                <a:solidFill>
                  <a:schemeClr val="bg1"/>
                </a:solidFill>
                <a:latin typeface="Sakkal Majalla"/>
                <a:cs typeface="Sakkal Majalla"/>
              </a:rPr>
              <a:t>Network Defense </a:t>
            </a:r>
            <a:br>
              <a:rPr lang="en-US" sz="3600" b="1" kern="0" dirty="0">
                <a:solidFill>
                  <a:schemeClr val="bg1"/>
                </a:solidFill>
                <a:latin typeface="Sakkal Majalla" panose="02000000000000000000" pitchFamily="2" charset="-78"/>
                <a:cs typeface="Sakkal Majalla" panose="02000000000000000000" pitchFamily="2" charset="-78"/>
              </a:rPr>
            </a:br>
            <a:br>
              <a:rPr lang="ar-SA" sz="3600" b="1" kern="0" dirty="0">
                <a:solidFill>
                  <a:schemeClr val="bg1"/>
                </a:solidFill>
                <a:latin typeface="Sakkal Majalla" panose="02000000000000000000" pitchFamily="2" charset="-78"/>
                <a:cs typeface="Sakkal Majalla" panose="02000000000000000000" pitchFamily="2" charset="-78"/>
              </a:rPr>
            </a:br>
            <a:r>
              <a:rPr lang="en-GB" sz="3600" b="1" kern="0" dirty="0">
                <a:solidFill>
                  <a:schemeClr val="bg1"/>
                </a:solidFill>
                <a:latin typeface="Sakkal Majalla"/>
                <a:cs typeface="Sakkal Majalla"/>
              </a:rPr>
              <a:t>3 Part 1</a:t>
            </a:r>
            <a:r>
              <a:rPr lang="ar-SA" sz="3600" b="1" kern="0" dirty="0">
                <a:solidFill>
                  <a:schemeClr val="bg1"/>
                </a:solidFill>
                <a:latin typeface="Sakkal Majalla"/>
                <a:cs typeface="Sakkal Majalla"/>
              </a:rPr>
              <a:t>#</a:t>
            </a:r>
            <a:r>
              <a:rPr lang="en-GB" sz="3600" b="1" kern="0" dirty="0">
                <a:solidFill>
                  <a:schemeClr val="bg1"/>
                </a:solidFill>
                <a:latin typeface="Sakkal Majalla"/>
                <a:cs typeface="Sakkal Majalla"/>
              </a:rPr>
              <a:t>Lecture  </a:t>
            </a:r>
            <a:br>
              <a:rPr lang="ar-SA" sz="3600" b="1" kern="0" dirty="0">
                <a:solidFill>
                  <a:schemeClr val="bg1"/>
                </a:solidFill>
                <a:latin typeface="Sakkal Majalla" panose="02000000000000000000" pitchFamily="2" charset="-78"/>
                <a:cs typeface="Sakkal Majalla" panose="02000000000000000000" pitchFamily="2" charset="-78"/>
              </a:rPr>
            </a:br>
            <a:r>
              <a:rPr lang="en-US" sz="3600" dirty="0"/>
              <a:t>Exploring Network Technologies</a:t>
            </a:r>
            <a:br>
              <a:rPr lang="en-US" sz="3600" dirty="0"/>
            </a:br>
            <a:r>
              <a:rPr lang="en-US" sz="3600" dirty="0"/>
              <a:t>and Tools(</a:t>
            </a:r>
            <a:r>
              <a:rPr lang="ar-DZ" sz="3600" dirty="0"/>
              <a:t>استكشاف تقنيات وأدوات الشبكة</a:t>
            </a:r>
            <a:r>
              <a:rPr lang="en-US" sz="3600" dirty="0"/>
              <a:t>)</a:t>
            </a:r>
            <a:br>
              <a:rPr lang="en-US" sz="3600" dirty="0"/>
            </a:br>
            <a:br>
              <a:rPr lang="en-US" sz="3600" dirty="0"/>
            </a:br>
            <a:endParaRPr lang="ar-SA" sz="3600" dirty="0">
              <a:solidFill>
                <a:schemeClr val="bg1"/>
              </a:solidFill>
              <a:latin typeface="Sakkal Majalla"/>
              <a:cs typeface="Sakkal Majalla"/>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D93ADBD8-3E2A-40C7-8A8B-7F8AF5185FF6}"/>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35D70921-3B2E-4FF4-9EDA-D5CD70D8957D}"/>
              </a:ext>
            </a:extLst>
          </p:cNvPr>
          <p:cNvSpPr/>
          <p:nvPr/>
        </p:nvSpPr>
        <p:spPr>
          <a:xfrm>
            <a:off x="419798" y="937329"/>
            <a:ext cx="11577032" cy="524517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887D9A4B-0ED2-4FC7-BB79-8B2C85AFEFC4}"/>
              </a:ext>
            </a:extLst>
          </p:cNvPr>
          <p:cNvSpPr/>
          <p:nvPr/>
        </p:nvSpPr>
        <p:spPr>
          <a:xfrm>
            <a:off x="1212976" y="627118"/>
            <a:ext cx="6643244" cy="7171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dirty="0"/>
          </a:p>
        </p:txBody>
      </p:sp>
      <p:pic>
        <p:nvPicPr>
          <p:cNvPr id="7" name="Picture 15">
            <a:extLst>
              <a:ext uri="{FF2B5EF4-FFF2-40B4-BE49-F238E27FC236}">
                <a16:creationId xmlns:a16="http://schemas.microsoft.com/office/drawing/2014/main" id="{DBDECA95-E594-4209-9D2A-312890568ED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0" name="مستطيل 6">
            <a:extLst>
              <a:ext uri="{FF2B5EF4-FFF2-40B4-BE49-F238E27FC236}">
                <a16:creationId xmlns:a16="http://schemas.microsoft.com/office/drawing/2014/main" id="{187A22DA-CD01-4F87-AD01-725A797AECE7}"/>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77" name="Title 1">
            <a:extLst>
              <a:ext uri="{FF2B5EF4-FFF2-40B4-BE49-F238E27FC236}">
                <a16:creationId xmlns:a16="http://schemas.microsoft.com/office/drawing/2014/main" id="{3910E221-42F7-47D5-A8E7-D989CF69E6B8}"/>
              </a:ext>
            </a:extLst>
          </p:cNvPr>
          <p:cNvSpPr txBox="1">
            <a:spLocks/>
          </p:cNvSpPr>
          <p:nvPr/>
        </p:nvSpPr>
        <p:spPr>
          <a:xfrm>
            <a:off x="419798" y="365829"/>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ysClr val="windowText" lastClr="000000"/>
                </a:solidFill>
                <a:effectLst/>
                <a:uLnTx/>
                <a:uFillTx/>
                <a:latin typeface="Calibri"/>
                <a:ea typeface="+mj-ea"/>
                <a:cs typeface="+mj-cs"/>
              </a:rPr>
              <a:t>Protocols and Use Cases</a:t>
            </a:r>
          </a:p>
        </p:txBody>
      </p:sp>
      <p:sp>
        <p:nvSpPr>
          <p:cNvPr id="78" name="Content Placeholder 2">
            <a:extLst>
              <a:ext uri="{FF2B5EF4-FFF2-40B4-BE49-F238E27FC236}">
                <a16:creationId xmlns:a16="http://schemas.microsoft.com/office/drawing/2014/main" id="{6785EB89-31DB-4CCC-91B9-86CED667F520}"/>
              </a:ext>
            </a:extLst>
          </p:cNvPr>
          <p:cNvSpPr txBox="1">
            <a:spLocks/>
          </p:cNvSpPr>
          <p:nvPr/>
        </p:nvSpPr>
        <p:spPr>
          <a:xfrm>
            <a:off x="1630680" y="1881510"/>
            <a:ext cx="8229600" cy="4373563"/>
          </a:xfrm>
          <a:prstGeom prst="rect">
            <a:avLst/>
          </a:prstGeom>
        </p:spPr>
        <p:txBody>
          <a:bodyPr vert="horz" lIns="91440" tIns="45720" rIns="91440" bIns="45720" rtlCol="0">
            <a:normAutofit/>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OpenSSH</a:t>
            </a: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a:ea typeface="+mn-ea"/>
              <a:cs typeface="+mn-cs"/>
            </a:endParaRP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a:ea typeface="+mn-ea"/>
              <a:cs typeface="+mn-cs"/>
            </a:endParaRP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Time synchronization</a:t>
            </a: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NTP</a:t>
            </a: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SNTP</a:t>
            </a:r>
          </a:p>
        </p:txBody>
      </p:sp>
    </p:spTree>
    <p:extLst>
      <p:ext uri="{BB962C8B-B14F-4D97-AF65-F5344CB8AC3E}">
        <p14:creationId xmlns:p14="http://schemas.microsoft.com/office/powerpoint/2010/main" val="3635112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305053" y="1386666"/>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gn="r">
              <a:lnSpc>
                <a:spcPct val="150000"/>
              </a:lnSpc>
            </a:pPr>
            <a:endParaRPr lang="ar-SA" sz="3200" b="1" kern="0" dirty="0">
              <a:solidFill>
                <a:schemeClr val="tx1"/>
              </a:solidFill>
              <a:latin typeface="Sakkal Majalla" panose="02000000000000000000" pitchFamily="2" charset="-78"/>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9" name="مستطيل 6">
            <a:extLst>
              <a:ext uri="{FF2B5EF4-FFF2-40B4-BE49-F238E27FC236}">
                <a16:creationId xmlns:a16="http://schemas.microsoft.com/office/drawing/2014/main" id="{0E5F5B97-95FD-4E4C-8E84-355564882613}"/>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6" name="Title 1">
            <a:extLst>
              <a:ext uri="{FF2B5EF4-FFF2-40B4-BE49-F238E27FC236}">
                <a16:creationId xmlns:a16="http://schemas.microsoft.com/office/drawing/2014/main" id="{3CCAD925-8DDB-40F9-BA06-94CB3A70803B}"/>
              </a:ext>
            </a:extLst>
          </p:cNvPr>
          <p:cNvSpPr txBox="1">
            <a:spLocks/>
          </p:cNvSpPr>
          <p:nvPr/>
        </p:nvSpPr>
        <p:spPr>
          <a:xfrm>
            <a:off x="1950305" y="762825"/>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ysClr val="windowText" lastClr="000000"/>
                </a:solidFill>
                <a:effectLst/>
                <a:uLnTx/>
                <a:uFillTx/>
                <a:latin typeface="Calibri"/>
                <a:ea typeface="+mj-ea"/>
                <a:cs typeface="+mj-cs"/>
              </a:rPr>
              <a:t>Appx C Ports</a:t>
            </a:r>
          </a:p>
        </p:txBody>
      </p:sp>
      <p:pic>
        <p:nvPicPr>
          <p:cNvPr id="8" name="Content Placeholder 4" descr="Table&#10;&#10;Description automatically generated">
            <a:extLst>
              <a:ext uri="{FF2B5EF4-FFF2-40B4-BE49-F238E27FC236}">
                <a16:creationId xmlns:a16="http://schemas.microsoft.com/office/drawing/2014/main" id="{FD0E5535-CC32-4833-B919-C6F4AC1A14D2}"/>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371600" y="1623253"/>
            <a:ext cx="9243060" cy="4071671"/>
          </a:xfrm>
          <a:prstGeom prst="rect">
            <a:avLst/>
          </a:prstGeom>
        </p:spPr>
      </p:pic>
    </p:spTree>
    <p:extLst>
      <p:ext uri="{BB962C8B-B14F-4D97-AF65-F5344CB8AC3E}">
        <p14:creationId xmlns:p14="http://schemas.microsoft.com/office/powerpoint/2010/main" val="3491429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305053" y="1386666"/>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gn="r">
              <a:lnSpc>
                <a:spcPct val="150000"/>
              </a:lnSpc>
            </a:pPr>
            <a:endParaRPr lang="ar-SA" sz="3200" b="1" kern="0" dirty="0">
              <a:solidFill>
                <a:schemeClr val="tx1"/>
              </a:solidFill>
              <a:latin typeface="Sakkal Majalla" panose="02000000000000000000" pitchFamily="2" charset="-78"/>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9" name="مستطيل 6">
            <a:extLst>
              <a:ext uri="{FF2B5EF4-FFF2-40B4-BE49-F238E27FC236}">
                <a16:creationId xmlns:a16="http://schemas.microsoft.com/office/drawing/2014/main" id="{0E5F5B97-95FD-4E4C-8E84-355564882613}"/>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6" name="Title 1">
            <a:extLst>
              <a:ext uri="{FF2B5EF4-FFF2-40B4-BE49-F238E27FC236}">
                <a16:creationId xmlns:a16="http://schemas.microsoft.com/office/drawing/2014/main" id="{3CCAD925-8DDB-40F9-BA06-94CB3A70803B}"/>
              </a:ext>
            </a:extLst>
          </p:cNvPr>
          <p:cNvSpPr txBox="1">
            <a:spLocks/>
          </p:cNvSpPr>
          <p:nvPr/>
        </p:nvSpPr>
        <p:spPr>
          <a:xfrm>
            <a:off x="1950305" y="762825"/>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ysClr val="windowText" lastClr="000000"/>
                </a:solidFill>
                <a:effectLst/>
                <a:uLnTx/>
                <a:uFillTx/>
                <a:latin typeface="Calibri"/>
                <a:ea typeface="+mj-ea"/>
                <a:cs typeface="+mj-cs"/>
              </a:rPr>
              <a:t>Appx C Ports</a:t>
            </a:r>
          </a:p>
        </p:txBody>
      </p:sp>
      <p:pic>
        <p:nvPicPr>
          <p:cNvPr id="10" name="Content Placeholder 4" descr="Table&#10;&#10;Description automatically generated">
            <a:extLst>
              <a:ext uri="{FF2B5EF4-FFF2-40B4-BE49-F238E27FC236}">
                <a16:creationId xmlns:a16="http://schemas.microsoft.com/office/drawing/2014/main" id="{E72DDCBD-0528-4245-8F1C-30BAB43B2AF4}"/>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535430" y="1679453"/>
            <a:ext cx="9121140" cy="3991058"/>
          </a:xfrm>
          <a:prstGeom prst="rect">
            <a:avLst/>
          </a:prstGeom>
        </p:spPr>
      </p:pic>
    </p:spTree>
    <p:extLst>
      <p:ext uri="{BB962C8B-B14F-4D97-AF65-F5344CB8AC3E}">
        <p14:creationId xmlns:p14="http://schemas.microsoft.com/office/powerpoint/2010/main" val="582282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a:extLst>
              <a:ext uri="{FF2B5EF4-FFF2-40B4-BE49-F238E27FC236}">
                <a16:creationId xmlns:a16="http://schemas.microsoft.com/office/drawing/2014/main" id="{AB59008E-7468-41AF-8C6A-AB8AEBAF84F1}"/>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5" name="مستطيل 14">
            <a:extLst>
              <a:ext uri="{FF2B5EF4-FFF2-40B4-BE49-F238E27FC236}">
                <a16:creationId xmlns:a16="http://schemas.microsoft.com/office/drawing/2014/main" id="{A89AF67F-CE46-4A77-B7A6-5A01744AE06A}"/>
              </a:ext>
            </a:extLst>
          </p:cNvPr>
          <p:cNvSpPr/>
          <p:nvPr/>
        </p:nvSpPr>
        <p:spPr>
          <a:xfrm rot="16200000" flipH="1">
            <a:off x="6061928" y="-5023630"/>
            <a:ext cx="68144" cy="12096466"/>
          </a:xfrm>
          <a:prstGeom prst="rect">
            <a:avLst/>
          </a:prstGeom>
          <a:solidFill>
            <a:srgbClr val="FFCC66"/>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مستطيل 6">
            <a:extLst>
              <a:ext uri="{FF2B5EF4-FFF2-40B4-BE49-F238E27FC236}">
                <a16:creationId xmlns:a16="http://schemas.microsoft.com/office/drawing/2014/main" id="{54E9149C-AF2B-49B1-A981-581EFAF0380B}"/>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8" name="Title 1">
            <a:extLst>
              <a:ext uri="{FF2B5EF4-FFF2-40B4-BE49-F238E27FC236}">
                <a16:creationId xmlns:a16="http://schemas.microsoft.com/office/drawing/2014/main" id="{5E8E76B5-5E54-4AA5-9E8B-F94C43A3344D}"/>
              </a:ext>
            </a:extLst>
          </p:cNvPr>
          <p:cNvSpPr txBox="1">
            <a:spLocks/>
          </p:cNvSpPr>
          <p:nvPr/>
        </p:nvSpPr>
        <p:spPr>
          <a:xfrm>
            <a:off x="1577340" y="-84324"/>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ysClr val="windowText" lastClr="000000"/>
                </a:solidFill>
                <a:effectLst/>
                <a:uLnTx/>
                <a:uFillTx/>
                <a:latin typeface="Calibri"/>
                <a:ea typeface="+mj-ea"/>
                <a:cs typeface="+mj-cs"/>
              </a:rPr>
              <a:t>Network Address Allocation</a:t>
            </a:r>
          </a:p>
        </p:txBody>
      </p:sp>
      <p:sp>
        <p:nvSpPr>
          <p:cNvPr id="11" name="Content Placeholder 2">
            <a:extLst>
              <a:ext uri="{FF2B5EF4-FFF2-40B4-BE49-F238E27FC236}">
                <a16:creationId xmlns:a16="http://schemas.microsoft.com/office/drawing/2014/main" id="{44FA7A0F-EFA0-4D7B-AE93-642FE0E67E1C}"/>
              </a:ext>
            </a:extLst>
          </p:cNvPr>
          <p:cNvSpPr txBox="1">
            <a:spLocks/>
          </p:cNvSpPr>
          <p:nvPr/>
        </p:nvSpPr>
        <p:spPr>
          <a:xfrm>
            <a:off x="2034540" y="1739042"/>
            <a:ext cx="8229600" cy="4373563"/>
          </a:xfrm>
          <a:prstGeom prst="rect">
            <a:avLst/>
          </a:prstGeom>
        </p:spPr>
        <p:txBody>
          <a:bodyPr vert="horz" lIns="91440" tIns="45720" rIns="91440" bIns="45720" rtlCol="0">
            <a:normAutofit lnSpcReduction="10000"/>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IPv4 – 32 bits (192.168.1.5 )</a:t>
            </a: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a:ea typeface="+mn-ea"/>
              <a:cs typeface="+mn-cs"/>
            </a:endParaRP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Private IP Addresses</a:t>
            </a: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800" b="1" i="0" u="none" strike="noStrike" kern="1200" cap="none" spc="0" normalizeH="0" baseline="0" noProof="0" dirty="0">
                <a:ln>
                  <a:noFill/>
                </a:ln>
                <a:solidFill>
                  <a:sysClr val="windowText" lastClr="000000"/>
                </a:solidFill>
                <a:effectLst/>
                <a:uLnTx/>
                <a:uFillTx/>
                <a:latin typeface="Calibri"/>
                <a:ea typeface="+mn-ea"/>
                <a:cs typeface="+mn-cs"/>
              </a:rPr>
              <a:t>10.x.y.z.</a:t>
            </a: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 </a:t>
            </a:r>
            <a:b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b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10.0.0.0 through 10.255.255.255</a:t>
            </a: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800" b="1" i="0" u="none" strike="noStrike" kern="1200" cap="none" spc="0" normalizeH="0" baseline="0" noProof="0" dirty="0">
                <a:ln>
                  <a:noFill/>
                </a:ln>
                <a:solidFill>
                  <a:sysClr val="windowText" lastClr="000000"/>
                </a:solidFill>
                <a:effectLst/>
                <a:uLnTx/>
                <a:uFillTx/>
                <a:latin typeface="Calibri"/>
                <a:ea typeface="+mn-ea"/>
                <a:cs typeface="+mn-cs"/>
              </a:rPr>
              <a:t>172.16.y.z–172.31.y.z.</a:t>
            </a: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 </a:t>
            </a:r>
            <a:b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b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172.16.0.0 through 172.31.255.255</a:t>
            </a: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800" b="1" i="0" u="none" strike="noStrike" kern="1200" cap="none" spc="0" normalizeH="0" baseline="0" noProof="0" dirty="0">
                <a:ln>
                  <a:noFill/>
                </a:ln>
                <a:solidFill>
                  <a:sysClr val="windowText" lastClr="000000"/>
                </a:solidFill>
                <a:effectLst/>
                <a:uLnTx/>
                <a:uFillTx/>
                <a:latin typeface="Calibri"/>
                <a:ea typeface="+mn-ea"/>
                <a:cs typeface="+mn-cs"/>
              </a:rPr>
              <a:t>192.168.y.z.</a:t>
            </a: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 </a:t>
            </a:r>
            <a:b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b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192.168.0.0 through 192.168.255.255</a:t>
            </a: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32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55757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1054246" y="2179320"/>
            <a:ext cx="8836514" cy="4486655"/>
          </a:xfrm>
          <a:solidFill>
            <a:schemeClr val="bg1"/>
          </a:solidFill>
        </p:spPr>
        <p:txBody>
          <a:bodyPr>
            <a:noAutofit/>
          </a:bodyPr>
          <a:lstStyle/>
          <a:p>
            <a:pPr marL="0" indent="0" algn="l" rtl="0">
              <a:lnSpc>
                <a:spcPct val="100000"/>
              </a:lnSpc>
              <a:buNone/>
            </a:pPr>
            <a:r>
              <a:rPr lang="en-GB" sz="3600" b="1" dirty="0">
                <a:latin typeface="Sakkal Majalla" panose="02000000000000000000" pitchFamily="2" charset="-78"/>
                <a:cs typeface="Sakkal Majalla" panose="02000000000000000000" pitchFamily="2" charset="-78"/>
              </a:rPr>
              <a:t>Topics:</a:t>
            </a:r>
            <a:endParaRPr lang="ar-SA" sz="3600" b="1" dirty="0">
              <a:latin typeface="Sakkal Majalla" panose="02000000000000000000" pitchFamily="2" charset="-78"/>
              <a:cs typeface="Sakkal Majalla" panose="02000000000000000000" pitchFamily="2" charset="-78"/>
            </a:endParaRPr>
          </a:p>
          <a:p>
            <a:pPr marL="0" indent="0" algn="l" rtl="0">
              <a:lnSpc>
                <a:spcPct val="100000"/>
              </a:lnSpc>
              <a:spcBef>
                <a:spcPts val="0"/>
              </a:spcBef>
              <a:buNone/>
            </a:pPr>
            <a:endParaRPr lang="ar-SA" sz="3600" b="1" dirty="0">
              <a:latin typeface="Sakkal Majalla" panose="02000000000000000000" pitchFamily="2" charset="-78"/>
              <a:cs typeface="Sakkal Majalla" panose="02000000000000000000" pitchFamily="2" charset="-78"/>
            </a:endParaRPr>
          </a:p>
          <a:p>
            <a:pPr marL="446088" indent="-446088" algn="l" rtl="0">
              <a:lnSpc>
                <a:spcPct val="100000"/>
              </a:lnSpc>
              <a:spcBef>
                <a:spcPts val="0"/>
              </a:spcBef>
              <a:buFont typeface="Wingdings" panose="05000000000000000000" pitchFamily="2" charset="2"/>
              <a:buChar char="ü"/>
            </a:pPr>
            <a:r>
              <a:rPr lang="en-US" sz="3600" b="1" dirty="0">
                <a:latin typeface="Sakkal Majalla" panose="02000000000000000000" pitchFamily="2" charset="-78"/>
                <a:cs typeface="Sakkal Majalla" panose="02000000000000000000" pitchFamily="2" charset="-78"/>
              </a:rPr>
              <a:t>Reviewing Basic Networking Concepts (</a:t>
            </a:r>
            <a:r>
              <a:rPr lang="ar-DZ" sz="3600" b="1" dirty="0">
                <a:latin typeface="Sakkal Majalla" panose="02000000000000000000" pitchFamily="2" charset="-78"/>
                <a:cs typeface="Sakkal Majalla" panose="02000000000000000000" pitchFamily="2" charset="-78"/>
              </a:rPr>
              <a:t>مراجعة المفاهيم الأساسية للشبكات</a:t>
            </a:r>
            <a:r>
              <a:rPr lang="en-US" sz="3600" b="1" dirty="0">
                <a:latin typeface="Sakkal Majalla" panose="02000000000000000000" pitchFamily="2" charset="-78"/>
                <a:cs typeface="Sakkal Majalla" panose="02000000000000000000" pitchFamily="2" charset="-78"/>
              </a:rPr>
              <a:t>)</a:t>
            </a:r>
          </a:p>
          <a:p>
            <a:pPr marL="446088" indent="-446088" algn="l" rtl="0">
              <a:lnSpc>
                <a:spcPct val="100000"/>
              </a:lnSpc>
              <a:spcBef>
                <a:spcPts val="0"/>
              </a:spcBef>
              <a:buFont typeface="Wingdings" panose="05000000000000000000" pitchFamily="2" charset="2"/>
              <a:buChar char="ü"/>
            </a:pPr>
            <a:r>
              <a:rPr lang="en-US" sz="3600" b="1" dirty="0">
                <a:latin typeface="Sakkal Majalla" panose="02000000000000000000" pitchFamily="2" charset="-78"/>
                <a:cs typeface="Sakkal Majalla" panose="02000000000000000000" pitchFamily="2" charset="-78"/>
              </a:rPr>
              <a:t>Basic Networking Protocols (</a:t>
            </a:r>
            <a:r>
              <a:rPr lang="ar-DZ" sz="3600" b="1" dirty="0">
                <a:latin typeface="Sakkal Majalla" panose="02000000000000000000" pitchFamily="2" charset="-78"/>
                <a:cs typeface="Sakkal Majalla" panose="02000000000000000000" pitchFamily="2" charset="-78"/>
              </a:rPr>
              <a:t>بروتوكولات الشبكات الأساسية</a:t>
            </a:r>
            <a:r>
              <a:rPr lang="en-US" sz="3600" b="1" dirty="0">
                <a:latin typeface="Sakkal Majalla" panose="02000000000000000000" pitchFamily="2" charset="-78"/>
                <a:cs typeface="Sakkal Majalla" panose="02000000000000000000" pitchFamily="2" charset="-78"/>
              </a:rPr>
              <a:t>)</a:t>
            </a:r>
          </a:p>
          <a:p>
            <a:pPr marL="446088" indent="-446088" algn="l" rtl="0">
              <a:lnSpc>
                <a:spcPct val="100000"/>
              </a:lnSpc>
              <a:spcBef>
                <a:spcPts val="0"/>
              </a:spcBef>
              <a:buFont typeface="Wingdings" panose="05000000000000000000" pitchFamily="2" charset="2"/>
              <a:buChar char="ü"/>
            </a:pPr>
            <a:r>
              <a:rPr lang="en-US" sz="3600" b="1" dirty="0">
                <a:latin typeface="Sakkal Majalla" panose="02000000000000000000" pitchFamily="2" charset="-78"/>
                <a:cs typeface="Sakkal Majalla" panose="02000000000000000000" pitchFamily="2" charset="-78"/>
              </a:rPr>
              <a:t>Understanding Basic Network Devices (</a:t>
            </a:r>
            <a:r>
              <a:rPr lang="ar-DZ" sz="3600" b="1" dirty="0">
                <a:latin typeface="Sakkal Majalla" panose="02000000000000000000" pitchFamily="2" charset="-78"/>
                <a:cs typeface="Sakkal Majalla" panose="02000000000000000000" pitchFamily="2" charset="-78"/>
              </a:rPr>
              <a:t>فهم أجهزة الشبكة الأساسية</a:t>
            </a:r>
            <a:r>
              <a:rPr lang="en-US" sz="3600" b="1" dirty="0">
                <a:latin typeface="Sakkal Majalla" panose="02000000000000000000" pitchFamily="2" charset="-78"/>
                <a:cs typeface="Sakkal Majalla" panose="02000000000000000000" pitchFamily="2" charset="-78"/>
              </a:rPr>
              <a:t>)</a:t>
            </a:r>
          </a:p>
          <a:p>
            <a:pPr marL="446088" indent="-446088" algn="l" rtl="0">
              <a:lnSpc>
                <a:spcPct val="100000"/>
              </a:lnSpc>
              <a:spcBef>
                <a:spcPts val="0"/>
              </a:spcBef>
              <a:buFont typeface="Wingdings" panose="05000000000000000000" pitchFamily="2" charset="2"/>
              <a:buChar char="ü"/>
            </a:pPr>
            <a:r>
              <a:rPr lang="en-US" sz="3600" b="1" dirty="0">
                <a:latin typeface="Sakkal Majalla" panose="02000000000000000000" pitchFamily="2" charset="-78"/>
                <a:cs typeface="Sakkal Majalla" panose="02000000000000000000" pitchFamily="2" charset="-78"/>
              </a:rPr>
              <a:t>Implementing Network Designs (</a:t>
            </a:r>
            <a:r>
              <a:rPr lang="ar-DZ" sz="3600" b="1" dirty="0">
                <a:latin typeface="Sakkal Majalla" panose="02000000000000000000" pitchFamily="2" charset="-78"/>
                <a:cs typeface="Sakkal Majalla" panose="02000000000000000000" pitchFamily="2" charset="-78"/>
              </a:rPr>
              <a:t>تنفيذ تصاميم الشبكات</a:t>
            </a:r>
            <a:r>
              <a:rPr lang="en-US" sz="3600" b="1" dirty="0">
                <a:latin typeface="Sakkal Majalla" panose="02000000000000000000" pitchFamily="2" charset="-78"/>
                <a:cs typeface="Sakkal Majalla" panose="02000000000000000000" pitchFamily="2" charset="-78"/>
              </a:rPr>
              <a:t>)</a:t>
            </a:r>
          </a:p>
          <a:p>
            <a:pPr marL="446088" indent="-446088" algn="l" rtl="0">
              <a:lnSpc>
                <a:spcPct val="100000"/>
              </a:lnSpc>
              <a:spcBef>
                <a:spcPts val="0"/>
              </a:spcBef>
              <a:buFont typeface="Wingdings" panose="05000000000000000000" pitchFamily="2" charset="2"/>
              <a:buChar char="ü"/>
            </a:pPr>
            <a:r>
              <a:rPr lang="en-US" sz="3600" b="1" dirty="0">
                <a:latin typeface="Sakkal Majalla" panose="02000000000000000000" pitchFamily="2" charset="-78"/>
                <a:cs typeface="Sakkal Majalla" panose="02000000000000000000" pitchFamily="2" charset="-78"/>
              </a:rPr>
              <a:t>Summarizing Routing and Switching Use Cases ()</a:t>
            </a:r>
          </a:p>
          <a:p>
            <a:pPr algn="l" rtl="0">
              <a:lnSpc>
                <a:spcPct val="100000"/>
              </a:lnSpc>
              <a:buFont typeface="Wingdings" panose="05000000000000000000" pitchFamily="2" charset="2"/>
              <a:buChar char="ü"/>
            </a:pPr>
            <a:endParaRPr lang="ar-SA" sz="3600" b="1" dirty="0">
              <a:latin typeface="Sakkal Majalla" panose="02000000000000000000" pitchFamily="2" charset="-78"/>
              <a:cs typeface="Sakkal Majalla" panose="02000000000000000000" pitchFamily="2" charset="-78"/>
            </a:endParaRPr>
          </a:p>
          <a:p>
            <a:pPr algn="l" rtl="0">
              <a:lnSpc>
                <a:spcPct val="100000"/>
              </a:lnSpc>
              <a:buFont typeface="Wingdings" panose="05000000000000000000" pitchFamily="2" charset="2"/>
              <a:buChar char="ü"/>
            </a:pPr>
            <a:endParaRPr lang="ar-SA" sz="3600" b="1" dirty="0">
              <a:latin typeface="Sakkal Majalla" panose="02000000000000000000" pitchFamily="2" charset="-78"/>
              <a:cs typeface="Sakkal Majalla" panose="02000000000000000000" pitchFamily="2" charset="-78"/>
            </a:endParaRPr>
          </a:p>
          <a:p>
            <a:pPr algn="l" rtl="0">
              <a:lnSpc>
                <a:spcPct val="100000"/>
              </a:lnSpc>
              <a:buFont typeface="Wingdings" panose="05000000000000000000" pitchFamily="2" charset="2"/>
              <a:buChar char="ü"/>
            </a:pPr>
            <a:endParaRPr lang="ar-SA" sz="3600" b="1" dirty="0">
              <a:latin typeface="Sakkal Majalla" panose="02000000000000000000" pitchFamily="2" charset="-78"/>
              <a:cs typeface="Sakkal Majalla" panose="02000000000000000000" pitchFamily="2" charset="-78"/>
            </a:endParaRPr>
          </a:p>
        </p:txBody>
      </p:sp>
      <p:pic>
        <p:nvPicPr>
          <p:cNvPr id="16" name="Picture 15">
            <a:extLst>
              <a:ext uri="{FF2B5EF4-FFF2-40B4-BE49-F238E27FC236}">
                <a16:creationId xmlns:a16="http://schemas.microsoft.com/office/drawing/2014/main" id="{44BADFC5-BDFB-4EC7-9738-AA94363199E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pic>
        <p:nvPicPr>
          <p:cNvPr id="18" name="صورة 17" descr="صورة تحتوي على نص&#10;&#10;تم إنشاء الوصف تلقائياً">
            <a:extLst>
              <a:ext uri="{FF2B5EF4-FFF2-40B4-BE49-F238E27FC236}">
                <a16:creationId xmlns:a16="http://schemas.microsoft.com/office/drawing/2014/main" id="{A2796007-5A94-4264-931C-5B25895A4013}"/>
              </a:ext>
            </a:extLst>
          </p:cNvPr>
          <p:cNvPicPr>
            <a:picLocks noChangeAspect="1"/>
          </p:cNvPicPr>
          <p:nvPr/>
        </p:nvPicPr>
        <p:blipFill>
          <a:blip r:embed="rId3"/>
          <a:stretch>
            <a:fillRect/>
          </a:stretch>
        </p:blipFill>
        <p:spPr>
          <a:xfrm>
            <a:off x="8285770" y="1720819"/>
            <a:ext cx="4017857" cy="3876539"/>
          </a:xfrm>
          <a:prstGeom prst="rect">
            <a:avLst/>
          </a:prstGeom>
        </p:spPr>
      </p:pic>
      <p:sp>
        <p:nvSpPr>
          <p:cNvPr id="7" name="مستطيل 6">
            <a:extLst>
              <a:ext uri="{FF2B5EF4-FFF2-40B4-BE49-F238E27FC236}">
                <a16:creationId xmlns:a16="http://schemas.microsoft.com/office/drawing/2014/main" id="{5CA653DF-EEDB-457A-AABD-E8BA1DCF6DF1}"/>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226812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15DAF-1B90-440D-94C2-2B542EEE07BB}"/>
              </a:ext>
            </a:extLst>
          </p:cNvPr>
          <p:cNvSpPr>
            <a:spLocks noGrp="1"/>
          </p:cNvSpPr>
          <p:nvPr>
            <p:ph type="title" idx="4294967295"/>
          </p:nvPr>
        </p:nvSpPr>
        <p:spPr>
          <a:xfrm>
            <a:off x="0" y="2528744"/>
            <a:ext cx="3931051" cy="1739050"/>
          </a:xfrm>
        </p:spPr>
        <p:txBody>
          <a:bodyPr>
            <a:normAutofit/>
          </a:bodyPr>
          <a:lstStyle/>
          <a:p>
            <a:r>
              <a:rPr lang="en-US" sz="4400" b="1" spc="0" dirty="0">
                <a:solidFill>
                  <a:prstClr val="black"/>
                </a:solidFill>
                <a:latin typeface="Calibri"/>
              </a:rPr>
              <a:t>Attack Introduction</a:t>
            </a:r>
            <a:endParaRPr lang="en-GB" b="1" dirty="0">
              <a:latin typeface="Sakkal Majalla" panose="02000000000000000000" pitchFamily="2" charset="-78"/>
              <a:ea typeface="+mn-ea"/>
              <a:cs typeface="Sakkal Majalla" panose="02000000000000000000" pitchFamily="2" charset="-78"/>
            </a:endParaRPr>
          </a:p>
        </p:txBody>
      </p:sp>
      <p:pic>
        <p:nvPicPr>
          <p:cNvPr id="9" name="Picture 15">
            <a:extLst>
              <a:ext uri="{FF2B5EF4-FFF2-40B4-BE49-F238E27FC236}">
                <a16:creationId xmlns:a16="http://schemas.microsoft.com/office/drawing/2014/main" id="{7079E822-FE8A-45A5-AA7B-B751F83E5EE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7" name="مستطيل 6">
            <a:extLst>
              <a:ext uri="{FF2B5EF4-FFF2-40B4-BE49-F238E27FC236}">
                <a16:creationId xmlns:a16="http://schemas.microsoft.com/office/drawing/2014/main" id="{DB9712F4-B0BA-4BF4-A39B-331FA482B83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7" name="Content Placeholder 2">
            <a:extLst>
              <a:ext uri="{FF2B5EF4-FFF2-40B4-BE49-F238E27FC236}">
                <a16:creationId xmlns:a16="http://schemas.microsoft.com/office/drawing/2014/main" id="{87B80969-B106-4470-8C71-0CFB8762ADBF}"/>
              </a:ext>
            </a:extLst>
          </p:cNvPr>
          <p:cNvSpPr txBox="1">
            <a:spLocks/>
          </p:cNvSpPr>
          <p:nvPr/>
        </p:nvSpPr>
        <p:spPr>
          <a:xfrm>
            <a:off x="4206240" y="1954085"/>
            <a:ext cx="4495800" cy="3303716"/>
          </a:xfrm>
          <a:prstGeom prst="rect">
            <a:avLst/>
          </a:prstGeom>
        </p:spPr>
        <p:txBody>
          <a:bodyPr vert="horz" lIns="91440" tIns="45720" rIns="91440" bIns="45720" rtlCol="0">
            <a:normAutofit/>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Sniffing attack</a:t>
            </a: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3200" b="1" i="0" u="none" strike="noStrike" kern="1200" cap="none" spc="0" normalizeH="0" baseline="0" noProof="0" dirty="0">
              <a:ln>
                <a:noFill/>
              </a:ln>
              <a:solidFill>
                <a:sysClr val="windowText" lastClr="000000"/>
              </a:solidFill>
              <a:effectLst/>
              <a:uLnTx/>
              <a:uFillTx/>
              <a:latin typeface="Calibri"/>
              <a:ea typeface="+mn-ea"/>
              <a:cs typeface="+mn-cs"/>
            </a:endParaRP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DoS and DDoS</a:t>
            </a: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3200" b="1" i="0" u="none" strike="noStrike" kern="1200" cap="none" spc="0" normalizeH="0" baseline="0" noProof="0" dirty="0">
              <a:ln>
                <a:noFill/>
              </a:ln>
              <a:solidFill>
                <a:sysClr val="windowText" lastClr="000000"/>
              </a:solidFill>
              <a:effectLst/>
              <a:uLnTx/>
              <a:uFillTx/>
              <a:latin typeface="Calibri"/>
              <a:ea typeface="+mn-ea"/>
              <a:cs typeface="+mn-cs"/>
            </a:endParaRP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Poisoning attack</a:t>
            </a:r>
          </a:p>
        </p:txBody>
      </p:sp>
    </p:spTree>
    <p:extLst>
      <p:ext uri="{BB962C8B-B14F-4D97-AF65-F5344CB8AC3E}">
        <p14:creationId xmlns:p14="http://schemas.microsoft.com/office/powerpoint/2010/main" val="1442934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a:extLst>
              <a:ext uri="{FF2B5EF4-FFF2-40B4-BE49-F238E27FC236}">
                <a16:creationId xmlns:a16="http://schemas.microsoft.com/office/drawing/2014/main" id="{67E6BC06-9068-4CA5-AB4E-EAE43B3496C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8" name="مستطيل 6">
            <a:extLst>
              <a:ext uri="{FF2B5EF4-FFF2-40B4-BE49-F238E27FC236}">
                <a16:creationId xmlns:a16="http://schemas.microsoft.com/office/drawing/2014/main" id="{EF24D490-B195-40E1-8C2C-AB3970A98FFC}"/>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23" name="مستطيل 22">
            <a:extLst>
              <a:ext uri="{FF2B5EF4-FFF2-40B4-BE49-F238E27FC236}">
                <a16:creationId xmlns:a16="http://schemas.microsoft.com/office/drawing/2014/main" id="{BE82A695-206C-42FB-B247-9F992F6B289B}"/>
              </a:ext>
            </a:extLst>
          </p:cNvPr>
          <p:cNvSpPr/>
          <p:nvPr/>
        </p:nvSpPr>
        <p:spPr>
          <a:xfrm>
            <a:off x="304800" y="1141313"/>
            <a:ext cx="3078480" cy="51863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4400" b="1" dirty="0">
                <a:solidFill>
                  <a:prstClr val="black"/>
                </a:solidFill>
                <a:latin typeface="Calibri"/>
                <a:ea typeface="+mj-ea"/>
                <a:cs typeface="+mj-cs"/>
              </a:rPr>
              <a:t>Basic Networking Protocols</a:t>
            </a:r>
          </a:p>
        </p:txBody>
      </p:sp>
      <p:sp>
        <p:nvSpPr>
          <p:cNvPr id="7" name="Content Placeholder 2">
            <a:extLst>
              <a:ext uri="{FF2B5EF4-FFF2-40B4-BE49-F238E27FC236}">
                <a16:creationId xmlns:a16="http://schemas.microsoft.com/office/drawing/2014/main" id="{94BD1FB9-AD21-477D-A0D8-30B529F5961A}"/>
              </a:ext>
            </a:extLst>
          </p:cNvPr>
          <p:cNvSpPr txBox="1">
            <a:spLocks/>
          </p:cNvSpPr>
          <p:nvPr/>
        </p:nvSpPr>
        <p:spPr>
          <a:xfrm>
            <a:off x="3810000" y="1803302"/>
            <a:ext cx="8229600" cy="4373563"/>
          </a:xfrm>
          <a:prstGeom prst="rect">
            <a:avLst/>
          </a:prstGeom>
        </p:spPr>
        <p:txBody>
          <a:bodyPr vert="horz" lIns="91440" tIns="45720" rIns="91440" bIns="45720" rtlCol="0">
            <a:normAutofit fontScale="40000" lnSpcReduction="20000"/>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defRPr/>
            </a:pPr>
            <a:r>
              <a:rPr lang="en-US" sz="4800" b="1" dirty="0">
                <a:solidFill>
                  <a:sysClr val="windowText" lastClr="000000"/>
                </a:solidFill>
                <a:latin typeface="Calibri"/>
              </a:rPr>
              <a:t>Sniffing attack (</a:t>
            </a:r>
            <a:r>
              <a:rPr lang="ar-DZ" b="1" dirty="0">
                <a:solidFill>
                  <a:sysClr val="windowText" lastClr="000000"/>
                </a:solidFill>
                <a:latin typeface="Calibri"/>
              </a:rPr>
              <a:t>هجوم الاستنشاق</a:t>
            </a:r>
            <a:r>
              <a:rPr lang="en-US" sz="4800" b="1" dirty="0">
                <a:solidFill>
                  <a:sysClr val="windowText" lastClr="000000"/>
                </a:solidFill>
                <a:latin typeface="Calibri"/>
              </a:rPr>
              <a:t>) :</a:t>
            </a:r>
          </a:p>
          <a:p>
            <a:pPr lvl="0">
              <a:defRPr/>
            </a:pPr>
            <a:r>
              <a:rPr lang="en-GB" dirty="0"/>
              <a:t>Sniffing attack in context of network security, corresponds to theft or interception of data by capturing the network traffic using a packet sniffer (an application aimed at capturing network packets) (</a:t>
            </a:r>
            <a:br>
              <a:rPr lang="ar-DZ" dirty="0"/>
            </a:br>
            <a:r>
              <a:rPr lang="ar-DZ" dirty="0"/>
              <a:t>يتوافق هجوم التجسس في سياق أمان الشبكة مع سرقة البيانات أو اعتراضها عن طريق التقاط حركة مرور الشبكة باستخدام أداة شم الحزم (تطبيق يهدف إلى التقاط حزم الشبكة).</a:t>
            </a:r>
            <a:r>
              <a:rPr lang="en-GB" dirty="0"/>
              <a:t>). </a:t>
            </a:r>
            <a:endParaRPr lang="en-US" sz="4800" b="1" dirty="0">
              <a:solidFill>
                <a:sysClr val="windowText" lastClr="000000"/>
              </a:solidFill>
              <a:latin typeface="Calibri"/>
            </a:endParaRPr>
          </a:p>
          <a:p>
            <a:pPr lvl="0">
              <a:defRPr/>
            </a:pPr>
            <a:endParaRPr lang="en-US" sz="4800" b="1" dirty="0">
              <a:solidFill>
                <a:sysClr val="windowText" lastClr="000000"/>
              </a:solidFill>
              <a:latin typeface="Calibri"/>
            </a:endParaRPr>
          </a:p>
          <a:p>
            <a:pPr lvl="0">
              <a:defRPr/>
            </a:pPr>
            <a:r>
              <a:rPr lang="en-US" sz="4800" b="1" dirty="0">
                <a:solidFill>
                  <a:sysClr val="windowText" lastClr="000000"/>
                </a:solidFill>
                <a:latin typeface="Calibri"/>
              </a:rPr>
              <a:t>DoS and DDoS : </a:t>
            </a:r>
            <a:r>
              <a:rPr lang="en-GB" dirty="0"/>
              <a:t>A denial-of-service (DoS) attack floods a server with traffic, making a website or resource unavailable. A distributed denial-of-service (DDoS) attack is a DoS attack that uses multiple computers or machines to flood a targeted resource.</a:t>
            </a:r>
          </a:p>
          <a:p>
            <a:pPr lvl="0">
              <a:defRPr/>
            </a:pPr>
            <a:r>
              <a:rPr lang="ar-DZ" b="1" dirty="0">
                <a:solidFill>
                  <a:sysClr val="windowText" lastClr="000000"/>
                </a:solidFill>
                <a:latin typeface="Calibri"/>
              </a:rPr>
              <a:t>يؤدي هجوم رفض الخدمة (</a:t>
            </a:r>
            <a:r>
              <a:rPr lang="en-US" b="1" dirty="0">
                <a:solidFill>
                  <a:sysClr val="windowText" lastClr="000000"/>
                </a:solidFill>
                <a:latin typeface="Calibri"/>
              </a:rPr>
              <a:t>DoS) </a:t>
            </a:r>
            <a:r>
              <a:rPr lang="ar-DZ" b="1" dirty="0">
                <a:solidFill>
                  <a:sysClr val="windowText" lastClr="000000"/>
                </a:solidFill>
                <a:latin typeface="Calibri"/>
              </a:rPr>
              <a:t>إلى إغراق الخادم بحركة المرور، مما يجعل موقع الويب أو المورد غير متاح. هجوم رفض الخدمة الموزع (</a:t>
            </a:r>
            <a:r>
              <a:rPr lang="en-US" b="1" dirty="0">
                <a:solidFill>
                  <a:sysClr val="windowText" lastClr="000000"/>
                </a:solidFill>
                <a:latin typeface="Calibri"/>
              </a:rPr>
              <a:t>DDoS) </a:t>
            </a:r>
            <a:r>
              <a:rPr lang="ar-DZ" b="1" dirty="0">
                <a:solidFill>
                  <a:sysClr val="windowText" lastClr="000000"/>
                </a:solidFill>
                <a:latin typeface="Calibri"/>
              </a:rPr>
              <a:t>هو هجوم </a:t>
            </a:r>
            <a:r>
              <a:rPr lang="en-US" b="1" dirty="0">
                <a:solidFill>
                  <a:sysClr val="windowText" lastClr="000000"/>
                </a:solidFill>
                <a:latin typeface="Calibri"/>
              </a:rPr>
              <a:t>DoS </a:t>
            </a:r>
            <a:r>
              <a:rPr lang="ar-DZ" b="1" dirty="0">
                <a:solidFill>
                  <a:sysClr val="windowText" lastClr="000000"/>
                </a:solidFill>
                <a:latin typeface="Calibri"/>
              </a:rPr>
              <a:t>يستخدم أجهزة كمبيوتر أو أجهزة متعددة لإغراق مورد مستهدف.</a:t>
            </a:r>
            <a:endParaRPr lang="en-US" sz="4800" b="1" dirty="0">
              <a:solidFill>
                <a:sysClr val="windowText" lastClr="000000"/>
              </a:solidFill>
              <a:latin typeface="Calibri"/>
            </a:endParaRPr>
          </a:p>
          <a:p>
            <a:pPr lvl="0">
              <a:defRPr/>
            </a:pPr>
            <a:endParaRPr lang="en-US" sz="4800" b="1" dirty="0">
              <a:solidFill>
                <a:sysClr val="windowText" lastClr="000000"/>
              </a:solidFill>
              <a:latin typeface="Calibri"/>
            </a:endParaRPr>
          </a:p>
          <a:p>
            <a:pPr lvl="0">
              <a:defRPr/>
            </a:pPr>
            <a:r>
              <a:rPr lang="en-US" sz="4800" b="1" dirty="0">
                <a:solidFill>
                  <a:sysClr val="windowText" lastClr="000000"/>
                </a:solidFill>
                <a:latin typeface="Calibri"/>
              </a:rPr>
              <a:t>Poisoning attack (</a:t>
            </a:r>
            <a:r>
              <a:rPr lang="ar-DZ" b="1" dirty="0">
                <a:solidFill>
                  <a:sysClr val="windowText" lastClr="000000"/>
                </a:solidFill>
                <a:latin typeface="Calibri"/>
              </a:rPr>
              <a:t>هجوم التسمم</a:t>
            </a:r>
            <a:r>
              <a:rPr lang="en-US" sz="4800" b="1" dirty="0">
                <a:solidFill>
                  <a:sysClr val="windowText" lastClr="000000"/>
                </a:solidFill>
                <a:latin typeface="Calibri"/>
              </a:rPr>
              <a:t>): </a:t>
            </a:r>
            <a:r>
              <a:rPr lang="en-GB" dirty="0"/>
              <a:t>Poisoning attacks require the modification of training data (either the data samples or labels) to poison a model at training time. The impact of the poisoning attacks at model deployment time is to induce misclassification on a subset of testing samples. (</a:t>
            </a:r>
            <a:r>
              <a:rPr lang="ar-DZ" dirty="0"/>
              <a:t>تتطلب هجمات التسمم تعديل بيانات التدريب (إما عينات البيانات أو التسميات) لتسميم النموذج في وقت التدريب. إن تأثير هجمات التسمم في وقت نشر النموذج هو التسبب في سوء التصنيف لمجموعة فرعية من عينات الاختبار.</a:t>
            </a:r>
            <a:r>
              <a:rPr lang="en-GB" dirty="0"/>
              <a:t>)</a:t>
            </a:r>
            <a:endParaRPr lang="en-US" sz="4800" b="1" dirty="0">
              <a:solidFill>
                <a:sysClr val="windowText" lastClr="000000"/>
              </a:solidFill>
              <a:latin typeface="Calibri"/>
            </a:endParaRPr>
          </a:p>
        </p:txBody>
      </p:sp>
    </p:spTree>
    <p:extLst>
      <p:ext uri="{BB962C8B-B14F-4D97-AF65-F5344CB8AC3E}">
        <p14:creationId xmlns:p14="http://schemas.microsoft.com/office/powerpoint/2010/main" val="1859485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a:extLst>
              <a:ext uri="{FF2B5EF4-FFF2-40B4-BE49-F238E27FC236}">
                <a16:creationId xmlns:a16="http://schemas.microsoft.com/office/drawing/2014/main" id="{67E6BC06-9068-4CA5-AB4E-EAE43B3496C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8" name="مستطيل 6">
            <a:extLst>
              <a:ext uri="{FF2B5EF4-FFF2-40B4-BE49-F238E27FC236}">
                <a16:creationId xmlns:a16="http://schemas.microsoft.com/office/drawing/2014/main" id="{EF24D490-B195-40E1-8C2C-AB3970A98FFC}"/>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23" name="مستطيل 22">
            <a:extLst>
              <a:ext uri="{FF2B5EF4-FFF2-40B4-BE49-F238E27FC236}">
                <a16:creationId xmlns:a16="http://schemas.microsoft.com/office/drawing/2014/main" id="{BE82A695-206C-42FB-B247-9F992F6B289B}"/>
              </a:ext>
            </a:extLst>
          </p:cNvPr>
          <p:cNvSpPr/>
          <p:nvPr/>
        </p:nvSpPr>
        <p:spPr>
          <a:xfrm>
            <a:off x="304800" y="1141313"/>
            <a:ext cx="3078480" cy="51863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defTabSz="914400">
              <a:spcBef>
                <a:spcPct val="0"/>
              </a:spcBef>
              <a:defRPr/>
            </a:pPr>
            <a:r>
              <a:rPr lang="en-US" sz="4400" b="1">
                <a:solidFill>
                  <a:sysClr val="windowText" lastClr="000000"/>
                </a:solidFill>
                <a:latin typeface="Calibri"/>
              </a:rPr>
              <a:t>Basic Networking Protocols</a:t>
            </a:r>
            <a:endParaRPr lang="en-US" sz="4400" b="1" dirty="0">
              <a:solidFill>
                <a:sysClr val="windowText" lastClr="000000"/>
              </a:solidFill>
              <a:latin typeface="Calibri"/>
            </a:endParaRPr>
          </a:p>
        </p:txBody>
      </p:sp>
      <p:sp>
        <p:nvSpPr>
          <p:cNvPr id="43" name="Title 1">
            <a:extLst>
              <a:ext uri="{FF2B5EF4-FFF2-40B4-BE49-F238E27FC236}">
                <a16:creationId xmlns:a16="http://schemas.microsoft.com/office/drawing/2014/main" id="{B48D1559-A1CA-468E-B24F-1F1ECE5063EC}"/>
              </a:ext>
            </a:extLst>
          </p:cNvPr>
          <p:cNvSpPr txBox="1">
            <a:spLocks/>
          </p:cNvSpPr>
          <p:nvPr/>
        </p:nvSpPr>
        <p:spPr>
          <a:xfrm>
            <a:off x="3561299" y="82968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44" name="Content Placeholder 2">
            <a:extLst>
              <a:ext uri="{FF2B5EF4-FFF2-40B4-BE49-F238E27FC236}">
                <a16:creationId xmlns:a16="http://schemas.microsoft.com/office/drawing/2014/main" id="{1265E45F-C81B-4ED6-ABC3-60E03D1D9588}"/>
              </a:ext>
            </a:extLst>
          </p:cNvPr>
          <p:cNvSpPr txBox="1">
            <a:spLocks/>
          </p:cNvSpPr>
          <p:nvPr/>
        </p:nvSpPr>
        <p:spPr>
          <a:xfrm>
            <a:off x="3467682" y="1485004"/>
            <a:ext cx="8229600" cy="4373563"/>
          </a:xfrm>
          <a:prstGeom prst="rect">
            <a:avLst/>
          </a:prstGeom>
        </p:spPr>
        <p:txBody>
          <a:bodyPr vert="horz" lIns="91440" tIns="45720" rIns="91440" bIns="45720" rtlCol="0">
            <a:normAutofit/>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Basic Connectivity Protocols (</a:t>
            </a:r>
            <a:r>
              <a:rPr lang="ar-DZ" b="1" dirty="0">
                <a:solidFill>
                  <a:sysClr val="windowText" lastClr="000000"/>
                </a:solidFill>
                <a:latin typeface="Calibri"/>
              </a:rPr>
              <a:t>بروتوكولات الاتصال الأساسية</a:t>
            </a: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a:t>
            </a: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800" b="1" i="0" u="none" strike="noStrike" kern="1200" cap="none" spc="0" normalizeH="0" baseline="0" noProof="0" dirty="0">
                <a:ln>
                  <a:noFill/>
                </a:ln>
                <a:solidFill>
                  <a:sysClr val="windowText" lastClr="000000"/>
                </a:solidFill>
                <a:effectLst/>
                <a:uLnTx/>
                <a:uFillTx/>
                <a:latin typeface="Calibri"/>
                <a:ea typeface="+mn-ea"/>
                <a:cs typeface="+mn-cs"/>
              </a:rPr>
              <a:t>TCP</a:t>
            </a:r>
          </a:p>
          <a:p>
            <a:pPr marL="1143000" marR="0" lvl="2" indent="-22860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Guaranteed </a:t>
            </a:r>
            <a:b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b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delivery</a:t>
            </a:r>
          </a:p>
          <a:p>
            <a:pPr marL="1143000" marR="0" lvl="2" indent="-22860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Three-way </a:t>
            </a:r>
            <a:b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b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handshake</a:t>
            </a: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800" b="1" i="0" u="none" strike="noStrike" kern="1200" cap="none" spc="0" normalizeH="0" baseline="0" noProof="0" dirty="0">
                <a:ln>
                  <a:noFill/>
                </a:ln>
                <a:solidFill>
                  <a:sysClr val="windowText" lastClr="000000"/>
                </a:solidFill>
                <a:effectLst/>
                <a:uLnTx/>
                <a:uFillTx/>
                <a:latin typeface="Calibri"/>
                <a:ea typeface="+mn-ea"/>
                <a:cs typeface="+mn-cs"/>
              </a:rPr>
              <a:t>UDP</a:t>
            </a:r>
          </a:p>
          <a:p>
            <a:pPr marL="1143000" marR="0" lvl="2" indent="-22860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Best effort</a:t>
            </a:r>
          </a:p>
        </p:txBody>
      </p:sp>
      <p:pic>
        <p:nvPicPr>
          <p:cNvPr id="45" name="Picture 44">
            <a:extLst>
              <a:ext uri="{FF2B5EF4-FFF2-40B4-BE49-F238E27FC236}">
                <a16:creationId xmlns:a16="http://schemas.microsoft.com/office/drawing/2014/main" id="{20CB1806-36E7-46DA-A3B4-19BD52E15E02}"/>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380699" y="2711820"/>
            <a:ext cx="5709483" cy="1740408"/>
          </a:xfrm>
          <a:prstGeom prst="rect">
            <a:avLst/>
          </a:prstGeom>
        </p:spPr>
      </p:pic>
    </p:spTree>
    <p:extLst>
      <p:ext uri="{BB962C8B-B14F-4D97-AF65-F5344CB8AC3E}">
        <p14:creationId xmlns:p14="http://schemas.microsoft.com/office/powerpoint/2010/main" val="857233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15">
            <a:extLst>
              <a:ext uri="{FF2B5EF4-FFF2-40B4-BE49-F238E27FC236}">
                <a16:creationId xmlns:a16="http://schemas.microsoft.com/office/drawing/2014/main" id="{7079E822-FE8A-45A5-AA7B-B751F83E5EE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8711D6C5-19B3-4797-AAA0-1C6665FE516B}"/>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7" name="Title 1">
            <a:extLst>
              <a:ext uri="{FF2B5EF4-FFF2-40B4-BE49-F238E27FC236}">
                <a16:creationId xmlns:a16="http://schemas.microsoft.com/office/drawing/2014/main" id="{81C81FA7-E73B-4E09-BD47-A881D6261D69}"/>
              </a:ext>
            </a:extLst>
          </p:cNvPr>
          <p:cNvSpPr txBox="1">
            <a:spLocks/>
          </p:cNvSpPr>
          <p:nvPr/>
        </p:nvSpPr>
        <p:spPr>
          <a:xfrm>
            <a:off x="457200" y="3810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8" name="Content Placeholder 2">
            <a:extLst>
              <a:ext uri="{FF2B5EF4-FFF2-40B4-BE49-F238E27FC236}">
                <a16:creationId xmlns:a16="http://schemas.microsoft.com/office/drawing/2014/main" id="{BAB31C0A-B696-4BE0-BC88-C96905D95709}"/>
              </a:ext>
            </a:extLst>
          </p:cNvPr>
          <p:cNvSpPr txBox="1">
            <a:spLocks/>
          </p:cNvSpPr>
          <p:nvPr/>
        </p:nvSpPr>
        <p:spPr>
          <a:xfrm>
            <a:off x="3756660" y="1205573"/>
            <a:ext cx="8229600" cy="4373563"/>
          </a:xfrm>
          <a:prstGeom prst="rect">
            <a:avLst/>
          </a:prstGeom>
        </p:spPr>
        <p:txBody>
          <a:bodyPr vert="horz" lIns="91440" tIns="45720" rIns="91440" bIns="45720" rtlCol="0">
            <a:normAutofit fontScale="92500" lnSpcReduction="10000"/>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Reviewing Basic Connectivity Protocols (</a:t>
            </a:r>
            <a:r>
              <a:rPr lang="ar-DZ" b="1" dirty="0">
                <a:solidFill>
                  <a:sysClr val="windowText" lastClr="000000"/>
                </a:solidFill>
                <a:latin typeface="Calibri"/>
              </a:rPr>
              <a:t>مراجعة بروتوكولات الاتصال الأساسية</a:t>
            </a: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a:t>
            </a: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800" b="1" i="0" u="none" strike="noStrike" kern="1200" cap="none" spc="0" normalizeH="0" baseline="0" noProof="0" dirty="0">
                <a:ln>
                  <a:noFill/>
                </a:ln>
                <a:solidFill>
                  <a:sysClr val="windowText" lastClr="000000"/>
                </a:solidFill>
                <a:effectLst/>
                <a:uLnTx/>
                <a:uFillTx/>
                <a:latin typeface="Calibri"/>
                <a:ea typeface="+mn-ea"/>
                <a:cs typeface="+mn-cs"/>
              </a:rPr>
              <a:t>IPv4 and IPv6</a:t>
            </a: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a:ea typeface="+mn-ea"/>
              <a:cs typeface="+mn-cs"/>
            </a:endParaRP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800" b="1" i="0" u="none" strike="noStrike" kern="1200" cap="none" spc="0" normalizeH="0" baseline="0" noProof="0" dirty="0">
                <a:ln>
                  <a:noFill/>
                </a:ln>
                <a:solidFill>
                  <a:sysClr val="windowText" lastClr="000000"/>
                </a:solidFill>
                <a:effectLst/>
                <a:uLnTx/>
                <a:uFillTx/>
                <a:latin typeface="Calibri"/>
                <a:ea typeface="+mn-ea"/>
                <a:cs typeface="+mn-cs"/>
              </a:rPr>
              <a:t>ICMP</a:t>
            </a:r>
          </a:p>
          <a:p>
            <a:pPr marL="1143000" marR="0" lvl="2" indent="-22860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Commonly blocked at firewalls</a:t>
            </a:r>
          </a:p>
          <a:p>
            <a:pPr marL="1143000" marR="0" lvl="2" indent="-22860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If ping fails, ICMP may be blocked</a:t>
            </a: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a:ea typeface="+mn-ea"/>
              <a:cs typeface="+mn-cs"/>
            </a:endParaRP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800" b="1" i="0" u="none" strike="noStrike" kern="1200" cap="none" spc="0" normalizeH="0" baseline="0" noProof="0" dirty="0">
                <a:ln>
                  <a:noFill/>
                </a:ln>
                <a:solidFill>
                  <a:sysClr val="windowText" lastClr="000000"/>
                </a:solidFill>
                <a:effectLst/>
                <a:uLnTx/>
                <a:uFillTx/>
                <a:latin typeface="Calibri"/>
                <a:ea typeface="+mn-ea"/>
                <a:cs typeface="+mn-cs"/>
              </a:rPr>
              <a:t>ARP</a:t>
            </a:r>
          </a:p>
          <a:p>
            <a:pPr marL="1143000" marR="0" lvl="2" indent="-22860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Resolves MAC addresses for IPv4</a:t>
            </a: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a:ea typeface="+mn-ea"/>
              <a:cs typeface="+mn-cs"/>
            </a:endParaRPr>
          </a:p>
        </p:txBody>
      </p:sp>
      <p:pic>
        <p:nvPicPr>
          <p:cNvPr id="10" name="Picture 3">
            <a:extLst>
              <a:ext uri="{FF2B5EF4-FFF2-40B4-BE49-F238E27FC236}">
                <a16:creationId xmlns:a16="http://schemas.microsoft.com/office/drawing/2014/main" id="{9B7B6B88-C17D-4133-ABEF-424074AB1492}"/>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979880" y="2222929"/>
            <a:ext cx="59055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a:extLst>
              <a:ext uri="{FF2B5EF4-FFF2-40B4-BE49-F238E27FC236}">
                <a16:creationId xmlns:a16="http://schemas.microsoft.com/office/drawing/2014/main" id="{E2D87CB5-FC68-4921-9AE3-92AEEAB756D4}"/>
              </a:ext>
            </a:extLst>
          </p:cNvPr>
          <p:cNvSpPr/>
          <p:nvPr/>
        </p:nvSpPr>
        <p:spPr>
          <a:xfrm>
            <a:off x="-1097280" y="2705724"/>
            <a:ext cx="6096000" cy="1446550"/>
          </a:xfrm>
          <a:prstGeom prst="rect">
            <a:avLst/>
          </a:prstGeom>
        </p:spPr>
        <p:txBody>
          <a:bodyPr>
            <a:spAutoFit/>
          </a:bodyPr>
          <a:lstStyle/>
          <a:p>
            <a:pPr lvl="0" algn="ctr" defTabSz="914400">
              <a:spcBef>
                <a:spcPct val="0"/>
              </a:spcBef>
              <a:defRPr/>
            </a:pPr>
            <a:r>
              <a:rPr lang="en-US" sz="4400" b="1" dirty="0">
                <a:solidFill>
                  <a:sysClr val="windowText" lastClr="000000"/>
                </a:solidFill>
                <a:latin typeface="Calibri"/>
              </a:rPr>
              <a:t>Basic Networking Protocols</a:t>
            </a:r>
          </a:p>
        </p:txBody>
      </p:sp>
    </p:spTree>
    <p:extLst>
      <p:ext uri="{BB962C8B-B14F-4D97-AF65-F5344CB8AC3E}">
        <p14:creationId xmlns:p14="http://schemas.microsoft.com/office/powerpoint/2010/main" val="1153985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53008" y="985838"/>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1212978" y="651452"/>
            <a:ext cx="6269862"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1364684" y="592195"/>
            <a:ext cx="4456996" cy="717951"/>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endParaRPr lang="ar-SA" sz="3200" b="1" dirty="0">
              <a:latin typeface="Sakkal Majalla" panose="02000000000000000000" pitchFamily="2" charset="-78"/>
              <a:cs typeface="Sakkal Majalla" panose="02000000000000000000" pitchFamily="2" charset="-78"/>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0" name="مستطيل 6">
            <a:extLst>
              <a:ext uri="{FF2B5EF4-FFF2-40B4-BE49-F238E27FC236}">
                <a16:creationId xmlns:a16="http://schemas.microsoft.com/office/drawing/2014/main" id="{8AECF992-7D6C-4176-9A2E-EE9003D8F21A}"/>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10" name="Title 1">
            <a:extLst>
              <a:ext uri="{FF2B5EF4-FFF2-40B4-BE49-F238E27FC236}">
                <a16:creationId xmlns:a16="http://schemas.microsoft.com/office/drawing/2014/main" id="{85B4CEB1-831F-44D8-9236-F3D446F8A445}"/>
              </a:ext>
            </a:extLst>
          </p:cNvPr>
          <p:cNvSpPr txBox="1">
            <a:spLocks/>
          </p:cNvSpPr>
          <p:nvPr/>
        </p:nvSpPr>
        <p:spPr>
          <a:xfrm>
            <a:off x="137160" y="353789"/>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prstClr val="black"/>
                </a:solidFill>
                <a:latin typeface="Calibri"/>
              </a:rPr>
              <a:t>Protocols and Use Cases</a:t>
            </a:r>
          </a:p>
        </p:txBody>
      </p:sp>
      <p:sp>
        <p:nvSpPr>
          <p:cNvPr id="11" name="Content Placeholder 2">
            <a:extLst>
              <a:ext uri="{FF2B5EF4-FFF2-40B4-BE49-F238E27FC236}">
                <a16:creationId xmlns:a16="http://schemas.microsoft.com/office/drawing/2014/main" id="{E9A46778-6520-4366-9C23-E8F1A277E670}"/>
              </a:ext>
            </a:extLst>
          </p:cNvPr>
          <p:cNvSpPr txBox="1">
            <a:spLocks/>
          </p:cNvSpPr>
          <p:nvPr/>
        </p:nvSpPr>
        <p:spPr>
          <a:xfrm>
            <a:off x="1295400" y="1496434"/>
            <a:ext cx="8229600" cy="4373563"/>
          </a:xfrm>
          <a:prstGeom prst="rect">
            <a:avLst/>
          </a:prstGeom>
        </p:spPr>
        <p:txBody>
          <a:bodyPr vert="horz" lIns="91440" tIns="45720" rIns="91440" bIns="45720" rtlCol="0">
            <a:normAutofit fontScale="92500" lnSpcReduction="10000"/>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solidFill>
                  <a:prstClr val="black"/>
                </a:solidFill>
                <a:latin typeface="Calibri"/>
              </a:rPr>
              <a:t>Transport voice and video over network (</a:t>
            </a:r>
            <a:r>
              <a:rPr lang="ar-DZ" b="1" dirty="0">
                <a:solidFill>
                  <a:prstClr val="black"/>
                </a:solidFill>
                <a:latin typeface="Calibri"/>
              </a:rPr>
              <a:t>نقل الصوت والفيديو عبر الشبكة</a:t>
            </a:r>
            <a:r>
              <a:rPr lang="en-US" b="1" dirty="0">
                <a:solidFill>
                  <a:prstClr val="black"/>
                </a:solidFill>
                <a:latin typeface="Calibri"/>
              </a:rPr>
              <a:t>)</a:t>
            </a:r>
          </a:p>
          <a:p>
            <a:pPr lvl="1"/>
            <a:r>
              <a:rPr lang="en-US" dirty="0">
                <a:solidFill>
                  <a:prstClr val="black"/>
                </a:solidFill>
                <a:latin typeface="Calibri"/>
              </a:rPr>
              <a:t>RTP &amp; SRTP</a:t>
            </a:r>
          </a:p>
          <a:p>
            <a:pPr lvl="5"/>
            <a:endParaRPr lang="en-US" dirty="0">
              <a:solidFill>
                <a:prstClr val="black"/>
              </a:solidFill>
              <a:latin typeface="Calibri"/>
            </a:endParaRPr>
          </a:p>
          <a:p>
            <a:r>
              <a:rPr lang="en-US" b="1" dirty="0">
                <a:solidFill>
                  <a:prstClr val="black"/>
                </a:solidFill>
                <a:latin typeface="Calibri"/>
              </a:rPr>
              <a:t>Transfer files over a network (</a:t>
            </a:r>
            <a:r>
              <a:rPr lang="ar-DZ" b="1" dirty="0">
                <a:solidFill>
                  <a:prstClr val="black"/>
                </a:solidFill>
                <a:latin typeface="Calibri"/>
              </a:rPr>
              <a:t>نقل الملفات عبر الشبكة</a:t>
            </a:r>
            <a:r>
              <a:rPr lang="en-US" b="1" dirty="0">
                <a:solidFill>
                  <a:prstClr val="black"/>
                </a:solidFill>
                <a:latin typeface="Calibri"/>
              </a:rPr>
              <a:t>)</a:t>
            </a:r>
          </a:p>
          <a:p>
            <a:pPr lvl="1"/>
            <a:r>
              <a:rPr lang="en-US" dirty="0">
                <a:solidFill>
                  <a:prstClr val="black"/>
                </a:solidFill>
                <a:latin typeface="Calibri"/>
              </a:rPr>
              <a:t>FTP</a:t>
            </a:r>
          </a:p>
          <a:p>
            <a:pPr lvl="1"/>
            <a:r>
              <a:rPr lang="en-US" dirty="0">
                <a:solidFill>
                  <a:prstClr val="black"/>
                </a:solidFill>
                <a:latin typeface="Calibri"/>
              </a:rPr>
              <a:t>TFTP</a:t>
            </a:r>
          </a:p>
          <a:p>
            <a:pPr lvl="1"/>
            <a:r>
              <a:rPr lang="en-US" dirty="0">
                <a:solidFill>
                  <a:prstClr val="black"/>
                </a:solidFill>
                <a:latin typeface="Calibri"/>
              </a:rPr>
              <a:t>SSH</a:t>
            </a:r>
          </a:p>
          <a:p>
            <a:pPr lvl="1"/>
            <a:r>
              <a:rPr lang="en-US" dirty="0">
                <a:solidFill>
                  <a:prstClr val="black"/>
                </a:solidFill>
                <a:latin typeface="Calibri"/>
              </a:rPr>
              <a:t>SSL</a:t>
            </a:r>
          </a:p>
          <a:p>
            <a:pPr lvl="1"/>
            <a:endParaRPr lang="en-US" dirty="0">
              <a:solidFill>
                <a:prstClr val="black"/>
              </a:solidFill>
              <a:latin typeface="Calibri"/>
            </a:endParaRPr>
          </a:p>
        </p:txBody>
      </p:sp>
      <p:sp>
        <p:nvSpPr>
          <p:cNvPr id="13" name="Content Placeholder 2">
            <a:extLst>
              <a:ext uri="{FF2B5EF4-FFF2-40B4-BE49-F238E27FC236}">
                <a16:creationId xmlns:a16="http://schemas.microsoft.com/office/drawing/2014/main" id="{C852BAB5-2F37-4D05-8FF4-94F0EBB33081}"/>
              </a:ext>
            </a:extLst>
          </p:cNvPr>
          <p:cNvSpPr txBox="1">
            <a:spLocks/>
          </p:cNvSpPr>
          <p:nvPr/>
        </p:nvSpPr>
        <p:spPr>
          <a:xfrm>
            <a:off x="4347909" y="3429000"/>
            <a:ext cx="2590800" cy="2057400"/>
          </a:xfrm>
          <a:prstGeom prst="rect">
            <a:avLst/>
          </a:prstGeom>
        </p:spPr>
        <p:txBody>
          <a:bodyPr vert="horz" lIns="91440" tIns="45720" rIns="91440" bIns="45720" rtlCol="0">
            <a:normAutofit/>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dirty="0">
                <a:solidFill>
                  <a:prstClr val="black"/>
                </a:solidFill>
                <a:latin typeface="Calibri"/>
              </a:rPr>
              <a:t>TLS</a:t>
            </a:r>
          </a:p>
          <a:p>
            <a:pPr lvl="1"/>
            <a:r>
              <a:rPr lang="en-US" dirty="0">
                <a:solidFill>
                  <a:prstClr val="black"/>
                </a:solidFill>
                <a:latin typeface="Calibri"/>
              </a:rPr>
              <a:t>IPsec</a:t>
            </a:r>
          </a:p>
          <a:p>
            <a:pPr lvl="1"/>
            <a:r>
              <a:rPr lang="en-US" dirty="0">
                <a:solidFill>
                  <a:prstClr val="black"/>
                </a:solidFill>
                <a:latin typeface="Calibri"/>
              </a:rPr>
              <a:t>SFTP</a:t>
            </a:r>
          </a:p>
          <a:p>
            <a:pPr lvl="1"/>
            <a:r>
              <a:rPr lang="en-US" dirty="0">
                <a:solidFill>
                  <a:prstClr val="black"/>
                </a:solidFill>
                <a:latin typeface="Calibri"/>
              </a:rPr>
              <a:t>FTPS</a:t>
            </a:r>
          </a:p>
        </p:txBody>
      </p:sp>
    </p:spTree>
    <p:extLst>
      <p:ext uri="{BB962C8B-B14F-4D97-AF65-F5344CB8AC3E}">
        <p14:creationId xmlns:p14="http://schemas.microsoft.com/office/powerpoint/2010/main" val="2469547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a:extLst>
              <a:ext uri="{FF2B5EF4-FFF2-40B4-BE49-F238E27FC236}">
                <a16:creationId xmlns:a16="http://schemas.microsoft.com/office/drawing/2014/main" id="{567CCC72-6306-47F3-A04F-BFCD65803853}"/>
              </a:ext>
            </a:extLst>
          </p:cNvPr>
          <p:cNvSpPr/>
          <p:nvPr/>
        </p:nvSpPr>
        <p:spPr>
          <a:xfrm>
            <a:off x="2572140" y="1058109"/>
            <a:ext cx="9619860" cy="7534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a:extLst>
              <a:ext uri="{FF2B5EF4-FFF2-40B4-BE49-F238E27FC236}">
                <a16:creationId xmlns:a16="http://schemas.microsoft.com/office/drawing/2014/main" id="{8CE9C4F5-E5C5-4A46-A646-BD92F7EE0539}"/>
              </a:ext>
            </a:extLst>
          </p:cNvPr>
          <p:cNvSpPr/>
          <p:nvPr/>
        </p:nvSpPr>
        <p:spPr>
          <a:xfrm>
            <a:off x="-27351" y="1052528"/>
            <a:ext cx="2506823" cy="75348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5" name="مستطيل 6">
            <a:extLst>
              <a:ext uri="{FF2B5EF4-FFF2-40B4-BE49-F238E27FC236}">
                <a16:creationId xmlns:a16="http://schemas.microsoft.com/office/drawing/2014/main" id="{346023C0-26A2-455A-A57D-771A932C70EB}"/>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pic>
        <p:nvPicPr>
          <p:cNvPr id="13" name="Picture 5">
            <a:extLst>
              <a:ext uri="{FF2B5EF4-FFF2-40B4-BE49-F238E27FC236}">
                <a16:creationId xmlns:a16="http://schemas.microsoft.com/office/drawing/2014/main" id="{C2F22346-726B-4D0F-8021-76EF97AC5457}"/>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4765050" y="4467605"/>
            <a:ext cx="838200" cy="1249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2">
            <a:extLst>
              <a:ext uri="{FF2B5EF4-FFF2-40B4-BE49-F238E27FC236}">
                <a16:creationId xmlns:a16="http://schemas.microsoft.com/office/drawing/2014/main" id="{329DD99B-FD15-4A65-B771-F46135286938}"/>
              </a:ext>
            </a:extLst>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8162030" y="3890482"/>
            <a:ext cx="781050"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7" name="Object 20">
            <a:extLst>
              <a:ext uri="{FF2B5EF4-FFF2-40B4-BE49-F238E27FC236}">
                <a16:creationId xmlns:a16="http://schemas.microsoft.com/office/drawing/2014/main" id="{3DA0F342-6643-4313-8074-39A209E87477}"/>
              </a:ext>
            </a:extLst>
          </p:cNvPr>
          <p:cNvGraphicFramePr>
            <a:graphicFrameLocks noChangeAspect="1"/>
          </p:cNvGraphicFramePr>
          <p:nvPr>
            <p:extLst>
              <p:ext uri="{D42A27DB-BD31-4B8C-83A1-F6EECF244321}">
                <p14:modId xmlns:p14="http://schemas.microsoft.com/office/powerpoint/2010/main" val="1227358264"/>
              </p:ext>
            </p:extLst>
          </p:nvPr>
        </p:nvGraphicFramePr>
        <p:xfrm>
          <a:off x="7043893" y="4252282"/>
          <a:ext cx="406954" cy="531897"/>
        </p:xfrm>
        <a:graphic>
          <a:graphicData uri="http://schemas.openxmlformats.org/presentationml/2006/ole">
            <mc:AlternateContent xmlns:mc="http://schemas.openxmlformats.org/markup-compatibility/2006">
              <mc:Choice xmlns:v="urn:schemas-microsoft-com:vml" Requires="v">
                <p:oleObj spid="_x0000_s1092" name="Visio" r:id="rId6" imgW="593535" imgH="773930" progId="Visio.Drawing.11">
                  <p:embed/>
                </p:oleObj>
              </mc:Choice>
              <mc:Fallback>
                <p:oleObj name="Visio" r:id="rId6" imgW="593535" imgH="773930" progId="Visio.Drawing.11">
                  <p:embed/>
                  <p:pic>
                    <p:nvPicPr>
                      <p:cNvPr id="25" name="Object 20">
                        <a:extLst>
                          <a:ext uri="{FF2B5EF4-FFF2-40B4-BE49-F238E27FC236}">
                            <a16:creationId xmlns:a16="http://schemas.microsoft.com/office/drawing/2014/main" id="{82578E6E-299A-4F6A-8142-4FD499646A2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43893" y="4252282"/>
                        <a:ext cx="406954" cy="531897"/>
                      </a:xfrm>
                      <a:prstGeom prst="rect">
                        <a:avLst/>
                      </a:prstGeom>
                      <a:noFill/>
                      <a:ln>
                        <a:noFill/>
                      </a:ln>
                    </p:spPr>
                  </p:pic>
                </p:oleObj>
              </mc:Fallback>
            </mc:AlternateContent>
          </a:graphicData>
        </a:graphic>
      </p:graphicFrame>
      <p:sp>
        <p:nvSpPr>
          <p:cNvPr id="18" name="Title 1">
            <a:extLst>
              <a:ext uri="{FF2B5EF4-FFF2-40B4-BE49-F238E27FC236}">
                <a16:creationId xmlns:a16="http://schemas.microsoft.com/office/drawing/2014/main" id="{1CB47FCF-619A-4F14-A03F-03FCB9D59CFD}"/>
              </a:ext>
            </a:extLst>
          </p:cNvPr>
          <p:cNvSpPr txBox="1">
            <a:spLocks/>
          </p:cNvSpPr>
          <p:nvPr/>
        </p:nvSpPr>
        <p:spPr>
          <a:xfrm>
            <a:off x="1981200" y="840256"/>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prstClr val="black"/>
                </a:solidFill>
                <a:latin typeface="Calibri"/>
              </a:rPr>
              <a:t>Protocols and Use Cases</a:t>
            </a:r>
          </a:p>
        </p:txBody>
      </p:sp>
      <p:sp>
        <p:nvSpPr>
          <p:cNvPr id="19" name="Content Placeholder 2">
            <a:extLst>
              <a:ext uri="{FF2B5EF4-FFF2-40B4-BE49-F238E27FC236}">
                <a16:creationId xmlns:a16="http://schemas.microsoft.com/office/drawing/2014/main" id="{DF5C5B7A-620F-4A2A-B739-F3659EB8C4E2}"/>
              </a:ext>
            </a:extLst>
          </p:cNvPr>
          <p:cNvSpPr txBox="1">
            <a:spLocks/>
          </p:cNvSpPr>
          <p:nvPr/>
        </p:nvSpPr>
        <p:spPr>
          <a:xfrm>
            <a:off x="1981200" y="2211856"/>
            <a:ext cx="8229600" cy="4373563"/>
          </a:xfrm>
          <a:prstGeom prst="rect">
            <a:avLst/>
          </a:prstGeom>
        </p:spPr>
        <p:txBody>
          <a:bodyPr vert="horz" lIns="91440" tIns="45720" rIns="91440" bIns="45720" rtlCol="0">
            <a:normAutofit/>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solidFill>
                  <a:prstClr val="black"/>
                </a:solidFill>
                <a:latin typeface="Calibri"/>
              </a:rPr>
              <a:t>Email and web usage</a:t>
            </a:r>
          </a:p>
          <a:p>
            <a:pPr lvl="1"/>
            <a:r>
              <a:rPr lang="en-US" dirty="0">
                <a:solidFill>
                  <a:prstClr val="black"/>
                </a:solidFill>
                <a:latin typeface="Calibri"/>
              </a:rPr>
              <a:t>SMTP</a:t>
            </a:r>
          </a:p>
          <a:p>
            <a:pPr lvl="1"/>
            <a:r>
              <a:rPr lang="en-US" dirty="0">
                <a:solidFill>
                  <a:prstClr val="black"/>
                </a:solidFill>
                <a:latin typeface="Calibri"/>
              </a:rPr>
              <a:t>POP3 &amp; Secure POP</a:t>
            </a:r>
          </a:p>
          <a:p>
            <a:pPr lvl="1"/>
            <a:r>
              <a:rPr lang="en-US" dirty="0">
                <a:solidFill>
                  <a:prstClr val="black"/>
                </a:solidFill>
                <a:latin typeface="Calibri"/>
              </a:rPr>
              <a:t>IMAP4 and Secure IMAP</a:t>
            </a:r>
          </a:p>
          <a:p>
            <a:pPr lvl="1"/>
            <a:r>
              <a:rPr lang="en-US" dirty="0">
                <a:solidFill>
                  <a:prstClr val="black"/>
                </a:solidFill>
                <a:latin typeface="Calibri"/>
              </a:rPr>
              <a:t>HTTP</a:t>
            </a:r>
          </a:p>
          <a:p>
            <a:pPr lvl="1"/>
            <a:r>
              <a:rPr lang="en-US" dirty="0">
                <a:solidFill>
                  <a:prstClr val="black"/>
                </a:solidFill>
                <a:latin typeface="Calibri"/>
              </a:rPr>
              <a:t>HTTPS</a:t>
            </a:r>
          </a:p>
        </p:txBody>
      </p:sp>
      <p:pic>
        <p:nvPicPr>
          <p:cNvPr id="20" name="Picture 2">
            <a:extLst>
              <a:ext uri="{FF2B5EF4-FFF2-40B4-BE49-F238E27FC236}">
                <a16:creationId xmlns:a16="http://schemas.microsoft.com/office/drawing/2014/main" id="{320C0E3B-D327-4F4A-9519-20D7D428912C}"/>
              </a:ext>
            </a:extLst>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9026644" y="2421689"/>
            <a:ext cx="781050"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1" name="Group 11">
            <a:extLst>
              <a:ext uri="{FF2B5EF4-FFF2-40B4-BE49-F238E27FC236}">
                <a16:creationId xmlns:a16="http://schemas.microsoft.com/office/drawing/2014/main" id="{7F112C5D-903A-4A3A-9438-3169D3CF2CB5}"/>
              </a:ext>
            </a:extLst>
          </p:cNvPr>
          <p:cNvGrpSpPr>
            <a:grpSpLocks/>
          </p:cNvGrpSpPr>
          <p:nvPr/>
        </p:nvGrpSpPr>
        <p:grpSpPr bwMode="auto">
          <a:xfrm>
            <a:off x="8070895" y="2522076"/>
            <a:ext cx="746199" cy="680663"/>
            <a:chOff x="2043074" y="1517721"/>
            <a:chExt cx="561985" cy="609600"/>
          </a:xfrm>
        </p:grpSpPr>
        <p:sp>
          <p:nvSpPr>
            <p:cNvPr id="22" name="Rounded Rectangle 5">
              <a:extLst>
                <a:ext uri="{FF2B5EF4-FFF2-40B4-BE49-F238E27FC236}">
                  <a16:creationId xmlns:a16="http://schemas.microsoft.com/office/drawing/2014/main" id="{0FDC59F3-31D7-4FFE-9FAB-443BCABE7457}"/>
                </a:ext>
              </a:extLst>
            </p:cNvPr>
            <p:cNvSpPr/>
            <p:nvPr/>
          </p:nvSpPr>
          <p:spPr>
            <a:xfrm>
              <a:off x="2043074" y="1517721"/>
              <a:ext cx="561985" cy="609600"/>
            </a:xfrm>
            <a:prstGeom prst="roundRect">
              <a:avLst/>
            </a:prstGeom>
            <a:gradFill flip="none" rotWithShape="1">
              <a:gsLst>
                <a:gs pos="1000">
                  <a:sysClr val="window" lastClr="FFFFFF">
                    <a:lumMod val="85000"/>
                    <a:alpha val="60000"/>
                  </a:sysClr>
                </a:gs>
                <a:gs pos="100000">
                  <a:sysClr val="window" lastClr="FFFFFF"/>
                </a:gs>
              </a:gsLst>
              <a:lin ang="10800000" scaled="1"/>
              <a:tileRect/>
            </a:gradFill>
            <a:ln w="25400" cap="flat" cmpd="sng" algn="ctr">
              <a:noFill/>
              <a:prstDash val="solid"/>
            </a:ln>
            <a:effectLst>
              <a:softEdge rad="12700"/>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cxnSp>
          <p:nvCxnSpPr>
            <p:cNvPr id="23" name="Straight Connector 22">
              <a:extLst>
                <a:ext uri="{FF2B5EF4-FFF2-40B4-BE49-F238E27FC236}">
                  <a16:creationId xmlns:a16="http://schemas.microsoft.com/office/drawing/2014/main" id="{0722CB3D-A582-4810-9DF6-B271C7EE7A57}"/>
                </a:ext>
              </a:extLst>
            </p:cNvPr>
            <p:cNvCxnSpPr/>
            <p:nvPr/>
          </p:nvCxnSpPr>
          <p:spPr bwMode="auto">
            <a:xfrm flipH="1">
              <a:off x="2095463" y="1836937"/>
              <a:ext cx="403232" cy="0"/>
            </a:xfrm>
            <a:prstGeom prst="line">
              <a:avLst/>
            </a:prstGeom>
            <a:noFill/>
            <a:ln w="28575" cap="flat" cmpd="sng" algn="ctr">
              <a:solidFill>
                <a:sysClr val="windowText" lastClr="000000"/>
              </a:solidFill>
              <a:prstDash val="solid"/>
              <a:headEnd type="none" w="med" len="med"/>
              <a:tailEnd type="none" w="med" len="med"/>
            </a:ln>
            <a:effectLst/>
          </p:spPr>
        </p:cxnSp>
        <p:cxnSp>
          <p:nvCxnSpPr>
            <p:cNvPr id="24" name="Straight Connector 23">
              <a:extLst>
                <a:ext uri="{FF2B5EF4-FFF2-40B4-BE49-F238E27FC236}">
                  <a16:creationId xmlns:a16="http://schemas.microsoft.com/office/drawing/2014/main" id="{7D9E0A03-ED55-4058-A402-5C057DAF9BEC}"/>
                </a:ext>
              </a:extLst>
            </p:cNvPr>
            <p:cNvCxnSpPr/>
            <p:nvPr/>
          </p:nvCxnSpPr>
          <p:spPr bwMode="auto">
            <a:xfrm flipH="1">
              <a:off x="2298667" y="2052151"/>
              <a:ext cx="201616" cy="0"/>
            </a:xfrm>
            <a:prstGeom prst="line">
              <a:avLst/>
            </a:prstGeom>
            <a:noFill/>
            <a:ln w="28575" cap="flat" cmpd="sng" algn="ctr">
              <a:solidFill>
                <a:sysClr val="windowText" lastClr="000000"/>
              </a:solidFill>
              <a:prstDash val="solid"/>
              <a:headEnd type="none" w="med" len="med"/>
              <a:tailEnd type="none" w="med" len="med"/>
            </a:ln>
            <a:effectLst/>
          </p:spPr>
        </p:cxnSp>
        <p:cxnSp>
          <p:nvCxnSpPr>
            <p:cNvPr id="25" name="Straight Connector 24">
              <a:extLst>
                <a:ext uri="{FF2B5EF4-FFF2-40B4-BE49-F238E27FC236}">
                  <a16:creationId xmlns:a16="http://schemas.microsoft.com/office/drawing/2014/main" id="{512F375C-F7C1-403A-B8E6-B4E493415ACA}"/>
                </a:ext>
              </a:extLst>
            </p:cNvPr>
            <p:cNvCxnSpPr/>
            <p:nvPr/>
          </p:nvCxnSpPr>
          <p:spPr bwMode="auto">
            <a:xfrm flipH="1">
              <a:off x="2297079" y="1623783"/>
              <a:ext cx="201617" cy="0"/>
            </a:xfrm>
            <a:prstGeom prst="line">
              <a:avLst/>
            </a:prstGeom>
            <a:noFill/>
            <a:ln w="28575" cap="flat" cmpd="sng" algn="ctr">
              <a:solidFill>
                <a:sysClr val="windowText" lastClr="000000"/>
              </a:solidFill>
              <a:prstDash val="solid"/>
              <a:headEnd type="none" w="med" len="med"/>
              <a:tailEnd type="none" w="med" len="med"/>
            </a:ln>
            <a:effectLst/>
          </p:spPr>
        </p:cxnSp>
      </p:grpSp>
      <p:graphicFrame>
        <p:nvGraphicFramePr>
          <p:cNvPr id="26" name="Object 1">
            <a:extLst>
              <a:ext uri="{FF2B5EF4-FFF2-40B4-BE49-F238E27FC236}">
                <a16:creationId xmlns:a16="http://schemas.microsoft.com/office/drawing/2014/main" id="{E908310F-6298-4313-BF11-47E09C77F128}"/>
              </a:ext>
            </a:extLst>
          </p:cNvPr>
          <p:cNvGraphicFramePr>
            <a:graphicFrameLocks noChangeAspect="1"/>
          </p:cNvGraphicFramePr>
          <p:nvPr>
            <p:extLst>
              <p:ext uri="{D42A27DB-BD31-4B8C-83A1-F6EECF244321}">
                <p14:modId xmlns:p14="http://schemas.microsoft.com/office/powerpoint/2010/main" val="2597449321"/>
              </p:ext>
            </p:extLst>
          </p:nvPr>
        </p:nvGraphicFramePr>
        <p:xfrm>
          <a:off x="7373634" y="2421689"/>
          <a:ext cx="564025" cy="934092"/>
        </p:xfrm>
        <a:graphic>
          <a:graphicData uri="http://schemas.openxmlformats.org/presentationml/2006/ole">
            <mc:AlternateContent xmlns:mc="http://schemas.openxmlformats.org/markup-compatibility/2006">
              <mc:Choice xmlns:v="urn:schemas-microsoft-com:vml" Requires="v">
                <p:oleObj spid="_x0000_s1093" name="Visio" r:id="rId8" imgW="752590" imgH="1246590" progId="Visio.Drawing.11">
                  <p:embed/>
                </p:oleObj>
              </mc:Choice>
              <mc:Fallback>
                <p:oleObj name="Visio" r:id="rId8" imgW="752590" imgH="1246590" progId="Visio.Drawing.11">
                  <p:embed/>
                  <p:pic>
                    <p:nvPicPr>
                      <p:cNvPr id="34" name="Object 1">
                        <a:extLst>
                          <a:ext uri="{FF2B5EF4-FFF2-40B4-BE49-F238E27FC236}">
                            <a16:creationId xmlns:a16="http://schemas.microsoft.com/office/drawing/2014/main" id="{296CD240-878D-4BE5-9FC5-44948325EBA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73634" y="2421689"/>
                        <a:ext cx="564025" cy="934092"/>
                      </a:xfrm>
                      <a:prstGeom prst="rect">
                        <a:avLst/>
                      </a:prstGeom>
                      <a:noFill/>
                      <a:ln>
                        <a:noFill/>
                      </a:ln>
                      <a:effectLst/>
                    </p:spPr>
                  </p:pic>
                </p:oleObj>
              </mc:Fallback>
            </mc:AlternateContent>
          </a:graphicData>
        </a:graphic>
      </p:graphicFrame>
      <p:graphicFrame>
        <p:nvGraphicFramePr>
          <p:cNvPr id="27" name="Object 20">
            <a:extLst>
              <a:ext uri="{FF2B5EF4-FFF2-40B4-BE49-F238E27FC236}">
                <a16:creationId xmlns:a16="http://schemas.microsoft.com/office/drawing/2014/main" id="{82AC7B40-7A40-4781-92A8-F3CF4E0E0F86}"/>
              </a:ext>
            </a:extLst>
          </p:cNvPr>
          <p:cNvGraphicFramePr>
            <a:graphicFrameLocks noChangeAspect="1"/>
          </p:cNvGraphicFramePr>
          <p:nvPr>
            <p:extLst>
              <p:ext uri="{D42A27DB-BD31-4B8C-83A1-F6EECF244321}">
                <p14:modId xmlns:p14="http://schemas.microsoft.com/office/powerpoint/2010/main" val="3519713429"/>
              </p:ext>
            </p:extLst>
          </p:nvPr>
        </p:nvGraphicFramePr>
        <p:xfrm>
          <a:off x="7037601" y="2825913"/>
          <a:ext cx="406954" cy="531897"/>
        </p:xfrm>
        <a:graphic>
          <a:graphicData uri="http://schemas.openxmlformats.org/presentationml/2006/ole">
            <mc:AlternateContent xmlns:mc="http://schemas.openxmlformats.org/markup-compatibility/2006">
              <mc:Choice xmlns:v="urn:schemas-microsoft-com:vml" Requires="v">
                <p:oleObj spid="_x0000_s1094" name="Visio" r:id="rId10" imgW="593535" imgH="773930" progId="Visio.Drawing.11">
                  <p:embed/>
                </p:oleObj>
              </mc:Choice>
              <mc:Fallback>
                <p:oleObj name="Visio" r:id="rId10" imgW="593535" imgH="773930" progId="Visio.Drawing.11">
                  <p:embed/>
                  <p:pic>
                    <p:nvPicPr>
                      <p:cNvPr id="35" name="Object 20">
                        <a:extLst>
                          <a:ext uri="{FF2B5EF4-FFF2-40B4-BE49-F238E27FC236}">
                            <a16:creationId xmlns:a16="http://schemas.microsoft.com/office/drawing/2014/main" id="{27DFC70C-B726-412E-BCCE-2618DA5E1C9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37601" y="2825913"/>
                        <a:ext cx="406954" cy="531897"/>
                      </a:xfrm>
                      <a:prstGeom prst="rect">
                        <a:avLst/>
                      </a:prstGeom>
                      <a:noFill/>
                      <a:ln>
                        <a:noFill/>
                      </a:ln>
                    </p:spPr>
                  </p:pic>
                </p:oleObj>
              </mc:Fallback>
            </mc:AlternateContent>
          </a:graphicData>
        </a:graphic>
      </p:graphicFrame>
      <p:graphicFrame>
        <p:nvGraphicFramePr>
          <p:cNvPr id="28" name="Object 10">
            <a:extLst>
              <a:ext uri="{FF2B5EF4-FFF2-40B4-BE49-F238E27FC236}">
                <a16:creationId xmlns:a16="http://schemas.microsoft.com/office/drawing/2014/main" id="{C70615A0-9529-4293-869B-2101D39334EA}"/>
              </a:ext>
            </a:extLst>
          </p:cNvPr>
          <p:cNvGraphicFramePr>
            <a:graphicFrameLocks noChangeAspect="1"/>
          </p:cNvGraphicFramePr>
          <p:nvPr>
            <p:extLst>
              <p:ext uri="{D42A27DB-BD31-4B8C-83A1-F6EECF244321}">
                <p14:modId xmlns:p14="http://schemas.microsoft.com/office/powerpoint/2010/main" val="3752201326"/>
              </p:ext>
            </p:extLst>
          </p:nvPr>
        </p:nvGraphicFramePr>
        <p:xfrm>
          <a:off x="10072807" y="2499815"/>
          <a:ext cx="534987" cy="957263"/>
        </p:xfrm>
        <a:graphic>
          <a:graphicData uri="http://schemas.openxmlformats.org/presentationml/2006/ole">
            <mc:AlternateContent xmlns:mc="http://schemas.openxmlformats.org/markup-compatibility/2006">
              <mc:Choice xmlns:v="urn:schemas-microsoft-com:vml" Requires="v">
                <p:oleObj spid="_x0000_s1095" name="Visio" r:id="rId11" imgW="693972" imgH="1240110" progId="Visio.Drawing.11">
                  <p:embed/>
                </p:oleObj>
              </mc:Choice>
              <mc:Fallback>
                <p:oleObj name="Visio" r:id="rId11" imgW="693972" imgH="1240110" progId="Visio.Drawing.11">
                  <p:embed/>
                  <p:pic>
                    <p:nvPicPr>
                      <p:cNvPr id="36" name="Object 10">
                        <a:extLst>
                          <a:ext uri="{FF2B5EF4-FFF2-40B4-BE49-F238E27FC236}">
                            <a16:creationId xmlns:a16="http://schemas.microsoft.com/office/drawing/2014/main" id="{CBA69E05-DC22-40D5-8C2C-A685D0FB73A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072807" y="2499815"/>
                        <a:ext cx="534987"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9" name="Group 11">
            <a:extLst>
              <a:ext uri="{FF2B5EF4-FFF2-40B4-BE49-F238E27FC236}">
                <a16:creationId xmlns:a16="http://schemas.microsoft.com/office/drawing/2014/main" id="{C5790825-9AF1-45DA-9558-7B48B98DDD06}"/>
              </a:ext>
            </a:extLst>
          </p:cNvPr>
          <p:cNvGrpSpPr>
            <a:grpSpLocks/>
          </p:cNvGrpSpPr>
          <p:nvPr/>
        </p:nvGrpSpPr>
        <p:grpSpPr bwMode="auto">
          <a:xfrm rot="10800000">
            <a:off x="9043205" y="4067069"/>
            <a:ext cx="746199" cy="680663"/>
            <a:chOff x="2043074" y="1517721"/>
            <a:chExt cx="561985" cy="609600"/>
          </a:xfrm>
        </p:grpSpPr>
        <p:sp>
          <p:nvSpPr>
            <p:cNvPr id="30" name="Rounded Rectangle 14">
              <a:extLst>
                <a:ext uri="{FF2B5EF4-FFF2-40B4-BE49-F238E27FC236}">
                  <a16:creationId xmlns:a16="http://schemas.microsoft.com/office/drawing/2014/main" id="{D5BB1CCB-6F97-4F30-8268-9439442761AE}"/>
                </a:ext>
              </a:extLst>
            </p:cNvPr>
            <p:cNvSpPr/>
            <p:nvPr/>
          </p:nvSpPr>
          <p:spPr>
            <a:xfrm>
              <a:off x="2043074" y="1517721"/>
              <a:ext cx="561985" cy="609600"/>
            </a:xfrm>
            <a:prstGeom prst="roundRect">
              <a:avLst/>
            </a:prstGeom>
            <a:gradFill flip="none" rotWithShape="1">
              <a:gsLst>
                <a:gs pos="1000">
                  <a:sysClr val="window" lastClr="FFFFFF">
                    <a:lumMod val="85000"/>
                    <a:alpha val="60000"/>
                  </a:sysClr>
                </a:gs>
                <a:gs pos="100000">
                  <a:sysClr val="window" lastClr="FFFFFF"/>
                </a:gs>
              </a:gsLst>
              <a:lin ang="10800000" scaled="1"/>
              <a:tileRect/>
            </a:gradFill>
            <a:ln w="25400" cap="flat" cmpd="sng" algn="ctr">
              <a:noFill/>
              <a:prstDash val="solid"/>
            </a:ln>
            <a:effectLst>
              <a:softEdge rad="12700"/>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cxnSp>
          <p:nvCxnSpPr>
            <p:cNvPr id="31" name="Straight Connector 30">
              <a:extLst>
                <a:ext uri="{FF2B5EF4-FFF2-40B4-BE49-F238E27FC236}">
                  <a16:creationId xmlns:a16="http://schemas.microsoft.com/office/drawing/2014/main" id="{EE63D148-B56B-45F7-9506-3303D51B7FEC}"/>
                </a:ext>
              </a:extLst>
            </p:cNvPr>
            <p:cNvCxnSpPr/>
            <p:nvPr/>
          </p:nvCxnSpPr>
          <p:spPr bwMode="auto">
            <a:xfrm flipH="1">
              <a:off x="2095463" y="1836937"/>
              <a:ext cx="403232" cy="0"/>
            </a:xfrm>
            <a:prstGeom prst="line">
              <a:avLst/>
            </a:prstGeom>
            <a:noFill/>
            <a:ln w="28575" cap="flat" cmpd="sng" algn="ctr">
              <a:solidFill>
                <a:sysClr val="windowText" lastClr="000000"/>
              </a:solidFill>
              <a:prstDash val="solid"/>
              <a:headEnd type="none" w="med" len="med"/>
              <a:tailEnd type="none" w="med" len="med"/>
            </a:ln>
            <a:effectLst/>
          </p:spPr>
        </p:cxnSp>
        <p:cxnSp>
          <p:nvCxnSpPr>
            <p:cNvPr id="32" name="Straight Connector 31">
              <a:extLst>
                <a:ext uri="{FF2B5EF4-FFF2-40B4-BE49-F238E27FC236}">
                  <a16:creationId xmlns:a16="http://schemas.microsoft.com/office/drawing/2014/main" id="{D53D6C7F-DE88-4A9D-8721-C4A109B9F61D}"/>
                </a:ext>
              </a:extLst>
            </p:cNvPr>
            <p:cNvCxnSpPr/>
            <p:nvPr/>
          </p:nvCxnSpPr>
          <p:spPr bwMode="auto">
            <a:xfrm flipH="1">
              <a:off x="2298667" y="2052151"/>
              <a:ext cx="201616" cy="0"/>
            </a:xfrm>
            <a:prstGeom prst="line">
              <a:avLst/>
            </a:prstGeom>
            <a:noFill/>
            <a:ln w="28575" cap="flat" cmpd="sng" algn="ctr">
              <a:solidFill>
                <a:sysClr val="windowText" lastClr="000000"/>
              </a:solidFill>
              <a:prstDash val="solid"/>
              <a:headEnd type="none" w="med" len="med"/>
              <a:tailEnd type="none" w="med" len="med"/>
            </a:ln>
            <a:effectLst/>
          </p:spPr>
        </p:cxnSp>
        <p:cxnSp>
          <p:nvCxnSpPr>
            <p:cNvPr id="33" name="Straight Connector 32">
              <a:extLst>
                <a:ext uri="{FF2B5EF4-FFF2-40B4-BE49-F238E27FC236}">
                  <a16:creationId xmlns:a16="http://schemas.microsoft.com/office/drawing/2014/main" id="{AD0AAD2F-689F-4439-86DA-43BCCDD08F0A}"/>
                </a:ext>
              </a:extLst>
            </p:cNvPr>
            <p:cNvCxnSpPr/>
            <p:nvPr/>
          </p:nvCxnSpPr>
          <p:spPr bwMode="auto">
            <a:xfrm flipH="1">
              <a:off x="2297079" y="1623783"/>
              <a:ext cx="201617" cy="0"/>
            </a:xfrm>
            <a:prstGeom prst="line">
              <a:avLst/>
            </a:prstGeom>
            <a:noFill/>
            <a:ln w="28575" cap="flat" cmpd="sng" algn="ctr">
              <a:solidFill>
                <a:sysClr val="windowText" lastClr="000000"/>
              </a:solidFill>
              <a:prstDash val="solid"/>
              <a:headEnd type="none" w="med" len="med"/>
              <a:tailEnd type="none" w="med" len="med"/>
            </a:ln>
            <a:effectLst/>
          </p:spPr>
        </p:cxnSp>
      </p:grpSp>
      <p:graphicFrame>
        <p:nvGraphicFramePr>
          <p:cNvPr id="34" name="Object 10">
            <a:extLst>
              <a:ext uri="{FF2B5EF4-FFF2-40B4-BE49-F238E27FC236}">
                <a16:creationId xmlns:a16="http://schemas.microsoft.com/office/drawing/2014/main" id="{E8927F05-2E57-4F2B-90BF-F3A0313CFBD1}"/>
              </a:ext>
            </a:extLst>
          </p:cNvPr>
          <p:cNvGraphicFramePr>
            <a:graphicFrameLocks noChangeAspect="1"/>
          </p:cNvGraphicFramePr>
          <p:nvPr>
            <p:extLst>
              <p:ext uri="{D42A27DB-BD31-4B8C-83A1-F6EECF244321}">
                <p14:modId xmlns:p14="http://schemas.microsoft.com/office/powerpoint/2010/main" val="1987025969"/>
              </p:ext>
            </p:extLst>
          </p:nvPr>
        </p:nvGraphicFramePr>
        <p:xfrm>
          <a:off x="10072806" y="3934406"/>
          <a:ext cx="534987" cy="957263"/>
        </p:xfrm>
        <a:graphic>
          <a:graphicData uri="http://schemas.openxmlformats.org/presentationml/2006/ole">
            <mc:AlternateContent xmlns:mc="http://schemas.openxmlformats.org/markup-compatibility/2006">
              <mc:Choice xmlns:v="urn:schemas-microsoft-com:vml" Requires="v">
                <p:oleObj spid="_x0000_s1096" name="Visio" r:id="rId13" imgW="693972" imgH="1240110" progId="Visio.Drawing.11">
                  <p:embed/>
                </p:oleObj>
              </mc:Choice>
              <mc:Fallback>
                <p:oleObj name="Visio" r:id="rId13" imgW="693972" imgH="1240110" progId="Visio.Drawing.11">
                  <p:embed/>
                  <p:pic>
                    <p:nvPicPr>
                      <p:cNvPr id="42" name="Object 10">
                        <a:extLst>
                          <a:ext uri="{FF2B5EF4-FFF2-40B4-BE49-F238E27FC236}">
                            <a16:creationId xmlns:a16="http://schemas.microsoft.com/office/drawing/2014/main" id="{A6B37A59-8964-4C9C-BE60-5D1ED1A497B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072806" y="3934406"/>
                        <a:ext cx="534987"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35" name="Straight Arrow Connector 34">
            <a:extLst>
              <a:ext uri="{FF2B5EF4-FFF2-40B4-BE49-F238E27FC236}">
                <a16:creationId xmlns:a16="http://schemas.microsoft.com/office/drawing/2014/main" id="{983363F3-E447-4EFD-9ABE-143FD92FD167}"/>
              </a:ext>
            </a:extLst>
          </p:cNvPr>
          <p:cNvCxnSpPr/>
          <p:nvPr/>
        </p:nvCxnSpPr>
        <p:spPr>
          <a:xfrm>
            <a:off x="7495280" y="3355781"/>
            <a:ext cx="2895600" cy="0"/>
          </a:xfrm>
          <a:prstGeom prst="straightConnector1">
            <a:avLst/>
          </a:prstGeom>
          <a:noFill/>
          <a:ln w="28575" cap="flat" cmpd="sng" algn="ctr">
            <a:solidFill>
              <a:srgbClr val="4F81BD">
                <a:shade val="95000"/>
                <a:satMod val="105000"/>
              </a:srgbClr>
            </a:solidFill>
            <a:prstDash val="solid"/>
            <a:tailEnd type="triangle"/>
          </a:ln>
          <a:effectLst/>
        </p:spPr>
      </p:cxnSp>
      <p:cxnSp>
        <p:nvCxnSpPr>
          <p:cNvPr id="36" name="Straight Arrow Connector 35">
            <a:extLst>
              <a:ext uri="{FF2B5EF4-FFF2-40B4-BE49-F238E27FC236}">
                <a16:creationId xmlns:a16="http://schemas.microsoft.com/office/drawing/2014/main" id="{5D93D1B3-1F73-4179-B2D2-1E0447950A5E}"/>
              </a:ext>
            </a:extLst>
          </p:cNvPr>
          <p:cNvCxnSpPr/>
          <p:nvPr/>
        </p:nvCxnSpPr>
        <p:spPr>
          <a:xfrm>
            <a:off x="7300111" y="4981078"/>
            <a:ext cx="2895600" cy="0"/>
          </a:xfrm>
          <a:prstGeom prst="straightConnector1">
            <a:avLst/>
          </a:prstGeom>
          <a:noFill/>
          <a:ln w="28575" cap="flat" cmpd="sng" algn="ctr">
            <a:solidFill>
              <a:srgbClr val="4F81BD">
                <a:shade val="95000"/>
                <a:satMod val="105000"/>
              </a:srgbClr>
            </a:solidFill>
            <a:prstDash val="solid"/>
            <a:headEnd type="triangle" w="med" len="med"/>
            <a:tailEnd type="none" w="med" len="med"/>
          </a:ln>
          <a:effectLst/>
        </p:spPr>
      </p:cxnSp>
      <p:graphicFrame>
        <p:nvGraphicFramePr>
          <p:cNvPr id="37" name="Object 1">
            <a:extLst>
              <a:ext uri="{FF2B5EF4-FFF2-40B4-BE49-F238E27FC236}">
                <a16:creationId xmlns:a16="http://schemas.microsoft.com/office/drawing/2014/main" id="{631F5EA8-49E4-4544-8734-3AC4DDB34AB6}"/>
              </a:ext>
            </a:extLst>
          </p:cNvPr>
          <p:cNvGraphicFramePr>
            <a:graphicFrameLocks noChangeAspect="1"/>
          </p:cNvGraphicFramePr>
          <p:nvPr>
            <p:extLst>
              <p:ext uri="{D42A27DB-BD31-4B8C-83A1-F6EECF244321}">
                <p14:modId xmlns:p14="http://schemas.microsoft.com/office/powerpoint/2010/main" val="2138361460"/>
              </p:ext>
            </p:extLst>
          </p:nvPr>
        </p:nvGraphicFramePr>
        <p:xfrm>
          <a:off x="7379926" y="3924258"/>
          <a:ext cx="564025" cy="934092"/>
        </p:xfrm>
        <a:graphic>
          <a:graphicData uri="http://schemas.openxmlformats.org/presentationml/2006/ole">
            <mc:AlternateContent xmlns:mc="http://schemas.openxmlformats.org/markup-compatibility/2006">
              <mc:Choice xmlns:v="urn:schemas-microsoft-com:vml" Requires="v">
                <p:oleObj spid="_x0000_s1097" name="Visio" r:id="rId14" imgW="752590" imgH="1246590" progId="Visio.Drawing.11">
                  <p:embed/>
                </p:oleObj>
              </mc:Choice>
              <mc:Fallback>
                <p:oleObj name="Visio" r:id="rId14" imgW="752590" imgH="1246590" progId="Visio.Drawing.11">
                  <p:embed/>
                  <p:pic>
                    <p:nvPicPr>
                      <p:cNvPr id="45" name="Object 1">
                        <a:extLst>
                          <a:ext uri="{FF2B5EF4-FFF2-40B4-BE49-F238E27FC236}">
                            <a16:creationId xmlns:a16="http://schemas.microsoft.com/office/drawing/2014/main" id="{A8BF5555-2C35-4C63-B626-C0411E91B5E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79926" y="3924258"/>
                        <a:ext cx="564025" cy="934092"/>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638017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35D70921-3B2E-4FF4-9EDA-D5CD70D8957D}"/>
              </a:ext>
            </a:extLst>
          </p:cNvPr>
          <p:cNvSpPr/>
          <p:nvPr/>
        </p:nvSpPr>
        <p:spPr>
          <a:xfrm>
            <a:off x="775218" y="1637711"/>
            <a:ext cx="10412963" cy="4689935"/>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887D9A4B-0ED2-4FC7-BB79-8B2C85AFEFC4}"/>
              </a:ext>
            </a:extLst>
          </p:cNvPr>
          <p:cNvSpPr/>
          <p:nvPr/>
        </p:nvSpPr>
        <p:spPr>
          <a:xfrm>
            <a:off x="1212978" y="1264813"/>
            <a:ext cx="6346062" cy="7653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Picture 15">
            <a:extLst>
              <a:ext uri="{FF2B5EF4-FFF2-40B4-BE49-F238E27FC236}">
                <a16:creationId xmlns:a16="http://schemas.microsoft.com/office/drawing/2014/main" id="{DBDECA95-E594-4209-9D2A-312890568ED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0" name="مستطيل 6">
            <a:extLst>
              <a:ext uri="{FF2B5EF4-FFF2-40B4-BE49-F238E27FC236}">
                <a16:creationId xmlns:a16="http://schemas.microsoft.com/office/drawing/2014/main" id="{9C22E7EA-D6ED-4283-AC3D-A52867107434}"/>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سبر 1213</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 -  </a:t>
            </a: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اسم المقرر</a:t>
            </a:r>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Lecture 1</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9" name="Title 1">
            <a:extLst>
              <a:ext uri="{FF2B5EF4-FFF2-40B4-BE49-F238E27FC236}">
                <a16:creationId xmlns:a16="http://schemas.microsoft.com/office/drawing/2014/main" id="{1C8F64BE-B113-482B-A675-A3C9D7BC5F32}"/>
              </a:ext>
            </a:extLst>
          </p:cNvPr>
          <p:cNvSpPr txBox="1">
            <a:spLocks/>
          </p:cNvSpPr>
          <p:nvPr/>
        </p:nvSpPr>
        <p:spPr>
          <a:xfrm>
            <a:off x="175260" y="98685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a:ln>
                  <a:noFill/>
                </a:ln>
                <a:solidFill>
                  <a:sysClr val="windowText" lastClr="000000"/>
                </a:solidFill>
                <a:effectLst/>
                <a:uLnTx/>
                <a:uFillTx/>
                <a:latin typeface="Calibri"/>
                <a:ea typeface="+mj-ea"/>
                <a:cs typeface="+mj-cs"/>
              </a:rPr>
              <a:t>Protocols and Use Cases</a:t>
            </a:r>
            <a:endParaRPr kumimoji="0" lang="en-US" sz="4400" b="0"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11" name="Content Placeholder 2">
            <a:extLst>
              <a:ext uri="{FF2B5EF4-FFF2-40B4-BE49-F238E27FC236}">
                <a16:creationId xmlns:a16="http://schemas.microsoft.com/office/drawing/2014/main" id="{6280D63B-FB31-4DB9-A4E7-EE9C51F4620D}"/>
              </a:ext>
            </a:extLst>
          </p:cNvPr>
          <p:cNvSpPr txBox="1">
            <a:spLocks/>
          </p:cNvSpPr>
          <p:nvPr/>
        </p:nvSpPr>
        <p:spPr>
          <a:xfrm>
            <a:off x="1239263" y="2030165"/>
            <a:ext cx="8229600" cy="4373563"/>
          </a:xfrm>
          <a:prstGeom prst="rect">
            <a:avLst/>
          </a:prstGeom>
        </p:spPr>
        <p:txBody>
          <a:bodyPr vert="horz" lIns="91440" tIns="45720" rIns="91440" bIns="45720" rtlCol="0">
            <a:normAutofit lnSpcReduction="10000"/>
          </a:bodyPr>
          <a:lstStyle>
            <a:lvl1pPr marL="514350" indent="-514350" algn="l" defTabSz="914400" rtl="0" eaLnBrk="1" latinLnBrk="0" hangingPunct="1">
              <a:spcBef>
                <a:spcPct val="20000"/>
              </a:spcBef>
              <a:buClr>
                <a:srgbClr val="FF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FF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FF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Directory services</a:t>
            </a: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LDAP – 389 	</a:t>
            </a:r>
          </a:p>
          <a:p>
            <a:pPr marL="1143000" marR="0" lvl="2" indent="-22860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400" b="0" i="0" u="none" strike="noStrike" kern="1200" cap="none" spc="0" normalizeH="0" baseline="0" noProof="0" dirty="0">
                <a:ln>
                  <a:noFill/>
                </a:ln>
                <a:solidFill>
                  <a:sysClr val="windowText" lastClr="000000"/>
                </a:solidFill>
                <a:effectLst/>
                <a:uLnTx/>
                <a:uFillTx/>
                <a:latin typeface="Calibri"/>
                <a:ea typeface="+mn-ea"/>
                <a:cs typeface="+mn-cs"/>
              </a:rPr>
              <a:t>Port 636 when encrypted with SSL or TLS</a:t>
            </a: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Kerberos – Port 88</a:t>
            </a: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2800" b="0" i="0" u="none" strike="noStrike" kern="1200" cap="none" spc="0" normalizeH="0" baseline="0" noProof="0" dirty="0">
              <a:ln>
                <a:noFill/>
              </a:ln>
              <a:solidFill>
                <a:sysClr val="windowText" lastClr="000000"/>
              </a:solidFill>
              <a:effectLst/>
              <a:uLnTx/>
              <a:uFillTx/>
              <a:latin typeface="Calibri"/>
              <a:ea typeface="+mn-ea"/>
              <a:cs typeface="+mn-cs"/>
            </a:endParaRP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3200" b="1" i="0" u="none" strike="noStrike" kern="1200" cap="none" spc="0" normalizeH="0" baseline="0" noProof="0" dirty="0">
                <a:ln>
                  <a:noFill/>
                </a:ln>
                <a:solidFill>
                  <a:sysClr val="windowText" lastClr="000000"/>
                </a:solidFill>
                <a:effectLst/>
                <a:uLnTx/>
                <a:uFillTx/>
                <a:latin typeface="Calibri"/>
                <a:ea typeface="+mn-ea"/>
                <a:cs typeface="+mn-cs"/>
              </a:rPr>
              <a:t>Remote access</a:t>
            </a: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SSH</a:t>
            </a: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800" b="0" i="0" u="none" strike="noStrike" kern="1200" cap="none" spc="0" normalizeH="0" baseline="0" noProof="0" dirty="0" err="1">
                <a:ln>
                  <a:noFill/>
                </a:ln>
                <a:solidFill>
                  <a:sysClr val="windowText" lastClr="000000"/>
                </a:solidFill>
                <a:effectLst/>
                <a:uLnTx/>
                <a:uFillTx/>
                <a:latin typeface="Calibri"/>
                <a:ea typeface="+mn-ea"/>
                <a:cs typeface="+mn-cs"/>
              </a:rPr>
              <a:t>Netcat</a:t>
            </a:r>
            <a:endParaRPr kumimoji="0" lang="en-US" sz="2800" b="0" i="0" u="none" strike="noStrike" kern="1200" cap="none" spc="0" normalizeH="0" baseline="0" noProof="0" dirty="0">
              <a:ln>
                <a:noFill/>
              </a:ln>
              <a:solidFill>
                <a:sysClr val="windowText" lastClr="000000"/>
              </a:solidFill>
              <a:effectLst/>
              <a:uLnTx/>
              <a:uFillTx/>
              <a:latin typeface="Calibri"/>
              <a:ea typeface="+mn-ea"/>
              <a:cs typeface="+mn-cs"/>
            </a:endParaRPr>
          </a:p>
          <a:p>
            <a:pPr marL="742950" marR="0" lvl="1" indent="-2857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r>
              <a:rPr kumimoji="0" lang="en-US" sz="2800" b="0" i="0" u="none" strike="noStrike" kern="1200" cap="none" spc="0" normalizeH="0" baseline="0" noProof="0" dirty="0">
                <a:ln>
                  <a:noFill/>
                </a:ln>
                <a:solidFill>
                  <a:sysClr val="windowText" lastClr="000000"/>
                </a:solidFill>
                <a:effectLst/>
                <a:uLnTx/>
                <a:uFillTx/>
                <a:latin typeface="Calibri"/>
                <a:ea typeface="+mn-ea"/>
                <a:cs typeface="+mn-cs"/>
              </a:rPr>
              <a:t>RDP</a:t>
            </a:r>
          </a:p>
          <a:p>
            <a:pPr marL="514350" marR="0" lvl="0" indent="-514350" algn="l" defTabSz="914400" rtl="0" eaLnBrk="1" fontAlgn="auto" latinLnBrk="0" hangingPunct="1">
              <a:lnSpc>
                <a:spcPct val="100000"/>
              </a:lnSpc>
              <a:spcBef>
                <a:spcPct val="20000"/>
              </a:spcBef>
              <a:spcAft>
                <a:spcPts val="0"/>
              </a:spcAft>
              <a:buClr>
                <a:srgbClr val="FF0000"/>
              </a:buClr>
              <a:buSzTx/>
              <a:buFont typeface="Arial" pitchFamily="34" charset="0"/>
              <a:buChar char="•"/>
              <a:tabLst/>
              <a:defRPr/>
            </a:pPr>
            <a:endParaRPr kumimoji="0" lang="en-US" sz="32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195917877"/>
      </p:ext>
    </p:extLst>
  </p:cSld>
  <p:clrMapOvr>
    <a:masterClrMapping/>
  </p:clrMapOvr>
</p:sld>
</file>

<file path=ppt/theme/theme1.xml><?xml version="1.0" encoding="utf-8"?>
<a:theme xmlns:a="http://schemas.openxmlformats.org/drawingml/2006/main" name="أطلس">
  <a:themeElements>
    <a:clrScheme name="مخصص 8">
      <a:dk1>
        <a:sysClr val="windowText" lastClr="000000"/>
      </a:dk1>
      <a:lt1>
        <a:sysClr val="window" lastClr="FFFFFF"/>
      </a:lt1>
      <a:dk2>
        <a:srgbClr val="373545"/>
      </a:dk2>
      <a:lt2>
        <a:srgbClr val="CEDBE6"/>
      </a:lt2>
      <a:accent1>
        <a:srgbClr val="7F7B99"/>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TM16401371[[fn=أطلس]]</Template>
  <TotalTime>1322</TotalTime>
  <Words>769</Words>
  <Application>Microsoft Office PowerPoint</Application>
  <PresentationFormat>Widescreen</PresentationFormat>
  <Paragraphs>99</Paragraphs>
  <Slides>13</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3" baseType="lpstr">
      <vt:lpstr>Arial</vt:lpstr>
      <vt:lpstr>Calibri</vt:lpstr>
      <vt:lpstr>Calibri Light</vt:lpstr>
      <vt:lpstr>GE Thameen</vt:lpstr>
      <vt:lpstr>Rockwell</vt:lpstr>
      <vt:lpstr>Sakkal Majalla</vt:lpstr>
      <vt:lpstr>Times New Roman</vt:lpstr>
      <vt:lpstr>Wingdings</vt:lpstr>
      <vt:lpstr>أطلس</vt:lpstr>
      <vt:lpstr>Visio</vt:lpstr>
      <vt:lpstr>سبر 1213 Network Defense   3 Part 1#Lecture   Exploring Network Technologies and Tools(استكشاف تقنيات وأدوات الشبكة)  </vt:lpstr>
      <vt:lpstr>PowerPoint Presentation</vt:lpstr>
      <vt:lpstr>Attack 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1213 سبر</dc:title>
  <dc:creator>Moneerah Nasser Alghonaim</dc:creator>
  <cp:lastModifiedBy>Mohammed Zakariah</cp:lastModifiedBy>
  <cp:revision>306</cp:revision>
  <dcterms:created xsi:type="dcterms:W3CDTF">2021-05-23T05:55:00Z</dcterms:created>
  <dcterms:modified xsi:type="dcterms:W3CDTF">2024-02-06T09:51:59Z</dcterms:modified>
</cp:coreProperties>
</file>