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454" r:id="rId2"/>
    <p:sldId id="455" r:id="rId3"/>
    <p:sldId id="456" r:id="rId4"/>
    <p:sldId id="457" r:id="rId5"/>
    <p:sldId id="458" r:id="rId6"/>
    <p:sldId id="459" r:id="rId7"/>
    <p:sldId id="460" r:id="rId8"/>
    <p:sldId id="462" r:id="rId9"/>
    <p:sldId id="4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CFCFA0"/>
    <a:srgbClr val="F07F09"/>
    <a:srgbClr val="FBCC9A"/>
    <a:srgbClr val="B8C4C5"/>
    <a:srgbClr val="546668"/>
    <a:srgbClr val="94B6D2"/>
    <a:srgbClr val="A5B592"/>
    <a:srgbClr val="DBE1D3"/>
    <a:srgbClr val="F49E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p:scale>
          <a:sx n="75" d="100"/>
          <a:sy n="75" d="100"/>
        </p:scale>
        <p:origin x="749"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08/02/2024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2/8/2024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2/8/2024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pic>
        <p:nvPicPr>
          <p:cNvPr id="8" name="Picture 15">
            <a:extLst>
              <a:ext uri="{FF2B5EF4-FFF2-40B4-BE49-F238E27FC236}">
                <a16:creationId xmlns:a16="http://schemas.microsoft.com/office/drawing/2014/main" id="{AACF9663-F7DD-C998-2E94-67DD9F10EFE3}"/>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074774" y="121085"/>
            <a:ext cx="1704611" cy="717950"/>
          </a:xfrm>
          <a:prstGeom prst="rect">
            <a:avLst/>
          </a:prstGeom>
        </p:spPr>
      </p:pic>
      <p:sp>
        <p:nvSpPr>
          <p:cNvPr id="9" name="مستطيل 6">
            <a:extLst>
              <a:ext uri="{FF2B5EF4-FFF2-40B4-BE49-F238E27FC236}">
                <a16:creationId xmlns:a16="http://schemas.microsoft.com/office/drawing/2014/main" id="{8923ED1D-4C06-9506-9776-7EA170BAD561}"/>
              </a:ext>
              <a:ext uri="{C183D7F6-B498-43B3-948B-1728B52AA6E4}">
                <adec:decorative xmlns:adec="http://schemas.microsoft.com/office/drawing/2017/decorative" val="1"/>
              </a:ext>
            </a:extLst>
          </p:cNvPr>
          <p:cNvSpPr/>
          <p:nvPr userDrawn="1"/>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–CYS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1112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915739" y="1049670"/>
            <a:ext cx="10272501" cy="646331"/>
          </a:xfrm>
          <a:prstGeom prst="rect">
            <a:avLst/>
          </a:prstGeom>
          <a:noFill/>
        </p:spPr>
        <p:txBody>
          <a:bodyPr wrap="square">
            <a:spAutoFit/>
          </a:bodyPr>
          <a:lstStyle/>
          <a:p>
            <a:pPr algn="ctr"/>
            <a:r>
              <a:rPr lang="en-US" sz="3600" b="1" kern="0" dirty="0">
                <a:latin typeface="Sakkal Majalla" panose="02000000000000000000" pitchFamily="2" charset="-78"/>
                <a:cs typeface="Sakkal Majalla" panose="02000000000000000000" pitchFamily="2" charset="-78"/>
              </a:rPr>
              <a:t>The Operating System Resource Manager (</a:t>
            </a:r>
            <a:r>
              <a:rPr lang="ar-DZ" dirty="0"/>
              <a:t>مدير موارد نظام التشغيل</a:t>
            </a:r>
            <a:r>
              <a:rPr lang="en-US" sz="3600" b="1" kern="0" dirty="0">
                <a:latin typeface="Sakkal Majalla" panose="02000000000000000000" pitchFamily="2" charset="-78"/>
                <a:cs typeface="Sakkal Majalla" panose="02000000000000000000" pitchFamily="2" charset="-78"/>
              </a:rPr>
              <a:t>)</a:t>
            </a:r>
            <a:endParaRPr lang="en-GB" sz="3600" dirty="0"/>
          </a:p>
        </p:txBody>
      </p:sp>
      <p:sp>
        <p:nvSpPr>
          <p:cNvPr id="8" name="مربع نص 2">
            <a:extLst>
              <a:ext uri="{FF2B5EF4-FFF2-40B4-BE49-F238E27FC236}">
                <a16:creationId xmlns:a16="http://schemas.microsoft.com/office/drawing/2014/main" id="{85A8222B-B1EE-384D-DC2A-7DCBFCDA62F2}"/>
              </a:ext>
            </a:extLst>
          </p:cNvPr>
          <p:cNvSpPr txBox="1"/>
          <p:nvPr/>
        </p:nvSpPr>
        <p:spPr>
          <a:xfrm>
            <a:off x="897719" y="2259306"/>
            <a:ext cx="10272501" cy="3323987"/>
          </a:xfrm>
          <a:prstGeom prst="rect">
            <a:avLst/>
          </a:prstGeom>
          <a:noFill/>
        </p:spPr>
        <p:txBody>
          <a:bodyPr wrap="square" rtlCol="1">
            <a:spAutoFit/>
          </a:bodyPr>
          <a:lstStyle/>
          <a:p>
            <a:pPr algn="just"/>
            <a:r>
              <a:rPr lang="en-US" sz="2400" dirty="0"/>
              <a:t>As we said before the Operating System is a collection of modules designed to manage the system resources, namely; memory, processors, I/O devices and information (program and data). (</a:t>
            </a:r>
            <a:r>
              <a:rPr lang="ar-DZ" dirty="0"/>
              <a:t>كما ذكرنا سابقًا، نظام التشغيل هو مجموعة من الوحدات المصممة لإدارة موارد النظام، وهي: الذاكرة، وحدات المعالجة المركزية، أجهزة الإدخال/الإخراج، والمعلومات (البرامج والبيانات)</a:t>
            </a:r>
            <a:r>
              <a:rPr lang="en-US" sz="2400" dirty="0"/>
              <a:t>)</a:t>
            </a:r>
          </a:p>
          <a:p>
            <a:pPr algn="just"/>
            <a:r>
              <a:rPr lang="en-US" sz="2400" dirty="0"/>
              <a:t>Because these resources are valuable, the operating system must see that the system resources are used efficiently and to resolve conflicts arising from competition among the various users.  (</a:t>
            </a:r>
            <a:r>
              <a:rPr lang="ar-DZ" dirty="0"/>
              <a:t>نظرًا لأن هذه الموارد قيمة، يجب على نظام التشغيل التأكد من استخدام موارد النظام بكفاءة وحل النزاعات الناشئة عن التنافس بين مختلف المستخدمين.</a:t>
            </a:r>
            <a:r>
              <a:rPr lang="en-US" sz="2400" dirty="0"/>
              <a:t>)</a:t>
            </a:r>
          </a:p>
        </p:txBody>
      </p:sp>
    </p:spTree>
    <p:extLst>
      <p:ext uri="{BB962C8B-B14F-4D97-AF65-F5344CB8AC3E}">
        <p14:creationId xmlns:p14="http://schemas.microsoft.com/office/powerpoint/2010/main" val="135765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92434"/>
            <a:ext cx="3174631" cy="574147"/>
          </a:xfrm>
          <a:prstGeom prst="rect">
            <a:avLst/>
          </a:prstGeom>
        </p:spPr>
        <p:txBody>
          <a:bodyPr vert="horz" lIns="91440" tIns="45720" rIns="91440" bIns="45720" rtlCol="1" anchor="b">
            <a:normAutofit fontScale="700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US" sz="2800" b="1" dirty="0">
                <a:latin typeface="Sakkal Majalla" panose="02000000000000000000" pitchFamily="2" charset="-78"/>
                <a:cs typeface="Sakkal Majalla" panose="02000000000000000000" pitchFamily="2" charset="-78"/>
              </a:rPr>
              <a:t>The Operating System Resource Manager</a:t>
            </a: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740278"/>
            <a:ext cx="11577032" cy="3323987"/>
          </a:xfrm>
          <a:prstGeom prst="rect">
            <a:avLst/>
          </a:prstGeom>
          <a:noFill/>
        </p:spPr>
        <p:txBody>
          <a:bodyPr wrap="square" rtlCol="1">
            <a:spAutoFit/>
          </a:bodyPr>
          <a:lstStyle/>
          <a:p>
            <a:pPr lvl="1" algn="just"/>
            <a:r>
              <a:rPr lang="en-US" sz="2800" b="1" dirty="0">
                <a:latin typeface="Sakkal Majalla" panose="02000000000000000000" pitchFamily="2" charset="-78"/>
                <a:cs typeface="Sakkal Majalla" panose="02000000000000000000" pitchFamily="2" charset="-78"/>
              </a:rPr>
              <a:t>Viewing the Operating System as a resource manager must do the following: (</a:t>
            </a:r>
            <a:r>
              <a:rPr lang="ar-DZ" dirty="0"/>
              <a:t>اعتبار نظام التشغيل كمدير للموارد يجب أن يقوم بما يلي:</a:t>
            </a:r>
            <a:r>
              <a:rPr lang="en-US" sz="2800" b="1" dirty="0">
                <a:latin typeface="Sakkal Majalla" panose="02000000000000000000" pitchFamily="2" charset="-78"/>
                <a:cs typeface="Sakkal Majalla" panose="02000000000000000000" pitchFamily="2" charset="-78"/>
              </a:rPr>
              <a:t>)</a:t>
            </a:r>
          </a:p>
          <a:p>
            <a:pPr marL="1828800" lvl="3" indent="-457200">
              <a:lnSpc>
                <a:spcPct val="150000"/>
              </a:lnSpc>
              <a:buFont typeface="Wingdings" panose="05000000000000000000" pitchFamily="2" charset="2"/>
              <a:buChar char="q"/>
            </a:pPr>
            <a:r>
              <a:rPr lang="en-US" sz="2800" b="1" u="sng" dirty="0">
                <a:latin typeface="Sakkal Majalla" panose="02000000000000000000" pitchFamily="2" charset="-78"/>
                <a:cs typeface="Sakkal Majalla" panose="02000000000000000000" pitchFamily="2" charset="-78"/>
              </a:rPr>
              <a:t>Keep track </a:t>
            </a:r>
            <a:r>
              <a:rPr lang="en-US" sz="2800" b="1" dirty="0">
                <a:latin typeface="Sakkal Majalla" panose="02000000000000000000" pitchFamily="2" charset="-78"/>
                <a:cs typeface="Sakkal Majalla" panose="02000000000000000000" pitchFamily="2" charset="-78"/>
              </a:rPr>
              <a:t>of the resource. (</a:t>
            </a:r>
            <a:r>
              <a:rPr lang="ar-DZ" dirty="0"/>
              <a:t>تتبع الموارد.</a:t>
            </a:r>
            <a:r>
              <a:rPr lang="en-US" sz="2800" b="1" dirty="0">
                <a:latin typeface="Sakkal Majalla" panose="02000000000000000000" pitchFamily="2" charset="-78"/>
                <a:cs typeface="Sakkal Majalla" panose="02000000000000000000" pitchFamily="2" charset="-78"/>
              </a:rPr>
              <a:t>)</a:t>
            </a:r>
          </a:p>
          <a:p>
            <a:pPr marL="1828800" lvl="3" indent="-457200" algn="just">
              <a:buFont typeface="Wingdings" panose="05000000000000000000" pitchFamily="2" charset="2"/>
              <a:buChar char="q"/>
            </a:pPr>
            <a:r>
              <a:rPr lang="en-US" sz="2800" b="1" u="sng" dirty="0">
                <a:latin typeface="Sakkal Majalla" panose="02000000000000000000" pitchFamily="2" charset="-78"/>
                <a:cs typeface="Sakkal Majalla" panose="02000000000000000000" pitchFamily="2" charset="-78"/>
              </a:rPr>
              <a:t>Enforce policy </a:t>
            </a:r>
            <a:r>
              <a:rPr lang="en-US" sz="2800" b="1" dirty="0">
                <a:latin typeface="Sakkal Majalla" panose="02000000000000000000" pitchFamily="2" charset="-78"/>
                <a:cs typeface="Sakkal Majalla" panose="02000000000000000000" pitchFamily="2" charset="-78"/>
              </a:rPr>
              <a:t>that determines who gets what and how. (</a:t>
            </a:r>
            <a:r>
              <a:rPr lang="ar-DZ" dirty="0"/>
              <a:t>فرض سياسة تحدد من يحصل على ما وكيفية ذلك.</a:t>
            </a:r>
            <a:r>
              <a:rPr lang="en-US" sz="2800" b="1" dirty="0">
                <a:latin typeface="Sakkal Majalla" panose="02000000000000000000" pitchFamily="2" charset="-78"/>
                <a:cs typeface="Sakkal Majalla" panose="02000000000000000000" pitchFamily="2" charset="-78"/>
              </a:rPr>
              <a:t>)</a:t>
            </a:r>
          </a:p>
          <a:p>
            <a:pPr marL="1828800" lvl="3" indent="-457200" algn="just">
              <a:buFont typeface="Wingdings" panose="05000000000000000000" pitchFamily="2" charset="2"/>
              <a:buChar char="q"/>
            </a:pPr>
            <a:r>
              <a:rPr lang="en-US" sz="2800" b="1" u="sng" dirty="0">
                <a:latin typeface="Sakkal Majalla" panose="02000000000000000000" pitchFamily="2" charset="-78"/>
                <a:cs typeface="Sakkal Majalla" panose="02000000000000000000" pitchFamily="2" charset="-78"/>
              </a:rPr>
              <a:t>Allocate</a:t>
            </a:r>
            <a:r>
              <a:rPr lang="en-US" sz="2800" b="1" dirty="0">
                <a:latin typeface="Sakkal Majalla" panose="02000000000000000000" pitchFamily="2" charset="-78"/>
                <a:cs typeface="Sakkal Majalla" panose="02000000000000000000" pitchFamily="2" charset="-78"/>
              </a:rPr>
              <a:t> the resource. (</a:t>
            </a:r>
            <a:r>
              <a:rPr lang="ar-DZ" dirty="0"/>
              <a:t>تخصيص الموارد.</a:t>
            </a:r>
            <a:r>
              <a:rPr lang="en-US" sz="2800" b="1" dirty="0">
                <a:latin typeface="Sakkal Majalla" panose="02000000000000000000" pitchFamily="2" charset="-78"/>
                <a:cs typeface="Sakkal Majalla" panose="02000000000000000000" pitchFamily="2" charset="-78"/>
              </a:rPr>
              <a:t>)</a:t>
            </a:r>
          </a:p>
          <a:p>
            <a:pPr marL="1828800" lvl="3" indent="-457200" algn="just">
              <a:buFont typeface="Wingdings" panose="05000000000000000000" pitchFamily="2" charset="2"/>
              <a:buChar char="q"/>
            </a:pPr>
            <a:r>
              <a:rPr lang="en-US" sz="2800" b="1" u="sng" dirty="0">
                <a:latin typeface="Sakkal Majalla" panose="02000000000000000000" pitchFamily="2" charset="-78"/>
                <a:cs typeface="Sakkal Majalla" panose="02000000000000000000" pitchFamily="2" charset="-78"/>
              </a:rPr>
              <a:t>Reclaim</a:t>
            </a:r>
            <a:r>
              <a:rPr lang="en-US" sz="2800" b="1" dirty="0">
                <a:latin typeface="Sakkal Majalla" panose="02000000000000000000" pitchFamily="2" charset="-78"/>
                <a:cs typeface="Sakkal Majalla" panose="02000000000000000000" pitchFamily="2" charset="-78"/>
              </a:rPr>
              <a:t> the resource (Deallocate). (</a:t>
            </a:r>
            <a:r>
              <a:rPr lang="ar-DZ" dirty="0"/>
              <a:t>استعادة الموارد (إلغاء التخصيص).</a:t>
            </a:r>
            <a:r>
              <a:rPr lang="en-US" sz="2800" b="1"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66658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92434"/>
            <a:ext cx="3174631" cy="574147"/>
          </a:xfrm>
          <a:prstGeom prst="rect">
            <a:avLst/>
          </a:prstGeom>
        </p:spPr>
        <p:txBody>
          <a:bodyPr vert="horz" lIns="91440" tIns="45720" rIns="91440" bIns="45720" rtlCol="1" anchor="b">
            <a:normAutofit fontScale="700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US" sz="2800" b="1" dirty="0">
                <a:latin typeface="Sakkal Majalla" panose="02000000000000000000" pitchFamily="2" charset="-78"/>
                <a:cs typeface="Sakkal Majalla" panose="02000000000000000000" pitchFamily="2" charset="-78"/>
              </a:rPr>
              <a:t>The Operating System Resource Manager</a:t>
            </a: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740276"/>
            <a:ext cx="11577032" cy="3916457"/>
          </a:xfrm>
          <a:prstGeom prst="rect">
            <a:avLst/>
          </a:prstGeom>
          <a:noFill/>
        </p:spPr>
        <p:txBody>
          <a:bodyPr wrap="square" rtlCol="1">
            <a:spAutoFit/>
          </a:bodyPr>
          <a:lstStyle/>
          <a:p>
            <a:pPr lvl="1" algn="just">
              <a:lnSpc>
                <a:spcPct val="150000"/>
              </a:lnSpc>
            </a:pPr>
            <a:r>
              <a:rPr lang="en-US" sz="2800" b="1" dirty="0">
                <a:latin typeface="Sakkal Majalla" panose="02000000000000000000" pitchFamily="2" charset="-78"/>
                <a:cs typeface="Sakkal Majalla" panose="02000000000000000000" pitchFamily="2" charset="-78"/>
              </a:rPr>
              <a:t>The Operating System modules of the Operating System can be grouped into four resource categories: (</a:t>
            </a:r>
            <a:r>
              <a:rPr lang="ar-DZ" dirty="0"/>
              <a:t>يمكن تصنيف وحدات نظام التشغيل إلى أربع فئات من الموارد:</a:t>
            </a:r>
            <a:r>
              <a:rPr lang="en-US" sz="2800" b="1" dirty="0">
                <a:latin typeface="Sakkal Majalla" panose="02000000000000000000" pitchFamily="2" charset="-78"/>
                <a:cs typeface="Sakkal Majalla" panose="02000000000000000000" pitchFamily="2" charset="-78"/>
              </a:rPr>
              <a:t>)</a:t>
            </a:r>
          </a:p>
          <a:p>
            <a:pPr marL="1828800" lvl="3" indent="-457200" algn="just">
              <a:lnSpc>
                <a:spcPct val="150000"/>
              </a:lnSpc>
              <a:buFont typeface="Wingdings" panose="05000000000000000000" pitchFamily="2" charset="2"/>
              <a:buChar char="Ø"/>
            </a:pPr>
            <a:r>
              <a:rPr lang="en-US" sz="2800" b="1" dirty="0">
                <a:latin typeface="Sakkal Majalla" panose="02000000000000000000" pitchFamily="2" charset="-78"/>
                <a:cs typeface="Sakkal Majalla" panose="02000000000000000000" pitchFamily="2" charset="-78"/>
              </a:rPr>
              <a:t>Memory management programs. (</a:t>
            </a:r>
            <a:r>
              <a:rPr lang="ar-DZ" dirty="0"/>
              <a:t>برامج إدارة الذاكرة</a:t>
            </a:r>
            <a:r>
              <a:rPr lang="en-US" sz="2800" b="1" dirty="0">
                <a:latin typeface="Sakkal Majalla" panose="02000000000000000000" pitchFamily="2" charset="-78"/>
                <a:cs typeface="Sakkal Majalla" panose="02000000000000000000" pitchFamily="2" charset="-78"/>
              </a:rPr>
              <a:t>)</a:t>
            </a:r>
          </a:p>
          <a:p>
            <a:pPr marL="1828800" lvl="3" indent="-457200" algn="just">
              <a:lnSpc>
                <a:spcPct val="150000"/>
              </a:lnSpc>
              <a:buFont typeface="Wingdings" panose="05000000000000000000" pitchFamily="2" charset="2"/>
              <a:buChar char="Ø"/>
            </a:pPr>
            <a:r>
              <a:rPr lang="en-US" sz="2800" b="1" dirty="0">
                <a:latin typeface="Sakkal Majalla" panose="02000000000000000000" pitchFamily="2" charset="-78"/>
                <a:cs typeface="Sakkal Majalla" panose="02000000000000000000" pitchFamily="2" charset="-78"/>
              </a:rPr>
              <a:t>Processor management programs. (</a:t>
            </a:r>
            <a:r>
              <a:rPr lang="ar-DZ" dirty="0"/>
              <a:t>برامج إدارة المعالج</a:t>
            </a:r>
            <a:r>
              <a:rPr lang="en-US" sz="2800" b="1" dirty="0">
                <a:latin typeface="Sakkal Majalla" panose="02000000000000000000" pitchFamily="2" charset="-78"/>
                <a:cs typeface="Sakkal Majalla" panose="02000000000000000000" pitchFamily="2" charset="-78"/>
              </a:rPr>
              <a:t>)</a:t>
            </a:r>
          </a:p>
          <a:p>
            <a:pPr marL="1828800" lvl="3" indent="-457200" algn="just">
              <a:lnSpc>
                <a:spcPct val="150000"/>
              </a:lnSpc>
              <a:buFont typeface="Wingdings" panose="05000000000000000000" pitchFamily="2" charset="2"/>
              <a:buChar char="Ø"/>
            </a:pPr>
            <a:r>
              <a:rPr lang="en-US" sz="2800" b="1" dirty="0">
                <a:latin typeface="Sakkal Majalla" panose="02000000000000000000" pitchFamily="2" charset="-78"/>
                <a:cs typeface="Sakkal Majalla" panose="02000000000000000000" pitchFamily="2" charset="-78"/>
              </a:rPr>
              <a:t>Device management programs. (</a:t>
            </a:r>
            <a:r>
              <a:rPr lang="ar-DZ" dirty="0"/>
              <a:t>برامج إدارة الأجهزة</a:t>
            </a:r>
            <a:r>
              <a:rPr lang="en-US" sz="2800" b="1" dirty="0">
                <a:latin typeface="Sakkal Majalla" panose="02000000000000000000" pitchFamily="2" charset="-78"/>
                <a:cs typeface="Sakkal Majalla" panose="02000000000000000000" pitchFamily="2" charset="-78"/>
              </a:rPr>
              <a:t>)</a:t>
            </a:r>
          </a:p>
          <a:p>
            <a:pPr marL="1828800" lvl="3" indent="-457200" algn="just">
              <a:lnSpc>
                <a:spcPct val="150000"/>
              </a:lnSpc>
              <a:buFont typeface="Wingdings" panose="05000000000000000000" pitchFamily="2" charset="2"/>
              <a:buChar char="Ø"/>
            </a:pPr>
            <a:r>
              <a:rPr lang="en-US" sz="2800" b="1" dirty="0">
                <a:latin typeface="Sakkal Majalla" panose="02000000000000000000" pitchFamily="2" charset="-78"/>
                <a:cs typeface="Sakkal Majalla" panose="02000000000000000000" pitchFamily="2" charset="-78"/>
              </a:rPr>
              <a:t>Information management programs.  (</a:t>
            </a:r>
            <a:r>
              <a:rPr lang="ar-DZ" dirty="0"/>
              <a:t>برامج إدارة المعلومات</a:t>
            </a:r>
            <a:r>
              <a:rPr lang="en-US" sz="2800" b="1"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216721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457723"/>
            <a:ext cx="3704253" cy="4591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ستطيل 15">
            <a:extLst>
              <a:ext uri="{FF2B5EF4-FFF2-40B4-BE49-F238E27FC236}">
                <a16:creationId xmlns:a16="http://schemas.microsoft.com/office/drawing/2014/main" id="{820ED2F9-8B46-4701-92A9-4ECA9F7EA313}"/>
              </a:ext>
            </a:extLst>
          </p:cNvPr>
          <p:cNvSpPr/>
          <p:nvPr/>
        </p:nvSpPr>
        <p:spPr>
          <a:xfrm>
            <a:off x="176112" y="1078512"/>
            <a:ext cx="2654393" cy="51030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7" name="مستطيل 26">
            <a:extLst>
              <a:ext uri="{FF2B5EF4-FFF2-40B4-BE49-F238E27FC236}">
                <a16:creationId xmlns:a16="http://schemas.microsoft.com/office/drawing/2014/main" id="{BCE8E499-B1BD-49C6-A360-595DAEA7A1EC}"/>
              </a:ext>
            </a:extLst>
          </p:cNvPr>
          <p:cNvSpPr/>
          <p:nvPr/>
        </p:nvSpPr>
        <p:spPr>
          <a:xfrm>
            <a:off x="3145254" y="1659285"/>
            <a:ext cx="8603309" cy="4832092"/>
          </a:xfrm>
          <a:prstGeom prst="rect">
            <a:avLst/>
          </a:prstGeom>
          <a:solidFill>
            <a:schemeClr val="bg1"/>
          </a:solidFill>
        </p:spPr>
        <p:txBody>
          <a:bodyPr wrap="square">
            <a:spAutoFit/>
          </a:bodyPr>
          <a:lstStyle/>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Keep track of the memory. What parts are in use and by whom? What parts are free. (</a:t>
            </a:r>
            <a:r>
              <a:rPr lang="ar-DZ" dirty="0"/>
              <a:t>تتبع الذاكرة. ما هي الأجزاء التي تم استخدامها ومن قبل من؟ وما هي الأجزاء الفارغة.</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In multiprogramming, decide which process gets memory, when it gets and how much. (</a:t>
            </a:r>
            <a:r>
              <a:rPr lang="ar-DZ" dirty="0"/>
              <a:t>في التعددية البرمجية، تقرر أي عملية تحصل على الذاكرة، ومتى تحصل عليها، وكم تحصل عليها.</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Allocate the memory parts when the processes request it as long the policy and the memory state allows it. (</a:t>
            </a:r>
            <a:r>
              <a:rPr lang="ar-DZ" dirty="0"/>
              <a:t>تخصيص أجزاء الذاكرة عندما تطلب العمليات ذلك طالما سمحت السياسة وحالة الذاكرة بذلك.</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Reclaim the memory when the processes no longer needs it or terminated.  (</a:t>
            </a:r>
            <a:r>
              <a:rPr lang="ar-DZ" dirty="0"/>
              <a:t>استرداد الذاكرة عندما لا تحتاج العمليات إليها بعد أو عندما تتم إنهائها.</a:t>
            </a:r>
            <a:r>
              <a:rPr lang="en-US" altLang="ar-EG" sz="2800" b="1" dirty="0">
                <a:latin typeface="Sakkal Majalla" panose="02000000000000000000" pitchFamily="2" charset="-78"/>
                <a:cs typeface="Sakkal Majalla" panose="02000000000000000000" pitchFamily="2" charset="-78"/>
              </a:rPr>
              <a:t>)</a:t>
            </a:r>
          </a:p>
        </p:txBody>
      </p:sp>
      <p:sp>
        <p:nvSpPr>
          <p:cNvPr id="29" name="عنوان 1">
            <a:extLst>
              <a:ext uri="{FF2B5EF4-FFF2-40B4-BE49-F238E27FC236}">
                <a16:creationId xmlns:a16="http://schemas.microsoft.com/office/drawing/2014/main" id="{62C56341-93F4-4406-A2B3-745AB0146684}"/>
              </a:ext>
            </a:extLst>
          </p:cNvPr>
          <p:cNvSpPr txBox="1">
            <a:spLocks/>
          </p:cNvSpPr>
          <p:nvPr/>
        </p:nvSpPr>
        <p:spPr>
          <a:xfrm>
            <a:off x="149925" y="1077683"/>
            <a:ext cx="2654393" cy="5135661"/>
          </a:xfrm>
          <a:prstGeom prst="rect">
            <a:avLst/>
          </a:prstGeom>
        </p:spPr>
        <p:txBody>
          <a:bodyPr vert="horz" lIns="91440" tIns="45720" rIns="91440" bIns="45720" rtlCol="1" anchor="ctr">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US" sz="3600" b="1" dirty="0">
                <a:latin typeface="Sakkal Majalla" panose="02000000000000000000" pitchFamily="2" charset="-78"/>
                <a:cs typeface="Sakkal Majalla" panose="02000000000000000000" pitchFamily="2" charset="-78"/>
              </a:rPr>
              <a:t>Memory Management Functions (</a:t>
            </a:r>
            <a:r>
              <a:rPr lang="ar-DZ" dirty="0"/>
              <a:t>وظائف إدارة الذاكرة</a:t>
            </a:r>
            <a:r>
              <a:rPr lang="en-US" sz="3600" b="1" dirty="0">
                <a:latin typeface="Sakkal Majalla" panose="02000000000000000000" pitchFamily="2" charset="-78"/>
                <a:cs typeface="Sakkal Majalla" panose="02000000000000000000" pitchFamily="2" charset="-78"/>
              </a:rPr>
              <a:t>)</a:t>
            </a:r>
            <a:endParaRPr lang="ar-SA" sz="3600" b="1" dirty="0">
              <a:latin typeface="Sakkal Majalla" panose="02000000000000000000" pitchFamily="2" charset="-78"/>
              <a:cs typeface="Sakkal Majalla" panose="02000000000000000000" pitchFamily="2" charset="-78"/>
            </a:endParaRPr>
          </a:p>
        </p:txBody>
      </p:sp>
      <p:sp>
        <p:nvSpPr>
          <p:cNvPr id="2" name="مستطيل 25">
            <a:extLst>
              <a:ext uri="{FF2B5EF4-FFF2-40B4-BE49-F238E27FC236}">
                <a16:creationId xmlns:a16="http://schemas.microsoft.com/office/drawing/2014/main" id="{DCEC398F-86DC-4FD6-32DB-31DD33330381}"/>
              </a:ext>
            </a:extLst>
          </p:cNvPr>
          <p:cNvSpPr/>
          <p:nvPr/>
        </p:nvSpPr>
        <p:spPr>
          <a:xfrm>
            <a:off x="2903828" y="1659286"/>
            <a:ext cx="272233" cy="35394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Tree>
    <p:extLst>
      <p:ext uri="{BB962C8B-B14F-4D97-AF65-F5344CB8AC3E}">
        <p14:creationId xmlns:p14="http://schemas.microsoft.com/office/powerpoint/2010/main" val="2769445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457723"/>
            <a:ext cx="3704253" cy="4591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ستطيل 15">
            <a:extLst>
              <a:ext uri="{FF2B5EF4-FFF2-40B4-BE49-F238E27FC236}">
                <a16:creationId xmlns:a16="http://schemas.microsoft.com/office/drawing/2014/main" id="{820ED2F9-8B46-4701-92A9-4ECA9F7EA313}"/>
              </a:ext>
            </a:extLst>
          </p:cNvPr>
          <p:cNvSpPr/>
          <p:nvPr/>
        </p:nvSpPr>
        <p:spPr>
          <a:xfrm>
            <a:off x="176112" y="1078512"/>
            <a:ext cx="2654393" cy="51030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2903828" y="1077683"/>
            <a:ext cx="272233" cy="51039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7" name="مستطيل 26">
            <a:extLst>
              <a:ext uri="{FF2B5EF4-FFF2-40B4-BE49-F238E27FC236}">
                <a16:creationId xmlns:a16="http://schemas.microsoft.com/office/drawing/2014/main" id="{BCE8E499-B1BD-49C6-A360-595DAEA7A1EC}"/>
              </a:ext>
            </a:extLst>
          </p:cNvPr>
          <p:cNvSpPr/>
          <p:nvPr/>
        </p:nvSpPr>
        <p:spPr>
          <a:xfrm>
            <a:off x="3202248" y="1077683"/>
            <a:ext cx="8603309" cy="7109639"/>
          </a:xfrm>
          <a:prstGeom prst="rect">
            <a:avLst/>
          </a:prstGeom>
          <a:solidFill>
            <a:schemeClr val="bg1"/>
          </a:solidFill>
        </p:spPr>
        <p:txBody>
          <a:bodyPr wrap="square">
            <a:spAutoFit/>
          </a:bodyPr>
          <a:lstStyle/>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Keep track the processor and the status of the processes. The program that does this has been called the </a:t>
            </a:r>
            <a:r>
              <a:rPr lang="en-US" altLang="ar-EG" sz="2800" b="1" dirty="0">
                <a:solidFill>
                  <a:schemeClr val="accent1">
                    <a:lumMod val="75000"/>
                  </a:schemeClr>
                </a:solidFill>
                <a:latin typeface="Sakkal Majalla" panose="02000000000000000000" pitchFamily="2" charset="-78"/>
                <a:cs typeface="Sakkal Majalla" panose="02000000000000000000" pitchFamily="2" charset="-78"/>
              </a:rPr>
              <a:t>traffic controller</a:t>
            </a:r>
            <a:r>
              <a:rPr lang="en-US" altLang="ar-EG" sz="2800" b="1" dirty="0">
                <a:latin typeface="Sakkal Majalla" panose="02000000000000000000" pitchFamily="2" charset="-78"/>
                <a:cs typeface="Sakkal Majalla" panose="02000000000000000000" pitchFamily="2" charset="-78"/>
              </a:rPr>
              <a:t>. (</a:t>
            </a:r>
            <a:r>
              <a:rPr lang="ar-DZ" dirty="0"/>
              <a:t>تتبع المعالج وحالة العمليات. البرنامج الذي يقوم بذلك يطلق عليه مُراقب حركة المرور.</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Decide who will have a chance to use the processor. The </a:t>
            </a:r>
            <a:r>
              <a:rPr lang="en-US" altLang="ar-EG" sz="2800" b="1" dirty="0">
                <a:solidFill>
                  <a:schemeClr val="accent2">
                    <a:lumMod val="75000"/>
                  </a:schemeClr>
                </a:solidFill>
                <a:latin typeface="Sakkal Majalla" panose="02000000000000000000" pitchFamily="2" charset="-78"/>
                <a:cs typeface="Sakkal Majalla" panose="02000000000000000000" pitchFamily="2" charset="-78"/>
              </a:rPr>
              <a:t>job scheduler </a:t>
            </a:r>
            <a:r>
              <a:rPr lang="en-US" altLang="ar-EG" sz="2800" b="1" dirty="0">
                <a:latin typeface="Sakkal Majalla" panose="02000000000000000000" pitchFamily="2" charset="-78"/>
                <a:cs typeface="Sakkal Majalla" panose="02000000000000000000" pitchFamily="2" charset="-78"/>
              </a:rPr>
              <a:t>chooses from all the jobs submitted to the system and decides which one will be allowed into the system; i.e., have any resources assigned to it. In multiprogramming, the program decides which process gets the processor, when and how much; this is called the </a:t>
            </a:r>
            <a:r>
              <a:rPr lang="en-US" altLang="ar-EG" sz="2800" b="1" dirty="0">
                <a:solidFill>
                  <a:schemeClr val="accent2">
                    <a:lumMod val="75000"/>
                  </a:schemeClr>
                </a:solidFill>
                <a:latin typeface="Sakkal Majalla" panose="02000000000000000000" pitchFamily="2" charset="-78"/>
                <a:cs typeface="Sakkal Majalla" panose="02000000000000000000" pitchFamily="2" charset="-78"/>
              </a:rPr>
              <a:t>process scheduler</a:t>
            </a:r>
            <a:r>
              <a:rPr lang="en-US" altLang="ar-EG" sz="2800" b="1" dirty="0">
                <a:latin typeface="Sakkal Majalla" panose="02000000000000000000" pitchFamily="2" charset="-78"/>
                <a:cs typeface="Sakkal Majalla" panose="02000000000000000000" pitchFamily="2" charset="-78"/>
              </a:rPr>
              <a:t>. (</a:t>
            </a:r>
            <a:r>
              <a:rPr lang="ar-DZ" dirty="0"/>
              <a:t>تقرر من سيحصل على فرصة لاستخدام المعالج. يختار جدول المهام من بين جميع الوظائف المقدمة إلى النظام ويقرر أي واحدة ستسمح بدخول النظام؛ أي تكون لها أي موارد مخصصة لها. في التعددية البرمجية، يقرر البرنامج أي عملية تحصل على المعالج، ومتى، وكم؛ وهذا ما يُسمى جدول المعالجة.</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Allocate the processor to a process by setting up necessary hardware registers; this is called the </a:t>
            </a:r>
            <a:r>
              <a:rPr lang="en-US" altLang="ar-EG" sz="2800" b="1" dirty="0">
                <a:solidFill>
                  <a:schemeClr val="accent6">
                    <a:lumMod val="75000"/>
                  </a:schemeClr>
                </a:solidFill>
                <a:latin typeface="Sakkal Majalla" panose="02000000000000000000" pitchFamily="2" charset="-78"/>
                <a:cs typeface="Sakkal Majalla" panose="02000000000000000000" pitchFamily="2" charset="-78"/>
              </a:rPr>
              <a:t>dispatcher</a:t>
            </a:r>
            <a:r>
              <a:rPr lang="en-US" altLang="ar-EG" sz="2800" b="1" dirty="0">
                <a:latin typeface="Sakkal Majalla" panose="02000000000000000000" pitchFamily="2" charset="-78"/>
                <a:cs typeface="Sakkal Majalla" panose="02000000000000000000" pitchFamily="2" charset="-78"/>
              </a:rPr>
              <a:t>. (</a:t>
            </a:r>
            <a:r>
              <a:rPr lang="ar-DZ" dirty="0"/>
              <a:t>تخصيص المعالج لعملية عن طريق إعداد السجلات الأجهزة اللازمة؛ وهذا ما يُسمى الموزع.</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Reclaim the processor usage, terminates or exceeds allowed amount of usage.</a:t>
            </a:r>
          </a:p>
        </p:txBody>
      </p:sp>
      <p:sp>
        <p:nvSpPr>
          <p:cNvPr id="29" name="عنوان 1">
            <a:extLst>
              <a:ext uri="{FF2B5EF4-FFF2-40B4-BE49-F238E27FC236}">
                <a16:creationId xmlns:a16="http://schemas.microsoft.com/office/drawing/2014/main" id="{62C56341-93F4-4406-A2B3-745AB0146684}"/>
              </a:ext>
            </a:extLst>
          </p:cNvPr>
          <p:cNvSpPr txBox="1">
            <a:spLocks/>
          </p:cNvSpPr>
          <p:nvPr/>
        </p:nvSpPr>
        <p:spPr>
          <a:xfrm>
            <a:off x="149925" y="1077683"/>
            <a:ext cx="2654393" cy="5135661"/>
          </a:xfrm>
          <a:prstGeom prst="rect">
            <a:avLst/>
          </a:prstGeom>
        </p:spPr>
        <p:txBody>
          <a:bodyPr vert="horz" lIns="91440" tIns="45720" rIns="91440" bIns="45720" rtlCol="1" anchor="ctr">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US" sz="3600" b="1" dirty="0">
                <a:latin typeface="Sakkal Majalla" panose="02000000000000000000" pitchFamily="2" charset="-78"/>
                <a:cs typeface="Sakkal Majalla" panose="02000000000000000000" pitchFamily="2" charset="-78"/>
              </a:rPr>
              <a:t>Processor Management Functions (</a:t>
            </a:r>
            <a:r>
              <a:rPr lang="ar-DZ" dirty="0"/>
              <a:t>وظائف إدارة المعالج</a:t>
            </a:r>
            <a:r>
              <a:rPr lang="en-US" sz="3600" b="1" dirty="0">
                <a:latin typeface="Sakkal Majalla" panose="02000000000000000000" pitchFamily="2" charset="-78"/>
                <a:cs typeface="Sakkal Majalla" panose="02000000000000000000" pitchFamily="2" charset="-78"/>
              </a:rPr>
              <a:t>)</a:t>
            </a:r>
            <a:endParaRPr lang="ar-SA" sz="36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7775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457723"/>
            <a:ext cx="3704253" cy="4591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ستطيل 15">
            <a:extLst>
              <a:ext uri="{FF2B5EF4-FFF2-40B4-BE49-F238E27FC236}">
                <a16:creationId xmlns:a16="http://schemas.microsoft.com/office/drawing/2014/main" id="{820ED2F9-8B46-4701-92A9-4ECA9F7EA313}"/>
              </a:ext>
            </a:extLst>
          </p:cNvPr>
          <p:cNvSpPr/>
          <p:nvPr/>
        </p:nvSpPr>
        <p:spPr>
          <a:xfrm>
            <a:off x="176112" y="1078512"/>
            <a:ext cx="2654393" cy="51030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7" name="مستطيل 26">
            <a:extLst>
              <a:ext uri="{FF2B5EF4-FFF2-40B4-BE49-F238E27FC236}">
                <a16:creationId xmlns:a16="http://schemas.microsoft.com/office/drawing/2014/main" id="{BCE8E499-B1BD-49C6-A360-595DAEA7A1EC}"/>
              </a:ext>
            </a:extLst>
          </p:cNvPr>
          <p:cNvSpPr/>
          <p:nvPr/>
        </p:nvSpPr>
        <p:spPr>
          <a:xfrm>
            <a:off x="3145254" y="1874728"/>
            <a:ext cx="8603309" cy="4093428"/>
          </a:xfrm>
          <a:prstGeom prst="rect">
            <a:avLst/>
          </a:prstGeom>
          <a:solidFill>
            <a:schemeClr val="bg1"/>
          </a:solidFill>
        </p:spPr>
        <p:txBody>
          <a:bodyPr wrap="square">
            <a:spAutoFit/>
          </a:bodyPr>
          <a:lstStyle/>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Keep track of the devices, channels and control unit; this is called the </a:t>
            </a:r>
            <a:r>
              <a:rPr lang="en-US" altLang="ar-EG" sz="2800" b="1" dirty="0">
                <a:solidFill>
                  <a:schemeClr val="accent6">
                    <a:lumMod val="75000"/>
                  </a:schemeClr>
                </a:solidFill>
                <a:latin typeface="Sakkal Majalla" panose="02000000000000000000" pitchFamily="2" charset="-78"/>
                <a:cs typeface="Sakkal Majalla" panose="02000000000000000000" pitchFamily="2" charset="-78"/>
              </a:rPr>
              <a:t>I/O traffic controller</a:t>
            </a:r>
            <a:r>
              <a:rPr lang="en-US" altLang="ar-EG" sz="2800" b="1" dirty="0">
                <a:latin typeface="Sakkal Majalla" panose="02000000000000000000" pitchFamily="2" charset="-78"/>
                <a:cs typeface="Sakkal Majalla" panose="02000000000000000000" pitchFamily="2" charset="-78"/>
              </a:rPr>
              <a:t>. (  )</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Decide what is the efficient way to allocate the device? If it is shared, then decide who gets it, and how much he is to get; this is called </a:t>
            </a:r>
            <a:r>
              <a:rPr lang="en-US" altLang="ar-EG" sz="2800" b="1" dirty="0">
                <a:solidFill>
                  <a:schemeClr val="accent6">
                    <a:lumMod val="75000"/>
                  </a:schemeClr>
                </a:solidFill>
                <a:latin typeface="Sakkal Majalla" panose="02000000000000000000" pitchFamily="2" charset="-78"/>
                <a:cs typeface="Sakkal Majalla" panose="02000000000000000000" pitchFamily="2" charset="-78"/>
              </a:rPr>
              <a:t>I/O scheduling</a:t>
            </a:r>
            <a:r>
              <a:rPr lang="en-US" altLang="ar-EG" sz="2800" b="1" dirty="0">
                <a:latin typeface="Sakkal Majalla" panose="02000000000000000000" pitchFamily="2" charset="-78"/>
                <a:cs typeface="Sakkal Majalla" panose="02000000000000000000" pitchFamily="2" charset="-78"/>
              </a:rPr>
              <a:t>. </a:t>
            </a:r>
            <a:r>
              <a:rPr lang="ar-DZ" dirty="0"/>
              <a:t>تقرير الطريقة الفعالة لتخصيص الجهاز. إذا كان مشتركًا، يتم تقرير من يحصل عليه وكم يحصل عليه؛ وهذا ما يُسمى جدولة الإدخال/الإخراج.</a:t>
            </a:r>
            <a:endParaRPr lang="en-US" altLang="ar-EG" sz="2800" b="1" dirty="0">
              <a:latin typeface="Sakkal Majalla" panose="02000000000000000000" pitchFamily="2" charset="-78"/>
              <a:cs typeface="Sakkal Majalla" panose="02000000000000000000" pitchFamily="2" charset="-78"/>
            </a:endParaRP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Allocate the device and initiate the I/O operation. </a:t>
            </a:r>
            <a:r>
              <a:rPr lang="ar-DZ" dirty="0"/>
              <a:t>تخصيص الجهاز وبدء عملية الإدخال/الإخراج.</a:t>
            </a:r>
            <a:endParaRPr lang="en-US" altLang="ar-EG" sz="2800" b="1" dirty="0">
              <a:latin typeface="Sakkal Majalla" panose="02000000000000000000" pitchFamily="2" charset="-78"/>
              <a:cs typeface="Sakkal Majalla" panose="02000000000000000000" pitchFamily="2" charset="-78"/>
            </a:endParaRP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Reclaim the device. In most cases the I/O terminates automatically. </a:t>
            </a:r>
            <a:r>
              <a:rPr lang="ar-DZ" dirty="0"/>
              <a:t>استرداد الجهاز. في معظم الحالات، ينتهي الإدخال/الإخراج تلقائياً.</a:t>
            </a:r>
            <a:r>
              <a:rPr lang="en-US" altLang="ar-EG" sz="2800" b="1" dirty="0">
                <a:latin typeface="Sakkal Majalla" panose="02000000000000000000" pitchFamily="2" charset="-78"/>
                <a:cs typeface="Sakkal Majalla" panose="02000000000000000000" pitchFamily="2" charset="-78"/>
              </a:rPr>
              <a:t> </a:t>
            </a:r>
          </a:p>
        </p:txBody>
      </p:sp>
      <p:sp>
        <p:nvSpPr>
          <p:cNvPr id="29" name="عنوان 1">
            <a:extLst>
              <a:ext uri="{FF2B5EF4-FFF2-40B4-BE49-F238E27FC236}">
                <a16:creationId xmlns:a16="http://schemas.microsoft.com/office/drawing/2014/main" id="{62C56341-93F4-4406-A2B3-745AB0146684}"/>
              </a:ext>
            </a:extLst>
          </p:cNvPr>
          <p:cNvSpPr txBox="1">
            <a:spLocks/>
          </p:cNvSpPr>
          <p:nvPr/>
        </p:nvSpPr>
        <p:spPr>
          <a:xfrm>
            <a:off x="149925" y="1077683"/>
            <a:ext cx="2654393" cy="5135661"/>
          </a:xfrm>
          <a:prstGeom prst="rect">
            <a:avLst/>
          </a:prstGeom>
        </p:spPr>
        <p:txBody>
          <a:bodyPr vert="horz" lIns="91440" tIns="45720" rIns="91440" bIns="45720" rtlCol="1" anchor="ctr">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US" sz="3600" b="1" dirty="0">
                <a:latin typeface="Sakkal Majalla" panose="02000000000000000000" pitchFamily="2" charset="-78"/>
                <a:cs typeface="Sakkal Majalla" panose="02000000000000000000" pitchFamily="2" charset="-78"/>
              </a:rPr>
              <a:t>Device Management Functions (</a:t>
            </a:r>
            <a:r>
              <a:rPr lang="ar-DZ" dirty="0"/>
              <a:t>وظائف إدارة الأجهزة</a:t>
            </a:r>
            <a:r>
              <a:rPr lang="en-US" sz="3600" b="1" dirty="0">
                <a:latin typeface="Sakkal Majalla" panose="02000000000000000000" pitchFamily="2" charset="-78"/>
                <a:cs typeface="Sakkal Majalla" panose="02000000000000000000" pitchFamily="2" charset="-78"/>
              </a:rPr>
              <a:t>)</a:t>
            </a:r>
            <a:endParaRPr lang="ar-SA" sz="3600" b="1" dirty="0">
              <a:latin typeface="Sakkal Majalla" panose="02000000000000000000" pitchFamily="2" charset="-78"/>
              <a:cs typeface="Sakkal Majalla" panose="02000000000000000000" pitchFamily="2" charset="-78"/>
            </a:endParaRPr>
          </a:p>
        </p:txBody>
      </p:sp>
      <p:sp>
        <p:nvSpPr>
          <p:cNvPr id="3" name="مستطيل 25">
            <a:extLst>
              <a:ext uri="{FF2B5EF4-FFF2-40B4-BE49-F238E27FC236}">
                <a16:creationId xmlns:a16="http://schemas.microsoft.com/office/drawing/2014/main" id="{FA1C81D1-B772-C444-7CE6-C8466FD62FEB}"/>
              </a:ext>
            </a:extLst>
          </p:cNvPr>
          <p:cNvSpPr/>
          <p:nvPr/>
        </p:nvSpPr>
        <p:spPr>
          <a:xfrm>
            <a:off x="2903828" y="1874728"/>
            <a:ext cx="272233" cy="310854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Tree>
    <p:extLst>
      <p:ext uri="{BB962C8B-B14F-4D97-AF65-F5344CB8AC3E}">
        <p14:creationId xmlns:p14="http://schemas.microsoft.com/office/powerpoint/2010/main" val="405499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457723"/>
            <a:ext cx="3704253" cy="4591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ستطيل 15">
            <a:extLst>
              <a:ext uri="{FF2B5EF4-FFF2-40B4-BE49-F238E27FC236}">
                <a16:creationId xmlns:a16="http://schemas.microsoft.com/office/drawing/2014/main" id="{820ED2F9-8B46-4701-92A9-4ECA9F7EA313}"/>
              </a:ext>
            </a:extLst>
          </p:cNvPr>
          <p:cNvSpPr/>
          <p:nvPr/>
        </p:nvSpPr>
        <p:spPr>
          <a:xfrm>
            <a:off x="176112" y="1078512"/>
            <a:ext cx="2654393" cy="51030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7" name="مستطيل 26">
            <a:extLst>
              <a:ext uri="{FF2B5EF4-FFF2-40B4-BE49-F238E27FC236}">
                <a16:creationId xmlns:a16="http://schemas.microsoft.com/office/drawing/2014/main" id="{BCE8E499-B1BD-49C6-A360-595DAEA7A1EC}"/>
              </a:ext>
            </a:extLst>
          </p:cNvPr>
          <p:cNvSpPr/>
          <p:nvPr/>
        </p:nvSpPr>
        <p:spPr>
          <a:xfrm>
            <a:off x="3145254" y="1874728"/>
            <a:ext cx="8603309" cy="4832092"/>
          </a:xfrm>
          <a:prstGeom prst="rect">
            <a:avLst/>
          </a:prstGeom>
          <a:solidFill>
            <a:schemeClr val="bg1"/>
          </a:solidFill>
        </p:spPr>
        <p:txBody>
          <a:bodyPr wrap="square">
            <a:spAutoFit/>
          </a:bodyPr>
          <a:lstStyle/>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Keep track of the information, its location, use, status, etc. These collective facilities are called the </a:t>
            </a:r>
            <a:r>
              <a:rPr lang="en-US" altLang="ar-EG" sz="2800" b="1" dirty="0">
                <a:solidFill>
                  <a:schemeClr val="accent6">
                    <a:lumMod val="75000"/>
                  </a:schemeClr>
                </a:solidFill>
                <a:latin typeface="Sakkal Majalla" panose="02000000000000000000" pitchFamily="2" charset="-78"/>
                <a:cs typeface="Sakkal Majalla" panose="02000000000000000000" pitchFamily="2" charset="-78"/>
              </a:rPr>
              <a:t>file system</a:t>
            </a:r>
            <a:r>
              <a:rPr lang="en-US" altLang="ar-EG" sz="2800" b="1" dirty="0">
                <a:latin typeface="Sakkal Majalla" panose="02000000000000000000" pitchFamily="2" charset="-78"/>
                <a:cs typeface="Sakkal Majalla" panose="02000000000000000000" pitchFamily="2" charset="-78"/>
              </a:rPr>
              <a:t>.   (</a:t>
            </a:r>
            <a:r>
              <a:rPr lang="ar-DZ" dirty="0"/>
              <a:t>تتبع المعلومات وموقعها واستخدامها وحالتها، وما إلى ذلك. تسمى هذه المرافق الجماعية بنظام الملفات.</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Decide who gets the information, enforce </a:t>
            </a:r>
            <a:r>
              <a:rPr lang="en-US" altLang="ar-EG" sz="2800" b="1" u="sng" dirty="0">
                <a:latin typeface="Sakkal Majalla" panose="02000000000000000000" pitchFamily="2" charset="-78"/>
                <a:cs typeface="Sakkal Majalla" panose="02000000000000000000" pitchFamily="2" charset="-78"/>
              </a:rPr>
              <a:t>protection requirements </a:t>
            </a:r>
            <a:r>
              <a:rPr lang="en-US" altLang="ar-EG" sz="2800" b="1" dirty="0">
                <a:latin typeface="Sakkal Majalla" panose="02000000000000000000" pitchFamily="2" charset="-78"/>
                <a:cs typeface="Sakkal Majalla" panose="02000000000000000000" pitchFamily="2" charset="-78"/>
              </a:rPr>
              <a:t>and provide </a:t>
            </a:r>
            <a:r>
              <a:rPr lang="en-US" altLang="ar-EG" sz="2800" b="1" u="sng" dirty="0">
                <a:latin typeface="Sakkal Majalla" panose="02000000000000000000" pitchFamily="2" charset="-78"/>
                <a:cs typeface="Sakkal Majalla" panose="02000000000000000000" pitchFamily="2" charset="-78"/>
              </a:rPr>
              <a:t>accessing routines</a:t>
            </a:r>
            <a:r>
              <a:rPr lang="en-US" altLang="ar-EG" sz="2800" b="1" dirty="0">
                <a:latin typeface="Sakkal Majalla" panose="02000000000000000000" pitchFamily="2" charset="-78"/>
                <a:cs typeface="Sakkal Majalla" panose="02000000000000000000" pitchFamily="2" charset="-78"/>
              </a:rPr>
              <a:t>. (</a:t>
            </a:r>
            <a:r>
              <a:rPr lang="ar-DZ" dirty="0"/>
              <a:t>تقرير من يحصل على المعلومات، فرض متطلبات الحماية، وتوفير الروتينات اللازمة للوصول.</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Allocate the information. e.g., </a:t>
            </a:r>
            <a:r>
              <a:rPr lang="en-US" altLang="ar-EG" sz="2800" b="1" i="1" dirty="0">
                <a:latin typeface="Sakkal Majalla" panose="02000000000000000000" pitchFamily="2" charset="-78"/>
                <a:cs typeface="Sakkal Majalla" panose="02000000000000000000" pitchFamily="2" charset="-78"/>
              </a:rPr>
              <a:t>open a file</a:t>
            </a:r>
            <a:r>
              <a:rPr lang="en-US" altLang="ar-EG" sz="2800" b="1" dirty="0">
                <a:latin typeface="Sakkal Majalla" panose="02000000000000000000" pitchFamily="2" charset="-78"/>
                <a:cs typeface="Sakkal Majalla" panose="02000000000000000000" pitchFamily="2" charset="-78"/>
              </a:rPr>
              <a:t>. (</a:t>
            </a:r>
            <a:r>
              <a:rPr lang="ar-DZ" dirty="0"/>
              <a:t>تخصيص المعلومات، على سبيل المثال، فتح ملف.</a:t>
            </a:r>
            <a:r>
              <a:rPr lang="en-US" altLang="ar-EG" sz="2800" b="1"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Deallocate the information, e.g., </a:t>
            </a:r>
            <a:r>
              <a:rPr lang="en-US" altLang="ar-EG" sz="2800" b="1" i="1" dirty="0">
                <a:latin typeface="Sakkal Majalla" panose="02000000000000000000" pitchFamily="2" charset="-78"/>
                <a:cs typeface="Sakkal Majalla" panose="02000000000000000000" pitchFamily="2" charset="-78"/>
              </a:rPr>
              <a:t>close a file</a:t>
            </a:r>
            <a:r>
              <a:rPr lang="en-US" altLang="ar-EG" sz="2800" b="1" dirty="0">
                <a:latin typeface="Sakkal Majalla" panose="02000000000000000000" pitchFamily="2" charset="-78"/>
                <a:cs typeface="Sakkal Majalla" panose="02000000000000000000" pitchFamily="2" charset="-78"/>
              </a:rPr>
              <a:t>. (</a:t>
            </a:r>
            <a:r>
              <a:rPr lang="ar-DZ" dirty="0"/>
              <a:t>إلغاء تخصيص المعلومات، على سبيل المثال، إغلاق ملف.</a:t>
            </a:r>
            <a:r>
              <a:rPr lang="en-US" altLang="ar-EG" sz="2800" b="1" dirty="0">
                <a:latin typeface="Sakkal Majalla" panose="02000000000000000000" pitchFamily="2" charset="-78"/>
                <a:cs typeface="Sakkal Majalla" panose="02000000000000000000" pitchFamily="2" charset="-78"/>
              </a:rPr>
              <a:t>)</a:t>
            </a:r>
          </a:p>
          <a:p>
            <a:pPr algn="just" fontAlgn="auto">
              <a:spcBef>
                <a:spcPts val="0"/>
              </a:spcBef>
              <a:spcAft>
                <a:spcPts val="0"/>
              </a:spcAft>
            </a:pPr>
            <a:endParaRPr lang="en-US" altLang="ar-EG" sz="2800" b="1" dirty="0">
              <a:latin typeface="Sakkal Majalla" panose="02000000000000000000" pitchFamily="2" charset="-78"/>
              <a:cs typeface="Sakkal Majalla" panose="02000000000000000000" pitchFamily="2" charset="-78"/>
            </a:endParaRPr>
          </a:p>
        </p:txBody>
      </p:sp>
      <p:sp>
        <p:nvSpPr>
          <p:cNvPr id="29" name="عنوان 1">
            <a:extLst>
              <a:ext uri="{FF2B5EF4-FFF2-40B4-BE49-F238E27FC236}">
                <a16:creationId xmlns:a16="http://schemas.microsoft.com/office/drawing/2014/main" id="{62C56341-93F4-4406-A2B3-745AB0146684}"/>
              </a:ext>
            </a:extLst>
          </p:cNvPr>
          <p:cNvSpPr txBox="1">
            <a:spLocks/>
          </p:cNvSpPr>
          <p:nvPr/>
        </p:nvSpPr>
        <p:spPr>
          <a:xfrm>
            <a:off x="149925" y="1077683"/>
            <a:ext cx="2654393" cy="5135661"/>
          </a:xfrm>
          <a:prstGeom prst="rect">
            <a:avLst/>
          </a:prstGeom>
        </p:spPr>
        <p:txBody>
          <a:bodyPr vert="horz" lIns="91440" tIns="45720" rIns="91440" bIns="45720" rtlCol="1" anchor="ctr">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US" sz="3600" b="1" dirty="0">
                <a:latin typeface="Sakkal Majalla" panose="02000000000000000000" pitchFamily="2" charset="-78"/>
                <a:cs typeface="Sakkal Majalla" panose="02000000000000000000" pitchFamily="2" charset="-78"/>
              </a:rPr>
              <a:t>Information Management Functions (</a:t>
            </a:r>
            <a:r>
              <a:rPr lang="ar-DZ" dirty="0"/>
              <a:t>وظائف إدارة المعلو</a:t>
            </a:r>
            <a:r>
              <a:rPr lang="en-US" sz="3600" b="1" dirty="0">
                <a:latin typeface="Sakkal Majalla" panose="02000000000000000000" pitchFamily="2" charset="-78"/>
                <a:cs typeface="Sakkal Majalla" panose="02000000000000000000" pitchFamily="2" charset="-78"/>
              </a:rPr>
              <a:t>)</a:t>
            </a:r>
            <a:endParaRPr lang="ar-SA" sz="3600" b="1" dirty="0">
              <a:latin typeface="Sakkal Majalla" panose="02000000000000000000" pitchFamily="2" charset="-78"/>
              <a:cs typeface="Sakkal Majalla" panose="02000000000000000000" pitchFamily="2" charset="-78"/>
            </a:endParaRPr>
          </a:p>
        </p:txBody>
      </p:sp>
      <p:sp>
        <p:nvSpPr>
          <p:cNvPr id="3" name="مستطيل 25">
            <a:extLst>
              <a:ext uri="{FF2B5EF4-FFF2-40B4-BE49-F238E27FC236}">
                <a16:creationId xmlns:a16="http://schemas.microsoft.com/office/drawing/2014/main" id="{F0B6CD57-2123-014A-AA2F-1219530CC5BE}"/>
              </a:ext>
            </a:extLst>
          </p:cNvPr>
          <p:cNvSpPr/>
          <p:nvPr/>
        </p:nvSpPr>
        <p:spPr>
          <a:xfrm>
            <a:off x="2903828" y="1874728"/>
            <a:ext cx="272233" cy="268774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Tree>
    <p:extLst>
      <p:ext uri="{BB962C8B-B14F-4D97-AF65-F5344CB8AC3E}">
        <p14:creationId xmlns:p14="http://schemas.microsoft.com/office/powerpoint/2010/main" val="2774690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136571" y="603377"/>
            <a:ext cx="4333581" cy="1107996"/>
          </a:xfrm>
          <a:prstGeom prst="rect">
            <a:avLst/>
          </a:prstGeom>
          <a:solidFill>
            <a:schemeClr val="bg1"/>
          </a:solidFill>
        </p:spPr>
        <p:txBody>
          <a:bodyPr wrap="square" rtlCol="1">
            <a:spAutoFit/>
          </a:bodyPr>
          <a:lstStyle/>
          <a:p>
            <a:pPr algn="ctr" rtl="1"/>
            <a:r>
              <a:rPr lang="en-GB" sz="6600" dirty="0">
                <a:latin typeface="Sakkal Majalla" panose="02000000000000000000" pitchFamily="2" charset="-78"/>
                <a:cs typeface="Sakkal Majalla" panose="02000000000000000000" pitchFamily="2" charset="-78"/>
              </a:rPr>
              <a:t>question</a:t>
            </a:r>
            <a:endParaRPr lang="ar-SA" sz="6600" b="1" dirty="0">
              <a:latin typeface="Sakkal Majalla" panose="02000000000000000000" pitchFamily="2" charset="-78"/>
              <a:cs typeface="Sakkal Majalla" panose="02000000000000000000" pitchFamily="2" charset="-78"/>
            </a:endParaRPr>
          </a:p>
        </p:txBody>
      </p:sp>
      <p:sp>
        <p:nvSpPr>
          <p:cNvPr id="3" name="TextBox 2">
            <a:extLst>
              <a:ext uri="{FF2B5EF4-FFF2-40B4-BE49-F238E27FC236}">
                <a16:creationId xmlns:a16="http://schemas.microsoft.com/office/drawing/2014/main" id="{54881B00-C620-1F85-764C-69C889CE8FA0}"/>
              </a:ext>
            </a:extLst>
          </p:cNvPr>
          <p:cNvSpPr txBox="1"/>
          <p:nvPr/>
        </p:nvSpPr>
        <p:spPr>
          <a:xfrm>
            <a:off x="4827180" y="2438726"/>
            <a:ext cx="5695625" cy="3046988"/>
          </a:xfrm>
          <a:prstGeom prst="rect">
            <a:avLst/>
          </a:prstGeom>
          <a:noFill/>
        </p:spPr>
        <p:txBody>
          <a:bodyPr wrap="square">
            <a:spAutoFit/>
          </a:bodyPr>
          <a:lstStyle/>
          <a:p>
            <a:pPr lvl="1"/>
            <a:r>
              <a:rPr lang="en-US" sz="3200" b="1" dirty="0">
                <a:latin typeface="Sakkal Majalla" panose="02000000000000000000" pitchFamily="2" charset="-78"/>
                <a:cs typeface="Sakkal Majalla" panose="02000000000000000000" pitchFamily="2" charset="-78"/>
              </a:rPr>
              <a:t>Who will assign the "path" to device through the I/O processors and control unit?</a:t>
            </a:r>
          </a:p>
          <a:p>
            <a:pPr lvl="1"/>
            <a:endParaRPr lang="en-US" sz="3200" b="1" dirty="0">
              <a:latin typeface="Sakkal Majalla" panose="02000000000000000000" pitchFamily="2" charset="-78"/>
              <a:cs typeface="Sakkal Majalla" panose="02000000000000000000" pitchFamily="2" charset="-78"/>
            </a:endParaRPr>
          </a:p>
          <a:p>
            <a:pPr lvl="1"/>
            <a:r>
              <a:rPr lang="en-US" sz="3200" b="1" dirty="0">
                <a:latin typeface="Sakkal Majalla" panose="02000000000000000000" pitchFamily="2" charset="-78"/>
                <a:cs typeface="Sakkal Majalla" panose="02000000000000000000" pitchFamily="2" charset="-78"/>
              </a:rPr>
              <a:t>Are all the resource managed differently?</a:t>
            </a:r>
          </a:p>
        </p:txBody>
      </p:sp>
    </p:spTree>
    <p:extLst>
      <p:ext uri="{BB962C8B-B14F-4D97-AF65-F5344CB8AC3E}">
        <p14:creationId xmlns:p14="http://schemas.microsoft.com/office/powerpoint/2010/main" val="18115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Third Lecture</a:t>
            </a:r>
            <a:endParaRPr lang="ar-SA" dirty="0">
              <a:solidFill>
                <a:schemeClr val="tx1"/>
              </a:solidFill>
            </a:endParaRPr>
          </a:p>
        </p:txBody>
      </p:sp>
    </p:spTree>
    <p:extLst>
      <p:ext uri="{BB962C8B-B14F-4D97-AF65-F5344CB8AC3E}">
        <p14:creationId xmlns:p14="http://schemas.microsoft.com/office/powerpoint/2010/main" val="690943924"/>
      </p:ext>
    </p:extLst>
  </p:cSld>
  <p:clrMapOvr>
    <a:masterClrMapping/>
  </p:clrMapOvr>
</p:sld>
</file>

<file path=ppt/theme/theme1.xml><?xml version="1.0" encoding="utf-8"?>
<a:theme xmlns:a="http://schemas.openxmlformats.org/drawingml/2006/main" name="أطلس">
  <a:themeElements>
    <a:clrScheme name="مخصص 26">
      <a:dk1>
        <a:sysClr val="windowText" lastClr="000000"/>
      </a:dk1>
      <a:lt1>
        <a:sysClr val="window" lastClr="FFFFFF"/>
      </a:lt1>
      <a:dk2>
        <a:srgbClr val="444D26"/>
      </a:dk2>
      <a:lt2>
        <a:srgbClr val="FEFAC9"/>
      </a:lt2>
      <a:accent1>
        <a:srgbClr val="CFCF9F"/>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6011</TotalTime>
  <Words>972</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GE Thameen</vt:lpstr>
      <vt:lpstr>Rockwell</vt:lpstr>
      <vt:lpstr>Sakkal Majalla</vt:lpstr>
      <vt:lpstr>Times New Roman</vt:lpstr>
      <vt:lpstr>Wingdings</vt:lpstr>
      <vt:lpstr>أطلس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Third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1112</dc:title>
  <dc:creator>Moneerah Nasser Alghonaim</dc:creator>
  <cp:lastModifiedBy>Mohammed Zakariah</cp:lastModifiedBy>
  <cp:revision>244</cp:revision>
  <dcterms:created xsi:type="dcterms:W3CDTF">2021-05-23T05:55:00Z</dcterms:created>
  <dcterms:modified xsi:type="dcterms:W3CDTF">2024-02-08T06:30:27Z</dcterms:modified>
</cp:coreProperties>
</file>