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416" r:id="rId2"/>
    <p:sldId id="417" r:id="rId3"/>
    <p:sldId id="421" r:id="rId4"/>
    <p:sldId id="412" r:id="rId5"/>
    <p:sldId id="430" r:id="rId6"/>
    <p:sldId id="451" r:id="rId7"/>
    <p:sldId id="452" r:id="rId8"/>
    <p:sldId id="453" r:id="rId9"/>
    <p:sldId id="4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33"/>
    <a:srgbClr val="CFCFA0"/>
    <a:srgbClr val="F07F09"/>
    <a:srgbClr val="FBCC9A"/>
    <a:srgbClr val="B8C4C5"/>
    <a:srgbClr val="546668"/>
    <a:srgbClr val="94B6D2"/>
    <a:srgbClr val="A5B592"/>
    <a:srgbClr val="DBE1D3"/>
    <a:srgbClr val="F49E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نمط متوسط 3 - تميي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9" autoAdjust="0"/>
    <p:restoredTop sz="94660"/>
  </p:normalViewPr>
  <p:slideViewPr>
    <p:cSldViewPr snapToGrid="0">
      <p:cViewPr varScale="1">
        <p:scale>
          <a:sx n="85" d="100"/>
          <a:sy n="85" d="100"/>
        </p:scale>
        <p:origin x="36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519331-4BDF-4E56-9029-698398FA5D34}" type="datetimeFigureOut">
              <a:rPr lang="en-GB" smtClean="0"/>
              <a:t>08/02/2024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1106A-63F7-471F-ABE4-1F8412FF9F40}" type="slidenum">
              <a:rPr lang="en-GB" smtClean="0"/>
              <a:t>‹#›</a:t>
            </a:fld>
            <a:endParaRPr lang="en-GB"/>
          </a:p>
        </p:txBody>
      </p:sp>
    </p:spTree>
    <p:extLst>
      <p:ext uri="{BB962C8B-B14F-4D97-AF65-F5344CB8AC3E}">
        <p14:creationId xmlns:p14="http://schemas.microsoft.com/office/powerpoint/2010/main" val="110543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2/8/2024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2/8/2024</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2/8/2024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عنوان ومحتوى">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Content Placeholder 2"/>
          <p:cNvSpPr>
            <a:spLocks noGrp="1"/>
          </p:cNvSpPr>
          <p:nvPr>
            <p:ph idx="1"/>
          </p:nvPr>
        </p:nvSpPr>
        <p:spPr>
          <a:xfrm>
            <a:off x="5118447" y="803186"/>
            <a:ext cx="6281873" cy="5248622"/>
          </a:xfrm>
        </p:spPr>
        <p:txBody>
          <a:bodyPr anchor="ctr"/>
          <a:lstStyle/>
          <a:p>
            <a:pPr lvl="0"/>
            <a:r>
              <a:rPr lang="ar-SA" dirty="0"/>
              <a:t>حرر أنماط نص الشكل الرئيسي</a:t>
            </a:r>
          </a:p>
          <a:p>
            <a:pPr lvl="1"/>
            <a:r>
              <a:rPr lang="ar-SA" dirty="0"/>
              <a:t>المستوى الثاني</a:t>
            </a:r>
          </a:p>
          <a:p>
            <a:pPr lvl="2"/>
            <a:r>
              <a:rPr lang="ar-SA" dirty="0"/>
              <a:t>المستوى الثالث</a:t>
            </a:r>
          </a:p>
          <a:p>
            <a:pPr lvl="3"/>
            <a:r>
              <a:rPr lang="ar-SA" dirty="0"/>
              <a:t>المستوى الرابع</a:t>
            </a:r>
          </a:p>
          <a:p>
            <a:pPr lvl="4"/>
            <a:r>
              <a:rPr lang="ar-SA" dirty="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2/8/2024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2/8/2024</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مقارنة">
    <p:spTree>
      <p:nvGrpSpPr>
        <p:cNvPr id="1" name=""/>
        <p:cNvGrpSpPr/>
        <p:nvPr/>
      </p:nvGrpSpPr>
      <p:grpSpPr>
        <a:xfrm>
          <a:off x="0" y="0"/>
          <a:ext cx="0" cy="0"/>
          <a:chOff x="0" y="0"/>
          <a:chExt cx="0" cy="0"/>
        </a:xfrm>
      </p:grpSpPr>
      <p:grpSp>
        <p:nvGrpSpPr>
          <p:cNvPr id="39" name="Group 38"/>
          <p:cNvGrpSpPr/>
          <p:nvPr/>
        </p:nvGrpSpPr>
        <p:grpSpPr>
          <a:xfrm flipH="1">
            <a:off x="0"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2/8/2024</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عنوان فقط">
    <p:spTree>
      <p:nvGrpSpPr>
        <p:cNvPr id="1" name=""/>
        <p:cNvGrpSpPr/>
        <p:nvPr/>
      </p:nvGrpSpPr>
      <p:grpSpPr>
        <a:xfrm>
          <a:off x="0" y="0"/>
          <a:ext cx="0" cy="0"/>
          <a:chOff x="0" y="0"/>
          <a:chExt cx="0" cy="0"/>
        </a:xfrm>
      </p:grpSpPr>
      <p:grpSp>
        <p:nvGrpSpPr>
          <p:cNvPr id="77" name="Group 76"/>
          <p:cNvGrpSpPr/>
          <p:nvPr/>
        </p:nvGrpSpPr>
        <p:grpSpPr>
          <a:xfrm flipH="1">
            <a:off x="0"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Date Placeholder 2"/>
          <p:cNvSpPr>
            <a:spLocks noGrp="1"/>
          </p:cNvSpPr>
          <p:nvPr>
            <p:ph type="dt" sz="half" idx="10"/>
          </p:nvPr>
        </p:nvSpPr>
        <p:spPr/>
        <p:txBody>
          <a:bodyPr/>
          <a:lstStyle/>
          <a:p>
            <a:fld id="{48A87A34-81AB-432B-8DAE-1953F412C126}" type="datetimeFigureOut">
              <a:rPr lang="en-US" dirty="0"/>
              <a:t>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32" name="Flowchart: Delay 10">
            <a:extLst>
              <a:ext uri="{FF2B5EF4-FFF2-40B4-BE49-F238E27FC236}">
                <a16:creationId xmlns:a16="http://schemas.microsoft.com/office/drawing/2014/main" id="{530DC4B3-57F0-4275-AF6C-960710CEFC52}"/>
              </a:ext>
            </a:extLst>
          </p:cNvPr>
          <p:cNvSpPr/>
          <p:nvPr userDrawn="1"/>
        </p:nvSpPr>
        <p:spPr>
          <a:xfrm>
            <a:off x="-1" y="0"/>
            <a:ext cx="3930651"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98251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C9C9AC32-DF2D-4CEF-A6CF-B34A2716D76E}"/>
              </a:ext>
            </a:extLst>
          </p:cNvPr>
          <p:cNvSpPr>
            <a:spLocks noGrp="1"/>
          </p:cNvSpPr>
          <p:nvPr>
            <p:ph type="dt" sz="half" idx="10"/>
          </p:nvPr>
        </p:nvSpPr>
        <p:spPr/>
        <p:txBody>
          <a:bodyPr/>
          <a:lstStyle/>
          <a:p>
            <a:fld id="{48A87A34-81AB-432B-8DAE-1953F412C126}" type="datetimeFigureOut">
              <a:rPr lang="en-US" smtClean="0"/>
              <a:pPr/>
              <a:t>2/8/2024</a:t>
            </a:fld>
            <a:endParaRPr lang="en-US" dirty="0"/>
          </a:p>
        </p:txBody>
      </p:sp>
      <p:sp>
        <p:nvSpPr>
          <p:cNvPr id="4" name="Footer Placeholder 3">
            <a:extLst>
              <a:ext uri="{FF2B5EF4-FFF2-40B4-BE49-F238E27FC236}">
                <a16:creationId xmlns:a16="http://schemas.microsoft.com/office/drawing/2014/main" id="{99AFB578-A5E3-4921-AA46-FD65CD36E55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33ACC61-559F-4B5D-8734-C1F414B7E1DA}"/>
              </a:ext>
            </a:extLst>
          </p:cNvPr>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Flowchart: Delay 10">
            <a:extLst>
              <a:ext uri="{FF2B5EF4-FFF2-40B4-BE49-F238E27FC236}">
                <a16:creationId xmlns:a16="http://schemas.microsoft.com/office/drawing/2014/main" id="{BA8A894D-5FE1-4F98-9DF4-9F91D8B46DAA}"/>
              </a:ext>
            </a:extLst>
          </p:cNvPr>
          <p:cNvSpPr/>
          <p:nvPr userDrawn="1"/>
        </p:nvSpPr>
        <p:spPr>
          <a:xfrm>
            <a:off x="0" y="0"/>
            <a:ext cx="3370684"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15025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2/8/2024</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grpSp>
        <p:nvGrpSpPr>
          <p:cNvPr id="5" name="Group 4">
            <a:extLst>
              <a:ext uri="{FF2B5EF4-FFF2-40B4-BE49-F238E27FC236}">
                <a16:creationId xmlns:a16="http://schemas.microsoft.com/office/drawing/2014/main" id="{7205C3EB-E067-429F-A6EE-0F6C7D489CDD}"/>
              </a:ext>
            </a:extLst>
          </p:cNvPr>
          <p:cNvGrpSpPr/>
          <p:nvPr userDrawn="1"/>
        </p:nvGrpSpPr>
        <p:grpSpPr>
          <a:xfrm>
            <a:off x="504497" y="1082566"/>
            <a:ext cx="11067393" cy="5076496"/>
            <a:chOff x="504497" y="1082566"/>
            <a:chExt cx="11067393" cy="5076496"/>
          </a:xfrm>
        </p:grpSpPr>
        <p:sp>
          <p:nvSpPr>
            <p:cNvPr id="6" name="Rectangle 5">
              <a:extLst>
                <a:ext uri="{FF2B5EF4-FFF2-40B4-BE49-F238E27FC236}">
                  <a16:creationId xmlns:a16="http://schemas.microsoft.com/office/drawing/2014/main" id="{EF1178E9-1E90-43B6-BADB-C453A5DA8CD8}"/>
                </a:ext>
              </a:extLst>
            </p:cNvPr>
            <p:cNvSpPr/>
            <p:nvPr/>
          </p:nvSpPr>
          <p:spPr>
            <a:xfrm>
              <a:off x="504497" y="1082566"/>
              <a:ext cx="11067393" cy="5076496"/>
            </a:xfrm>
            <a:prstGeom prst="rect">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41CDC70B-3B54-4C10-8D11-ECB5EA9887CB}"/>
                </a:ext>
              </a:extLst>
            </p:cNvPr>
            <p:cNvSpPr/>
            <p:nvPr/>
          </p:nvSpPr>
          <p:spPr>
            <a:xfrm>
              <a:off x="819807" y="1355835"/>
              <a:ext cx="10436772" cy="456217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Isosceles Triangle 7">
              <a:extLst>
                <a:ext uri="{FF2B5EF4-FFF2-40B4-BE49-F238E27FC236}">
                  <a16:creationId xmlns:a16="http://schemas.microsoft.com/office/drawing/2014/main" id="{ACBD8AD9-7C98-4E03-9400-3212125C5BC6}"/>
                </a:ext>
              </a:extLst>
            </p:cNvPr>
            <p:cNvSpPr/>
            <p:nvPr/>
          </p:nvSpPr>
          <p:spPr>
            <a:xfrm>
              <a:off x="504497" y="3268717"/>
              <a:ext cx="4424855" cy="2890345"/>
            </a:xfrm>
            <a:prstGeom prst="triangle">
              <a:avLst>
                <a:gd name="adj" fmla="val 0"/>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2/8/2024</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pic>
        <p:nvPicPr>
          <p:cNvPr id="8" name="Picture 15">
            <a:extLst>
              <a:ext uri="{FF2B5EF4-FFF2-40B4-BE49-F238E27FC236}">
                <a16:creationId xmlns:a16="http://schemas.microsoft.com/office/drawing/2014/main" id="{AACF9663-F7DD-C998-2E94-67DD9F10EFE3}"/>
              </a:ext>
              <a:ext uri="{C183D7F6-B498-43B3-948B-1728B52AA6E4}">
                <adec:decorative xmlns:adec="http://schemas.microsoft.com/office/drawing/2017/decorative" val="1"/>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074774" y="121085"/>
            <a:ext cx="1704611" cy="717950"/>
          </a:xfrm>
          <a:prstGeom prst="rect">
            <a:avLst/>
          </a:prstGeom>
        </p:spPr>
      </p:pic>
      <p:sp>
        <p:nvSpPr>
          <p:cNvPr id="9" name="مستطيل 6">
            <a:extLst>
              <a:ext uri="{FF2B5EF4-FFF2-40B4-BE49-F238E27FC236}">
                <a16:creationId xmlns:a16="http://schemas.microsoft.com/office/drawing/2014/main" id="{8923ED1D-4C06-9506-9776-7EA170BAD561}"/>
              </a:ext>
              <a:ext uri="{C183D7F6-B498-43B3-948B-1728B52AA6E4}">
                <adec:decorative xmlns:adec="http://schemas.microsoft.com/office/drawing/2017/decorative" val="1"/>
              </a:ext>
            </a:extLst>
          </p:cNvPr>
          <p:cNvSpPr/>
          <p:nvPr userDrawn="1"/>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–CYS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 1112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1" r:id="rId6"/>
    <p:sldLayoutId id="2147483660" r:id="rId7"/>
    <p:sldLayoutId id="2147483655" r:id="rId8"/>
    <p:sldLayoutId id="2147483656" r:id="rId9"/>
    <p:sldLayoutId id="2147483657" r:id="rId10"/>
    <p:sldLayoutId id="2147483658" r:id="rId11"/>
    <p:sldLayoutId id="2147483659" r:id="rId12"/>
  </p:sldLayoutIdLst>
  <p:txStyles>
    <p:title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546246"/>
            <a:ext cx="8679915" cy="1748729"/>
          </a:xfrm>
        </p:spPr>
        <p:txBody>
          <a:bodyPr anchor="ctr">
            <a:noAutofit/>
          </a:bodyPr>
          <a:lstStyle/>
          <a:p>
            <a:pPr rtl="0"/>
            <a:r>
              <a:rPr lang="ar-SA" sz="3600" b="1" kern="0" dirty="0">
                <a:solidFill>
                  <a:schemeClr val="tx1"/>
                </a:solidFill>
                <a:latin typeface="Sakkal Majalla" panose="02000000000000000000" pitchFamily="2" charset="-78"/>
                <a:cs typeface="Sakkal Majalla" panose="02000000000000000000" pitchFamily="2" charset="-78"/>
              </a:rPr>
              <a:t> </a:t>
            </a:r>
            <a:r>
              <a:rPr lang="en-GB" sz="3600" b="1" kern="0" dirty="0">
                <a:solidFill>
                  <a:schemeClr val="tx1"/>
                </a:solidFill>
                <a:latin typeface="Sakkal Majalla" panose="02000000000000000000" pitchFamily="2" charset="-78"/>
                <a:cs typeface="Sakkal Majalla" panose="02000000000000000000" pitchFamily="2" charset="-78"/>
              </a:rPr>
              <a:t>CYS 1112</a:t>
            </a:r>
            <a:br>
              <a:rPr lang="ar-SA" sz="3600" b="1" kern="0" dirty="0">
                <a:solidFill>
                  <a:schemeClr val="tx1"/>
                </a:solidFill>
                <a:latin typeface="Sakkal Majalla" panose="02000000000000000000" pitchFamily="2" charset="-78"/>
                <a:cs typeface="Sakkal Majalla" panose="02000000000000000000" pitchFamily="2" charset="-78"/>
              </a:rPr>
            </a:br>
            <a:r>
              <a:rPr lang="en-GB" sz="3600" b="1" kern="0" dirty="0">
                <a:solidFill>
                  <a:schemeClr val="tx1"/>
                </a:solidFill>
                <a:latin typeface="Sakkal Majalla" panose="02000000000000000000" pitchFamily="2" charset="-78"/>
                <a:cs typeface="Sakkal Majalla" panose="02000000000000000000" pitchFamily="2" charset="-78"/>
              </a:rPr>
              <a:t>Operating System Concept</a:t>
            </a:r>
            <a:br>
              <a:rPr lang="en-US" sz="3600" b="1" kern="0" dirty="0">
                <a:solidFill>
                  <a:schemeClr val="tx1"/>
                </a:solidFill>
                <a:latin typeface="Sakkal Majalla" panose="02000000000000000000" pitchFamily="2" charset="-78"/>
                <a:cs typeface="Sakkal Majalla" panose="02000000000000000000" pitchFamily="2" charset="-78"/>
              </a:rPr>
            </a:br>
            <a:br>
              <a:rPr lang="ar-SA" sz="3600" b="1" kern="0" dirty="0">
                <a:solidFill>
                  <a:schemeClr val="tx1"/>
                </a:solidFill>
                <a:latin typeface="Sakkal Majalla" panose="02000000000000000000" pitchFamily="2" charset="-78"/>
                <a:cs typeface="Sakkal Majalla" panose="02000000000000000000" pitchFamily="2" charset="-78"/>
              </a:rPr>
            </a:br>
            <a:r>
              <a:rPr lang="en-GB" sz="3600" b="1" kern="0" dirty="0">
                <a:solidFill>
                  <a:schemeClr val="tx1"/>
                </a:solidFill>
                <a:latin typeface="Sakkal Majalla" panose="02000000000000000000" pitchFamily="2" charset="-78"/>
                <a:cs typeface="Sakkal Majalla" panose="02000000000000000000" pitchFamily="2" charset="-78"/>
              </a:rPr>
              <a:t>Lecture #3</a:t>
            </a:r>
            <a:br>
              <a:rPr lang="ar-SA" sz="3600" b="1" kern="0" dirty="0">
                <a:solidFill>
                  <a:schemeClr val="tx1"/>
                </a:solidFill>
                <a:latin typeface="Sakkal Majalla" panose="02000000000000000000" pitchFamily="2" charset="-78"/>
                <a:cs typeface="Sakkal Majalla" panose="02000000000000000000" pitchFamily="2" charset="-78"/>
              </a:rPr>
            </a:br>
            <a:r>
              <a:rPr lang="en-GB" sz="3600" b="1" kern="0" dirty="0">
                <a:solidFill>
                  <a:schemeClr val="tx1"/>
                </a:solidFill>
                <a:latin typeface="Sakkal Majalla" panose="02000000000000000000" pitchFamily="2" charset="-78"/>
                <a:cs typeface="Sakkal Majalla" panose="02000000000000000000" pitchFamily="2" charset="-78"/>
              </a:rPr>
              <a:t>Operating System Resource Management (</a:t>
            </a:r>
            <a:r>
              <a:rPr lang="ar-DZ" dirty="0">
                <a:solidFill>
                  <a:schemeClr val="tx1"/>
                </a:solidFill>
              </a:rPr>
              <a:t>إدارة موارد نظام التشغيل</a:t>
            </a:r>
            <a:r>
              <a:rPr lang="en-GB" sz="3600" b="1" kern="0" dirty="0">
                <a:solidFill>
                  <a:schemeClr val="tx1"/>
                </a:solidFill>
                <a:latin typeface="Sakkal Majalla" panose="02000000000000000000" pitchFamily="2" charset="-78"/>
                <a:cs typeface="Sakkal Majalla" panose="02000000000000000000" pitchFamily="2" charset="-78"/>
              </a:rPr>
              <a:t>)</a:t>
            </a:r>
            <a:endParaRPr lang="ar-SA" sz="3600" dirty="0">
              <a:solidFill>
                <a:schemeClr val="tx1"/>
              </a:solidFill>
            </a:endParaRPr>
          </a:p>
        </p:txBody>
      </p:sp>
    </p:spTree>
    <p:extLst>
      <p:ext uri="{BB962C8B-B14F-4D97-AF65-F5344CB8AC3E}">
        <p14:creationId xmlns:p14="http://schemas.microsoft.com/office/powerpoint/2010/main" val="1420731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093ACE14-E7DE-457B-822C-5CF43CC9EE8B}"/>
              </a:ext>
            </a:extLst>
          </p:cNvPr>
          <p:cNvSpPr>
            <a:spLocks noGrp="1"/>
          </p:cNvSpPr>
          <p:nvPr>
            <p:ph idx="1"/>
          </p:nvPr>
        </p:nvSpPr>
        <p:spPr>
          <a:xfrm>
            <a:off x="680866" y="1595736"/>
            <a:ext cx="6842904" cy="4126707"/>
          </a:xfrm>
          <a:solidFill>
            <a:schemeClr val="bg1"/>
          </a:solidFill>
        </p:spPr>
        <p:txBody>
          <a:bodyPr>
            <a:noAutofit/>
          </a:bodyPr>
          <a:lstStyle/>
          <a:p>
            <a:pPr marL="0" indent="0" algn="l" rtl="0">
              <a:lnSpc>
                <a:spcPct val="100000"/>
              </a:lnSpc>
              <a:buNone/>
            </a:pPr>
            <a:r>
              <a:rPr lang="en-GB" sz="2800" b="1" dirty="0">
                <a:latin typeface="Sakkal Majalla" panose="02000000000000000000" pitchFamily="2" charset="-78"/>
                <a:cs typeface="Sakkal Majalla" panose="02000000000000000000" pitchFamily="2" charset="-78"/>
              </a:rPr>
              <a:t>Topics:</a:t>
            </a:r>
            <a:endParaRPr lang="ar-SA" sz="2800" b="1" dirty="0">
              <a:latin typeface="Sakkal Majalla" panose="02000000000000000000" pitchFamily="2" charset="-78"/>
              <a:cs typeface="Sakkal Majalla" panose="02000000000000000000" pitchFamily="2" charset="-78"/>
            </a:endParaRPr>
          </a:p>
          <a:p>
            <a:pPr marL="0" indent="0" algn="l" rtl="0">
              <a:lnSpc>
                <a:spcPct val="100000"/>
              </a:lnSpc>
              <a:buNone/>
            </a:pPr>
            <a:endParaRPr lang="ar-SA" sz="2400" b="1" dirty="0">
              <a:latin typeface="Sakkal Majalla" panose="02000000000000000000" pitchFamily="2" charset="-78"/>
              <a:cs typeface="Sakkal Majalla" panose="02000000000000000000" pitchFamily="2" charset="-78"/>
            </a:endParaRPr>
          </a:p>
          <a:p>
            <a:pPr marL="446088" indent="-446088" algn="l" rtl="0">
              <a:lnSpc>
                <a:spcPct val="100000"/>
              </a:lnSpc>
              <a:buFont typeface="Wingdings" panose="05000000000000000000" pitchFamily="2" charset="2"/>
              <a:buChar char="ü"/>
            </a:pPr>
            <a:r>
              <a:rPr lang="en-GB" sz="2400" b="1" dirty="0">
                <a:latin typeface="Sakkal Majalla" panose="02000000000000000000" pitchFamily="2" charset="-78"/>
                <a:cs typeface="Sakkal Majalla" panose="02000000000000000000" pitchFamily="2" charset="-78"/>
              </a:rPr>
              <a:t>Objectives (</a:t>
            </a:r>
            <a:r>
              <a:rPr lang="ar-DZ" dirty="0"/>
              <a:t>أهداف</a:t>
            </a:r>
            <a:r>
              <a:rPr lang="en-GB" sz="2400" b="1" dirty="0">
                <a:latin typeface="Sakkal Majalla" panose="02000000000000000000" pitchFamily="2" charset="-78"/>
                <a:cs typeface="Sakkal Majalla" panose="02000000000000000000" pitchFamily="2" charset="-78"/>
              </a:rPr>
              <a:t>)</a:t>
            </a:r>
          </a:p>
          <a:p>
            <a:pPr marL="446088" indent="-446088" algn="l" rtl="0">
              <a:lnSpc>
                <a:spcPct val="100000"/>
              </a:lnSpc>
              <a:buFont typeface="Wingdings" panose="05000000000000000000" pitchFamily="2" charset="2"/>
              <a:buChar char="ü"/>
            </a:pPr>
            <a:r>
              <a:rPr lang="en-GB" sz="2400" b="1" dirty="0">
                <a:latin typeface="Sakkal Majalla" panose="02000000000000000000" pitchFamily="2" charset="-78"/>
                <a:cs typeface="Sakkal Majalla" panose="02000000000000000000" pitchFamily="2" charset="-78"/>
              </a:rPr>
              <a:t>Basic concepts and terminology (</a:t>
            </a:r>
            <a:r>
              <a:rPr lang="ar-DZ" dirty="0"/>
              <a:t>المفاهيم والمصطلحات الأساسية</a:t>
            </a:r>
            <a:r>
              <a:rPr lang="en-GB" sz="2400" b="1" dirty="0">
                <a:latin typeface="Sakkal Majalla" panose="02000000000000000000" pitchFamily="2" charset="-78"/>
                <a:cs typeface="Sakkal Majalla" panose="02000000000000000000" pitchFamily="2" charset="-78"/>
              </a:rPr>
              <a:t>)</a:t>
            </a:r>
          </a:p>
          <a:p>
            <a:pPr marL="446088" indent="-446088" algn="l" rtl="0">
              <a:lnSpc>
                <a:spcPct val="100000"/>
              </a:lnSpc>
              <a:buFont typeface="Wingdings" panose="05000000000000000000" pitchFamily="2" charset="2"/>
              <a:buChar char="ü"/>
            </a:pPr>
            <a:r>
              <a:rPr lang="en-GB" sz="2400" b="1" dirty="0">
                <a:latin typeface="Sakkal Majalla" panose="02000000000000000000" pitchFamily="2" charset="-78"/>
                <a:cs typeface="Sakkal Majalla" panose="02000000000000000000" pitchFamily="2" charset="-78"/>
              </a:rPr>
              <a:t>Operating System resource management  (</a:t>
            </a:r>
            <a:r>
              <a:rPr lang="ar-DZ" dirty="0"/>
              <a:t>إدارة موارد نظام التشغيل</a:t>
            </a:r>
            <a:r>
              <a:rPr lang="en-GB" sz="2400" b="1" dirty="0">
                <a:latin typeface="Sakkal Majalla" panose="02000000000000000000" pitchFamily="2" charset="-78"/>
                <a:cs typeface="Sakkal Majalla" panose="02000000000000000000" pitchFamily="2" charset="-78"/>
              </a:rPr>
              <a:t>)</a:t>
            </a:r>
          </a:p>
          <a:p>
            <a:pPr algn="l" rtl="0">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a:p>
            <a:pPr algn="l" rtl="0">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a:p>
            <a:pPr algn="l" rtl="0">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p:txBody>
      </p:sp>
      <p:pic>
        <p:nvPicPr>
          <p:cNvPr id="18" name="صورة 17" descr="صورة تحتوي على نص&#10;&#10;تم إنشاء الوصف تلقائياً">
            <a:extLst>
              <a:ext uri="{FF2B5EF4-FFF2-40B4-BE49-F238E27FC236}">
                <a16:creationId xmlns:a16="http://schemas.microsoft.com/office/drawing/2014/main" id="{A2796007-5A94-4264-931C-5B25895A4013}"/>
              </a:ext>
            </a:extLst>
          </p:cNvPr>
          <p:cNvPicPr>
            <a:picLocks noChangeAspect="1"/>
          </p:cNvPicPr>
          <p:nvPr/>
        </p:nvPicPr>
        <p:blipFill>
          <a:blip r:embed="rId2"/>
          <a:stretch>
            <a:fillRect/>
          </a:stretch>
        </p:blipFill>
        <p:spPr>
          <a:xfrm>
            <a:off x="7523770" y="1720820"/>
            <a:ext cx="4017857" cy="3876539"/>
          </a:xfrm>
          <a:prstGeom prst="rect">
            <a:avLst/>
          </a:prstGeom>
        </p:spPr>
      </p:pic>
    </p:spTree>
    <p:extLst>
      <p:ext uri="{BB962C8B-B14F-4D97-AF65-F5344CB8AC3E}">
        <p14:creationId xmlns:p14="http://schemas.microsoft.com/office/powerpoint/2010/main" val="1369567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15DAF-1B90-440D-94C2-2B542EEE07BB}"/>
              </a:ext>
            </a:extLst>
          </p:cNvPr>
          <p:cNvSpPr>
            <a:spLocks noGrp="1"/>
          </p:cNvSpPr>
          <p:nvPr>
            <p:ph type="title" idx="4294967295"/>
          </p:nvPr>
        </p:nvSpPr>
        <p:spPr>
          <a:xfrm>
            <a:off x="-78378" y="2802973"/>
            <a:ext cx="3455987" cy="1006475"/>
          </a:xfrm>
        </p:spPr>
        <p:txBody>
          <a:bodyPr>
            <a:normAutofit/>
          </a:bodyPr>
          <a:lstStyle/>
          <a:p>
            <a:r>
              <a:rPr lang="en-US" b="1" dirty="0">
                <a:latin typeface="Sakkal Majalla" panose="02000000000000000000" pitchFamily="2" charset="-78"/>
                <a:ea typeface="+mn-ea"/>
                <a:cs typeface="Sakkal Majalla" panose="02000000000000000000" pitchFamily="2" charset="-78"/>
              </a:rPr>
              <a:t>Objectives</a:t>
            </a:r>
            <a:endParaRPr lang="en-GB" b="1" dirty="0">
              <a:latin typeface="Sakkal Majalla" panose="02000000000000000000" pitchFamily="2" charset="-78"/>
              <a:ea typeface="+mn-ea"/>
              <a:cs typeface="Sakkal Majalla" panose="02000000000000000000" pitchFamily="2" charset="-78"/>
            </a:endParaRPr>
          </a:p>
        </p:txBody>
      </p:sp>
      <p:grpSp>
        <p:nvGrpSpPr>
          <p:cNvPr id="3" name="Group 2">
            <a:extLst>
              <a:ext uri="{FF2B5EF4-FFF2-40B4-BE49-F238E27FC236}">
                <a16:creationId xmlns:a16="http://schemas.microsoft.com/office/drawing/2014/main" id="{927AAE41-E47F-442D-B9F7-F715FCAC5BDA}"/>
              </a:ext>
            </a:extLst>
          </p:cNvPr>
          <p:cNvGrpSpPr/>
          <p:nvPr/>
        </p:nvGrpSpPr>
        <p:grpSpPr>
          <a:xfrm>
            <a:off x="3711388" y="448236"/>
            <a:ext cx="4935080" cy="1694330"/>
            <a:chOff x="1855688" y="3215591"/>
            <a:chExt cx="4261117" cy="1499161"/>
          </a:xfrm>
        </p:grpSpPr>
        <p:grpSp>
          <p:nvGrpSpPr>
            <p:cNvPr id="37" name="Group 12">
              <a:extLst>
                <a:ext uri="{FF2B5EF4-FFF2-40B4-BE49-F238E27FC236}">
                  <a16:creationId xmlns:a16="http://schemas.microsoft.com/office/drawing/2014/main" id="{574E4866-B610-4220-B7AB-C0DB18EAB946}"/>
                </a:ext>
              </a:extLst>
            </p:cNvPr>
            <p:cNvGrpSpPr/>
            <p:nvPr/>
          </p:nvGrpSpPr>
          <p:grpSpPr>
            <a:xfrm>
              <a:off x="1855688" y="3215591"/>
              <a:ext cx="4261117" cy="923677"/>
              <a:chOff x="2489200" y="3676819"/>
              <a:chExt cx="4261117" cy="923677"/>
            </a:xfrm>
          </p:grpSpPr>
          <p:sp>
            <p:nvSpPr>
              <p:cNvPr id="39" name="Rectangle 6">
                <a:extLst>
                  <a:ext uri="{FF2B5EF4-FFF2-40B4-BE49-F238E27FC236}">
                    <a16:creationId xmlns:a16="http://schemas.microsoft.com/office/drawing/2014/main" id="{59BF2278-E6A1-483D-8721-F392B7F455F9}"/>
                  </a:ext>
                </a:extLst>
              </p:cNvPr>
              <p:cNvSpPr/>
              <p:nvPr/>
            </p:nvSpPr>
            <p:spPr>
              <a:xfrm>
                <a:off x="2489200" y="3681225"/>
                <a:ext cx="4261117" cy="919271"/>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8" name="Flowchart: Delay 5">
                <a:extLst>
                  <a:ext uri="{FF2B5EF4-FFF2-40B4-BE49-F238E27FC236}">
                    <a16:creationId xmlns:a16="http://schemas.microsoft.com/office/drawing/2014/main" id="{5ECC8CF5-9973-495B-8306-2903F1C57D07}"/>
                  </a:ext>
                </a:extLst>
              </p:cNvPr>
              <p:cNvSpPr/>
              <p:nvPr/>
            </p:nvSpPr>
            <p:spPr>
              <a:xfrm rot="10800000" flipH="1" flipV="1">
                <a:off x="2489200" y="3676819"/>
                <a:ext cx="889077" cy="922881"/>
              </a:xfrm>
              <a:prstGeom prst="flowChartDelay">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b="1" dirty="0"/>
                  <a:t>1</a:t>
                </a:r>
                <a:endParaRPr lang="en-GB" sz="3200" b="1" dirty="0"/>
              </a:p>
            </p:txBody>
          </p:sp>
        </p:grpSp>
        <p:sp>
          <p:nvSpPr>
            <p:cNvPr id="40" name="TextBox 14">
              <a:extLst>
                <a:ext uri="{FF2B5EF4-FFF2-40B4-BE49-F238E27FC236}">
                  <a16:creationId xmlns:a16="http://schemas.microsoft.com/office/drawing/2014/main" id="{70755AC4-C702-43AA-8BAC-6ED3EE43C85B}"/>
                </a:ext>
              </a:extLst>
            </p:cNvPr>
            <p:cNvSpPr txBox="1"/>
            <p:nvPr/>
          </p:nvSpPr>
          <p:spPr>
            <a:xfrm>
              <a:off x="2760062" y="3316326"/>
              <a:ext cx="3270434" cy="1398426"/>
            </a:xfrm>
            <a:prstGeom prst="rect">
              <a:avLst/>
            </a:prstGeom>
            <a:solidFill>
              <a:schemeClr val="bg1"/>
            </a:solidFill>
          </p:spPr>
          <p:txBody>
            <a:bodyPr wrap="square" rtlCol="0">
              <a:spAutoFit/>
            </a:bodyPr>
            <a:lstStyle/>
            <a:p>
              <a:pPr fontAlgn="auto">
                <a:spcBef>
                  <a:spcPts val="0"/>
                </a:spcBef>
                <a:spcAft>
                  <a:spcPts val="0"/>
                </a:spcAft>
              </a:pPr>
              <a:r>
                <a:rPr lang="en-GB" altLang="ar-EG" sz="2400" b="1" dirty="0">
                  <a:latin typeface="Sakkal Majalla" panose="02000000000000000000" pitchFamily="2" charset="-78"/>
                  <a:cs typeface="Sakkal Majalla" panose="02000000000000000000" pitchFamily="2" charset="-78"/>
                </a:rPr>
                <a:t>Being aware of the different terminologies used around OS (</a:t>
              </a:r>
              <a:r>
                <a:rPr lang="ar-DZ" dirty="0"/>
                <a:t>التوعية بالمصطلحات المختلفة المستخدمة فيما يتعلق بنظام التشغيل</a:t>
              </a:r>
              <a:r>
                <a:rPr lang="en-GB" altLang="ar-EG" sz="2400" b="1" dirty="0">
                  <a:latin typeface="Sakkal Majalla" panose="02000000000000000000" pitchFamily="2" charset="-78"/>
                  <a:cs typeface="Sakkal Majalla" panose="02000000000000000000" pitchFamily="2" charset="-78"/>
                </a:rPr>
                <a:t>)</a:t>
              </a:r>
              <a:endParaRPr lang="en-US" altLang="ar-EG" sz="2400" b="1" dirty="0">
                <a:latin typeface="Sakkal Majalla" panose="02000000000000000000" pitchFamily="2" charset="-78"/>
                <a:cs typeface="Sakkal Majalla" panose="02000000000000000000" pitchFamily="2" charset="-78"/>
              </a:endParaRPr>
            </a:p>
          </p:txBody>
        </p:sp>
      </p:grpSp>
      <p:grpSp>
        <p:nvGrpSpPr>
          <p:cNvPr id="20" name="Group 19">
            <a:extLst>
              <a:ext uri="{FF2B5EF4-FFF2-40B4-BE49-F238E27FC236}">
                <a16:creationId xmlns:a16="http://schemas.microsoft.com/office/drawing/2014/main" id="{33ED4C90-B57E-4544-ADCF-B4A8F17C0833}"/>
              </a:ext>
            </a:extLst>
          </p:cNvPr>
          <p:cNvGrpSpPr/>
          <p:nvPr/>
        </p:nvGrpSpPr>
        <p:grpSpPr>
          <a:xfrm>
            <a:off x="3989683" y="2115244"/>
            <a:ext cx="4548330" cy="1694204"/>
            <a:chOff x="1855688" y="3202014"/>
            <a:chExt cx="4261117" cy="1509384"/>
          </a:xfrm>
        </p:grpSpPr>
        <p:grpSp>
          <p:nvGrpSpPr>
            <p:cNvPr id="21" name="Group 12">
              <a:extLst>
                <a:ext uri="{FF2B5EF4-FFF2-40B4-BE49-F238E27FC236}">
                  <a16:creationId xmlns:a16="http://schemas.microsoft.com/office/drawing/2014/main" id="{F1F2903B-BE49-44D7-9218-8857A4548621}"/>
                </a:ext>
              </a:extLst>
            </p:cNvPr>
            <p:cNvGrpSpPr/>
            <p:nvPr/>
          </p:nvGrpSpPr>
          <p:grpSpPr>
            <a:xfrm>
              <a:off x="1855688" y="3202014"/>
              <a:ext cx="4261117" cy="931673"/>
              <a:chOff x="2489200" y="3663242"/>
              <a:chExt cx="4261117" cy="931673"/>
            </a:xfrm>
          </p:grpSpPr>
          <p:sp>
            <p:nvSpPr>
              <p:cNvPr id="23" name="Rectangle 6">
                <a:extLst>
                  <a:ext uri="{FF2B5EF4-FFF2-40B4-BE49-F238E27FC236}">
                    <a16:creationId xmlns:a16="http://schemas.microsoft.com/office/drawing/2014/main" id="{42DDA890-32D5-42B7-86C4-68F8585246BC}"/>
                  </a:ext>
                </a:extLst>
              </p:cNvPr>
              <p:cNvSpPr/>
              <p:nvPr/>
            </p:nvSpPr>
            <p:spPr>
              <a:xfrm>
                <a:off x="2489200" y="3675644"/>
                <a:ext cx="4261117" cy="919271"/>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Flowchart: Delay 5">
                <a:extLst>
                  <a:ext uri="{FF2B5EF4-FFF2-40B4-BE49-F238E27FC236}">
                    <a16:creationId xmlns:a16="http://schemas.microsoft.com/office/drawing/2014/main" id="{1097C678-CC3C-4DD0-B8F3-EEFA6093F6B6}"/>
                  </a:ext>
                </a:extLst>
              </p:cNvPr>
              <p:cNvSpPr/>
              <p:nvPr/>
            </p:nvSpPr>
            <p:spPr>
              <a:xfrm rot="10800000" flipH="1" flipV="1">
                <a:off x="2489200" y="3663242"/>
                <a:ext cx="889077" cy="922881"/>
              </a:xfrm>
              <a:prstGeom prst="flowChartDelay">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t>2</a:t>
                </a:r>
              </a:p>
            </p:txBody>
          </p:sp>
        </p:grpSp>
        <p:sp>
          <p:nvSpPr>
            <p:cNvPr id="22" name="TextBox 14">
              <a:extLst>
                <a:ext uri="{FF2B5EF4-FFF2-40B4-BE49-F238E27FC236}">
                  <a16:creationId xmlns:a16="http://schemas.microsoft.com/office/drawing/2014/main" id="{92653235-422A-4C64-B5F7-D430BD645EEB}"/>
                </a:ext>
              </a:extLst>
            </p:cNvPr>
            <p:cNvSpPr txBox="1"/>
            <p:nvPr/>
          </p:nvSpPr>
          <p:spPr>
            <a:xfrm>
              <a:off x="2760063" y="3312972"/>
              <a:ext cx="3134474" cy="1398426"/>
            </a:xfrm>
            <a:prstGeom prst="rect">
              <a:avLst/>
            </a:prstGeom>
            <a:solidFill>
              <a:schemeClr val="bg1"/>
            </a:solidFill>
          </p:spPr>
          <p:txBody>
            <a:bodyPr wrap="square" rtlCol="0">
              <a:spAutoFit/>
            </a:bodyPr>
            <a:lstStyle/>
            <a:p>
              <a:pPr fontAlgn="auto">
                <a:spcBef>
                  <a:spcPts val="0"/>
                </a:spcBef>
                <a:spcAft>
                  <a:spcPts val="0"/>
                </a:spcAft>
              </a:pPr>
              <a:r>
                <a:rPr lang="en-GB" altLang="ar-EG" sz="2400" b="1" dirty="0">
                  <a:latin typeface="Sakkal Majalla" panose="02000000000000000000" pitchFamily="2" charset="-78"/>
                  <a:cs typeface="Sakkal Majalla" panose="02000000000000000000" pitchFamily="2" charset="-78"/>
                </a:rPr>
                <a:t>Ability to</a:t>
              </a:r>
              <a:r>
                <a:rPr lang="en-US" altLang="ar-EG" sz="2400" b="1" dirty="0">
                  <a:latin typeface="Sakkal Majalla" panose="02000000000000000000" pitchFamily="2" charset="-78"/>
                  <a:cs typeface="Sakkal Majalla" panose="02000000000000000000" pitchFamily="2" charset="-78"/>
                </a:rPr>
                <a:t> defined the role of basic computer components. (</a:t>
              </a:r>
              <a:r>
                <a:rPr lang="ar-DZ" dirty="0"/>
                <a:t>القدرة على تعريف دور المكونات الأساسية للحاسوب.</a:t>
              </a:r>
              <a:r>
                <a:rPr lang="en-US" altLang="ar-EG" sz="2400" b="1" dirty="0">
                  <a:latin typeface="Sakkal Majalla" panose="02000000000000000000" pitchFamily="2" charset="-78"/>
                  <a:cs typeface="Sakkal Majalla" panose="02000000000000000000" pitchFamily="2" charset="-78"/>
                </a:rPr>
                <a:t>)</a:t>
              </a:r>
            </a:p>
          </p:txBody>
        </p:sp>
      </p:grpSp>
      <p:grpSp>
        <p:nvGrpSpPr>
          <p:cNvPr id="25" name="Group 24">
            <a:extLst>
              <a:ext uri="{FF2B5EF4-FFF2-40B4-BE49-F238E27FC236}">
                <a16:creationId xmlns:a16="http://schemas.microsoft.com/office/drawing/2014/main" id="{D6F24095-E142-4F2E-BA13-BFD166206100}"/>
              </a:ext>
            </a:extLst>
          </p:cNvPr>
          <p:cNvGrpSpPr/>
          <p:nvPr/>
        </p:nvGrpSpPr>
        <p:grpSpPr>
          <a:xfrm>
            <a:off x="3989683" y="3809448"/>
            <a:ext cx="4656784" cy="2317286"/>
            <a:chOff x="1855688" y="3215591"/>
            <a:chExt cx="4261117" cy="1591381"/>
          </a:xfrm>
        </p:grpSpPr>
        <p:grpSp>
          <p:nvGrpSpPr>
            <p:cNvPr id="26" name="Group 12">
              <a:extLst>
                <a:ext uri="{FF2B5EF4-FFF2-40B4-BE49-F238E27FC236}">
                  <a16:creationId xmlns:a16="http://schemas.microsoft.com/office/drawing/2014/main" id="{0A6DB6F1-3A43-492D-8AC3-F7CFE086E5D0}"/>
                </a:ext>
              </a:extLst>
            </p:cNvPr>
            <p:cNvGrpSpPr/>
            <p:nvPr/>
          </p:nvGrpSpPr>
          <p:grpSpPr>
            <a:xfrm>
              <a:off x="1855688" y="3215591"/>
              <a:ext cx="4261117" cy="1591381"/>
              <a:chOff x="2489200" y="3676819"/>
              <a:chExt cx="4261117" cy="1591381"/>
            </a:xfrm>
          </p:grpSpPr>
          <p:sp>
            <p:nvSpPr>
              <p:cNvPr id="28" name="Rectangle 6">
                <a:extLst>
                  <a:ext uri="{FF2B5EF4-FFF2-40B4-BE49-F238E27FC236}">
                    <a16:creationId xmlns:a16="http://schemas.microsoft.com/office/drawing/2014/main" id="{9C197BCA-D923-4957-88B9-49AE01978F79}"/>
                  </a:ext>
                </a:extLst>
              </p:cNvPr>
              <p:cNvSpPr/>
              <p:nvPr/>
            </p:nvSpPr>
            <p:spPr>
              <a:xfrm>
                <a:off x="2489200" y="3681225"/>
                <a:ext cx="4261117" cy="1586975"/>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Flowchart: Delay 5">
                <a:extLst>
                  <a:ext uri="{FF2B5EF4-FFF2-40B4-BE49-F238E27FC236}">
                    <a16:creationId xmlns:a16="http://schemas.microsoft.com/office/drawing/2014/main" id="{3D9EC971-54E4-4119-AA64-5579973BD173}"/>
                  </a:ext>
                </a:extLst>
              </p:cNvPr>
              <p:cNvSpPr/>
              <p:nvPr/>
            </p:nvSpPr>
            <p:spPr>
              <a:xfrm rot="10800000" flipH="1" flipV="1">
                <a:off x="2489200" y="3676819"/>
                <a:ext cx="889077" cy="922881"/>
              </a:xfrm>
              <a:prstGeom prst="flowChartDelay">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t>3</a:t>
                </a:r>
              </a:p>
            </p:txBody>
          </p:sp>
        </p:grpSp>
        <p:sp>
          <p:nvSpPr>
            <p:cNvPr id="27" name="TextBox 14">
              <a:extLst>
                <a:ext uri="{FF2B5EF4-FFF2-40B4-BE49-F238E27FC236}">
                  <a16:creationId xmlns:a16="http://schemas.microsoft.com/office/drawing/2014/main" id="{9C3FCA68-888E-4562-A331-B951C30D2051}"/>
                </a:ext>
              </a:extLst>
            </p:cNvPr>
            <p:cNvSpPr txBox="1"/>
            <p:nvPr/>
          </p:nvSpPr>
          <p:spPr>
            <a:xfrm>
              <a:off x="2744765" y="3391292"/>
              <a:ext cx="3270434" cy="824318"/>
            </a:xfrm>
            <a:prstGeom prst="rect">
              <a:avLst/>
            </a:prstGeom>
            <a:solidFill>
              <a:schemeClr val="bg1"/>
            </a:solidFill>
          </p:spPr>
          <p:txBody>
            <a:bodyPr wrap="square" rtlCol="0">
              <a:spAutoFit/>
            </a:bodyPr>
            <a:lstStyle/>
            <a:p>
              <a:pPr fontAlgn="auto">
                <a:spcBef>
                  <a:spcPts val="0"/>
                </a:spcBef>
                <a:spcAft>
                  <a:spcPts val="0"/>
                </a:spcAft>
              </a:pPr>
              <a:r>
                <a:rPr lang="en-GB" altLang="ar-EG" sz="2400" b="1" dirty="0">
                  <a:latin typeface="Sakkal Majalla" panose="02000000000000000000" pitchFamily="2" charset="-78"/>
                  <a:cs typeface="Sakkal Majalla" panose="02000000000000000000" pitchFamily="2" charset="-78"/>
                </a:rPr>
                <a:t>The steps and how resources are managed. </a:t>
              </a:r>
              <a:r>
                <a:rPr lang="ar-DZ" altLang="ar-EG" sz="2400" b="1" dirty="0">
                  <a:latin typeface="Sakkal Majalla" panose="02000000000000000000" pitchFamily="2" charset="-78"/>
                  <a:cs typeface="Sakkal Majalla" panose="02000000000000000000" pitchFamily="2" charset="-78"/>
                </a:rPr>
                <a:t>المفاهيم والمصطلحات الأساسية</a:t>
              </a:r>
              <a:r>
                <a:rPr lang="en-GB" altLang="ar-EG" sz="2400" b="1" dirty="0">
                  <a:latin typeface="Sakkal Majalla" panose="02000000000000000000" pitchFamily="2" charset="-78"/>
                  <a:cs typeface="Sakkal Majalla" panose="02000000000000000000" pitchFamily="2" charset="-78"/>
                </a:rPr>
                <a:t>)</a:t>
              </a:r>
              <a:endParaRPr lang="en-US" altLang="ar-EG" sz="2400" b="1" dirty="0">
                <a:latin typeface="Sakkal Majalla" panose="02000000000000000000" pitchFamily="2" charset="-78"/>
                <a:cs typeface="Sakkal Majalla" panose="02000000000000000000" pitchFamily="2" charset="-78"/>
              </a:endParaRPr>
            </a:p>
          </p:txBody>
        </p:sp>
      </p:grpSp>
    </p:spTree>
    <p:extLst>
      <p:ext uri="{BB962C8B-B14F-4D97-AF65-F5344CB8AC3E}">
        <p14:creationId xmlns:p14="http://schemas.microsoft.com/office/powerpoint/2010/main" val="2677307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algn="r">
              <a:lnSpc>
                <a:spcPct val="150000"/>
              </a:lnSpc>
            </a:pPr>
            <a:endParaRPr lang="ar-SA" sz="3200" b="1" kern="0" dirty="0">
              <a:solidFill>
                <a:schemeClr val="tx1"/>
              </a:solidFill>
              <a:latin typeface="Sakkal Majalla" panose="02000000000000000000" pitchFamily="2" charset="-78"/>
              <a:cs typeface="Sakkal Majalla" panose="02000000000000000000" pitchFamily="2" charset="-78"/>
            </a:endParaRPr>
          </a:p>
        </p:txBody>
      </p:sp>
      <p:sp>
        <p:nvSpPr>
          <p:cNvPr id="5" name="Rectangle 6">
            <a:extLst>
              <a:ext uri="{FF2B5EF4-FFF2-40B4-BE49-F238E27FC236}">
                <a16:creationId xmlns:a16="http://schemas.microsoft.com/office/drawing/2014/main" id="{83B18D90-C335-4622-9E2C-B55E3636FC08}"/>
              </a:ext>
            </a:extLst>
          </p:cNvPr>
          <p:cNvSpPr/>
          <p:nvPr/>
        </p:nvSpPr>
        <p:spPr>
          <a:xfrm>
            <a:off x="915739" y="1015955"/>
            <a:ext cx="10272501" cy="668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7">
            <a:extLst>
              <a:ext uri="{FF2B5EF4-FFF2-40B4-BE49-F238E27FC236}">
                <a16:creationId xmlns:a16="http://schemas.microsoft.com/office/drawing/2014/main" id="{2C9CC049-BBD5-4908-B04D-9CAD2043943C}"/>
              </a:ext>
            </a:extLst>
          </p:cNvPr>
          <p:cNvSpPr txBox="1"/>
          <p:nvPr/>
        </p:nvSpPr>
        <p:spPr>
          <a:xfrm>
            <a:off x="915739" y="1058059"/>
            <a:ext cx="10272501" cy="646331"/>
          </a:xfrm>
          <a:prstGeom prst="rect">
            <a:avLst/>
          </a:prstGeom>
          <a:noFill/>
        </p:spPr>
        <p:txBody>
          <a:bodyPr wrap="square">
            <a:spAutoFit/>
          </a:bodyPr>
          <a:lstStyle/>
          <a:p>
            <a:pPr algn="ctr" rtl="1"/>
            <a:r>
              <a:rPr lang="en-GB" sz="3600" b="1" kern="0" dirty="0">
                <a:latin typeface="Sakkal Majalla" panose="02000000000000000000" pitchFamily="2" charset="-78"/>
                <a:cs typeface="Sakkal Majalla" panose="02000000000000000000" pitchFamily="2" charset="-78"/>
              </a:rPr>
              <a:t>Basic Concepts and Terminology</a:t>
            </a:r>
            <a:endParaRPr lang="en-GB" sz="3600" dirty="0"/>
          </a:p>
        </p:txBody>
      </p:sp>
      <p:sp>
        <p:nvSpPr>
          <p:cNvPr id="8" name="مربع نص 2">
            <a:extLst>
              <a:ext uri="{FF2B5EF4-FFF2-40B4-BE49-F238E27FC236}">
                <a16:creationId xmlns:a16="http://schemas.microsoft.com/office/drawing/2014/main" id="{85A8222B-B1EE-384D-DC2A-7DCBFCDA62F2}"/>
              </a:ext>
            </a:extLst>
          </p:cNvPr>
          <p:cNvSpPr txBox="1"/>
          <p:nvPr/>
        </p:nvSpPr>
        <p:spPr>
          <a:xfrm>
            <a:off x="897719" y="1932728"/>
            <a:ext cx="10272501" cy="3949864"/>
          </a:xfrm>
          <a:prstGeom prst="rect">
            <a:avLst/>
          </a:prstGeom>
          <a:noFill/>
        </p:spPr>
        <p:txBody>
          <a:bodyPr wrap="square" rtlCol="1">
            <a:spAutoFit/>
          </a:bodyPr>
          <a:lstStyle/>
          <a:p>
            <a:pPr algn="just"/>
            <a:r>
              <a:rPr lang="en-US" sz="2400" dirty="0"/>
              <a:t>To understand how different resources are managed, it is essential to have a basic knowledge of the main resources' role, as well as how they relate to each other which would cover in three areas: (</a:t>
            </a:r>
            <a:br>
              <a:rPr lang="ar-DZ" sz="2400" dirty="0"/>
            </a:br>
            <a:r>
              <a:rPr lang="ar-DZ" dirty="0"/>
              <a:t>لفهم كيفية إدارة الموارد المختلفة، من الضروري أن يكون لديك معرفة أساسية بدور الموارد الرئيسية، وكيفية ارتباطها ببعضها البعض والتي ستغطيها في ثلاث مجالات.</a:t>
            </a:r>
            <a:r>
              <a:rPr lang="en-US" sz="2400" dirty="0"/>
              <a:t>)</a:t>
            </a:r>
          </a:p>
          <a:p>
            <a:pPr marL="800100" lvl="1" indent="-342900" algn="just">
              <a:lnSpc>
                <a:spcPct val="200000"/>
              </a:lnSpc>
              <a:buFont typeface="Wingdings" panose="05000000000000000000" pitchFamily="2" charset="2"/>
              <a:buChar char="q"/>
            </a:pPr>
            <a:r>
              <a:rPr lang="en-GB" sz="2400" dirty="0"/>
              <a:t>Computer hardware structure terminology (</a:t>
            </a:r>
            <a:r>
              <a:rPr lang="ar-DZ" dirty="0"/>
              <a:t>مصطلحات هيكل الأجهزة الحاسوبية</a:t>
            </a:r>
            <a:r>
              <a:rPr lang="en-GB" sz="2400" dirty="0"/>
              <a:t>)</a:t>
            </a:r>
          </a:p>
          <a:p>
            <a:pPr marL="800100" lvl="1" indent="-342900" algn="just">
              <a:lnSpc>
                <a:spcPct val="200000"/>
              </a:lnSpc>
              <a:buFont typeface="Wingdings" panose="05000000000000000000" pitchFamily="2" charset="2"/>
              <a:buChar char="q"/>
            </a:pPr>
            <a:r>
              <a:rPr lang="en-GB" sz="2400" dirty="0"/>
              <a:t>Programming terminology (</a:t>
            </a:r>
            <a:r>
              <a:rPr lang="ar-DZ" dirty="0"/>
              <a:t>مصطلحات البرمجة</a:t>
            </a:r>
            <a:r>
              <a:rPr lang="en-GB" sz="2400" dirty="0"/>
              <a:t>)</a:t>
            </a:r>
          </a:p>
          <a:p>
            <a:pPr marL="800100" lvl="1" indent="-342900" algn="just">
              <a:lnSpc>
                <a:spcPct val="200000"/>
              </a:lnSpc>
              <a:buFont typeface="Wingdings" panose="05000000000000000000" pitchFamily="2" charset="2"/>
              <a:buChar char="q"/>
            </a:pPr>
            <a:r>
              <a:rPr lang="en-GB" sz="2400" dirty="0"/>
              <a:t>Operating system terminology (</a:t>
            </a:r>
            <a:r>
              <a:rPr lang="ar-DZ" dirty="0"/>
              <a:t>مصطلحات نظام التشغيل</a:t>
            </a:r>
            <a:r>
              <a:rPr lang="en-GB" sz="2400" dirty="0"/>
              <a:t>)</a:t>
            </a:r>
          </a:p>
        </p:txBody>
      </p:sp>
    </p:spTree>
    <p:extLst>
      <p:ext uri="{BB962C8B-B14F-4D97-AF65-F5344CB8AC3E}">
        <p14:creationId xmlns:p14="http://schemas.microsoft.com/office/powerpoint/2010/main" val="1193400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35D70921-3B2E-4FF4-9EDA-D5CD70D8957D}"/>
              </a:ext>
            </a:extLst>
          </p:cNvPr>
          <p:cNvSpPr/>
          <p:nvPr/>
        </p:nvSpPr>
        <p:spPr>
          <a:xfrm>
            <a:off x="307484" y="985710"/>
            <a:ext cx="11577032" cy="5245171"/>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lgn="ctr"/>
            <a:endParaRPr lang="ar-SA" sz="2000" dirty="0">
              <a:solidFill>
                <a:schemeClr val="tx1"/>
              </a:solidFill>
            </a:endParaRPr>
          </a:p>
        </p:txBody>
      </p:sp>
      <p:sp>
        <p:nvSpPr>
          <p:cNvPr id="5" name="مستطيل 4">
            <a:extLst>
              <a:ext uri="{FF2B5EF4-FFF2-40B4-BE49-F238E27FC236}">
                <a16:creationId xmlns:a16="http://schemas.microsoft.com/office/drawing/2014/main" id="{887D9A4B-0ED2-4FC7-BB79-8B2C85AFEFC4}"/>
              </a:ext>
            </a:extLst>
          </p:cNvPr>
          <p:cNvSpPr/>
          <p:nvPr/>
        </p:nvSpPr>
        <p:spPr>
          <a:xfrm>
            <a:off x="1212976" y="627118"/>
            <a:ext cx="3174631" cy="7171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ربع نص 2">
            <a:extLst>
              <a:ext uri="{FF2B5EF4-FFF2-40B4-BE49-F238E27FC236}">
                <a16:creationId xmlns:a16="http://schemas.microsoft.com/office/drawing/2014/main" id="{A538DADE-5A78-BEFF-8B3C-90FE600B0F3F}"/>
              </a:ext>
            </a:extLst>
          </p:cNvPr>
          <p:cNvSpPr txBox="1"/>
          <p:nvPr/>
        </p:nvSpPr>
        <p:spPr>
          <a:xfrm>
            <a:off x="307484" y="1740278"/>
            <a:ext cx="11577032" cy="4401205"/>
          </a:xfrm>
          <a:prstGeom prst="rect">
            <a:avLst/>
          </a:prstGeom>
          <a:noFill/>
        </p:spPr>
        <p:txBody>
          <a:bodyPr wrap="square" rtlCol="1">
            <a:spAutoFit/>
          </a:bodyPr>
          <a:lstStyle/>
          <a:p>
            <a:pPr marL="812800" lvl="1" indent="-355600" algn="just">
              <a:buFont typeface="Wingdings" panose="05000000000000000000" pitchFamily="2" charset="2"/>
              <a:buChar char="Ø"/>
            </a:pPr>
            <a:r>
              <a:rPr lang="en-US" altLang="ar-EG" sz="2800" b="1" dirty="0">
                <a:latin typeface="Sakkal Majalla" panose="02000000000000000000" pitchFamily="2" charset="-78"/>
                <a:cs typeface="Sakkal Majalla" panose="02000000000000000000" pitchFamily="2" charset="-78"/>
              </a:rPr>
              <a:t>First </a:t>
            </a:r>
            <a:r>
              <a:rPr lang="en-US" altLang="ar-EG" sz="2800" b="1" dirty="0">
                <a:solidFill>
                  <a:schemeClr val="accent6">
                    <a:lumMod val="75000"/>
                  </a:schemeClr>
                </a:solidFill>
                <a:latin typeface="Sakkal Majalla" panose="02000000000000000000" pitchFamily="2" charset="-78"/>
                <a:cs typeface="Sakkal Majalla" panose="02000000000000000000" pitchFamily="2" charset="-78"/>
              </a:rPr>
              <a:t>main memory </a:t>
            </a:r>
            <a:r>
              <a:rPr lang="en-US" altLang="ar-EG" sz="2800" b="1" dirty="0">
                <a:solidFill>
                  <a:schemeClr val="tx1"/>
                </a:solidFill>
                <a:latin typeface="Sakkal Majalla" panose="02000000000000000000" pitchFamily="2" charset="-78"/>
                <a:cs typeface="Sakkal Majalla" panose="02000000000000000000" pitchFamily="2" charset="-78"/>
              </a:rPr>
              <a:t>(active) storage, stores </a:t>
            </a:r>
            <a:r>
              <a:rPr lang="en-US" altLang="ar-EG" sz="2800" b="1" u="sng" dirty="0">
                <a:solidFill>
                  <a:schemeClr val="tx1"/>
                </a:solidFill>
                <a:latin typeface="Sakkal Majalla" panose="02000000000000000000" pitchFamily="2" charset="-78"/>
                <a:cs typeface="Sakkal Majalla" panose="02000000000000000000" pitchFamily="2" charset="-78"/>
              </a:rPr>
              <a:t>instructions </a:t>
            </a:r>
            <a:r>
              <a:rPr lang="en-US" altLang="ar-EG" sz="2800" b="1" dirty="0">
                <a:solidFill>
                  <a:schemeClr val="tx1"/>
                </a:solidFill>
                <a:latin typeface="Sakkal Majalla" panose="02000000000000000000" pitchFamily="2" charset="-78"/>
                <a:cs typeface="Sakkal Majalla" panose="02000000000000000000" pitchFamily="2" charset="-78"/>
              </a:rPr>
              <a:t>and </a:t>
            </a:r>
            <a:r>
              <a:rPr lang="en-US" altLang="ar-EG" sz="2800" b="1" u="sng" dirty="0">
                <a:solidFill>
                  <a:schemeClr val="tx1"/>
                </a:solidFill>
                <a:latin typeface="Sakkal Majalla" panose="02000000000000000000" pitchFamily="2" charset="-78"/>
                <a:cs typeface="Sakkal Majalla" panose="02000000000000000000" pitchFamily="2" charset="-78"/>
              </a:rPr>
              <a:t>data</a:t>
            </a:r>
            <a:r>
              <a:rPr lang="en-US" altLang="ar-EG" sz="2800" b="1" dirty="0">
                <a:solidFill>
                  <a:schemeClr val="tx1"/>
                </a:solidFill>
                <a:latin typeface="Sakkal Majalla" panose="02000000000000000000" pitchFamily="2" charset="-78"/>
                <a:cs typeface="Sakkal Majalla" panose="02000000000000000000" pitchFamily="2" charset="-78"/>
              </a:rPr>
              <a:t>. (</a:t>
            </a:r>
            <a:br>
              <a:rPr lang="ar-DZ" sz="2800" dirty="0"/>
            </a:br>
            <a:r>
              <a:rPr lang="ar-DZ" dirty="0"/>
              <a:t>الذاكرة الرئيسية الأولية (النشطة)، تخزن التعليمات والبيانات.</a:t>
            </a:r>
            <a:r>
              <a:rPr lang="en-US" altLang="ar-EG" sz="2800" b="1" dirty="0">
                <a:solidFill>
                  <a:schemeClr val="tx1"/>
                </a:solidFill>
                <a:latin typeface="Sakkal Majalla" panose="02000000000000000000" pitchFamily="2" charset="-78"/>
                <a:cs typeface="Sakkal Majalla" panose="02000000000000000000" pitchFamily="2" charset="-78"/>
              </a:rPr>
              <a:t>)</a:t>
            </a:r>
            <a:endParaRPr lang="en-US" sz="2800" b="1" dirty="0">
              <a:latin typeface="Sakkal Majalla" panose="02000000000000000000" pitchFamily="2" charset="-78"/>
              <a:cs typeface="Sakkal Majalla" panose="02000000000000000000" pitchFamily="2" charset="-78"/>
            </a:endParaRPr>
          </a:p>
          <a:p>
            <a:pPr marL="812800" lvl="1" indent="-355600" algn="just">
              <a:buFont typeface="Wingdings" panose="05000000000000000000" pitchFamily="2" charset="2"/>
              <a:buChar char="Ø"/>
            </a:pPr>
            <a:r>
              <a:rPr lang="en-US" sz="2800" b="1" dirty="0">
                <a:latin typeface="Sakkal Majalla" panose="02000000000000000000" pitchFamily="2" charset="-78"/>
                <a:cs typeface="Sakkal Majalla" panose="02000000000000000000" pitchFamily="2" charset="-78"/>
              </a:rPr>
              <a:t>There are different processors in a computer, which are connected to the memory. (</a:t>
            </a:r>
            <a:r>
              <a:rPr lang="ar-DZ" dirty="0"/>
              <a:t>هناك معالجات مختلفة في الحاسوب، تتصل بالذاكرة.</a:t>
            </a:r>
            <a:r>
              <a:rPr lang="en-US" sz="2800" b="1" dirty="0">
                <a:latin typeface="Sakkal Majalla" panose="02000000000000000000" pitchFamily="2" charset="-78"/>
                <a:cs typeface="Sakkal Majalla" panose="02000000000000000000" pitchFamily="2" charset="-78"/>
              </a:rPr>
              <a:t>)</a:t>
            </a:r>
          </a:p>
          <a:p>
            <a:pPr marL="812800" lvl="1" indent="-355600" algn="just">
              <a:buFont typeface="Wingdings" panose="05000000000000000000" pitchFamily="2" charset="2"/>
              <a:buChar char="Ø"/>
            </a:pPr>
            <a:r>
              <a:rPr lang="en-US" sz="2800" b="1" dirty="0">
                <a:latin typeface="Sakkal Majalla" panose="02000000000000000000" pitchFamily="2" charset="-78"/>
                <a:cs typeface="Sakkal Majalla" panose="02000000000000000000" pitchFamily="2" charset="-78"/>
              </a:rPr>
              <a:t>A </a:t>
            </a:r>
            <a:r>
              <a:rPr lang="en-US" sz="2800" b="1" dirty="0">
                <a:solidFill>
                  <a:schemeClr val="accent2">
                    <a:lumMod val="75000"/>
                  </a:schemeClr>
                </a:solidFill>
                <a:latin typeface="Sakkal Majalla" panose="02000000000000000000" pitchFamily="2" charset="-78"/>
                <a:cs typeface="Sakkal Majalla" panose="02000000000000000000" pitchFamily="2" charset="-78"/>
              </a:rPr>
              <a:t>processor</a:t>
            </a:r>
            <a:r>
              <a:rPr lang="en-US" sz="2800" b="1" dirty="0">
                <a:latin typeface="Sakkal Majalla" panose="02000000000000000000" pitchFamily="2" charset="-78"/>
                <a:cs typeface="Sakkal Majalla" panose="02000000000000000000" pitchFamily="2" charset="-78"/>
              </a:rPr>
              <a:t> is  (</a:t>
            </a:r>
            <a:r>
              <a:rPr lang="ar-DZ" dirty="0"/>
              <a:t>المعالج هو</a:t>
            </a:r>
            <a:r>
              <a:rPr lang="en-US" sz="2800" b="1" dirty="0">
                <a:latin typeface="Sakkal Majalla" panose="02000000000000000000" pitchFamily="2" charset="-78"/>
                <a:cs typeface="Sakkal Majalla" panose="02000000000000000000" pitchFamily="2" charset="-78"/>
              </a:rPr>
              <a:t>)</a:t>
            </a:r>
          </a:p>
          <a:p>
            <a:pPr marL="1828800" lvl="3" indent="-457200" algn="just">
              <a:buFontTx/>
              <a:buChar char="-"/>
            </a:pPr>
            <a:r>
              <a:rPr lang="en-US" sz="2800" b="1" dirty="0">
                <a:latin typeface="Sakkal Majalla" panose="02000000000000000000" pitchFamily="2" charset="-78"/>
                <a:cs typeface="Sakkal Majalla" panose="02000000000000000000" pitchFamily="2" charset="-78"/>
              </a:rPr>
              <a:t>Hardware device. (</a:t>
            </a:r>
            <a:r>
              <a:rPr lang="ar-DZ" dirty="0"/>
              <a:t>جهاز الأجهزة</a:t>
            </a:r>
            <a:r>
              <a:rPr lang="en-US" sz="2800" b="1" dirty="0">
                <a:latin typeface="Sakkal Majalla" panose="02000000000000000000" pitchFamily="2" charset="-78"/>
                <a:cs typeface="Sakkal Majalla" panose="02000000000000000000" pitchFamily="2" charset="-78"/>
              </a:rPr>
              <a:t>)</a:t>
            </a:r>
          </a:p>
          <a:p>
            <a:pPr marL="1828800" lvl="3" indent="-457200" algn="just">
              <a:buFontTx/>
              <a:buChar char="-"/>
            </a:pPr>
            <a:r>
              <a:rPr lang="en-US" sz="2800" b="1" dirty="0">
                <a:latin typeface="Sakkal Majalla" panose="02000000000000000000" pitchFamily="2" charset="-78"/>
                <a:cs typeface="Sakkal Majalla" panose="02000000000000000000" pitchFamily="2" charset="-78"/>
              </a:rPr>
              <a:t>Capable of introducing instructions (</a:t>
            </a:r>
            <a:r>
              <a:rPr lang="ar-DZ" dirty="0"/>
              <a:t>قادر على إدخال التعليمات</a:t>
            </a:r>
            <a:r>
              <a:rPr lang="en-US" sz="2800" b="1" dirty="0">
                <a:latin typeface="Sakkal Majalla" panose="02000000000000000000" pitchFamily="2" charset="-78"/>
                <a:cs typeface="Sakkal Majalla" panose="02000000000000000000" pitchFamily="2" charset="-78"/>
              </a:rPr>
              <a:t>)</a:t>
            </a:r>
          </a:p>
          <a:p>
            <a:pPr marL="1828800" lvl="3" indent="-457200" algn="just">
              <a:buFontTx/>
              <a:buChar char="-"/>
            </a:pPr>
            <a:r>
              <a:rPr lang="en-US" sz="2800" b="1" dirty="0">
                <a:latin typeface="Sakkal Majalla" panose="02000000000000000000" pitchFamily="2" charset="-78"/>
                <a:cs typeface="Sakkal Majalla" panose="02000000000000000000" pitchFamily="2" charset="-78"/>
              </a:rPr>
              <a:t>Performing the identical operations.  (</a:t>
            </a:r>
            <a:r>
              <a:rPr lang="ar-DZ" dirty="0"/>
              <a:t>أداء العمليات المتطابقة</a:t>
            </a:r>
            <a:r>
              <a:rPr lang="en-US" sz="2800" b="1" dirty="0">
                <a:latin typeface="Sakkal Majalla" panose="02000000000000000000" pitchFamily="2" charset="-78"/>
                <a:cs typeface="Sakkal Majalla" panose="02000000000000000000" pitchFamily="2" charset="-78"/>
              </a:rPr>
              <a:t>)</a:t>
            </a:r>
          </a:p>
          <a:p>
            <a:pPr marL="812800" lvl="1" indent="-355600" algn="just">
              <a:buFont typeface="Wingdings" panose="05000000000000000000" pitchFamily="2" charset="2"/>
              <a:buChar char="Ø"/>
            </a:pPr>
            <a:r>
              <a:rPr lang="en-US" sz="2800" b="1" dirty="0">
                <a:latin typeface="Sakkal Majalla" panose="02000000000000000000" pitchFamily="2" charset="-78"/>
                <a:cs typeface="Sakkal Majalla" panose="02000000000000000000" pitchFamily="2" charset="-78"/>
              </a:rPr>
              <a:t>Data, as well as instructions are stored in the memory in coded form.  (</a:t>
            </a:r>
            <a:r>
              <a:rPr lang="ar-DZ" dirty="0"/>
              <a:t>البيانات، بالإضافة إلى التعليمات، يتم تخزينها في الذاكرة بشكل مشفر.</a:t>
            </a:r>
            <a:r>
              <a:rPr lang="en-US" sz="2800" b="1" dirty="0">
                <a:latin typeface="Sakkal Majalla" panose="02000000000000000000" pitchFamily="2" charset="-78"/>
                <a:cs typeface="Sakkal Majalla" panose="02000000000000000000" pitchFamily="2" charset="-78"/>
              </a:rPr>
              <a:t>)</a:t>
            </a:r>
          </a:p>
        </p:txBody>
      </p:sp>
      <p:sp>
        <p:nvSpPr>
          <p:cNvPr id="3" name="عنوان 1">
            <a:extLst>
              <a:ext uri="{FF2B5EF4-FFF2-40B4-BE49-F238E27FC236}">
                <a16:creationId xmlns:a16="http://schemas.microsoft.com/office/drawing/2014/main" id="{93ECA74E-210A-44E9-453F-58921123C884}"/>
              </a:ext>
            </a:extLst>
          </p:cNvPr>
          <p:cNvSpPr txBox="1">
            <a:spLocks/>
          </p:cNvSpPr>
          <p:nvPr/>
        </p:nvSpPr>
        <p:spPr>
          <a:xfrm>
            <a:off x="1212976" y="627118"/>
            <a:ext cx="3174631" cy="717185"/>
          </a:xfrm>
          <a:prstGeom prst="rect">
            <a:avLst/>
          </a:prstGeom>
        </p:spPr>
        <p:txBody>
          <a:bodyPr vert="horz" lIns="91440" tIns="45720" rIns="91440" bIns="45720" rtlCol="1" anchor="b">
            <a:normAutofit fontScale="92500" lnSpcReduction="20000"/>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en-GB" sz="2800" b="1" dirty="0">
                <a:latin typeface="Sakkal Majalla" panose="02000000000000000000" pitchFamily="2" charset="-78"/>
                <a:cs typeface="Sakkal Majalla" panose="02000000000000000000" pitchFamily="2" charset="-78"/>
              </a:rPr>
              <a:t>Computer Hardware Structure Terminology</a:t>
            </a:r>
            <a:endParaRPr lang="ar-SA" sz="28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942016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35D70921-3B2E-4FF4-9EDA-D5CD70D8957D}"/>
              </a:ext>
            </a:extLst>
          </p:cNvPr>
          <p:cNvSpPr/>
          <p:nvPr/>
        </p:nvSpPr>
        <p:spPr>
          <a:xfrm>
            <a:off x="307484" y="985710"/>
            <a:ext cx="11577032" cy="5245171"/>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lgn="ctr"/>
            <a:endParaRPr lang="ar-SA" sz="2000" dirty="0">
              <a:solidFill>
                <a:schemeClr val="tx1"/>
              </a:solidFill>
            </a:endParaRPr>
          </a:p>
        </p:txBody>
      </p:sp>
      <p:sp>
        <p:nvSpPr>
          <p:cNvPr id="5" name="مستطيل 4">
            <a:extLst>
              <a:ext uri="{FF2B5EF4-FFF2-40B4-BE49-F238E27FC236}">
                <a16:creationId xmlns:a16="http://schemas.microsoft.com/office/drawing/2014/main" id="{887D9A4B-0ED2-4FC7-BB79-8B2C85AFEFC4}"/>
              </a:ext>
            </a:extLst>
          </p:cNvPr>
          <p:cNvSpPr/>
          <p:nvPr/>
        </p:nvSpPr>
        <p:spPr>
          <a:xfrm>
            <a:off x="1212976" y="627118"/>
            <a:ext cx="3174631" cy="7171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65323036-4F49-4A71-94B8-A739A9588E7F}"/>
              </a:ext>
            </a:extLst>
          </p:cNvPr>
          <p:cNvSpPr txBox="1">
            <a:spLocks/>
          </p:cNvSpPr>
          <p:nvPr/>
        </p:nvSpPr>
        <p:spPr>
          <a:xfrm>
            <a:off x="1212976" y="627118"/>
            <a:ext cx="3174631" cy="717185"/>
          </a:xfrm>
          <a:prstGeom prst="rect">
            <a:avLst/>
          </a:prstGeom>
        </p:spPr>
        <p:txBody>
          <a:bodyPr vert="horz" lIns="91440" tIns="45720" rIns="91440" bIns="45720" rtlCol="1" anchor="b">
            <a:normAutofit fontScale="92500" lnSpcReduction="20000"/>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en-GB" sz="2800" b="1" dirty="0">
                <a:latin typeface="Sakkal Majalla" panose="02000000000000000000" pitchFamily="2" charset="-78"/>
                <a:cs typeface="Sakkal Majalla" panose="02000000000000000000" pitchFamily="2" charset="-78"/>
              </a:rPr>
              <a:t>Computer Hardware Structure Terminology</a:t>
            </a:r>
            <a:endParaRPr lang="ar-SA" sz="2800" b="1" dirty="0">
              <a:latin typeface="Sakkal Majalla" panose="02000000000000000000" pitchFamily="2" charset="-78"/>
              <a:cs typeface="Sakkal Majalla" panose="02000000000000000000" pitchFamily="2" charset="-78"/>
            </a:endParaRPr>
          </a:p>
        </p:txBody>
      </p:sp>
      <p:sp>
        <p:nvSpPr>
          <p:cNvPr id="2" name="مربع نص 2">
            <a:extLst>
              <a:ext uri="{FF2B5EF4-FFF2-40B4-BE49-F238E27FC236}">
                <a16:creationId xmlns:a16="http://schemas.microsoft.com/office/drawing/2014/main" id="{A538DADE-5A78-BEFF-8B3C-90FE600B0F3F}"/>
              </a:ext>
            </a:extLst>
          </p:cNvPr>
          <p:cNvSpPr txBox="1"/>
          <p:nvPr/>
        </p:nvSpPr>
        <p:spPr>
          <a:xfrm>
            <a:off x="307484" y="1740278"/>
            <a:ext cx="11577032" cy="4247317"/>
          </a:xfrm>
          <a:prstGeom prst="rect">
            <a:avLst/>
          </a:prstGeom>
          <a:noFill/>
        </p:spPr>
        <p:txBody>
          <a:bodyPr wrap="square" rtlCol="1">
            <a:spAutoFit/>
          </a:bodyPr>
          <a:lstStyle/>
          <a:p>
            <a:pPr marL="812800" lvl="1" indent="-355600" algn="just">
              <a:buFont typeface="Wingdings" panose="05000000000000000000" pitchFamily="2" charset="2"/>
              <a:buChar char="Ø"/>
            </a:pPr>
            <a:r>
              <a:rPr lang="en-US" altLang="ar-EG" sz="2800" b="1" dirty="0">
                <a:latin typeface="Sakkal Majalla" panose="02000000000000000000" pitchFamily="2" charset="-78"/>
                <a:cs typeface="Sakkal Majalla" panose="02000000000000000000" pitchFamily="2" charset="-78"/>
              </a:rPr>
              <a:t>The computer system has one or more </a:t>
            </a:r>
            <a:r>
              <a:rPr lang="en-US" altLang="ar-EG" sz="2800" b="1" dirty="0">
                <a:solidFill>
                  <a:schemeClr val="accent6">
                    <a:lumMod val="75000"/>
                  </a:schemeClr>
                </a:solidFill>
                <a:latin typeface="Sakkal Majalla" panose="02000000000000000000" pitchFamily="2" charset="-78"/>
                <a:cs typeface="Sakkal Majalla" panose="02000000000000000000" pitchFamily="2" charset="-78"/>
              </a:rPr>
              <a:t>central processing unit </a:t>
            </a:r>
            <a:r>
              <a:rPr lang="en-US" altLang="ar-EG" sz="2800" b="1" dirty="0">
                <a:latin typeface="Sakkal Majalla" panose="02000000000000000000" pitchFamily="2" charset="-78"/>
                <a:cs typeface="Sakkal Majalla" panose="02000000000000000000" pitchFamily="2" charset="-78"/>
              </a:rPr>
              <a:t>(CPU).  (</a:t>
            </a:r>
            <a:r>
              <a:rPr lang="ar-DZ" dirty="0"/>
              <a:t>يحتوي نظام الحاسوب على وحدة معالجة مركزية واحدة أو أكثر.</a:t>
            </a:r>
            <a:r>
              <a:rPr lang="en-US" altLang="ar-EG" sz="2800" b="1" dirty="0">
                <a:latin typeface="Sakkal Majalla" panose="02000000000000000000" pitchFamily="2" charset="-78"/>
                <a:cs typeface="Sakkal Majalla" panose="02000000000000000000" pitchFamily="2" charset="-78"/>
              </a:rPr>
              <a:t>)</a:t>
            </a:r>
          </a:p>
          <a:p>
            <a:pPr marL="812800" lvl="1" indent="-355600" algn="just">
              <a:buFont typeface="Wingdings" panose="05000000000000000000" pitchFamily="2" charset="2"/>
              <a:buChar char="Ø"/>
            </a:pPr>
            <a:r>
              <a:rPr lang="en-US" altLang="ar-EG" sz="2800" b="1" dirty="0">
                <a:latin typeface="Sakkal Majalla" panose="02000000000000000000" pitchFamily="2" charset="-78"/>
                <a:cs typeface="Sakkal Majalla" panose="02000000000000000000" pitchFamily="2" charset="-78"/>
              </a:rPr>
              <a:t>A CPU is a processor, that </a:t>
            </a:r>
            <a:r>
              <a:rPr lang="en-US" altLang="ar-EG" sz="2800" b="1" u="sng" dirty="0">
                <a:latin typeface="Sakkal Majalla" panose="02000000000000000000" pitchFamily="2" charset="-78"/>
                <a:cs typeface="Sakkal Majalla" panose="02000000000000000000" pitchFamily="2" charset="-78"/>
              </a:rPr>
              <a:t>manipulates</a:t>
            </a:r>
            <a:r>
              <a:rPr lang="en-US" altLang="ar-EG" sz="2800" b="1" dirty="0">
                <a:latin typeface="Sakkal Majalla" panose="02000000000000000000" pitchFamily="2" charset="-78"/>
                <a:cs typeface="Sakkal Majalla" panose="02000000000000000000" pitchFamily="2" charset="-78"/>
              </a:rPr>
              <a:t> and performs </a:t>
            </a:r>
            <a:r>
              <a:rPr lang="en-US" altLang="ar-EG" sz="2800" b="1" u="sng" dirty="0">
                <a:latin typeface="Sakkal Majalla" panose="02000000000000000000" pitchFamily="2" charset="-78"/>
                <a:cs typeface="Sakkal Majalla" panose="02000000000000000000" pitchFamily="2" charset="-78"/>
              </a:rPr>
              <a:t>arithmetic operations </a:t>
            </a:r>
            <a:r>
              <a:rPr lang="en-US" altLang="ar-EG" sz="2800" b="1" dirty="0">
                <a:latin typeface="Sakkal Majalla" panose="02000000000000000000" pitchFamily="2" charset="-78"/>
                <a:cs typeface="Sakkal Majalla" panose="02000000000000000000" pitchFamily="2" charset="-78"/>
              </a:rPr>
              <a:t>upon data </a:t>
            </a:r>
            <a:r>
              <a:rPr lang="en-US" altLang="ar-EG" sz="2800" b="1" i="1" dirty="0">
                <a:latin typeface="Sakkal Majalla" panose="02000000000000000000" pitchFamily="2" charset="-78"/>
                <a:cs typeface="Sakkal Majalla" panose="02000000000000000000" pitchFamily="2" charset="-78"/>
              </a:rPr>
              <a:t>in the memory</a:t>
            </a:r>
            <a:r>
              <a:rPr lang="en-US" altLang="ar-EG" sz="2800" b="1" dirty="0">
                <a:latin typeface="Sakkal Majalla" panose="02000000000000000000" pitchFamily="2" charset="-78"/>
                <a:cs typeface="Sakkal Majalla" panose="02000000000000000000" pitchFamily="2" charset="-78"/>
              </a:rPr>
              <a:t>. It also executes instructions that </a:t>
            </a:r>
            <a:r>
              <a:rPr lang="en-US" altLang="ar-EG" sz="2800" b="1" u="sng" dirty="0">
                <a:latin typeface="Sakkal Majalla" panose="02000000000000000000" pitchFamily="2" charset="-78"/>
                <a:cs typeface="Sakkal Majalla" panose="02000000000000000000" pitchFamily="2" charset="-78"/>
              </a:rPr>
              <a:t>control the other processors</a:t>
            </a:r>
            <a:r>
              <a:rPr lang="en-US" altLang="ar-EG" sz="2800" b="1" dirty="0">
                <a:latin typeface="Sakkal Majalla" panose="02000000000000000000" pitchFamily="2" charset="-78"/>
                <a:cs typeface="Sakkal Majalla" panose="02000000000000000000" pitchFamily="2" charset="-78"/>
              </a:rPr>
              <a:t>. (</a:t>
            </a:r>
            <a:r>
              <a:rPr lang="ar-DZ" dirty="0"/>
              <a:t>وحدة المعالجة المركزية هي معالج يقوم بتلاعب البيانات وتنفيذ العمليات الحسابية عليها في الذاكرة. كما أنها تنفذ التعليمات التي تتحكم في المعالجات الأخرى.</a:t>
            </a:r>
            <a:r>
              <a:rPr lang="en-US" altLang="ar-EG" sz="2800" b="1" dirty="0">
                <a:latin typeface="Sakkal Majalla" panose="02000000000000000000" pitchFamily="2" charset="-78"/>
                <a:cs typeface="Sakkal Majalla" panose="02000000000000000000" pitchFamily="2" charset="-78"/>
              </a:rPr>
              <a:t>) </a:t>
            </a:r>
          </a:p>
          <a:p>
            <a:pPr marL="812800" lvl="1" indent="-355600" algn="just">
              <a:buFont typeface="Wingdings" panose="05000000000000000000" pitchFamily="2" charset="2"/>
              <a:buChar char="Ø"/>
            </a:pPr>
            <a:r>
              <a:rPr lang="en-US" altLang="ar-EG" sz="2800" b="1" dirty="0">
                <a:latin typeface="Sakkal Majalla" panose="02000000000000000000" pitchFamily="2" charset="-78"/>
                <a:cs typeface="Sakkal Majalla" panose="02000000000000000000" pitchFamily="2" charset="-78"/>
              </a:rPr>
              <a:t> For example: The CPU may execute a START I/O instruction to initiate an I/O processor. There is more than one I/O processor in the modern computer to control I/O device and handle the movement of data between the I/O devices. (</a:t>
            </a:r>
            <a:r>
              <a:rPr lang="ar-DZ" dirty="0"/>
              <a:t>على سبيل المثال: قد تقوم وحدة المعالجة المركزية بتنفيذ تعليمة بدء </a:t>
            </a:r>
            <a:r>
              <a:rPr lang="en-GB" dirty="0"/>
              <a:t>I/O </a:t>
            </a:r>
            <a:r>
              <a:rPr lang="ar-DZ" dirty="0"/>
              <a:t>لبدء تشغيل معالج إدخال/إخراج. توجد أكثر من معالج إدخال/إخراج في الحاسوب الحديث للتحكم في أجهزة الإدخال/الإخراج ومعالجة حركة البيانات بين أجهزة الإدخال/الإخراج.</a:t>
            </a:r>
            <a:r>
              <a:rPr lang="en-US" altLang="ar-EG" sz="2800" b="1" dirty="0">
                <a:latin typeface="Sakkal Majalla" panose="02000000000000000000" pitchFamily="2" charset="-78"/>
                <a:cs typeface="Sakkal Majalla" panose="02000000000000000000" pitchFamily="2" charset="-78"/>
              </a:rPr>
              <a:t>)</a:t>
            </a:r>
          </a:p>
        </p:txBody>
      </p:sp>
    </p:spTree>
    <p:extLst>
      <p:ext uri="{BB962C8B-B14F-4D97-AF65-F5344CB8AC3E}">
        <p14:creationId xmlns:p14="http://schemas.microsoft.com/office/powerpoint/2010/main" val="3468603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35D70921-3B2E-4FF4-9EDA-D5CD70D8957D}"/>
              </a:ext>
            </a:extLst>
          </p:cNvPr>
          <p:cNvSpPr/>
          <p:nvPr/>
        </p:nvSpPr>
        <p:spPr>
          <a:xfrm>
            <a:off x="307484" y="985710"/>
            <a:ext cx="11577032" cy="5245171"/>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lgn="ctr"/>
            <a:endParaRPr lang="ar-SA" sz="2000" dirty="0">
              <a:solidFill>
                <a:schemeClr val="tx1"/>
              </a:solidFill>
            </a:endParaRPr>
          </a:p>
        </p:txBody>
      </p:sp>
      <p:sp>
        <p:nvSpPr>
          <p:cNvPr id="5" name="مستطيل 4">
            <a:extLst>
              <a:ext uri="{FF2B5EF4-FFF2-40B4-BE49-F238E27FC236}">
                <a16:creationId xmlns:a16="http://schemas.microsoft.com/office/drawing/2014/main" id="{887D9A4B-0ED2-4FC7-BB79-8B2C85AFEFC4}"/>
              </a:ext>
            </a:extLst>
          </p:cNvPr>
          <p:cNvSpPr/>
          <p:nvPr/>
        </p:nvSpPr>
        <p:spPr>
          <a:xfrm>
            <a:off x="1212976" y="627118"/>
            <a:ext cx="3174631" cy="7171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65323036-4F49-4A71-94B8-A739A9588E7F}"/>
              </a:ext>
            </a:extLst>
          </p:cNvPr>
          <p:cNvSpPr txBox="1">
            <a:spLocks/>
          </p:cNvSpPr>
          <p:nvPr/>
        </p:nvSpPr>
        <p:spPr>
          <a:xfrm>
            <a:off x="1212976" y="692434"/>
            <a:ext cx="3174631" cy="574147"/>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rtl="0"/>
            <a:r>
              <a:rPr lang="en-GB" sz="2800" b="1" dirty="0">
                <a:latin typeface="Sakkal Majalla" panose="02000000000000000000" pitchFamily="2" charset="-78"/>
                <a:cs typeface="Sakkal Majalla" panose="02000000000000000000" pitchFamily="2" charset="-78"/>
              </a:rPr>
              <a:t>Program terminology</a:t>
            </a:r>
            <a:endParaRPr lang="ar-SA" sz="2800" b="1" dirty="0">
              <a:latin typeface="Sakkal Majalla" panose="02000000000000000000" pitchFamily="2" charset="-78"/>
              <a:cs typeface="Sakkal Majalla" panose="02000000000000000000" pitchFamily="2" charset="-78"/>
            </a:endParaRPr>
          </a:p>
        </p:txBody>
      </p:sp>
      <p:sp>
        <p:nvSpPr>
          <p:cNvPr id="2" name="مربع نص 2">
            <a:extLst>
              <a:ext uri="{FF2B5EF4-FFF2-40B4-BE49-F238E27FC236}">
                <a16:creationId xmlns:a16="http://schemas.microsoft.com/office/drawing/2014/main" id="{A538DADE-5A78-BEFF-8B3C-90FE600B0F3F}"/>
              </a:ext>
            </a:extLst>
          </p:cNvPr>
          <p:cNvSpPr txBox="1"/>
          <p:nvPr/>
        </p:nvSpPr>
        <p:spPr>
          <a:xfrm>
            <a:off x="307484" y="1527999"/>
            <a:ext cx="11577032" cy="5262979"/>
          </a:xfrm>
          <a:prstGeom prst="rect">
            <a:avLst/>
          </a:prstGeom>
          <a:noFill/>
        </p:spPr>
        <p:txBody>
          <a:bodyPr wrap="square" rtlCol="1">
            <a:spAutoFit/>
          </a:bodyPr>
          <a:lstStyle/>
          <a:p>
            <a:pPr marL="812800" lvl="1" indent="-355600" algn="just">
              <a:buFont typeface="Wingdings" panose="05000000000000000000" pitchFamily="2" charset="2"/>
              <a:buChar char="Ø"/>
            </a:pPr>
            <a:r>
              <a:rPr lang="en-US" altLang="ar-EG" sz="2800" b="1" dirty="0">
                <a:latin typeface="Sakkal Majalla" panose="02000000000000000000" pitchFamily="2" charset="-78"/>
                <a:cs typeface="Sakkal Majalla" panose="02000000000000000000" pitchFamily="2" charset="-78"/>
              </a:rPr>
              <a:t>The </a:t>
            </a:r>
            <a:r>
              <a:rPr lang="en-US" altLang="ar-EG" sz="2800" b="1" dirty="0">
                <a:solidFill>
                  <a:schemeClr val="accent2">
                    <a:lumMod val="75000"/>
                  </a:schemeClr>
                </a:solidFill>
                <a:latin typeface="Sakkal Majalla" panose="02000000000000000000" pitchFamily="2" charset="-78"/>
                <a:cs typeface="Sakkal Majalla" panose="02000000000000000000" pitchFamily="2" charset="-78"/>
              </a:rPr>
              <a:t>Software</a:t>
            </a:r>
            <a:r>
              <a:rPr lang="en-US" altLang="ar-EG" sz="2800" b="1" dirty="0">
                <a:solidFill>
                  <a:schemeClr val="accent2"/>
                </a:solidFill>
                <a:latin typeface="Sakkal Majalla" panose="02000000000000000000" pitchFamily="2" charset="-78"/>
                <a:cs typeface="Sakkal Majalla" panose="02000000000000000000" pitchFamily="2" charset="-78"/>
              </a:rPr>
              <a:t> </a:t>
            </a:r>
            <a:r>
              <a:rPr lang="en-US" altLang="ar-EG" sz="2800" b="1" dirty="0">
                <a:latin typeface="Sakkal Majalla" panose="02000000000000000000" pitchFamily="2" charset="-78"/>
                <a:cs typeface="Sakkal Majalla" panose="02000000000000000000" pitchFamily="2" charset="-78"/>
              </a:rPr>
              <a:t>is the collection of programs or data (or both) used to perform certain task. (</a:t>
            </a:r>
            <a:r>
              <a:rPr lang="ar-DZ" dirty="0"/>
              <a:t>البرمجيات هي مجموعة من البرامج أو البيانات (أو كليهما) المستخدمة لأداء مهمة معينة.</a:t>
            </a:r>
            <a:r>
              <a:rPr lang="en-US" altLang="ar-EG" sz="2800" b="1" dirty="0">
                <a:latin typeface="Sakkal Majalla" panose="02000000000000000000" pitchFamily="2" charset="-78"/>
                <a:cs typeface="Sakkal Majalla" panose="02000000000000000000" pitchFamily="2" charset="-78"/>
              </a:rPr>
              <a:t>) </a:t>
            </a:r>
          </a:p>
          <a:p>
            <a:pPr marL="812800" lvl="1" indent="-355600" algn="just">
              <a:buFont typeface="Wingdings" panose="05000000000000000000" pitchFamily="2" charset="2"/>
              <a:buChar char="Ø"/>
            </a:pPr>
            <a:r>
              <a:rPr lang="en-US" altLang="ar-EG" sz="2800" b="1" dirty="0">
                <a:latin typeface="Sakkal Majalla" panose="02000000000000000000" pitchFamily="2" charset="-78"/>
                <a:cs typeface="Sakkal Majalla" panose="02000000000000000000" pitchFamily="2" charset="-78"/>
              </a:rPr>
              <a:t>A </a:t>
            </a:r>
            <a:r>
              <a:rPr lang="en-US" altLang="ar-EG" sz="2800" b="1" dirty="0">
                <a:solidFill>
                  <a:schemeClr val="accent6">
                    <a:lumMod val="75000"/>
                  </a:schemeClr>
                </a:solidFill>
                <a:latin typeface="Sakkal Majalla" panose="02000000000000000000" pitchFamily="2" charset="-78"/>
                <a:cs typeface="Sakkal Majalla" panose="02000000000000000000" pitchFamily="2" charset="-78"/>
              </a:rPr>
              <a:t>Program </a:t>
            </a:r>
            <a:r>
              <a:rPr lang="en-US" altLang="ar-EG" sz="2800" b="1" dirty="0">
                <a:latin typeface="Sakkal Majalla" panose="02000000000000000000" pitchFamily="2" charset="-78"/>
                <a:cs typeface="Sakkal Majalla" panose="02000000000000000000" pitchFamily="2" charset="-78"/>
              </a:rPr>
              <a:t>is a sequence of instructions, placed into memory and interpreted by the CPU. (</a:t>
            </a:r>
            <a:r>
              <a:rPr lang="ar-DZ" dirty="0"/>
              <a:t>البرنامج هو تسلسل من التعليمات، يتم وضعه في الذاكرة ويتم تفسيره من قبل وحدة المعالجة المركزية.</a:t>
            </a:r>
            <a:r>
              <a:rPr lang="en-US" altLang="ar-EG" sz="2800" b="1" dirty="0">
                <a:latin typeface="Sakkal Majalla" panose="02000000000000000000" pitchFamily="2" charset="-78"/>
                <a:cs typeface="Sakkal Majalla" panose="02000000000000000000" pitchFamily="2" charset="-78"/>
              </a:rPr>
              <a:t>)</a:t>
            </a:r>
          </a:p>
          <a:p>
            <a:pPr marL="812800" lvl="1" indent="-355600" algn="just">
              <a:buFont typeface="Wingdings" panose="05000000000000000000" pitchFamily="2" charset="2"/>
              <a:buChar char="Ø"/>
            </a:pPr>
            <a:r>
              <a:rPr lang="en-US" altLang="ar-EG" sz="2800" b="1" dirty="0">
                <a:latin typeface="Sakkal Majalla" panose="02000000000000000000" pitchFamily="2" charset="-78"/>
                <a:cs typeface="Sakkal Majalla" panose="02000000000000000000" pitchFamily="2" charset="-78"/>
              </a:rPr>
              <a:t>When programs are not in use, they often stored in secondary storage, such as disks. (</a:t>
            </a:r>
            <a:r>
              <a:rPr lang="ar-DZ" dirty="0"/>
              <a:t>عندما لا تكون البرامج قيد الاستخدام، يتم تخزينها غالبًا في التخزين الثانوي، مثل الأقراص.</a:t>
            </a:r>
            <a:r>
              <a:rPr lang="en-US" altLang="ar-EG" sz="2800" b="1" dirty="0">
                <a:latin typeface="Sakkal Majalla" panose="02000000000000000000" pitchFamily="2" charset="-78"/>
                <a:cs typeface="Sakkal Majalla" panose="02000000000000000000" pitchFamily="2" charset="-78"/>
              </a:rPr>
              <a:t>)</a:t>
            </a:r>
          </a:p>
          <a:p>
            <a:pPr marL="812800" lvl="1" indent="-355600" algn="just">
              <a:buFont typeface="Wingdings" panose="05000000000000000000" pitchFamily="2" charset="2"/>
              <a:buChar char="Ø"/>
            </a:pPr>
            <a:r>
              <a:rPr lang="en-US" altLang="ar-EG" sz="2800" b="1" dirty="0">
                <a:latin typeface="Sakkal Majalla" panose="02000000000000000000" pitchFamily="2" charset="-78"/>
                <a:cs typeface="Sakkal Majalla" panose="02000000000000000000" pitchFamily="2" charset="-78"/>
              </a:rPr>
              <a:t>Operating System provides an environment which specific software packages can execute. (</a:t>
            </a:r>
            <a:r>
              <a:rPr lang="ar-DZ" dirty="0"/>
              <a:t>يوفر نظام التشغيل بيئة يمكن لحزم البرمجيات الخاصة تنفيذها فيها.</a:t>
            </a:r>
            <a:r>
              <a:rPr lang="en-US" altLang="ar-EG" sz="2800" b="1" dirty="0">
                <a:latin typeface="Sakkal Majalla" panose="02000000000000000000" pitchFamily="2" charset="-78"/>
                <a:cs typeface="Sakkal Majalla" panose="02000000000000000000" pitchFamily="2" charset="-78"/>
              </a:rPr>
              <a:t>)</a:t>
            </a:r>
          </a:p>
          <a:p>
            <a:pPr marL="812800" lvl="1" indent="-355600" algn="just">
              <a:buFont typeface="Wingdings" panose="05000000000000000000" pitchFamily="2" charset="2"/>
              <a:buChar char="Ø"/>
            </a:pPr>
            <a:r>
              <a:rPr lang="en-US" altLang="ar-EG" sz="2800" b="1" dirty="0">
                <a:latin typeface="Sakkal Majalla" panose="02000000000000000000" pitchFamily="2" charset="-78"/>
                <a:cs typeface="Sakkal Majalla" panose="02000000000000000000" pitchFamily="2" charset="-78"/>
              </a:rPr>
              <a:t>An example: a compiler which translates a source program of the high-level language to a corresponding machine (object program). This compiler interacts with the Operating System during the compilation and the execution of the programs. (</a:t>
            </a:r>
            <a:r>
              <a:rPr lang="ar-DZ" dirty="0"/>
              <a:t>مثال: مترجم يقوم بترجمة برنامج المصدر من لغة عالية المستوى إلى برنامج آلي مقابل. يتفاعل هذا المترجم مع نظام التشغيل أثناء الترجمة وتنفيذ البرامج.</a:t>
            </a:r>
            <a:r>
              <a:rPr lang="en-US" altLang="ar-EG" sz="2800" b="1" dirty="0">
                <a:latin typeface="Sakkal Majalla" panose="02000000000000000000" pitchFamily="2" charset="-78"/>
                <a:cs typeface="Sakkal Majalla" panose="02000000000000000000" pitchFamily="2" charset="-78"/>
              </a:rPr>
              <a:t>)</a:t>
            </a:r>
          </a:p>
        </p:txBody>
      </p:sp>
    </p:spTree>
    <p:extLst>
      <p:ext uri="{BB962C8B-B14F-4D97-AF65-F5344CB8AC3E}">
        <p14:creationId xmlns:p14="http://schemas.microsoft.com/office/powerpoint/2010/main" val="1804000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35D70921-3B2E-4FF4-9EDA-D5CD70D8957D}"/>
              </a:ext>
            </a:extLst>
          </p:cNvPr>
          <p:cNvSpPr/>
          <p:nvPr/>
        </p:nvSpPr>
        <p:spPr>
          <a:xfrm>
            <a:off x="307484" y="985710"/>
            <a:ext cx="11577032" cy="5245171"/>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lgn="ctr"/>
            <a:endParaRPr lang="ar-SA" sz="2000" dirty="0">
              <a:solidFill>
                <a:schemeClr val="tx1"/>
              </a:solidFill>
            </a:endParaRPr>
          </a:p>
        </p:txBody>
      </p:sp>
      <p:sp>
        <p:nvSpPr>
          <p:cNvPr id="5" name="مستطيل 4">
            <a:extLst>
              <a:ext uri="{FF2B5EF4-FFF2-40B4-BE49-F238E27FC236}">
                <a16:creationId xmlns:a16="http://schemas.microsoft.com/office/drawing/2014/main" id="{887D9A4B-0ED2-4FC7-BB79-8B2C85AFEFC4}"/>
              </a:ext>
            </a:extLst>
          </p:cNvPr>
          <p:cNvSpPr/>
          <p:nvPr/>
        </p:nvSpPr>
        <p:spPr>
          <a:xfrm>
            <a:off x="1212976" y="627118"/>
            <a:ext cx="3174631" cy="7171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65323036-4F49-4A71-94B8-A739A9588E7F}"/>
              </a:ext>
            </a:extLst>
          </p:cNvPr>
          <p:cNvSpPr txBox="1">
            <a:spLocks/>
          </p:cNvSpPr>
          <p:nvPr/>
        </p:nvSpPr>
        <p:spPr>
          <a:xfrm>
            <a:off x="1212976" y="627118"/>
            <a:ext cx="3174631" cy="717186"/>
          </a:xfrm>
          <a:prstGeom prst="rect">
            <a:avLst/>
          </a:prstGeom>
        </p:spPr>
        <p:txBody>
          <a:bodyPr vert="horz" lIns="91440" tIns="45720" rIns="91440" bIns="45720" rtlCol="1" anchor="b">
            <a:normAutofit fontScale="92500" lnSpcReduction="20000"/>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en-GB" sz="2800" b="1" dirty="0">
                <a:latin typeface="Sakkal Majalla" panose="02000000000000000000" pitchFamily="2" charset="-78"/>
                <a:cs typeface="Sakkal Majalla" panose="02000000000000000000" pitchFamily="2" charset="-78"/>
              </a:rPr>
              <a:t>Operating system terminology</a:t>
            </a:r>
            <a:endParaRPr lang="ar-SA" sz="2800" b="1" dirty="0">
              <a:latin typeface="Sakkal Majalla" panose="02000000000000000000" pitchFamily="2" charset="-78"/>
              <a:cs typeface="Sakkal Majalla" panose="02000000000000000000" pitchFamily="2" charset="-78"/>
            </a:endParaRPr>
          </a:p>
        </p:txBody>
      </p:sp>
      <p:sp>
        <p:nvSpPr>
          <p:cNvPr id="2" name="مربع نص 2">
            <a:extLst>
              <a:ext uri="{FF2B5EF4-FFF2-40B4-BE49-F238E27FC236}">
                <a16:creationId xmlns:a16="http://schemas.microsoft.com/office/drawing/2014/main" id="{A538DADE-5A78-BEFF-8B3C-90FE600B0F3F}"/>
              </a:ext>
            </a:extLst>
          </p:cNvPr>
          <p:cNvSpPr txBox="1"/>
          <p:nvPr/>
        </p:nvSpPr>
        <p:spPr>
          <a:xfrm>
            <a:off x="307484" y="1462686"/>
            <a:ext cx="11577032" cy="4616648"/>
          </a:xfrm>
          <a:prstGeom prst="rect">
            <a:avLst/>
          </a:prstGeom>
          <a:noFill/>
        </p:spPr>
        <p:txBody>
          <a:bodyPr wrap="square" rtlCol="1">
            <a:spAutoFit/>
          </a:bodyPr>
          <a:lstStyle/>
          <a:p>
            <a:pPr marL="812800" lvl="1" indent="-355600" algn="just">
              <a:lnSpc>
                <a:spcPct val="150000"/>
              </a:lnSpc>
              <a:buFont typeface="Wingdings" panose="05000000000000000000" pitchFamily="2" charset="2"/>
              <a:buChar char="Ø"/>
            </a:pPr>
            <a:r>
              <a:rPr lang="en-US" altLang="ar-EG" sz="2800" b="1" dirty="0">
                <a:latin typeface="Sakkal Majalla" panose="02000000000000000000" pitchFamily="2" charset="-78"/>
                <a:cs typeface="Sakkal Majalla" panose="02000000000000000000" pitchFamily="2" charset="-78"/>
              </a:rPr>
              <a:t>A </a:t>
            </a:r>
            <a:r>
              <a:rPr lang="en-US" altLang="ar-EG" sz="2800" b="1" dirty="0">
                <a:solidFill>
                  <a:schemeClr val="accent6">
                    <a:lumMod val="75000"/>
                  </a:schemeClr>
                </a:solidFill>
                <a:latin typeface="Sakkal Majalla" panose="02000000000000000000" pitchFamily="2" charset="-78"/>
                <a:cs typeface="Sakkal Majalla" panose="02000000000000000000" pitchFamily="2" charset="-78"/>
              </a:rPr>
              <a:t>user</a:t>
            </a:r>
            <a:r>
              <a:rPr lang="en-US" altLang="ar-EG" sz="2800" b="1" dirty="0">
                <a:latin typeface="Sakkal Majalla" panose="02000000000000000000" pitchFamily="2" charset="-78"/>
                <a:cs typeface="Sakkal Majalla" panose="02000000000000000000" pitchFamily="2" charset="-78"/>
              </a:rPr>
              <a:t> submits his job to the Operating System. (</a:t>
            </a:r>
            <a:r>
              <a:rPr lang="ar-DZ" dirty="0"/>
              <a:t>يُقدم المستخدم وظيفته إلى نظام التشغيل.</a:t>
            </a:r>
            <a:r>
              <a:rPr lang="en-US" altLang="ar-EG" sz="2800" b="1" dirty="0">
                <a:latin typeface="Sakkal Majalla" panose="02000000000000000000" pitchFamily="2" charset="-78"/>
                <a:cs typeface="Sakkal Majalla" panose="02000000000000000000" pitchFamily="2" charset="-78"/>
              </a:rPr>
              <a:t>)</a:t>
            </a:r>
          </a:p>
          <a:p>
            <a:pPr marL="812800" lvl="1" indent="-355600" algn="just">
              <a:buFont typeface="Wingdings" panose="05000000000000000000" pitchFamily="2" charset="2"/>
              <a:buChar char="Ø"/>
            </a:pPr>
            <a:r>
              <a:rPr lang="en-US" altLang="ar-EG" sz="2800" b="1" dirty="0">
                <a:latin typeface="Sakkal Majalla" panose="02000000000000000000" pitchFamily="2" charset="-78"/>
                <a:cs typeface="Sakkal Majalla" panose="02000000000000000000" pitchFamily="2" charset="-78"/>
              </a:rPr>
              <a:t>A </a:t>
            </a:r>
            <a:r>
              <a:rPr lang="en-US" altLang="ar-EG" sz="2800" b="1" dirty="0">
                <a:solidFill>
                  <a:schemeClr val="accent2">
                    <a:lumMod val="75000"/>
                  </a:schemeClr>
                </a:solidFill>
                <a:latin typeface="Sakkal Majalla" panose="02000000000000000000" pitchFamily="2" charset="-78"/>
                <a:cs typeface="Sakkal Majalla" panose="02000000000000000000" pitchFamily="2" charset="-78"/>
              </a:rPr>
              <a:t>user</a:t>
            </a:r>
            <a:r>
              <a:rPr lang="en-US" altLang="ar-EG" sz="2800" b="1" dirty="0">
                <a:latin typeface="Sakkal Majalla" panose="02000000000000000000" pitchFamily="2" charset="-78"/>
                <a:cs typeface="Sakkal Majalla" panose="02000000000000000000" pitchFamily="2" charset="-78"/>
              </a:rPr>
              <a:t> is anyone that desires their work to be done by the computer. (</a:t>
            </a:r>
            <a:r>
              <a:rPr lang="ar-DZ" dirty="0"/>
              <a:t>المستخدم هو أي شخص يرغب في أن يتم أداء عمله عن طريق الحاسوب.</a:t>
            </a:r>
            <a:r>
              <a:rPr lang="en-US" altLang="ar-EG" sz="2800" b="1" dirty="0">
                <a:latin typeface="Sakkal Majalla" panose="02000000000000000000" pitchFamily="2" charset="-78"/>
                <a:cs typeface="Sakkal Majalla" panose="02000000000000000000" pitchFamily="2" charset="-78"/>
              </a:rPr>
              <a:t>)</a:t>
            </a:r>
          </a:p>
          <a:p>
            <a:pPr marL="812800" lvl="1" indent="-355600">
              <a:buFont typeface="Wingdings" panose="05000000000000000000" pitchFamily="2" charset="2"/>
              <a:buChar char="Ø"/>
            </a:pPr>
            <a:r>
              <a:rPr lang="en-US" altLang="ar-EG" sz="2800" b="1" dirty="0">
                <a:latin typeface="Sakkal Majalla" panose="02000000000000000000" pitchFamily="2" charset="-78"/>
                <a:cs typeface="Sakkal Majalla" panose="02000000000000000000" pitchFamily="2" charset="-78"/>
              </a:rPr>
              <a:t>A </a:t>
            </a:r>
            <a:r>
              <a:rPr lang="en-US" altLang="ar-EG" sz="2800" b="1" dirty="0">
                <a:solidFill>
                  <a:schemeClr val="accent2">
                    <a:lumMod val="75000"/>
                  </a:schemeClr>
                </a:solidFill>
                <a:latin typeface="Sakkal Majalla" panose="02000000000000000000" pitchFamily="2" charset="-78"/>
                <a:cs typeface="Sakkal Majalla" panose="02000000000000000000" pitchFamily="2" charset="-78"/>
              </a:rPr>
              <a:t>job </a:t>
            </a:r>
            <a:r>
              <a:rPr lang="en-US" altLang="ar-EG" sz="2800" b="1" dirty="0">
                <a:latin typeface="Sakkal Majalla" panose="02000000000000000000" pitchFamily="2" charset="-78"/>
                <a:cs typeface="Sakkal Majalla" panose="02000000000000000000" pitchFamily="2" charset="-78"/>
              </a:rPr>
              <a:t>is the collection of activities needs to do the work required. A job may divide into several steps (job steps). (</a:t>
            </a:r>
            <a:r>
              <a:rPr lang="ar-DZ" dirty="0"/>
              <a:t>الوظيفة هي مجموعة الأنشطة التي يجب القيام بها لإنجاز العمل المطلوب. يمكن تقسيم الوظيفة إلى عدة خطوات (خطوات الوظيفة).</a:t>
            </a:r>
            <a:r>
              <a:rPr lang="en-US" altLang="ar-EG" sz="2800" b="1" dirty="0">
                <a:latin typeface="Sakkal Majalla" panose="02000000000000000000" pitchFamily="2" charset="-78"/>
                <a:cs typeface="Sakkal Majalla" panose="02000000000000000000" pitchFamily="2" charset="-78"/>
              </a:rPr>
              <a:t>)</a:t>
            </a:r>
          </a:p>
          <a:p>
            <a:pPr marL="812800" lvl="1" indent="-355600">
              <a:buFont typeface="Wingdings" panose="05000000000000000000" pitchFamily="2" charset="2"/>
              <a:buChar char="Ø"/>
            </a:pPr>
            <a:r>
              <a:rPr lang="en-US" altLang="ar-EG" sz="2800" b="1" dirty="0">
                <a:latin typeface="Sakkal Majalla" panose="02000000000000000000" pitchFamily="2" charset="-78"/>
                <a:cs typeface="Sakkal Majalla" panose="02000000000000000000" pitchFamily="2" charset="-78"/>
              </a:rPr>
              <a:t>A </a:t>
            </a:r>
            <a:r>
              <a:rPr lang="en-US" altLang="ar-EG" sz="2800" b="1" dirty="0">
                <a:solidFill>
                  <a:schemeClr val="accent2">
                    <a:lumMod val="75000"/>
                  </a:schemeClr>
                </a:solidFill>
                <a:latin typeface="Sakkal Majalla" panose="02000000000000000000" pitchFamily="2" charset="-78"/>
                <a:cs typeface="Sakkal Majalla" panose="02000000000000000000" pitchFamily="2" charset="-78"/>
              </a:rPr>
              <a:t>job steps</a:t>
            </a:r>
            <a:r>
              <a:rPr lang="en-US" altLang="ar-EG" sz="2800" b="1" dirty="0">
                <a:latin typeface="Sakkal Majalla" panose="02000000000000000000" pitchFamily="2" charset="-78"/>
                <a:cs typeface="Sakkal Majalla" panose="02000000000000000000" pitchFamily="2" charset="-78"/>
              </a:rPr>
              <a:t> are units of work that must be done sequentially. Once the Operating system accepts a user's job, it may create several processes. The three steps, load, compile, execute are example of job steps.   (</a:t>
            </a:r>
            <a:r>
              <a:rPr lang="ar-DZ" dirty="0"/>
              <a:t>خطوة الوظيفة هي وحدة عمل يجب أن يتم إنجازها تسلسلياً. بمجرد أن يقبل نظام التشغيل وظيفة المستخدم، قد ينشئ العديد من العمليات. الخطوات الثلاث، التحميل، الترجمة، التنفيذ، هي أمثلة على خطوات الوظيفة.</a:t>
            </a:r>
            <a:r>
              <a:rPr lang="en-US" altLang="ar-EG" sz="2800" b="1" dirty="0">
                <a:latin typeface="Sakkal Majalla" panose="02000000000000000000" pitchFamily="2" charset="-78"/>
                <a:cs typeface="Sakkal Majalla" panose="02000000000000000000" pitchFamily="2" charset="-78"/>
              </a:rPr>
              <a:t>)</a:t>
            </a:r>
          </a:p>
        </p:txBody>
      </p:sp>
    </p:spTree>
    <p:extLst>
      <p:ext uri="{BB962C8B-B14F-4D97-AF65-F5344CB8AC3E}">
        <p14:creationId xmlns:p14="http://schemas.microsoft.com/office/powerpoint/2010/main" val="1323968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35D70921-3B2E-4FF4-9EDA-D5CD70D8957D}"/>
              </a:ext>
            </a:extLst>
          </p:cNvPr>
          <p:cNvSpPr/>
          <p:nvPr/>
        </p:nvSpPr>
        <p:spPr>
          <a:xfrm>
            <a:off x="307484" y="985710"/>
            <a:ext cx="11577032" cy="5245171"/>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lgn="ctr"/>
            <a:endParaRPr lang="ar-SA" sz="2000" dirty="0">
              <a:solidFill>
                <a:schemeClr val="tx1"/>
              </a:solidFill>
            </a:endParaRPr>
          </a:p>
        </p:txBody>
      </p:sp>
      <p:sp>
        <p:nvSpPr>
          <p:cNvPr id="5" name="مستطيل 4">
            <a:extLst>
              <a:ext uri="{FF2B5EF4-FFF2-40B4-BE49-F238E27FC236}">
                <a16:creationId xmlns:a16="http://schemas.microsoft.com/office/drawing/2014/main" id="{887D9A4B-0ED2-4FC7-BB79-8B2C85AFEFC4}"/>
              </a:ext>
            </a:extLst>
          </p:cNvPr>
          <p:cNvSpPr/>
          <p:nvPr/>
        </p:nvSpPr>
        <p:spPr>
          <a:xfrm>
            <a:off x="1212976" y="627118"/>
            <a:ext cx="3174631" cy="7171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65323036-4F49-4A71-94B8-A739A9588E7F}"/>
              </a:ext>
            </a:extLst>
          </p:cNvPr>
          <p:cNvSpPr txBox="1">
            <a:spLocks/>
          </p:cNvSpPr>
          <p:nvPr/>
        </p:nvSpPr>
        <p:spPr>
          <a:xfrm>
            <a:off x="1212976" y="627118"/>
            <a:ext cx="3174631" cy="717186"/>
          </a:xfrm>
          <a:prstGeom prst="rect">
            <a:avLst/>
          </a:prstGeom>
        </p:spPr>
        <p:txBody>
          <a:bodyPr vert="horz" lIns="91440" tIns="45720" rIns="91440" bIns="45720" rtlCol="1" anchor="b">
            <a:normAutofit fontScale="92500" lnSpcReduction="20000"/>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en-GB" sz="2800" b="1" dirty="0">
                <a:latin typeface="Sakkal Majalla" panose="02000000000000000000" pitchFamily="2" charset="-78"/>
                <a:cs typeface="Sakkal Majalla" panose="02000000000000000000" pitchFamily="2" charset="-78"/>
              </a:rPr>
              <a:t>Operating system terminology</a:t>
            </a:r>
            <a:endParaRPr lang="ar-SA" sz="2800" b="1" dirty="0">
              <a:latin typeface="Sakkal Majalla" panose="02000000000000000000" pitchFamily="2" charset="-78"/>
              <a:cs typeface="Sakkal Majalla" panose="02000000000000000000" pitchFamily="2" charset="-78"/>
            </a:endParaRPr>
          </a:p>
        </p:txBody>
      </p:sp>
      <p:sp>
        <p:nvSpPr>
          <p:cNvPr id="2" name="مربع نص 2">
            <a:extLst>
              <a:ext uri="{FF2B5EF4-FFF2-40B4-BE49-F238E27FC236}">
                <a16:creationId xmlns:a16="http://schemas.microsoft.com/office/drawing/2014/main" id="{A538DADE-5A78-BEFF-8B3C-90FE600B0F3F}"/>
              </a:ext>
            </a:extLst>
          </p:cNvPr>
          <p:cNvSpPr txBox="1"/>
          <p:nvPr/>
        </p:nvSpPr>
        <p:spPr>
          <a:xfrm>
            <a:off x="307484" y="1458607"/>
            <a:ext cx="11577032" cy="4401205"/>
          </a:xfrm>
          <a:prstGeom prst="rect">
            <a:avLst/>
          </a:prstGeom>
          <a:noFill/>
        </p:spPr>
        <p:txBody>
          <a:bodyPr wrap="square" rtlCol="1">
            <a:spAutoFit/>
          </a:bodyPr>
          <a:lstStyle/>
          <a:p>
            <a:pPr marL="812800" lvl="1" indent="-355600" algn="just">
              <a:buFont typeface="Wingdings" panose="05000000000000000000" pitchFamily="2" charset="2"/>
              <a:buChar char="Ø"/>
            </a:pPr>
            <a:r>
              <a:rPr lang="en-US" altLang="ar-EG" sz="2800" b="1" dirty="0">
                <a:latin typeface="Sakkal Majalla" panose="02000000000000000000" pitchFamily="2" charset="-78"/>
                <a:cs typeface="Sakkal Majalla" panose="02000000000000000000" pitchFamily="2" charset="-78"/>
              </a:rPr>
              <a:t>Once the Operating system accepts a user's job, it may create several processes. (</a:t>
            </a:r>
            <a:br>
              <a:rPr lang="ar-DZ" sz="2800" dirty="0"/>
            </a:br>
            <a:r>
              <a:rPr lang="ar-DZ" dirty="0"/>
              <a:t>بمجرد قبول نظام التشغيل لوظيفة المستخدم، قد ينشئ عدة عمليات.</a:t>
            </a:r>
            <a:r>
              <a:rPr lang="en-US" altLang="ar-EG" sz="2800" b="1" dirty="0">
                <a:latin typeface="Sakkal Majalla" panose="02000000000000000000" pitchFamily="2" charset="-78"/>
                <a:cs typeface="Sakkal Majalla" panose="02000000000000000000" pitchFamily="2" charset="-78"/>
              </a:rPr>
              <a:t>)</a:t>
            </a:r>
          </a:p>
          <a:p>
            <a:pPr marL="812800" lvl="1" indent="-355600" algn="just">
              <a:buFont typeface="Wingdings" panose="05000000000000000000" pitchFamily="2" charset="2"/>
              <a:buChar char="Ø"/>
            </a:pPr>
            <a:r>
              <a:rPr lang="en-US" altLang="ar-EG" sz="2800" b="1" dirty="0">
                <a:latin typeface="Sakkal Majalla" panose="02000000000000000000" pitchFamily="2" charset="-78"/>
                <a:cs typeface="Sakkal Majalla" panose="02000000000000000000" pitchFamily="2" charset="-78"/>
              </a:rPr>
              <a:t>A </a:t>
            </a:r>
            <a:r>
              <a:rPr lang="en-US" altLang="ar-EG" sz="2800" b="1" dirty="0">
                <a:solidFill>
                  <a:schemeClr val="accent2">
                    <a:lumMod val="75000"/>
                  </a:schemeClr>
                </a:solidFill>
                <a:latin typeface="Sakkal Majalla" panose="02000000000000000000" pitchFamily="2" charset="-78"/>
                <a:cs typeface="Sakkal Majalla" panose="02000000000000000000" pitchFamily="2" charset="-78"/>
              </a:rPr>
              <a:t>process </a:t>
            </a:r>
            <a:r>
              <a:rPr lang="en-US" altLang="ar-EG" sz="2800" b="1" dirty="0">
                <a:latin typeface="Sakkal Majalla" panose="02000000000000000000" pitchFamily="2" charset="-78"/>
                <a:cs typeface="Sakkal Majalla" panose="02000000000000000000" pitchFamily="2" charset="-78"/>
              </a:rPr>
              <a:t>(or task) is a computation that may be done concurrently with other computations. (</a:t>
            </a:r>
            <a:r>
              <a:rPr lang="ar-DZ" dirty="0"/>
              <a:t>العملية (أو المهمة) هي عملية حسابية يمكن أن تُنجز بشكل متزامن مع عمليات حسابية أخرى.</a:t>
            </a:r>
            <a:r>
              <a:rPr lang="en-US" altLang="ar-EG" sz="2800" b="1" dirty="0">
                <a:latin typeface="Sakkal Majalla" panose="02000000000000000000" pitchFamily="2" charset="-78"/>
                <a:cs typeface="Sakkal Majalla" panose="02000000000000000000" pitchFamily="2" charset="-78"/>
              </a:rPr>
              <a:t>) </a:t>
            </a:r>
          </a:p>
          <a:p>
            <a:pPr marL="812800" lvl="1" indent="-355600" algn="just">
              <a:buFont typeface="Wingdings" panose="05000000000000000000" pitchFamily="2" charset="2"/>
              <a:buChar char="Ø"/>
            </a:pPr>
            <a:r>
              <a:rPr lang="en-US" altLang="ar-EG" sz="2800" b="1" dirty="0">
                <a:latin typeface="Sakkal Majalla" panose="02000000000000000000" pitchFamily="2" charset="-78"/>
                <a:cs typeface="Sakkal Majalla" panose="02000000000000000000" pitchFamily="2" charset="-78"/>
              </a:rPr>
              <a:t>An </a:t>
            </a:r>
            <a:r>
              <a:rPr lang="en-US" altLang="ar-EG" sz="2800" b="1" dirty="0">
                <a:solidFill>
                  <a:schemeClr val="accent2">
                    <a:lumMod val="75000"/>
                  </a:schemeClr>
                </a:solidFill>
                <a:latin typeface="Sakkal Majalla" panose="02000000000000000000" pitchFamily="2" charset="-78"/>
                <a:cs typeface="Sakkal Majalla" panose="02000000000000000000" pitchFamily="2" charset="-78"/>
              </a:rPr>
              <a:t>address space </a:t>
            </a:r>
            <a:r>
              <a:rPr lang="en-US" altLang="ar-EG" sz="2800" b="1" dirty="0">
                <a:latin typeface="Sakkal Majalla" panose="02000000000000000000" pitchFamily="2" charset="-78"/>
                <a:cs typeface="Sakkal Majalla" panose="02000000000000000000" pitchFamily="2" charset="-78"/>
              </a:rPr>
              <a:t>is the collection of programs and data that are accessed in a process.  (</a:t>
            </a:r>
            <a:r>
              <a:rPr lang="ar-DZ" dirty="0"/>
              <a:t>مساحة العنوان هي مجموعة البرامج والبيانات التي يتم الوصول إليها في عملية.</a:t>
            </a:r>
            <a:r>
              <a:rPr lang="en-US" altLang="ar-EG" sz="2800" b="1" dirty="0">
                <a:latin typeface="Sakkal Majalla" panose="02000000000000000000" pitchFamily="2" charset="-78"/>
                <a:cs typeface="Sakkal Majalla" panose="02000000000000000000" pitchFamily="2" charset="-78"/>
              </a:rPr>
              <a:t>)</a:t>
            </a:r>
          </a:p>
          <a:p>
            <a:pPr marL="812800" lvl="1" indent="-355600">
              <a:buFont typeface="Wingdings" panose="05000000000000000000" pitchFamily="2" charset="2"/>
              <a:buChar char="Ø"/>
            </a:pPr>
            <a:r>
              <a:rPr lang="en-US" altLang="ar-EG" sz="2800" b="1" dirty="0">
                <a:latin typeface="Sakkal Majalla" panose="02000000000000000000" pitchFamily="2" charset="-78"/>
                <a:cs typeface="Sakkal Majalla" panose="02000000000000000000" pitchFamily="2" charset="-78"/>
              </a:rPr>
              <a:t>The Operating System must map the address space of processes into physical memory. This task may be assisted by special hardware, or it may be performed primarily by software. (</a:t>
            </a:r>
            <a:r>
              <a:rPr lang="ar-DZ" dirty="0"/>
              <a:t>يجب على نظام التشغيل رسم خريطة مساحة العنوان للعمليات في الذاكرة الفعلية. يمكن أن تساعد في هذه المهمة أجهزة خاصة، أو أن يتم تنفيذها بشكل أساسي بواسطة البرمجيات.</a:t>
            </a:r>
            <a:r>
              <a:rPr lang="en-US" altLang="ar-EG" sz="2800" b="1" dirty="0">
                <a:latin typeface="Sakkal Majalla" panose="02000000000000000000" pitchFamily="2" charset="-78"/>
                <a:cs typeface="Sakkal Majalla" panose="02000000000000000000" pitchFamily="2" charset="-78"/>
              </a:rPr>
              <a:t>)</a:t>
            </a:r>
          </a:p>
        </p:txBody>
      </p:sp>
    </p:spTree>
    <p:extLst>
      <p:ext uri="{BB962C8B-B14F-4D97-AF65-F5344CB8AC3E}">
        <p14:creationId xmlns:p14="http://schemas.microsoft.com/office/powerpoint/2010/main" val="112753634"/>
      </p:ext>
    </p:extLst>
  </p:cSld>
  <p:clrMapOvr>
    <a:masterClrMapping/>
  </p:clrMapOvr>
</p:sld>
</file>

<file path=ppt/theme/theme1.xml><?xml version="1.0" encoding="utf-8"?>
<a:theme xmlns:a="http://schemas.openxmlformats.org/drawingml/2006/main" name="أطلس">
  <a:themeElements>
    <a:clrScheme name="مخصص 26">
      <a:dk1>
        <a:sysClr val="windowText" lastClr="000000"/>
      </a:dk1>
      <a:lt1>
        <a:sysClr val="window" lastClr="FFFFFF"/>
      </a:lt1>
      <a:dk2>
        <a:srgbClr val="444D26"/>
      </a:dk2>
      <a:lt2>
        <a:srgbClr val="FEFAC9"/>
      </a:lt2>
      <a:accent1>
        <a:srgbClr val="CFCF9F"/>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TM16401371[[fn=أطلس]]</Template>
  <TotalTime>6021</TotalTime>
  <Words>1069</Words>
  <Application>Microsoft Office PowerPoint</Application>
  <PresentationFormat>Widescreen</PresentationFormat>
  <Paragraphs>47</Paragraphs>
  <Slides>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Calibri</vt:lpstr>
      <vt:lpstr>Calibri Light</vt:lpstr>
      <vt:lpstr>GE Thameen</vt:lpstr>
      <vt:lpstr>Rockwell</vt:lpstr>
      <vt:lpstr>Sakkal Majalla</vt:lpstr>
      <vt:lpstr>Times New Roman</vt:lpstr>
      <vt:lpstr>Wingdings</vt:lpstr>
      <vt:lpstr>أطلس</vt:lpstr>
      <vt:lpstr> CYS 1112 Operating System Concept  Lecture #3 Operating System Resource Management (إدارة موارد نظام التشغيل)</vt:lpstr>
      <vt:lpstr>PowerPoint Presentation</vt:lpstr>
      <vt:lpstr>Objectives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سبر 1112</dc:title>
  <dc:creator>Moneerah Nasser Alghonaim</dc:creator>
  <cp:lastModifiedBy>Mohammed Zakariah</cp:lastModifiedBy>
  <cp:revision>250</cp:revision>
  <dcterms:created xsi:type="dcterms:W3CDTF">2021-05-23T05:55:00Z</dcterms:created>
  <dcterms:modified xsi:type="dcterms:W3CDTF">2024-02-08T06:17:13Z</dcterms:modified>
</cp:coreProperties>
</file>