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79" r:id="rId3"/>
    <p:sldId id="391" r:id="rId4"/>
    <p:sldId id="392" r:id="rId5"/>
    <p:sldId id="403" r:id="rId6"/>
    <p:sldId id="257" r:id="rId7"/>
    <p:sldId id="258" r:id="rId8"/>
    <p:sldId id="259" r:id="rId9"/>
    <p:sldId id="262" r:id="rId10"/>
    <p:sldId id="264" r:id="rId11"/>
    <p:sldId id="393" r:id="rId12"/>
    <p:sldId id="400" r:id="rId13"/>
    <p:sldId id="397" r:id="rId14"/>
    <p:sldId id="398" r:id="rId15"/>
    <p:sldId id="399" r:id="rId16"/>
    <p:sldId id="401" r:id="rId17"/>
    <p:sldId id="402" r:id="rId18"/>
    <p:sldId id="364" r:id="rId19"/>
    <p:sldId id="32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08649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Date Placeholder 4"/>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a:xfrm>
            <a:off x="804672" y="6227064"/>
            <a:ext cx="5942203"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a:xfrm>
            <a:off x="5828377"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18124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089608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518486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 name="Content Placeholder 2"/>
          <p:cNvSpPr>
            <a:spLocks noGrp="1"/>
          </p:cNvSpPr>
          <p:nvPr>
            <p:ph idx="1"/>
          </p:nvPr>
        </p:nvSpPr>
        <p:spPr>
          <a:xfrm>
            <a:off x="5118447" y="803186"/>
            <a:ext cx="6281873" cy="5248622"/>
          </a:xfrm>
        </p:spPr>
        <p:txBody>
          <a:bodyPr anchor="ctr"/>
          <a:lstStyle/>
          <a:p>
            <a:pPr lvl="0"/>
            <a:r>
              <a:rPr lang="ar-SA" dirty="0"/>
              <a:t>حرر أنماط نص الشكل الرئيسي</a:t>
            </a:r>
          </a:p>
          <a:p>
            <a:pPr lvl="1"/>
            <a:r>
              <a:rPr lang="ar-SA" dirty="0"/>
              <a:t>المستوى الثاني</a:t>
            </a:r>
          </a:p>
          <a:p>
            <a:pPr lvl="2"/>
            <a:r>
              <a:rPr lang="ar-SA" dirty="0"/>
              <a:t>المستوى الثالث</a:t>
            </a:r>
          </a:p>
          <a:p>
            <a:pPr lvl="3"/>
            <a:r>
              <a:rPr lang="ar-SA" dirty="0"/>
              <a:t>المستوى الرابع</a:t>
            </a:r>
          </a:p>
          <a:p>
            <a:pPr lvl="4"/>
            <a:r>
              <a:rPr lang="ar-SA" dirty="0"/>
              <a:t>المستوى الخامس</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4113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2908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31080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مقارنة">
    <p:spTree>
      <p:nvGrpSpPr>
        <p:cNvPr id="1" name=""/>
        <p:cNvGrpSpPr/>
        <p:nvPr/>
      </p:nvGrpSpPr>
      <p:grpSpPr>
        <a:xfrm>
          <a:off x="0" y="0"/>
          <a:ext cx="0" cy="0"/>
          <a:chOff x="0" y="0"/>
          <a:chExt cx="0" cy="0"/>
        </a:xfrm>
      </p:grpSpPr>
      <p:grpSp>
        <p:nvGrpSpPr>
          <p:cNvPr id="39" name="Group 38"/>
          <p:cNvGrpSpPr/>
          <p:nvPr/>
        </p:nvGrpSpPr>
        <p:grpSpPr>
          <a:xfrm flipH="1">
            <a:off x="0"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7" name="Date Placeholder 6"/>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8" name="Footer Placeholder 7"/>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9" name="Slide Number Placeholder 8"/>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49461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عنوان فقط">
    <p:spTree>
      <p:nvGrpSpPr>
        <p:cNvPr id="1" name=""/>
        <p:cNvGrpSpPr/>
        <p:nvPr/>
      </p:nvGrpSpPr>
      <p:grpSpPr>
        <a:xfrm>
          <a:off x="0" y="0"/>
          <a:ext cx="0" cy="0"/>
          <a:chOff x="0" y="0"/>
          <a:chExt cx="0" cy="0"/>
        </a:xfrm>
      </p:grpSpPr>
      <p:grpSp>
        <p:nvGrpSpPr>
          <p:cNvPr id="77" name="Group 76"/>
          <p:cNvGrpSpPr/>
          <p:nvPr/>
        </p:nvGrpSpPr>
        <p:grpSpPr>
          <a:xfrm flipH="1">
            <a:off x="0"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Footer Placeholder 3"/>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32" name="Flowchart: Delay 10">
            <a:extLst>
              <a:ext uri="{FF2B5EF4-FFF2-40B4-BE49-F238E27FC236}">
                <a16:creationId xmlns:a16="http://schemas.microsoft.com/office/drawing/2014/main" id="{530DC4B3-57F0-4275-AF6C-960710CEFC52}"/>
              </a:ext>
            </a:extLst>
          </p:cNvPr>
          <p:cNvSpPr/>
          <p:nvPr userDrawn="1"/>
        </p:nvSpPr>
        <p:spPr>
          <a:xfrm>
            <a:off x="-1" y="0"/>
            <a:ext cx="3930651" cy="6868633"/>
          </a:xfrm>
          <a:custGeom>
            <a:avLst/>
            <a:gdLst>
              <a:gd name="connsiteX0" fmla="*/ 0 w 2913321"/>
              <a:gd name="connsiteY0" fmla="*/ 0 h 6858000"/>
              <a:gd name="connsiteX1" fmla="*/ 1456661 w 2913321"/>
              <a:gd name="connsiteY1" fmla="*/ 0 h 6858000"/>
              <a:gd name="connsiteX2" fmla="*/ 2913322 w 2913321"/>
              <a:gd name="connsiteY2" fmla="*/ 3429000 h 6858000"/>
              <a:gd name="connsiteX3" fmla="*/ 1456661 w 2913321"/>
              <a:gd name="connsiteY3" fmla="*/ 6858000 h 6858000"/>
              <a:gd name="connsiteX4" fmla="*/ 0 w 2913321"/>
              <a:gd name="connsiteY4" fmla="*/ 6858000 h 6858000"/>
              <a:gd name="connsiteX5" fmla="*/ 0 w 2913321"/>
              <a:gd name="connsiteY5" fmla="*/ 0 h 6858000"/>
              <a:gd name="connsiteX0" fmla="*/ 0 w 2935089"/>
              <a:gd name="connsiteY0" fmla="*/ 0 h 6858000"/>
              <a:gd name="connsiteX1" fmla="*/ 457201 w 2935089"/>
              <a:gd name="connsiteY1" fmla="*/ 0 h 6858000"/>
              <a:gd name="connsiteX2" fmla="*/ 2913322 w 2935089"/>
              <a:gd name="connsiteY2" fmla="*/ 3429000 h 6858000"/>
              <a:gd name="connsiteX3" fmla="*/ 1456661 w 2935089"/>
              <a:gd name="connsiteY3" fmla="*/ 6858000 h 6858000"/>
              <a:gd name="connsiteX4" fmla="*/ 0 w 2935089"/>
              <a:gd name="connsiteY4" fmla="*/ 6858000 h 6858000"/>
              <a:gd name="connsiteX5" fmla="*/ 0 w 2935089"/>
              <a:gd name="connsiteY5" fmla="*/ 0 h 6858000"/>
              <a:gd name="connsiteX0" fmla="*/ 0 w 2914459"/>
              <a:gd name="connsiteY0" fmla="*/ 0 h 6868633"/>
              <a:gd name="connsiteX1" fmla="*/ 457201 w 2914459"/>
              <a:gd name="connsiteY1" fmla="*/ 0 h 6868633"/>
              <a:gd name="connsiteX2" fmla="*/ 2913322 w 2914459"/>
              <a:gd name="connsiteY2" fmla="*/ 3429000 h 6868633"/>
              <a:gd name="connsiteX3" fmla="*/ 148856 w 2914459"/>
              <a:gd name="connsiteY3" fmla="*/ 6868633 h 6868633"/>
              <a:gd name="connsiteX4" fmla="*/ 0 w 2914459"/>
              <a:gd name="connsiteY4" fmla="*/ 6858000 h 6868633"/>
              <a:gd name="connsiteX5" fmla="*/ 0 w 2914459"/>
              <a:gd name="connsiteY5" fmla="*/ 0 h 6868633"/>
              <a:gd name="connsiteX0" fmla="*/ 0 w 3371423"/>
              <a:gd name="connsiteY0" fmla="*/ 0 h 6868633"/>
              <a:gd name="connsiteX1" fmla="*/ 457201 w 3371423"/>
              <a:gd name="connsiteY1" fmla="*/ 0 h 6868633"/>
              <a:gd name="connsiteX2" fmla="*/ 3370522 w 3371423"/>
              <a:gd name="connsiteY2" fmla="*/ 3450265 h 6868633"/>
              <a:gd name="connsiteX3" fmla="*/ 148856 w 3371423"/>
              <a:gd name="connsiteY3" fmla="*/ 6868633 h 6868633"/>
              <a:gd name="connsiteX4" fmla="*/ 0 w 3371423"/>
              <a:gd name="connsiteY4" fmla="*/ 6858000 h 6868633"/>
              <a:gd name="connsiteX5" fmla="*/ 0 w 3371423"/>
              <a:gd name="connsiteY5" fmla="*/ 0 h 6868633"/>
              <a:gd name="connsiteX0" fmla="*/ 0 w 3370684"/>
              <a:gd name="connsiteY0" fmla="*/ 0 h 6868633"/>
              <a:gd name="connsiteX1" fmla="*/ 457201 w 3370684"/>
              <a:gd name="connsiteY1" fmla="*/ 0 h 6868633"/>
              <a:gd name="connsiteX2" fmla="*/ 3370522 w 3370684"/>
              <a:gd name="connsiteY2" fmla="*/ 3450265 h 6868633"/>
              <a:gd name="connsiteX3" fmla="*/ 148856 w 3370684"/>
              <a:gd name="connsiteY3" fmla="*/ 6868633 h 6868633"/>
              <a:gd name="connsiteX4" fmla="*/ 0 w 3370684"/>
              <a:gd name="connsiteY4" fmla="*/ 6858000 h 6868633"/>
              <a:gd name="connsiteX5" fmla="*/ 0 w 3370684"/>
              <a:gd name="connsiteY5" fmla="*/ 0 h 686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0684" h="6868633">
                <a:moveTo>
                  <a:pt x="0" y="0"/>
                </a:moveTo>
                <a:lnTo>
                  <a:pt x="457201" y="0"/>
                </a:lnTo>
                <a:cubicBezTo>
                  <a:pt x="1261693" y="0"/>
                  <a:pt x="3347485" y="1061483"/>
                  <a:pt x="3370522" y="3450265"/>
                </a:cubicBezTo>
                <a:cubicBezTo>
                  <a:pt x="3393559" y="5839047"/>
                  <a:pt x="953348" y="6868633"/>
                  <a:pt x="148856" y="6868633"/>
                </a:cubicBezTo>
                <a:lnTo>
                  <a:pt x="0" y="6858000"/>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630845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C9C9AC32-DF2D-4CEF-A6CF-B34A2716D76E}"/>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smtClean="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Footer Placeholder 3">
            <a:extLst>
              <a:ext uri="{FF2B5EF4-FFF2-40B4-BE49-F238E27FC236}">
                <a16:creationId xmlns:a16="http://schemas.microsoft.com/office/drawing/2014/main" id="{99AFB578-A5E3-4921-AA46-FD65CD36E55B}"/>
              </a:ext>
            </a:extLst>
          </p:cNvPr>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Slide Number Placeholder 4">
            <a:extLst>
              <a:ext uri="{FF2B5EF4-FFF2-40B4-BE49-F238E27FC236}">
                <a16:creationId xmlns:a16="http://schemas.microsoft.com/office/drawing/2014/main" id="{933ACC61-559F-4B5D-8734-C1F414B7E1D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11" name="Flowchart: Delay 10">
            <a:extLst>
              <a:ext uri="{FF2B5EF4-FFF2-40B4-BE49-F238E27FC236}">
                <a16:creationId xmlns:a16="http://schemas.microsoft.com/office/drawing/2014/main" id="{BA8A894D-5FE1-4F98-9DF4-9F91D8B46DAA}"/>
              </a:ext>
            </a:extLst>
          </p:cNvPr>
          <p:cNvSpPr/>
          <p:nvPr userDrawn="1"/>
        </p:nvSpPr>
        <p:spPr>
          <a:xfrm>
            <a:off x="0" y="0"/>
            <a:ext cx="3370684" cy="6868633"/>
          </a:xfrm>
          <a:custGeom>
            <a:avLst/>
            <a:gdLst>
              <a:gd name="connsiteX0" fmla="*/ 0 w 2913321"/>
              <a:gd name="connsiteY0" fmla="*/ 0 h 6858000"/>
              <a:gd name="connsiteX1" fmla="*/ 1456661 w 2913321"/>
              <a:gd name="connsiteY1" fmla="*/ 0 h 6858000"/>
              <a:gd name="connsiteX2" fmla="*/ 2913322 w 2913321"/>
              <a:gd name="connsiteY2" fmla="*/ 3429000 h 6858000"/>
              <a:gd name="connsiteX3" fmla="*/ 1456661 w 2913321"/>
              <a:gd name="connsiteY3" fmla="*/ 6858000 h 6858000"/>
              <a:gd name="connsiteX4" fmla="*/ 0 w 2913321"/>
              <a:gd name="connsiteY4" fmla="*/ 6858000 h 6858000"/>
              <a:gd name="connsiteX5" fmla="*/ 0 w 2913321"/>
              <a:gd name="connsiteY5" fmla="*/ 0 h 6858000"/>
              <a:gd name="connsiteX0" fmla="*/ 0 w 2935089"/>
              <a:gd name="connsiteY0" fmla="*/ 0 h 6858000"/>
              <a:gd name="connsiteX1" fmla="*/ 457201 w 2935089"/>
              <a:gd name="connsiteY1" fmla="*/ 0 h 6858000"/>
              <a:gd name="connsiteX2" fmla="*/ 2913322 w 2935089"/>
              <a:gd name="connsiteY2" fmla="*/ 3429000 h 6858000"/>
              <a:gd name="connsiteX3" fmla="*/ 1456661 w 2935089"/>
              <a:gd name="connsiteY3" fmla="*/ 6858000 h 6858000"/>
              <a:gd name="connsiteX4" fmla="*/ 0 w 2935089"/>
              <a:gd name="connsiteY4" fmla="*/ 6858000 h 6858000"/>
              <a:gd name="connsiteX5" fmla="*/ 0 w 2935089"/>
              <a:gd name="connsiteY5" fmla="*/ 0 h 6858000"/>
              <a:gd name="connsiteX0" fmla="*/ 0 w 2914459"/>
              <a:gd name="connsiteY0" fmla="*/ 0 h 6868633"/>
              <a:gd name="connsiteX1" fmla="*/ 457201 w 2914459"/>
              <a:gd name="connsiteY1" fmla="*/ 0 h 6868633"/>
              <a:gd name="connsiteX2" fmla="*/ 2913322 w 2914459"/>
              <a:gd name="connsiteY2" fmla="*/ 3429000 h 6868633"/>
              <a:gd name="connsiteX3" fmla="*/ 148856 w 2914459"/>
              <a:gd name="connsiteY3" fmla="*/ 6868633 h 6868633"/>
              <a:gd name="connsiteX4" fmla="*/ 0 w 2914459"/>
              <a:gd name="connsiteY4" fmla="*/ 6858000 h 6868633"/>
              <a:gd name="connsiteX5" fmla="*/ 0 w 2914459"/>
              <a:gd name="connsiteY5" fmla="*/ 0 h 6868633"/>
              <a:gd name="connsiteX0" fmla="*/ 0 w 3371423"/>
              <a:gd name="connsiteY0" fmla="*/ 0 h 6868633"/>
              <a:gd name="connsiteX1" fmla="*/ 457201 w 3371423"/>
              <a:gd name="connsiteY1" fmla="*/ 0 h 6868633"/>
              <a:gd name="connsiteX2" fmla="*/ 3370522 w 3371423"/>
              <a:gd name="connsiteY2" fmla="*/ 3450265 h 6868633"/>
              <a:gd name="connsiteX3" fmla="*/ 148856 w 3371423"/>
              <a:gd name="connsiteY3" fmla="*/ 6868633 h 6868633"/>
              <a:gd name="connsiteX4" fmla="*/ 0 w 3371423"/>
              <a:gd name="connsiteY4" fmla="*/ 6858000 h 6868633"/>
              <a:gd name="connsiteX5" fmla="*/ 0 w 3371423"/>
              <a:gd name="connsiteY5" fmla="*/ 0 h 6868633"/>
              <a:gd name="connsiteX0" fmla="*/ 0 w 3370684"/>
              <a:gd name="connsiteY0" fmla="*/ 0 h 6868633"/>
              <a:gd name="connsiteX1" fmla="*/ 457201 w 3370684"/>
              <a:gd name="connsiteY1" fmla="*/ 0 h 6868633"/>
              <a:gd name="connsiteX2" fmla="*/ 3370522 w 3370684"/>
              <a:gd name="connsiteY2" fmla="*/ 3450265 h 6868633"/>
              <a:gd name="connsiteX3" fmla="*/ 148856 w 3370684"/>
              <a:gd name="connsiteY3" fmla="*/ 6868633 h 6868633"/>
              <a:gd name="connsiteX4" fmla="*/ 0 w 3370684"/>
              <a:gd name="connsiteY4" fmla="*/ 6858000 h 6868633"/>
              <a:gd name="connsiteX5" fmla="*/ 0 w 3370684"/>
              <a:gd name="connsiteY5" fmla="*/ 0 h 686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0684" h="6868633">
                <a:moveTo>
                  <a:pt x="0" y="0"/>
                </a:moveTo>
                <a:lnTo>
                  <a:pt x="457201" y="0"/>
                </a:lnTo>
                <a:cubicBezTo>
                  <a:pt x="1261693" y="0"/>
                  <a:pt x="3347485" y="1061483"/>
                  <a:pt x="3370522" y="3450265"/>
                </a:cubicBezTo>
                <a:cubicBezTo>
                  <a:pt x="3393559" y="5839047"/>
                  <a:pt x="953348" y="6868633"/>
                  <a:pt x="148856" y="6868633"/>
                </a:cubicBezTo>
                <a:lnTo>
                  <a:pt x="0" y="6858000"/>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846316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3" name="Footer Placeholder 2"/>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Slide Number Placeholder 3"/>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grpSp>
        <p:nvGrpSpPr>
          <p:cNvPr id="5" name="Group 4">
            <a:extLst>
              <a:ext uri="{FF2B5EF4-FFF2-40B4-BE49-F238E27FC236}">
                <a16:creationId xmlns:a16="http://schemas.microsoft.com/office/drawing/2014/main" id="{7205C3EB-E067-429F-A6EE-0F6C7D489CDD}"/>
              </a:ext>
            </a:extLst>
          </p:cNvPr>
          <p:cNvGrpSpPr/>
          <p:nvPr userDrawn="1"/>
        </p:nvGrpSpPr>
        <p:grpSpPr>
          <a:xfrm>
            <a:off x="504497" y="1082566"/>
            <a:ext cx="11067393" cy="5076496"/>
            <a:chOff x="504497" y="1082566"/>
            <a:chExt cx="11067393" cy="5076496"/>
          </a:xfrm>
        </p:grpSpPr>
        <p:sp>
          <p:nvSpPr>
            <p:cNvPr id="6" name="Rectangle 5">
              <a:extLst>
                <a:ext uri="{FF2B5EF4-FFF2-40B4-BE49-F238E27FC236}">
                  <a16:creationId xmlns:a16="http://schemas.microsoft.com/office/drawing/2014/main" id="{EF1178E9-1E90-43B6-BADB-C453A5DA8CD8}"/>
                </a:ext>
              </a:extLst>
            </p:cNvPr>
            <p:cNvSpPr/>
            <p:nvPr/>
          </p:nvSpPr>
          <p:spPr>
            <a:xfrm>
              <a:off x="504497" y="1082566"/>
              <a:ext cx="11067393" cy="5076496"/>
            </a:xfrm>
            <a:prstGeom prst="rect">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7" name="Rectangle 6">
              <a:extLst>
                <a:ext uri="{FF2B5EF4-FFF2-40B4-BE49-F238E27FC236}">
                  <a16:creationId xmlns:a16="http://schemas.microsoft.com/office/drawing/2014/main" id="{41CDC70B-3B54-4C10-8D11-ECB5EA9887CB}"/>
                </a:ext>
              </a:extLst>
            </p:cNvPr>
            <p:cNvSpPr/>
            <p:nvPr/>
          </p:nvSpPr>
          <p:spPr>
            <a:xfrm>
              <a:off x="819807" y="1355835"/>
              <a:ext cx="10436772" cy="456217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8" name="Isosceles Triangle 7">
              <a:extLst>
                <a:ext uri="{FF2B5EF4-FFF2-40B4-BE49-F238E27FC236}">
                  <a16:creationId xmlns:a16="http://schemas.microsoft.com/office/drawing/2014/main" id="{ACBD8AD9-7C98-4E03-9400-3212125C5BC6}"/>
                </a:ext>
              </a:extLst>
            </p:cNvPr>
            <p:cNvSpPr/>
            <p:nvPr/>
          </p:nvSpPr>
          <p:spPr>
            <a:xfrm>
              <a:off x="504497" y="3268717"/>
              <a:ext cx="4424855" cy="2890345"/>
            </a:xfrm>
            <a:prstGeom prst="triangle">
              <a:avLst>
                <a:gd name="adj" fmla="val 0"/>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spTree>
    <p:extLst>
      <p:ext uri="{BB962C8B-B14F-4D97-AF65-F5344CB8AC3E}">
        <p14:creationId xmlns:p14="http://schemas.microsoft.com/office/powerpoint/2010/main" val="795385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633630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94952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1"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C667C2-5917-478C-B32D-4431786A6649}"/>
              </a:ext>
            </a:extLst>
          </p:cNvPr>
          <p:cNvSpPr>
            <a:spLocks noGrp="1"/>
          </p:cNvSpPr>
          <p:nvPr>
            <p:ph type="ctrTitle"/>
          </p:nvPr>
        </p:nvSpPr>
        <p:spPr>
          <a:xfrm>
            <a:off x="1756042" y="2554635"/>
            <a:ext cx="8679915" cy="1748729"/>
          </a:xfrm>
        </p:spPr>
        <p:txBody>
          <a:bodyPr anchor="ctr">
            <a:noAutofit/>
          </a:bodyPr>
          <a:lstStyle/>
          <a:p>
            <a:pPr rtl="0"/>
            <a:r>
              <a:rPr lang="en-US" sz="3600" b="1" kern="0" dirty="0">
                <a:solidFill>
                  <a:schemeClr val="bg1"/>
                </a:solidFill>
                <a:latin typeface="Sakkal Majalla"/>
                <a:cs typeface="Sakkal Majalla"/>
              </a:rPr>
              <a:t>CYS 1212</a:t>
            </a:r>
            <a:br>
              <a:rPr lang="ar-SA" sz="3600" b="1" kern="0" dirty="0">
                <a:solidFill>
                  <a:schemeClr val="bg1"/>
                </a:solidFill>
                <a:latin typeface="Sakkal Majalla" panose="02000000000000000000" pitchFamily="2" charset="-78"/>
                <a:cs typeface="Sakkal Majalla" panose="02000000000000000000" pitchFamily="2" charset="-78"/>
              </a:rPr>
            </a:br>
            <a:r>
              <a:rPr lang="en-US" sz="3600" b="1" kern="0" dirty="0">
                <a:solidFill>
                  <a:schemeClr val="bg1"/>
                </a:solidFill>
                <a:latin typeface="Sakkal Majalla"/>
                <a:cs typeface="Sakkal Majalla"/>
              </a:rPr>
              <a:t>Cybersecurity Design Principles</a:t>
            </a:r>
            <a:br>
              <a:rPr lang="en-US" sz="3600" b="1" kern="0" dirty="0">
                <a:solidFill>
                  <a:schemeClr val="bg1"/>
                </a:solidFill>
                <a:latin typeface="Sakkal Majalla" panose="02000000000000000000" pitchFamily="2" charset="-78"/>
                <a:cs typeface="Sakkal Majalla" panose="02000000000000000000" pitchFamily="2" charset="-78"/>
              </a:rPr>
            </a:br>
            <a:br>
              <a:rPr lang="ar-SA" sz="3600" b="1" kern="0" dirty="0">
                <a:solidFill>
                  <a:schemeClr val="bg1"/>
                </a:solidFill>
                <a:latin typeface="Sakkal Majalla" panose="02000000000000000000" pitchFamily="2" charset="-78"/>
                <a:cs typeface="Sakkal Majalla" panose="02000000000000000000" pitchFamily="2" charset="-78"/>
              </a:rPr>
            </a:br>
            <a:r>
              <a:rPr lang="en-US" sz="3600" b="1" kern="0" dirty="0">
                <a:solidFill>
                  <a:schemeClr val="bg1"/>
                </a:solidFill>
                <a:latin typeface="Sakkal Majalla"/>
                <a:cs typeface="Sakkal Majalla"/>
              </a:rPr>
              <a:t>Lecture 2 – Part 1</a:t>
            </a:r>
            <a:br>
              <a:rPr lang="en-US" sz="3600" b="1" kern="0" dirty="0">
                <a:solidFill>
                  <a:schemeClr val="bg1"/>
                </a:solidFill>
                <a:latin typeface="Sakkal Majalla"/>
                <a:cs typeface="Sakkal Majalla"/>
              </a:rPr>
            </a:br>
            <a:br>
              <a:rPr lang="ar-SA" sz="3600" b="1" kern="0" dirty="0">
                <a:solidFill>
                  <a:schemeClr val="bg1"/>
                </a:solidFill>
                <a:latin typeface="Sakkal Majalla" panose="02000000000000000000" pitchFamily="2" charset="-78"/>
                <a:cs typeface="Sakkal Majalla" panose="02000000000000000000" pitchFamily="2" charset="-78"/>
              </a:rPr>
            </a:br>
            <a:r>
              <a:rPr lang="en-US" sz="3600" b="1" kern="0" dirty="0">
                <a:solidFill>
                  <a:schemeClr val="bg1"/>
                </a:solidFill>
                <a:latin typeface="Sakkal Majalla" panose="02000000000000000000" pitchFamily="2" charset="-78"/>
                <a:cs typeface="Sakkal Majalla" panose="02000000000000000000" pitchFamily="2" charset="-78"/>
              </a:rPr>
              <a:t>Isolation Principle (</a:t>
            </a:r>
            <a:r>
              <a:rPr lang="ar-DZ" sz="3600" b="1" kern="0" dirty="0">
                <a:solidFill>
                  <a:schemeClr val="bg1"/>
                </a:solidFill>
                <a:latin typeface="Sakkal Majalla" panose="02000000000000000000" pitchFamily="2" charset="-78"/>
                <a:cs typeface="Sakkal Majalla" panose="02000000000000000000" pitchFamily="2" charset="-78"/>
              </a:rPr>
              <a:t>مبدأ العزل</a:t>
            </a:r>
            <a:r>
              <a:rPr lang="en-US" sz="3600" b="1" kern="0" dirty="0">
                <a:solidFill>
                  <a:schemeClr val="bg1"/>
                </a:solidFill>
                <a:latin typeface="Sakkal Majalla" panose="02000000000000000000" pitchFamily="2" charset="-78"/>
                <a:cs typeface="Sakkal Majalla" panose="02000000000000000000" pitchFamily="2" charset="-78"/>
              </a:rPr>
              <a:t>)</a:t>
            </a:r>
            <a:endParaRPr lang="ar-SA" sz="3600" b="1" kern="0" dirty="0">
              <a:solidFill>
                <a:schemeClr val="bg1"/>
              </a:solidFill>
              <a:latin typeface="Sakkal Majalla"/>
              <a:cs typeface="Sakkal Majalla"/>
            </a:endParaRPr>
          </a:p>
        </p:txBody>
      </p:sp>
      <p:pic>
        <p:nvPicPr>
          <p:cNvPr id="4" name="Picture 15">
            <a:extLst>
              <a:ext uri="{FF2B5EF4-FFF2-40B4-BE49-F238E27FC236}">
                <a16:creationId xmlns:a16="http://schemas.microsoft.com/office/drawing/2014/main" id="{AF838472-B53A-49C3-8F80-A3519617703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5" name="مستطيل 6">
            <a:extLst>
              <a:ext uri="{FF2B5EF4-FFF2-40B4-BE49-F238E27FC236}">
                <a16:creationId xmlns:a16="http://schemas.microsoft.com/office/drawing/2014/main" id="{D93ADBD8-3E2A-40C7-8A8B-7F8AF5185FF6}"/>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4256555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386395" y="1742978"/>
            <a:ext cx="11547566" cy="4456028"/>
          </a:xfrm>
          <a:prstGeom prst="rect">
            <a:avLst/>
          </a:prstGeom>
          <a:noFill/>
        </p:spPr>
        <p:txBody>
          <a:bodyPr wrap="square" rtlCol="1">
            <a:spAutoFit/>
          </a:bodyPr>
          <a:lstStyle/>
          <a:p>
            <a:pPr algn="just">
              <a:lnSpc>
                <a:spcPct val="150000"/>
              </a:lnSpc>
            </a:pPr>
            <a:r>
              <a:rPr lang="en-US" sz="2400" b="1" dirty="0">
                <a:solidFill>
                  <a:srgbClr val="FF0000"/>
                </a:solidFill>
                <a:ea typeface="Tahoma" panose="020B0604030504040204" pitchFamily="34" charset="0"/>
                <a:cs typeface="Tahoma" panose="020B0604030504040204" pitchFamily="34" charset="0"/>
              </a:rPr>
              <a:t>Systems isolate processes in two ways: (</a:t>
            </a:r>
            <a:r>
              <a:rPr lang="ar-DZ" sz="2400" b="1" dirty="0">
                <a:solidFill>
                  <a:srgbClr val="FF0000"/>
                </a:solidFill>
                <a:ea typeface="Tahoma" panose="020B0604030504040204" pitchFamily="34" charset="0"/>
                <a:cs typeface="Tahoma" panose="020B0604030504040204" pitchFamily="34" charset="0"/>
              </a:rPr>
              <a:t>تقوم الأنظمة بعزل العمليات بطريقتين:</a:t>
            </a:r>
            <a:r>
              <a:rPr lang="en-US" sz="2400" b="1" dirty="0">
                <a:solidFill>
                  <a:srgbClr val="FF0000"/>
                </a:solidFill>
                <a:ea typeface="Tahoma" panose="020B0604030504040204" pitchFamily="34" charset="0"/>
                <a:cs typeface="Tahoma" panose="020B0604030504040204" pitchFamily="34" charset="0"/>
              </a:rPr>
              <a:t> )</a:t>
            </a:r>
          </a:p>
          <a:p>
            <a:pPr marL="457200" indent="-457200" algn="just">
              <a:lnSpc>
                <a:spcPct val="150000"/>
              </a:lnSpc>
              <a:buFont typeface="+mj-lt"/>
              <a:buAutoNum type="arabicParenR"/>
            </a:pPr>
            <a:r>
              <a:rPr lang="en-US" sz="2400" b="1" u="sng" dirty="0">
                <a:solidFill>
                  <a:srgbClr val="FF0000"/>
                </a:solidFill>
                <a:ea typeface="Tahoma" panose="020B0604030504040204" pitchFamily="34" charset="0"/>
                <a:cs typeface="Tahoma" panose="020B0604030504040204" pitchFamily="34" charset="0"/>
              </a:rPr>
              <a:t>First way of isolate processes:</a:t>
            </a:r>
            <a:r>
              <a:rPr lang="en-US" sz="2400" dirty="0">
                <a:solidFill>
                  <a:prstClr val="black"/>
                </a:solidFill>
                <a:ea typeface="Tahoma" panose="020B0604030504040204" pitchFamily="34" charset="0"/>
                <a:cs typeface="Tahoma" panose="020B0604030504040204" pitchFamily="34" charset="0"/>
              </a:rPr>
              <a:t> the process is executed in a controlled environment (</a:t>
            </a:r>
            <a:r>
              <a:rPr lang="ar-DZ" sz="2400" dirty="0">
                <a:solidFill>
                  <a:prstClr val="black"/>
                </a:solidFill>
                <a:ea typeface="Tahoma" panose="020B0604030504040204" pitchFamily="34" charset="0"/>
                <a:cs typeface="Tahoma" panose="020B0604030504040204" pitchFamily="34" charset="0"/>
              </a:rPr>
              <a:t>"الطريقة الأولى لعزل العمليات: يتم تنفيذ العملية في بيئة مسيطر عليها</a:t>
            </a:r>
            <a:r>
              <a:rPr lang="en-US" sz="24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US" sz="2400" b="1" dirty="0">
                <a:solidFill>
                  <a:srgbClr val="FF0000"/>
                </a:solidFill>
                <a:ea typeface="Tahoma" panose="020B0604030504040204" pitchFamily="34" charset="0"/>
                <a:cs typeface="Tahoma" panose="020B0604030504040204" pitchFamily="34" charset="0"/>
              </a:rPr>
              <a:t>A controlled environment</a:t>
            </a:r>
            <a:r>
              <a:rPr lang="en-US" sz="2400" b="1" dirty="0">
                <a:solidFill>
                  <a:prstClr val="black"/>
                </a:solidFill>
                <a:ea typeface="Tahoma" panose="020B0604030504040204" pitchFamily="34" charset="0"/>
                <a:cs typeface="Tahoma" panose="020B0604030504040204" pitchFamily="34" charset="0"/>
              </a:rPr>
              <a:t>: </a:t>
            </a:r>
            <a:r>
              <a:rPr lang="en-US" sz="2400" dirty="0">
                <a:solidFill>
                  <a:prstClr val="black"/>
                </a:solidFill>
                <a:ea typeface="Tahoma" panose="020B0604030504040204" pitchFamily="34" charset="0"/>
                <a:cs typeface="Tahoma" panose="020B0604030504040204" pitchFamily="34" charset="0"/>
              </a:rPr>
              <a:t>is an environment that constrains process execution in such a way that it can only interact with other entities in a manner that preserves its isolation (</a:t>
            </a:r>
            <a:r>
              <a:rPr lang="ar-DZ" sz="2400" dirty="0">
                <a:solidFill>
                  <a:prstClr val="black"/>
                </a:solidFill>
                <a:ea typeface="Tahoma" panose="020B0604030504040204" pitchFamily="34" charset="0"/>
                <a:cs typeface="Tahoma" panose="020B0604030504040204" pitchFamily="34" charset="0"/>
              </a:rPr>
              <a:t>البيئة المسيطر عليها: هي بيئة تحد من تنفيذ العمليات بطريقة تجعلها تتفاعل فقط مع كيانات أخرى بطريقة تحافظ على عزلتها</a:t>
            </a:r>
            <a:r>
              <a:rPr lang="en-US" sz="24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603ED0A5-3B69-4D6B-8C84-19EA816C25D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A60B9181-F260-4BD5-8250-566BCA74F208}"/>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E6342792-DE9E-4005-A57C-478102A96C33}"/>
              </a:ext>
            </a:extLst>
          </p:cNvPr>
          <p:cNvSpPr txBox="1"/>
          <p:nvPr/>
        </p:nvSpPr>
        <p:spPr>
          <a:xfrm>
            <a:off x="2465239" y="990531"/>
            <a:ext cx="6885166" cy="1077218"/>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Isolation of </a:t>
            </a:r>
            <a:r>
              <a:rPr lang="en-US" sz="3200" b="1" dirty="0">
                <a:solidFill>
                  <a:srgbClr val="FF0000"/>
                </a:solidFill>
                <a:ea typeface="Tahoma" panose="020B0604030504040204" pitchFamily="34" charset="0"/>
                <a:cs typeface="Tahoma" panose="020B0604030504040204" pitchFamily="34" charset="0"/>
              </a:rPr>
              <a:t>processes-Ways </a:t>
            </a:r>
          </a:p>
          <a:p>
            <a:pPr algn="ctr"/>
            <a:r>
              <a:rPr lang="en-US" sz="3200" b="1" dirty="0">
                <a:solidFill>
                  <a:srgbClr val="FF0000"/>
                </a:solidFill>
                <a:cs typeface="Sakkal Majalla" panose="02000000000000000000" pitchFamily="2" charset="-78"/>
              </a:rPr>
              <a:t> </a:t>
            </a:r>
          </a:p>
        </p:txBody>
      </p:sp>
    </p:spTree>
    <p:extLst>
      <p:ext uri="{BB962C8B-B14F-4D97-AF65-F5344CB8AC3E}">
        <p14:creationId xmlns:p14="http://schemas.microsoft.com/office/powerpoint/2010/main" val="706366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656174"/>
            <a:ext cx="11547566" cy="3348032"/>
          </a:xfrm>
          <a:prstGeom prst="rect">
            <a:avLst/>
          </a:prstGeom>
          <a:noFill/>
        </p:spPr>
        <p:txBody>
          <a:bodyPr wrap="square" rtlCol="1">
            <a:spAutoFit/>
          </a:bodyPr>
          <a:lstStyle/>
          <a:p>
            <a:pPr algn="just">
              <a:lnSpc>
                <a:spcPct val="150000"/>
              </a:lnSpc>
            </a:pPr>
            <a:r>
              <a:rPr lang="en-US" sz="2400" b="1" dirty="0">
                <a:solidFill>
                  <a:srgbClr val="FF0000"/>
                </a:solidFill>
                <a:ea typeface="Tahoma" panose="020B0604030504040204" pitchFamily="34" charset="0"/>
                <a:cs typeface="Tahoma" panose="020B0604030504040204" pitchFamily="34" charset="0"/>
              </a:rPr>
              <a:t>Types of environment that constrains process (</a:t>
            </a:r>
            <a:r>
              <a:rPr lang="ar-DZ" sz="2400" b="1" dirty="0">
                <a:solidFill>
                  <a:srgbClr val="FF0000"/>
                </a:solidFill>
                <a:ea typeface="Tahoma" panose="020B0604030504040204" pitchFamily="34" charset="0"/>
                <a:cs typeface="Tahoma" panose="020B0604030504040204" pitchFamily="34" charset="0"/>
              </a:rPr>
              <a:t>أنواع البيئات التي تحد من العمليات:</a:t>
            </a:r>
            <a:r>
              <a:rPr lang="en-US" sz="2400" b="1" dirty="0">
                <a:solidFill>
                  <a:srgbClr val="FF0000"/>
                </a:solidFill>
                <a:ea typeface="Tahoma" panose="020B0604030504040204" pitchFamily="34" charset="0"/>
                <a:cs typeface="Tahoma" panose="020B0604030504040204" pitchFamily="34" charset="0"/>
              </a:rPr>
              <a:t> ):</a:t>
            </a:r>
          </a:p>
          <a:p>
            <a:pPr marL="457200" indent="-457200" algn="just">
              <a:lnSpc>
                <a:spcPct val="150000"/>
              </a:lnSpc>
              <a:buAutoNum type="arabicParenR"/>
            </a:pPr>
            <a:r>
              <a:rPr lang="en-US" sz="2400" dirty="0">
                <a:solidFill>
                  <a:prstClr val="black"/>
                </a:solidFill>
                <a:ea typeface="Tahoma" panose="020B0604030504040204" pitchFamily="34" charset="0"/>
                <a:cs typeface="Tahoma" panose="020B0604030504040204" pitchFamily="34" charset="0"/>
              </a:rPr>
              <a:t>Ensure the hardware on which the process runs is disconnected from all other systems (</a:t>
            </a:r>
            <a:r>
              <a:rPr lang="ar-DZ" sz="2400" dirty="0">
                <a:solidFill>
                  <a:prstClr val="black"/>
                </a:solidFill>
                <a:ea typeface="Tahoma" panose="020B0604030504040204" pitchFamily="34" charset="0"/>
                <a:cs typeface="Tahoma" panose="020B0604030504040204" pitchFamily="34" charset="0"/>
              </a:rPr>
              <a:t>تأكد من أن الجهاز الذي تعمل عليه العملية مفصول عن جميع الأنظمة الأخرى</a:t>
            </a:r>
            <a:r>
              <a:rPr lang="en-US" sz="2400" dirty="0">
                <a:solidFill>
                  <a:prstClr val="black"/>
                </a:solidFill>
                <a:ea typeface="Tahoma" panose="020B0604030504040204" pitchFamily="34" charset="0"/>
                <a:cs typeface="Tahoma" panose="020B0604030504040204" pitchFamily="34" charset="0"/>
              </a:rPr>
              <a:t> ).</a:t>
            </a:r>
          </a:p>
          <a:p>
            <a:pPr marL="457200" indent="-457200" algn="just">
              <a:lnSpc>
                <a:spcPct val="150000"/>
              </a:lnSpc>
              <a:buAutoNum type="arabicParenR"/>
            </a:pPr>
            <a:r>
              <a:rPr lang="en-US" sz="2400" dirty="0">
                <a:solidFill>
                  <a:prstClr val="black"/>
                </a:solidFill>
                <a:ea typeface="Tahoma" panose="020B0604030504040204" pitchFamily="34" charset="0"/>
                <a:cs typeface="Tahoma" panose="020B0604030504040204" pitchFamily="34" charset="0"/>
              </a:rPr>
              <a:t>Virtualization (Virtual Machines) (</a:t>
            </a:r>
            <a:r>
              <a:rPr lang="ar-DZ" sz="2400" dirty="0">
                <a:solidFill>
                  <a:prstClr val="black"/>
                </a:solidFill>
                <a:ea typeface="Tahoma" panose="020B0604030504040204" pitchFamily="34" charset="0"/>
                <a:cs typeface="Tahoma" panose="020B0604030504040204" pitchFamily="34" charset="0"/>
              </a:rPr>
              <a:t>"الافتراضية (الآلات الافتراضية)</a:t>
            </a:r>
            <a:r>
              <a:rPr lang="en-US" sz="2400" dirty="0">
                <a:solidFill>
                  <a:prstClr val="black"/>
                </a:solidFill>
                <a:ea typeface="Tahoma" panose="020B0604030504040204" pitchFamily="34" charset="0"/>
                <a:cs typeface="Tahoma" panose="020B0604030504040204" pitchFamily="34" charset="0"/>
              </a:rPr>
              <a:t>)</a:t>
            </a:r>
          </a:p>
        </p:txBody>
      </p:sp>
      <p:sp>
        <p:nvSpPr>
          <p:cNvPr id="9" name="مستطيل 6">
            <a:extLst>
              <a:ext uri="{FF2B5EF4-FFF2-40B4-BE49-F238E27FC236}">
                <a16:creationId xmlns:a16="http://schemas.microsoft.com/office/drawing/2014/main" id="{67ABB69A-86B0-40EA-BF1D-C1844D1F139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FA344164-B6DC-452F-8D32-5FC306C9190C}"/>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0CA5C397-7466-4DB8-B27A-7CDA2E858F3A}"/>
              </a:ext>
            </a:extLst>
          </p:cNvPr>
          <p:cNvSpPr txBox="1"/>
          <p:nvPr/>
        </p:nvSpPr>
        <p:spPr>
          <a:xfrm>
            <a:off x="903978" y="1001733"/>
            <a:ext cx="10158469"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Isolation of </a:t>
            </a:r>
            <a:r>
              <a:rPr lang="en-US" sz="3200" b="1" dirty="0">
                <a:solidFill>
                  <a:srgbClr val="FF0000"/>
                </a:solidFill>
                <a:ea typeface="Tahoma" panose="020B0604030504040204" pitchFamily="34" charset="0"/>
                <a:cs typeface="Tahoma" panose="020B0604030504040204" pitchFamily="34" charset="0"/>
              </a:rPr>
              <a:t>processes-Ways (</a:t>
            </a:r>
            <a:r>
              <a:rPr lang="ar-DZ" sz="3200" b="1" dirty="0">
                <a:solidFill>
                  <a:srgbClr val="FF0000"/>
                </a:solidFill>
                <a:ea typeface="Tahoma" panose="020B0604030504040204" pitchFamily="34" charset="0"/>
                <a:cs typeface="Tahoma" panose="020B0604030504040204" pitchFamily="34" charset="0"/>
              </a:rPr>
              <a:t>عزل العمليات - طرق</a:t>
            </a:r>
            <a:r>
              <a:rPr lang="en-US" sz="3200" b="1" dirty="0">
                <a:solidFill>
                  <a:srgbClr val="FF0000"/>
                </a:solidFill>
                <a:ea typeface="Tahoma" panose="020B0604030504040204" pitchFamily="34" charset="0"/>
                <a:cs typeface="Tahoma" panose="020B0604030504040204" pitchFamily="34" charset="0"/>
              </a:rPr>
              <a:t> ) </a:t>
            </a:r>
          </a:p>
        </p:txBody>
      </p:sp>
    </p:spTree>
    <p:extLst>
      <p:ext uri="{BB962C8B-B14F-4D97-AF65-F5344CB8AC3E}">
        <p14:creationId xmlns:p14="http://schemas.microsoft.com/office/powerpoint/2010/main" val="3327518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656174"/>
            <a:ext cx="11547566" cy="4652107"/>
          </a:xfrm>
          <a:prstGeom prst="rect">
            <a:avLst/>
          </a:prstGeom>
          <a:noFill/>
        </p:spPr>
        <p:txBody>
          <a:bodyPr wrap="square" rtlCol="1">
            <a:spAutoFit/>
          </a:bodyPr>
          <a:lstStyle/>
          <a:p>
            <a:pPr algn="just">
              <a:lnSpc>
                <a:spcPct val="150000"/>
              </a:lnSpc>
            </a:pPr>
            <a:r>
              <a:rPr lang="en-US" sz="2000" b="1" dirty="0">
                <a:solidFill>
                  <a:srgbClr val="FF0000"/>
                </a:solidFill>
                <a:ea typeface="Tahoma" panose="020B0604030504040204" pitchFamily="34" charset="0"/>
                <a:cs typeface="Tahoma" panose="020B0604030504040204" pitchFamily="34" charset="0"/>
              </a:rPr>
              <a:t>Types of environment that constrains process: (</a:t>
            </a:r>
            <a:r>
              <a:rPr lang="ar-DZ" sz="2000" b="1" dirty="0">
                <a:solidFill>
                  <a:srgbClr val="FF0000"/>
                </a:solidFill>
                <a:ea typeface="Tahoma" panose="020B0604030504040204" pitchFamily="34" charset="0"/>
                <a:cs typeface="Tahoma" panose="020B0604030504040204" pitchFamily="34" charset="0"/>
              </a:rPr>
              <a:t>أنواع البيئات التي تحد من العمليات:</a:t>
            </a:r>
            <a:r>
              <a:rPr lang="en-US" sz="2000" b="1" dirty="0">
                <a:solidFill>
                  <a:srgbClr val="FF0000"/>
                </a:solidFill>
                <a:ea typeface="Tahoma" panose="020B0604030504040204" pitchFamily="34" charset="0"/>
                <a:cs typeface="Tahoma" panose="020B0604030504040204" pitchFamily="34" charset="0"/>
              </a:rPr>
              <a:t> )_</a:t>
            </a:r>
          </a:p>
          <a:p>
            <a:pPr marL="457200" indent="-457200" algn="just">
              <a:lnSpc>
                <a:spcPct val="150000"/>
              </a:lnSpc>
              <a:buAutoNum type="arabicParenR"/>
            </a:pPr>
            <a:r>
              <a:rPr lang="en-US" sz="2000" dirty="0">
                <a:solidFill>
                  <a:prstClr val="black"/>
                </a:solidFill>
                <a:ea typeface="Tahoma" panose="020B0604030504040204" pitchFamily="34" charset="0"/>
                <a:cs typeface="Tahoma" panose="020B0604030504040204" pitchFamily="34" charset="0"/>
              </a:rPr>
              <a:t>Ensure the hardware on which the process runs is disconnected from all other systems (</a:t>
            </a:r>
            <a:r>
              <a:rPr lang="ar-DZ" sz="2000" dirty="0">
                <a:solidFill>
                  <a:prstClr val="black"/>
                </a:solidFill>
                <a:ea typeface="Tahoma" panose="020B0604030504040204" pitchFamily="34" charset="0"/>
                <a:cs typeface="Tahoma" panose="020B0604030504040204" pitchFamily="34" charset="0"/>
              </a:rPr>
              <a:t>تأكد من أن الأجهزة التي تعمل عليها العملية مفصولة عن جميع الأنظمة الأخرى.</a:t>
            </a:r>
            <a:r>
              <a:rPr lang="en-US" sz="2000" dirty="0">
                <a:solidFill>
                  <a:prstClr val="black"/>
                </a:solidFill>
                <a:ea typeface="Tahoma" panose="020B0604030504040204" pitchFamily="34" charset="0"/>
                <a:cs typeface="Tahoma" panose="020B0604030504040204" pitchFamily="34" charset="0"/>
              </a:rPr>
              <a:t> ).</a:t>
            </a:r>
            <a:endParaRPr lang="en-US" sz="2000" b="1" u="sng" dirty="0">
              <a:ea typeface="Tahoma" panose="020B0604030504040204" pitchFamily="34" charset="0"/>
              <a:cs typeface="Tahoma" panose="020B0604030504040204" pitchFamily="34" charset="0"/>
            </a:endParaRPr>
          </a:p>
          <a:p>
            <a:pPr marL="342900" indent="-342900" algn="just">
              <a:lnSpc>
                <a:spcPct val="150000"/>
              </a:lnSpc>
              <a:buFont typeface="Arial" panose="020B0604020202020204" pitchFamily="34" charset="0"/>
              <a:buChar char="•"/>
            </a:pPr>
            <a:r>
              <a:rPr lang="en-US" sz="2000" b="1" u="sng" dirty="0">
                <a:ea typeface="Tahoma" panose="020B0604030504040204" pitchFamily="34" charset="0"/>
                <a:cs typeface="Tahoma" panose="020B0604030504040204" pitchFamily="34" charset="0"/>
              </a:rPr>
              <a:t>Example of isolate processes</a:t>
            </a:r>
            <a:r>
              <a:rPr lang="en-US" sz="2000" b="1" dirty="0">
                <a:ea typeface="Tahoma" panose="020B0604030504040204" pitchFamily="34" charset="0"/>
                <a:cs typeface="Tahoma" panose="020B0604030504040204" pitchFamily="34" charset="0"/>
              </a:rPr>
              <a:t> </a:t>
            </a:r>
            <a:r>
              <a:rPr lang="en-US" sz="2000" b="1" dirty="0">
                <a:solidFill>
                  <a:prstClr val="black"/>
                </a:solidFill>
                <a:ea typeface="Tahoma" panose="020B0604030504040204" pitchFamily="34" charset="0"/>
                <a:cs typeface="Tahoma" panose="020B0604030504040204" pitchFamily="34" charset="0"/>
              </a:rPr>
              <a:t>: </a:t>
            </a:r>
            <a:r>
              <a:rPr lang="en-US" sz="2000" dirty="0">
                <a:solidFill>
                  <a:prstClr val="black"/>
                </a:solidFill>
                <a:ea typeface="Tahoma" panose="020B0604030504040204" pitchFamily="34" charset="0"/>
                <a:cs typeface="Tahoma" panose="020B0604030504040204" pitchFamily="34" charset="0"/>
              </a:rPr>
              <a:t>electronic voting systems record voters’ votes, and make them available in some fashion to be tallied to obtain election results. The integrity of these systems is paramount to ensuring the election results are accurate (</a:t>
            </a:r>
            <a:r>
              <a:rPr lang="ar-DZ" sz="2000" dirty="0">
                <a:solidFill>
                  <a:prstClr val="black"/>
                </a:solidFill>
                <a:ea typeface="Tahoma" panose="020B0604030504040204" pitchFamily="34" charset="0"/>
                <a:cs typeface="Tahoma" panose="020B0604030504040204" pitchFamily="34" charset="0"/>
              </a:rPr>
              <a:t>مثال على عزل العمليات: أنظمة التصويت الإلكتروني تسجل أصوات الناخبين، وتتيح تلك الأصوات بطريقة ما لتجميعها للحصول على نتائج الانتخابات. إن نزاهة هذه الأنظمة أمر حيوي لضمان دقة نتائج الانتخابات.</a:t>
            </a:r>
            <a:r>
              <a:rPr lang="en-US" sz="2000" dirty="0">
                <a:solidFill>
                  <a:prstClr val="black"/>
                </a:solidFill>
                <a:ea typeface="Tahoma" panose="020B0604030504040204" pitchFamily="34" charset="0"/>
                <a:cs typeface="Tahoma" panose="020B0604030504040204" pitchFamily="34" charset="0"/>
              </a:rPr>
              <a:t> ). </a:t>
            </a:r>
          </a:p>
          <a:p>
            <a:pPr marL="342900" indent="-342900" algn="just">
              <a:lnSpc>
                <a:spcPct val="150000"/>
              </a:lnSpc>
              <a:buFont typeface="Arial" panose="020B0604020202020204" pitchFamily="34" charset="0"/>
              <a:buChar char="•"/>
            </a:pPr>
            <a:r>
              <a:rPr lang="en-US" sz="2000" b="1" dirty="0">
                <a:ea typeface="Tahoma" panose="020B0604030504040204" pitchFamily="34" charset="0"/>
                <a:cs typeface="Tahoma" panose="020B0604030504040204" pitchFamily="34" charset="0"/>
              </a:rPr>
              <a:t>Physical isolation </a:t>
            </a:r>
            <a:r>
              <a:rPr lang="en-US" sz="2000" dirty="0">
                <a:solidFill>
                  <a:prstClr val="black"/>
                </a:solidFill>
                <a:ea typeface="Tahoma" panose="020B0604030504040204" pitchFamily="34" charset="0"/>
                <a:cs typeface="Tahoma" panose="020B0604030504040204" pitchFamily="34" charset="0"/>
              </a:rPr>
              <a:t>is one component of ensuring this example (</a:t>
            </a:r>
            <a:r>
              <a:rPr lang="ar-DZ" sz="2000" dirty="0">
                <a:solidFill>
                  <a:prstClr val="black"/>
                </a:solidFill>
                <a:ea typeface="Tahoma" panose="020B0604030504040204" pitchFamily="34" charset="0"/>
                <a:cs typeface="Tahoma" panose="020B0604030504040204" pitchFamily="34" charset="0"/>
              </a:rPr>
              <a:t>"العزل المادي هو أحد مكونات ضمان هذا المثال</a:t>
            </a:r>
            <a:r>
              <a:rPr lang="en-US"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67ABB69A-86B0-40EA-BF1D-C1844D1F139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FA344164-B6DC-452F-8D32-5FC306C9190C}"/>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0CA5C397-7466-4DB8-B27A-7CDA2E858F3A}"/>
              </a:ext>
            </a:extLst>
          </p:cNvPr>
          <p:cNvSpPr txBox="1"/>
          <p:nvPr/>
        </p:nvSpPr>
        <p:spPr>
          <a:xfrm>
            <a:off x="2527143" y="1001733"/>
            <a:ext cx="6885166"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Isolation of </a:t>
            </a:r>
            <a:r>
              <a:rPr lang="en-US" sz="3200" b="1" dirty="0">
                <a:solidFill>
                  <a:srgbClr val="FF0000"/>
                </a:solidFill>
                <a:ea typeface="Tahoma" panose="020B0604030504040204" pitchFamily="34" charset="0"/>
                <a:cs typeface="Tahoma" panose="020B0604030504040204" pitchFamily="34" charset="0"/>
              </a:rPr>
              <a:t>processes-Ways </a:t>
            </a:r>
          </a:p>
        </p:txBody>
      </p:sp>
    </p:spTree>
    <p:extLst>
      <p:ext uri="{BB962C8B-B14F-4D97-AF65-F5344CB8AC3E}">
        <p14:creationId xmlns:p14="http://schemas.microsoft.com/office/powerpoint/2010/main" val="1598216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26987"/>
            <a:ext cx="11547566" cy="4652107"/>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For example, Section 19205 of the U.S. state of California’s Election Code [2123] requires that no part of a voting system can be connected to the Internet at any time, receive or transmit wireless messages at any time, or transmit or receive election data over an external network if sent between a polling place, satellite location, or counting center (</a:t>
            </a:r>
            <a:r>
              <a:rPr lang="ar-DZ" sz="2000" dirty="0">
                <a:solidFill>
                  <a:prstClr val="black"/>
                </a:solidFill>
                <a:ea typeface="Tahoma" panose="020B0604030504040204" pitchFamily="34" charset="0"/>
                <a:cs typeface="Tahoma" panose="020B0604030504040204" pitchFamily="34" charset="0"/>
              </a:rPr>
              <a:t>على سبيل المثال، يتطلب القسم 19205 من قانون الانتخابات في ولاية كاليفورنيا [2123] أنه لا يمكن ربط أي جزء من نظام التصويت بالإنترنت في أي وقت، أو استقبال أو إرسال الرسائل اللاسلكية في أي وقت، أو نقل أو استقبال بيانات الانتخابات عبر شبكة خارجية إذا تم إرسالها بين مكان الاقتراع أو الموقع الفضائي أو مركز العد.</a:t>
            </a:r>
            <a:r>
              <a:rPr lang="en-US" sz="20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The intent is to prevent any attacks on those systems from the Internet, or any other external network (including the public telephone system) (</a:t>
            </a:r>
            <a:r>
              <a:rPr lang="ar-DZ" sz="2000" dirty="0">
                <a:solidFill>
                  <a:prstClr val="black"/>
                </a:solidFill>
                <a:ea typeface="Tahoma" panose="020B0604030504040204" pitchFamily="34" charset="0"/>
                <a:cs typeface="Tahoma" panose="020B0604030504040204" pitchFamily="34" charset="0"/>
              </a:rPr>
              <a:t>الهدف هو منع أي هجمات على تلك الأنظمة من الإنترنت، أو من أي شبكة خارجية أخرى (بما في ذلك نظام الهاتف العام).</a:t>
            </a:r>
            <a:r>
              <a:rPr lang="en-US"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67ABB69A-86B0-40EA-BF1D-C1844D1F139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AA838248-83A5-4ADC-BE7A-24BEF2534F90}"/>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DAA652CD-CD56-49B2-97C4-A7559A021836}"/>
              </a:ext>
            </a:extLst>
          </p:cNvPr>
          <p:cNvSpPr txBox="1"/>
          <p:nvPr/>
        </p:nvSpPr>
        <p:spPr>
          <a:xfrm>
            <a:off x="2876056" y="990531"/>
            <a:ext cx="6885166"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Isolation of </a:t>
            </a:r>
            <a:r>
              <a:rPr lang="en-US" sz="3200" b="1" dirty="0">
                <a:solidFill>
                  <a:srgbClr val="FF0000"/>
                </a:solidFill>
                <a:ea typeface="Tahoma" panose="020B0604030504040204" pitchFamily="34" charset="0"/>
                <a:cs typeface="Tahoma" panose="020B0604030504040204" pitchFamily="34" charset="0"/>
              </a:rPr>
              <a:t>processes-Ways </a:t>
            </a:r>
          </a:p>
        </p:txBody>
      </p:sp>
    </p:spTree>
    <p:extLst>
      <p:ext uri="{BB962C8B-B14F-4D97-AF65-F5344CB8AC3E}">
        <p14:creationId xmlns:p14="http://schemas.microsoft.com/office/powerpoint/2010/main" val="217046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779394"/>
            <a:ext cx="11547566" cy="2795702"/>
          </a:xfrm>
          <a:prstGeom prst="rect">
            <a:avLst/>
          </a:prstGeom>
          <a:noFill/>
        </p:spPr>
        <p:txBody>
          <a:bodyPr wrap="square" rtlCol="1">
            <a:spAutoFit/>
          </a:bodyPr>
          <a:lstStyle/>
          <a:p>
            <a:pPr marL="457200" indent="-457200" algn="just">
              <a:lnSpc>
                <a:spcPct val="150000"/>
              </a:lnSpc>
              <a:buFont typeface="+mj-lt"/>
              <a:buAutoNum type="arabicParenR" startAt="2"/>
            </a:pPr>
            <a:r>
              <a:rPr lang="en-US" sz="2400" b="1" dirty="0">
                <a:solidFill>
                  <a:prstClr val="black"/>
                </a:solidFill>
                <a:ea typeface="Tahoma" panose="020B0604030504040204" pitchFamily="34" charset="0"/>
                <a:cs typeface="Tahoma" panose="020B0604030504040204" pitchFamily="34" charset="0"/>
              </a:rPr>
              <a:t>Virtualization</a:t>
            </a:r>
            <a:r>
              <a:rPr lang="en-US" sz="2400" dirty="0">
                <a:solidFill>
                  <a:prstClr val="black"/>
                </a:solidFill>
                <a:ea typeface="Tahoma" panose="020B0604030504040204" pitchFamily="34" charset="0"/>
                <a:cs typeface="Tahoma" panose="020B0604030504040204" pitchFamily="34" charset="0"/>
              </a:rPr>
              <a:t>: This involves creating a virtual machine within a physical computer, allowing multiple instances of software to run independently without interacting with each other.</a:t>
            </a:r>
          </a:p>
          <a:p>
            <a:pPr marL="457200" indent="-457200" algn="just">
              <a:lnSpc>
                <a:spcPct val="150000"/>
              </a:lnSpc>
              <a:buFont typeface="+mj-lt"/>
              <a:buAutoNum type="arabicParenR" startAt="2"/>
            </a:pPr>
            <a:endParaRPr lang="en-US" sz="2400" dirty="0">
              <a:solidFill>
                <a:prstClr val="black"/>
              </a:solidFill>
              <a:ea typeface="Tahoma" panose="020B0604030504040204" pitchFamily="34" charset="0"/>
              <a:cs typeface="Tahoma" panose="020B0604030504040204" pitchFamily="34" charset="0"/>
            </a:endParaRPr>
          </a:p>
          <a:p>
            <a:pPr algn="just">
              <a:lnSpc>
                <a:spcPct val="150000"/>
              </a:lnSpc>
            </a:pPr>
            <a:endParaRPr lang="en-US" sz="24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7ABB69A-86B0-40EA-BF1D-C1844D1F139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8C4BA40F-6A20-49D0-B6B8-27346F292224}"/>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87132611-44C8-4C90-8320-2648BC25671F}"/>
              </a:ext>
            </a:extLst>
          </p:cNvPr>
          <p:cNvSpPr txBox="1"/>
          <p:nvPr/>
        </p:nvSpPr>
        <p:spPr>
          <a:xfrm>
            <a:off x="2849551" y="990531"/>
            <a:ext cx="6885166"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Isolation of </a:t>
            </a:r>
            <a:r>
              <a:rPr lang="en-US" sz="3200" b="1" dirty="0">
                <a:solidFill>
                  <a:srgbClr val="FF0000"/>
                </a:solidFill>
                <a:ea typeface="Tahoma" panose="020B0604030504040204" pitchFamily="34" charset="0"/>
                <a:cs typeface="Tahoma" panose="020B0604030504040204" pitchFamily="34" charset="0"/>
              </a:rPr>
              <a:t>processes-Ways </a:t>
            </a:r>
          </a:p>
        </p:txBody>
      </p:sp>
    </p:spTree>
    <p:extLst>
      <p:ext uri="{BB962C8B-B14F-4D97-AF65-F5344CB8AC3E}">
        <p14:creationId xmlns:p14="http://schemas.microsoft.com/office/powerpoint/2010/main" val="214473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779394"/>
            <a:ext cx="11547566" cy="1687706"/>
          </a:xfrm>
          <a:prstGeom prst="rect">
            <a:avLst/>
          </a:prstGeom>
          <a:noFill/>
        </p:spPr>
        <p:txBody>
          <a:bodyPr wrap="square" rtlCol="1">
            <a:spAutoFit/>
          </a:bodyPr>
          <a:lstStyle/>
          <a:p>
            <a:pPr marL="457200" indent="-457200" algn="just">
              <a:lnSpc>
                <a:spcPct val="150000"/>
              </a:lnSpc>
              <a:buFont typeface="+mj-lt"/>
              <a:buAutoNum type="arabicParenR" startAt="2"/>
            </a:pPr>
            <a:r>
              <a:rPr lang="en-US" sz="2400" b="1" u="sng" dirty="0">
                <a:solidFill>
                  <a:srgbClr val="FF0000"/>
                </a:solidFill>
                <a:ea typeface="Tahoma" panose="020B0604030504040204" pitchFamily="34" charset="0"/>
                <a:cs typeface="Tahoma" panose="020B0604030504040204" pitchFamily="34" charset="0"/>
              </a:rPr>
              <a:t>Second way of isolate processes:</a:t>
            </a:r>
            <a:r>
              <a:rPr lang="en-US" sz="2400" dirty="0">
                <a:solidFill>
                  <a:prstClr val="black"/>
                </a:solidFill>
                <a:ea typeface="Tahoma" panose="020B0604030504040204" pitchFamily="34" charset="0"/>
                <a:cs typeface="Tahoma" panose="020B0604030504040204" pitchFamily="34" charset="0"/>
              </a:rPr>
              <a:t> when the process is generated, it is altered so that the actions of the process will satisfy an isolation policy. </a:t>
            </a:r>
          </a:p>
          <a:p>
            <a:pPr marL="342900" indent="-342900">
              <a:lnSpc>
                <a:spcPct val="150000"/>
              </a:lnSpc>
              <a:buFont typeface="Arial" panose="020B0604020202020204" pitchFamily="34" charset="0"/>
              <a:buChar char="•"/>
            </a:pPr>
            <a:endParaRPr lang="en-US" sz="24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7ABB69A-86B0-40EA-BF1D-C1844D1F139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D85012C0-9138-4896-B114-6BE3DC0CDC71}"/>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1" name="TextBox 57">
            <a:extLst>
              <a:ext uri="{FF2B5EF4-FFF2-40B4-BE49-F238E27FC236}">
                <a16:creationId xmlns:a16="http://schemas.microsoft.com/office/drawing/2014/main" id="{D6C5FC99-D847-4E8A-A02D-345180F04F3B}"/>
              </a:ext>
            </a:extLst>
          </p:cNvPr>
          <p:cNvSpPr txBox="1"/>
          <p:nvPr/>
        </p:nvSpPr>
        <p:spPr>
          <a:xfrm>
            <a:off x="2653417" y="969789"/>
            <a:ext cx="6885166"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Isolation of </a:t>
            </a:r>
            <a:r>
              <a:rPr lang="en-US" sz="3200" b="1" dirty="0">
                <a:solidFill>
                  <a:srgbClr val="FF0000"/>
                </a:solidFill>
                <a:ea typeface="Tahoma" panose="020B0604030504040204" pitchFamily="34" charset="0"/>
                <a:cs typeface="Tahoma" panose="020B0604030504040204" pitchFamily="34" charset="0"/>
              </a:rPr>
              <a:t>processes-Ways </a:t>
            </a:r>
          </a:p>
        </p:txBody>
      </p:sp>
    </p:spTree>
    <p:extLst>
      <p:ext uri="{BB962C8B-B14F-4D97-AF65-F5344CB8AC3E}">
        <p14:creationId xmlns:p14="http://schemas.microsoft.com/office/powerpoint/2010/main" val="3764979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779394"/>
            <a:ext cx="11547566" cy="4457695"/>
          </a:xfrm>
          <a:prstGeom prst="rect">
            <a:avLst/>
          </a:prstGeom>
          <a:noFill/>
        </p:spPr>
        <p:txBody>
          <a:bodyPr wrap="square" rtlCol="1">
            <a:spAutoFit/>
          </a:bodyPr>
          <a:lstStyle/>
          <a:p>
            <a:pPr>
              <a:lnSpc>
                <a:spcPct val="150000"/>
              </a:lnSpc>
            </a:pPr>
            <a:r>
              <a:rPr lang="en-US" sz="2400" dirty="0">
                <a:solidFill>
                  <a:prstClr val="black"/>
                </a:solidFill>
                <a:ea typeface="Tahoma" panose="020B0604030504040204" pitchFamily="34" charset="0"/>
                <a:cs typeface="Tahoma" panose="020B0604030504040204" pitchFamily="34" charset="0"/>
              </a:rPr>
              <a:t>Implementing isolation in your network can provide several benefits, which include:</a:t>
            </a:r>
          </a:p>
          <a:p>
            <a:pPr marL="457200" indent="-457200">
              <a:lnSpc>
                <a:spcPct val="150000"/>
              </a:lnSpc>
              <a:buFont typeface="+mj-lt"/>
              <a:buAutoNum type="arabicPeriod"/>
            </a:pPr>
            <a:r>
              <a:rPr lang="en-US" sz="2400" b="1" dirty="0">
                <a:solidFill>
                  <a:prstClr val="black"/>
                </a:solidFill>
                <a:ea typeface="Tahoma" panose="020B0604030504040204" pitchFamily="34" charset="0"/>
                <a:cs typeface="Tahoma" panose="020B0604030504040204" pitchFamily="34" charset="0"/>
              </a:rPr>
              <a:t>Reduced Risk of Malware Infections</a:t>
            </a:r>
            <a:r>
              <a:rPr lang="en-US" sz="2400" dirty="0">
                <a:solidFill>
                  <a:prstClr val="black"/>
                </a:solidFill>
                <a:ea typeface="Tahoma" panose="020B0604030504040204" pitchFamily="34" charset="0"/>
                <a:cs typeface="Tahoma" panose="020B0604030504040204" pitchFamily="34" charset="0"/>
              </a:rPr>
              <a:t>: Isolation can prevent malware from spreading to other parts of your system, reducing the risk of infections.</a:t>
            </a:r>
          </a:p>
          <a:p>
            <a:pPr marL="457200" indent="-457200">
              <a:lnSpc>
                <a:spcPct val="150000"/>
              </a:lnSpc>
              <a:buFont typeface="+mj-lt"/>
              <a:buAutoNum type="arabicPeriod"/>
            </a:pPr>
            <a:endParaRPr lang="en-US" sz="2400" b="1" dirty="0">
              <a:solidFill>
                <a:prstClr val="black"/>
              </a:solidFill>
              <a:ea typeface="Tahoma" panose="020B0604030504040204" pitchFamily="34" charset="0"/>
              <a:cs typeface="Tahoma" panose="020B0604030504040204" pitchFamily="34" charset="0"/>
            </a:endParaRPr>
          </a:p>
          <a:p>
            <a:pPr marL="457200" indent="-457200">
              <a:lnSpc>
                <a:spcPct val="150000"/>
              </a:lnSpc>
              <a:buFont typeface="+mj-lt"/>
              <a:buAutoNum type="arabicPeriod"/>
            </a:pPr>
            <a:r>
              <a:rPr lang="en-US" sz="2400" b="1" dirty="0">
                <a:solidFill>
                  <a:prstClr val="black"/>
                </a:solidFill>
                <a:ea typeface="Tahoma" panose="020B0604030504040204" pitchFamily="34" charset="0"/>
                <a:cs typeface="Tahoma" panose="020B0604030504040204" pitchFamily="34" charset="0"/>
              </a:rPr>
              <a:t>Enhanced Security</a:t>
            </a:r>
            <a:r>
              <a:rPr lang="en-US" sz="2400" dirty="0">
                <a:solidFill>
                  <a:prstClr val="black"/>
                </a:solidFill>
                <a:ea typeface="Tahoma" panose="020B0604030504040204" pitchFamily="34" charset="0"/>
                <a:cs typeface="Tahoma" panose="020B0604030504040204" pitchFamily="34" charset="0"/>
              </a:rPr>
              <a:t>: Isolation can help enhance the security of your network by isolating sensitive data and protecting it from unauthorized access.</a:t>
            </a:r>
          </a:p>
          <a:p>
            <a:pPr>
              <a:lnSpc>
                <a:spcPct val="150000"/>
              </a:lnSpc>
            </a:pPr>
            <a:endParaRPr lang="en-US" sz="24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7ABB69A-86B0-40EA-BF1D-C1844D1F139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D85012C0-9138-4896-B114-6BE3DC0CDC71}"/>
              </a:ext>
            </a:extLst>
          </p:cNvPr>
          <p:cNvSpPr/>
          <p:nvPr/>
        </p:nvSpPr>
        <p:spPr>
          <a:xfrm>
            <a:off x="959749" y="909320"/>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1" name="TextBox 57">
            <a:extLst>
              <a:ext uri="{FF2B5EF4-FFF2-40B4-BE49-F238E27FC236}">
                <a16:creationId xmlns:a16="http://schemas.microsoft.com/office/drawing/2014/main" id="{D6C5FC99-D847-4E8A-A02D-345180F04F3B}"/>
              </a:ext>
            </a:extLst>
          </p:cNvPr>
          <p:cNvSpPr txBox="1"/>
          <p:nvPr/>
        </p:nvSpPr>
        <p:spPr>
          <a:xfrm>
            <a:off x="426899" y="951396"/>
            <a:ext cx="11566318"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Benefits of implementing Isolation in your network</a:t>
            </a:r>
          </a:p>
        </p:txBody>
      </p:sp>
    </p:spTree>
    <p:extLst>
      <p:ext uri="{BB962C8B-B14F-4D97-AF65-F5344CB8AC3E}">
        <p14:creationId xmlns:p14="http://schemas.microsoft.com/office/powerpoint/2010/main" val="2248103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779394"/>
            <a:ext cx="11547566" cy="4457695"/>
          </a:xfrm>
          <a:prstGeom prst="rect">
            <a:avLst/>
          </a:prstGeom>
          <a:noFill/>
        </p:spPr>
        <p:txBody>
          <a:bodyPr wrap="square" rtlCol="1">
            <a:spAutoFit/>
          </a:bodyPr>
          <a:lstStyle/>
          <a:p>
            <a:pPr marL="457200" indent="-457200">
              <a:lnSpc>
                <a:spcPct val="150000"/>
              </a:lnSpc>
              <a:buFont typeface="+mj-lt"/>
              <a:buAutoNum type="arabicPeriod" startAt="3"/>
            </a:pPr>
            <a:r>
              <a:rPr lang="en-US" sz="2400" b="1" dirty="0">
                <a:solidFill>
                  <a:prstClr val="black"/>
                </a:solidFill>
                <a:ea typeface="Tahoma" panose="020B0604030504040204" pitchFamily="34" charset="0"/>
                <a:cs typeface="Tahoma" panose="020B0604030504040204" pitchFamily="34" charset="0"/>
              </a:rPr>
              <a:t>Improved System Performance</a:t>
            </a:r>
            <a:r>
              <a:rPr lang="en-US" sz="2400" dirty="0">
                <a:solidFill>
                  <a:prstClr val="black"/>
                </a:solidFill>
                <a:ea typeface="Tahoma" panose="020B0604030504040204" pitchFamily="34" charset="0"/>
                <a:cs typeface="Tahoma" panose="020B0604030504040204" pitchFamily="34" charset="0"/>
              </a:rPr>
              <a:t>: By isolating individual software instances, it is possible to optimize their performance and reduce system overhead.</a:t>
            </a:r>
          </a:p>
          <a:p>
            <a:pPr marL="457200" indent="-457200">
              <a:lnSpc>
                <a:spcPct val="150000"/>
              </a:lnSpc>
              <a:buFont typeface="+mj-lt"/>
              <a:buAutoNum type="arabicPeriod" startAt="3"/>
            </a:pPr>
            <a:endParaRPr lang="en-US" sz="2400" b="1" dirty="0">
              <a:solidFill>
                <a:prstClr val="black"/>
              </a:solidFill>
              <a:ea typeface="Tahoma" panose="020B0604030504040204" pitchFamily="34" charset="0"/>
              <a:cs typeface="Tahoma" panose="020B0604030504040204" pitchFamily="34" charset="0"/>
            </a:endParaRPr>
          </a:p>
          <a:p>
            <a:pPr marL="457200" indent="-457200">
              <a:lnSpc>
                <a:spcPct val="150000"/>
              </a:lnSpc>
              <a:buFont typeface="+mj-lt"/>
              <a:buAutoNum type="arabicPeriod" startAt="3"/>
            </a:pPr>
            <a:r>
              <a:rPr lang="en-US" sz="2400" b="1" dirty="0">
                <a:solidFill>
                  <a:prstClr val="black"/>
                </a:solidFill>
                <a:ea typeface="Tahoma" panose="020B0604030504040204" pitchFamily="34" charset="0"/>
                <a:cs typeface="Tahoma" panose="020B0604030504040204" pitchFamily="34" charset="0"/>
              </a:rPr>
              <a:t>Enhanced User Experience</a:t>
            </a:r>
            <a:r>
              <a:rPr lang="en-US" sz="2400" dirty="0">
                <a:solidFill>
                  <a:prstClr val="black"/>
                </a:solidFill>
                <a:ea typeface="Tahoma" panose="020B0604030504040204" pitchFamily="34" charset="0"/>
                <a:cs typeface="Tahoma" panose="020B0604030504040204" pitchFamily="34" charset="0"/>
              </a:rPr>
              <a:t>: Isolation can improve the user experience by providing enhanced security, which can foster trust in the system and boost overall user engagement.</a:t>
            </a:r>
          </a:p>
          <a:p>
            <a:pPr>
              <a:lnSpc>
                <a:spcPct val="150000"/>
              </a:lnSpc>
            </a:pPr>
            <a:endParaRPr lang="en-US" sz="2400" dirty="0">
              <a:solidFill>
                <a:prstClr val="black"/>
              </a:solidFill>
              <a:ea typeface="Tahoma" panose="020B0604030504040204" pitchFamily="34" charset="0"/>
              <a:cs typeface="Tahoma" panose="020B0604030504040204" pitchFamily="34" charset="0"/>
            </a:endParaRPr>
          </a:p>
          <a:p>
            <a:pPr>
              <a:lnSpc>
                <a:spcPct val="150000"/>
              </a:lnSpc>
            </a:pPr>
            <a:endParaRPr lang="en-US" sz="24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7ABB69A-86B0-40EA-BF1D-C1844D1F139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D85012C0-9138-4896-B114-6BE3DC0CDC71}"/>
              </a:ext>
            </a:extLst>
          </p:cNvPr>
          <p:cNvSpPr/>
          <p:nvPr/>
        </p:nvSpPr>
        <p:spPr>
          <a:xfrm>
            <a:off x="742122" y="885636"/>
            <a:ext cx="10434357"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cs typeface="Sakkal Majalla" panose="02000000000000000000" pitchFamily="2" charset="-78"/>
              </a:rPr>
              <a:t>Benefits of implementing Isolation in your network</a:t>
            </a:r>
          </a:p>
        </p:txBody>
      </p:sp>
    </p:spTree>
    <p:extLst>
      <p:ext uri="{BB962C8B-B14F-4D97-AF65-F5344CB8AC3E}">
        <p14:creationId xmlns:p14="http://schemas.microsoft.com/office/powerpoint/2010/main" val="3207226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رسم 3">
            <a:extLst>
              <a:ext uri="{FF2B5EF4-FFF2-40B4-BE49-F238E27FC236}">
                <a16:creationId xmlns:a16="http://schemas.microsoft.com/office/drawing/2014/main" id="{3BE6478E-F9EE-485D-A2E3-6D2AEC76A4D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2839" y="1372286"/>
            <a:ext cx="3774341" cy="3774341"/>
          </a:xfrm>
          <a:prstGeom prst="rect">
            <a:avLst/>
          </a:prstGeom>
        </p:spPr>
      </p:pic>
      <p:sp>
        <p:nvSpPr>
          <p:cNvPr id="5" name="مربع نص 4">
            <a:extLst>
              <a:ext uri="{FF2B5EF4-FFF2-40B4-BE49-F238E27FC236}">
                <a16:creationId xmlns:a16="http://schemas.microsoft.com/office/drawing/2014/main" id="{42749C3E-1E25-49E7-AB3C-5FE2400D2B39}"/>
              </a:ext>
            </a:extLst>
          </p:cNvPr>
          <p:cNvSpPr txBox="1"/>
          <p:nvPr/>
        </p:nvSpPr>
        <p:spPr>
          <a:xfrm>
            <a:off x="6096000" y="2321004"/>
            <a:ext cx="4333581" cy="1107996"/>
          </a:xfrm>
          <a:prstGeom prst="rect">
            <a:avLst/>
          </a:prstGeom>
          <a:solidFill>
            <a:schemeClr val="bg1"/>
          </a:solidFill>
        </p:spPr>
        <p:txBody>
          <a:bodyPr wrap="square" rtlCol="1">
            <a:spAutoFit/>
          </a:bodyPr>
          <a:lstStyle/>
          <a:p>
            <a:pPr algn="ctr" rtl="1"/>
            <a:r>
              <a:rPr lang="en-GB" sz="6600" dirty="0">
                <a:latin typeface="Sakkal Majalla" panose="02000000000000000000" pitchFamily="2" charset="-78"/>
                <a:cs typeface="Sakkal Majalla" panose="02000000000000000000" pitchFamily="2" charset="-78"/>
              </a:rPr>
              <a:t>Questions?</a:t>
            </a:r>
            <a:endParaRPr lang="ar-SA" sz="6600" b="1" dirty="0">
              <a:latin typeface="Sakkal Majalla" panose="02000000000000000000" pitchFamily="2" charset="-78"/>
              <a:cs typeface="Sakkal Majalla" panose="02000000000000000000" pitchFamily="2" charset="-78"/>
            </a:endParaRPr>
          </a:p>
        </p:txBody>
      </p:sp>
      <p:pic>
        <p:nvPicPr>
          <p:cNvPr id="6" name="Picture 15">
            <a:extLst>
              <a:ext uri="{FF2B5EF4-FFF2-40B4-BE49-F238E27FC236}">
                <a16:creationId xmlns:a16="http://schemas.microsoft.com/office/drawing/2014/main" id="{B699706C-6C8D-490A-AB1F-BE4809D9DB7F}"/>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7" name="مستطيل 6">
            <a:extLst>
              <a:ext uri="{FF2B5EF4-FFF2-40B4-BE49-F238E27FC236}">
                <a16:creationId xmlns:a16="http://schemas.microsoft.com/office/drawing/2014/main" id="{ADEA0FA4-5D64-4CD8-BC2D-B775EE7B19C9}"/>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78403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C667C2-5917-478C-B32D-4431786A6649}"/>
              </a:ext>
            </a:extLst>
          </p:cNvPr>
          <p:cNvSpPr>
            <a:spLocks noGrp="1"/>
          </p:cNvSpPr>
          <p:nvPr>
            <p:ph type="ctrTitle"/>
          </p:nvPr>
        </p:nvSpPr>
        <p:spPr>
          <a:xfrm>
            <a:off x="1756042" y="2189272"/>
            <a:ext cx="8679915" cy="1748729"/>
          </a:xfrm>
        </p:spPr>
        <p:txBody>
          <a:bodyPr>
            <a:normAutofit/>
          </a:bodyPr>
          <a:lstStyle/>
          <a:p>
            <a:r>
              <a:rPr lang="en-GB" b="1" kern="0" dirty="0">
                <a:solidFill>
                  <a:schemeClr val="bg1"/>
                </a:solidFill>
                <a:latin typeface="Sakkal Majalla"/>
                <a:cs typeface="Sakkal Majalla"/>
              </a:rPr>
              <a:t>End of Part 1 of </a:t>
            </a:r>
            <a:r>
              <a:rPr lang="en-GB" b="1" kern="0">
                <a:solidFill>
                  <a:schemeClr val="bg1"/>
                </a:solidFill>
                <a:latin typeface="Sakkal Majalla"/>
                <a:cs typeface="Sakkal Majalla"/>
              </a:rPr>
              <a:t>Lecture 2</a:t>
            </a:r>
            <a:endParaRPr lang="ar-SA" dirty="0">
              <a:solidFill>
                <a:schemeClr val="bg1"/>
              </a:solidFill>
              <a:latin typeface="Sakkal Majalla"/>
              <a:cs typeface="Sakkal Majalla"/>
            </a:endParaRPr>
          </a:p>
        </p:txBody>
      </p:sp>
      <p:pic>
        <p:nvPicPr>
          <p:cNvPr id="4" name="Picture 15">
            <a:extLst>
              <a:ext uri="{FF2B5EF4-FFF2-40B4-BE49-F238E27FC236}">
                <a16:creationId xmlns:a16="http://schemas.microsoft.com/office/drawing/2014/main" id="{AF838472-B53A-49C3-8F80-A3519617703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مستطيل 6">
            <a:extLst>
              <a:ext uri="{FF2B5EF4-FFF2-40B4-BE49-F238E27FC236}">
                <a16:creationId xmlns:a16="http://schemas.microsoft.com/office/drawing/2014/main" id="{579B4028-49A8-4976-A436-B24C86CB5B5C}"/>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2725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093ACE14-E7DE-457B-822C-5CF43CC9EE8B}"/>
              </a:ext>
            </a:extLst>
          </p:cNvPr>
          <p:cNvSpPr>
            <a:spLocks noGrp="1"/>
          </p:cNvSpPr>
          <p:nvPr>
            <p:ph idx="1"/>
          </p:nvPr>
        </p:nvSpPr>
        <p:spPr>
          <a:xfrm>
            <a:off x="699247" y="1365647"/>
            <a:ext cx="7486874" cy="4126707"/>
          </a:xfrm>
          <a:solidFill>
            <a:schemeClr val="bg1"/>
          </a:solidFill>
        </p:spPr>
        <p:txBody>
          <a:bodyPr>
            <a:noAutofit/>
          </a:bodyPr>
          <a:lstStyle/>
          <a:p>
            <a:pPr marL="0" indent="0" algn="l" rtl="0">
              <a:lnSpc>
                <a:spcPct val="100000"/>
              </a:lnSpc>
              <a:buNone/>
            </a:pPr>
            <a:r>
              <a:rPr lang="en-GB" sz="4400" b="1" u="sng" dirty="0">
                <a:solidFill>
                  <a:srgbClr val="0070C0"/>
                </a:solidFill>
                <a:latin typeface="Sakkal Majalla" panose="02000000000000000000" pitchFamily="2" charset="-78"/>
                <a:cs typeface="Sakkal Majalla" panose="02000000000000000000" pitchFamily="2" charset="-78"/>
              </a:rPr>
              <a:t>Topics:</a:t>
            </a:r>
            <a:endParaRPr lang="ar-SA"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endParaRPr lang="ar-SA" sz="2400" b="1" dirty="0">
              <a:latin typeface="Sakkal Majalla" panose="02000000000000000000" pitchFamily="2" charset="-78"/>
              <a:cs typeface="Sakkal Majalla" panose="02000000000000000000" pitchFamily="2" charset="-78"/>
            </a:endParaRPr>
          </a:p>
          <a:p>
            <a:pPr marL="457200" indent="-457200" algn="l" rtl="0">
              <a:lnSpc>
                <a:spcPct val="100000"/>
              </a:lnSpc>
              <a:buFont typeface="+mj-lt"/>
              <a:buAutoNum type="arabicPeriod"/>
            </a:pPr>
            <a:endParaRPr lang="ar-SA" sz="2400" b="1" dirty="0">
              <a:cs typeface="Sakkal Majalla" panose="02000000000000000000" pitchFamily="2" charset="-78"/>
            </a:endParaRPr>
          </a:p>
          <a:p>
            <a:pPr marL="457200" indent="-457200" algn="l" rtl="0">
              <a:lnSpc>
                <a:spcPct val="100000"/>
              </a:lnSpc>
              <a:buFont typeface="+mj-lt"/>
              <a:buAutoNum type="arabicPeriod"/>
            </a:pPr>
            <a:endParaRPr lang="en-US" sz="2400" b="1" dirty="0">
              <a:cs typeface="Sakkal Majalla" panose="02000000000000000000" pitchFamily="2" charset="-78"/>
            </a:endParaRPr>
          </a:p>
          <a:p>
            <a:pPr marL="457200" indent="-457200" algn="l" rtl="0">
              <a:lnSpc>
                <a:spcPct val="100000"/>
              </a:lnSpc>
              <a:buFont typeface="+mj-lt"/>
              <a:buAutoNum type="arabicPeriod"/>
            </a:pPr>
            <a:r>
              <a:rPr lang="en-US" sz="2400" b="1" dirty="0">
                <a:cs typeface="Sakkal Majalla" panose="02000000000000000000" pitchFamily="2" charset="-78"/>
              </a:rPr>
              <a:t>What is Isolation in Cyber Security? (</a:t>
            </a:r>
            <a:r>
              <a:rPr lang="ar-DZ" sz="2400" b="1" dirty="0">
                <a:cs typeface="Sakkal Majalla" panose="02000000000000000000" pitchFamily="2" charset="-78"/>
              </a:rPr>
              <a:t>"ما هو العزل في الأمن السيبراني؟"</a:t>
            </a:r>
            <a:r>
              <a:rPr lang="en-US" sz="2400" b="1" dirty="0">
                <a:cs typeface="Sakkal Majalla" panose="02000000000000000000" pitchFamily="2" charset="-78"/>
              </a:rPr>
              <a:t> )</a:t>
            </a:r>
          </a:p>
          <a:p>
            <a:pPr marL="457200" indent="-457200" algn="l" rtl="0">
              <a:lnSpc>
                <a:spcPct val="100000"/>
              </a:lnSpc>
              <a:buFont typeface="+mj-lt"/>
              <a:buAutoNum type="arabicPeriod"/>
            </a:pPr>
            <a:r>
              <a:rPr lang="en-US" sz="2400" b="1" dirty="0">
                <a:cs typeface="Sakkal Majalla" panose="02000000000000000000" pitchFamily="2" charset="-78"/>
              </a:rPr>
              <a:t>Contexts of Isolation Principle (</a:t>
            </a:r>
            <a:r>
              <a:rPr lang="ar-DZ" sz="2400" b="1" dirty="0">
                <a:cs typeface="Sakkal Majalla" panose="02000000000000000000" pitchFamily="2" charset="-78"/>
              </a:rPr>
              <a:t>سياقات مبدأ العزل</a:t>
            </a:r>
            <a:r>
              <a:rPr lang="en-US" sz="2400" b="1" dirty="0">
                <a:cs typeface="Sakkal Majalla" panose="02000000000000000000" pitchFamily="2" charset="-78"/>
              </a:rPr>
              <a:t> ).</a:t>
            </a:r>
          </a:p>
          <a:p>
            <a:pPr marL="457200" indent="-457200" algn="l" rtl="0">
              <a:lnSpc>
                <a:spcPct val="100000"/>
              </a:lnSpc>
              <a:buFont typeface="+mj-lt"/>
              <a:buAutoNum type="arabicPeriod"/>
            </a:pPr>
            <a:r>
              <a:rPr lang="en-US" sz="2400" b="1" dirty="0">
                <a:cs typeface="Sakkal Majalla" panose="02000000000000000000" pitchFamily="2" charset="-78"/>
              </a:rPr>
              <a:t>Types of Isolation of sensitivity or criticality of the information (</a:t>
            </a:r>
            <a:r>
              <a:rPr lang="ar-DZ" sz="2400" b="1" dirty="0">
                <a:cs typeface="Sakkal Majalla" panose="02000000000000000000" pitchFamily="2" charset="-78"/>
              </a:rPr>
              <a:t>"أنواع العزل وفقًا لحساسية أو حيوية المعلومات."</a:t>
            </a:r>
            <a:r>
              <a:rPr lang="en-US" sz="2400" b="1" dirty="0">
                <a:cs typeface="Sakkal Majalla" panose="02000000000000000000" pitchFamily="2" charset="-78"/>
              </a:rPr>
              <a:t> ).</a:t>
            </a:r>
          </a:p>
          <a:p>
            <a:pPr marL="457200" indent="-457200" algn="l" rtl="0">
              <a:lnSpc>
                <a:spcPct val="100000"/>
              </a:lnSpc>
              <a:buFont typeface="+mj-lt"/>
              <a:buAutoNum type="arabicPeriod"/>
            </a:pPr>
            <a:r>
              <a:rPr lang="en-US" sz="2400" b="1" dirty="0">
                <a:cs typeface="Sakkal Majalla" panose="02000000000000000000" pitchFamily="2" charset="-78"/>
              </a:rPr>
              <a:t>Isolation of processes-Ways (</a:t>
            </a:r>
            <a:r>
              <a:rPr lang="ar-DZ" sz="2400" b="1" dirty="0">
                <a:cs typeface="Sakkal Majalla" panose="02000000000000000000" pitchFamily="2" charset="-78"/>
              </a:rPr>
              <a:t>"عزل العمليات - طرق."</a:t>
            </a:r>
            <a:r>
              <a:rPr lang="en-US" sz="2400" b="1" dirty="0">
                <a:cs typeface="Sakkal Majalla" panose="02000000000000000000" pitchFamily="2" charset="-78"/>
              </a:rPr>
              <a:t> ).</a:t>
            </a:r>
          </a:p>
          <a:p>
            <a:pPr marL="457200" indent="-457200" algn="l" rtl="0">
              <a:lnSpc>
                <a:spcPct val="100000"/>
              </a:lnSpc>
              <a:buFont typeface="+mj-lt"/>
              <a:buAutoNum type="arabicPeriod"/>
            </a:pPr>
            <a:r>
              <a:rPr lang="en-US" sz="2400" b="1" dirty="0">
                <a:cs typeface="Sakkal Majalla" panose="02000000000000000000" pitchFamily="2" charset="-78"/>
              </a:rPr>
              <a:t>Benefits of implementing Isolation in your network (</a:t>
            </a:r>
            <a:r>
              <a:rPr lang="ar-DZ" sz="2400" b="1" dirty="0">
                <a:cs typeface="Sakkal Majalla" panose="02000000000000000000" pitchFamily="2" charset="-78"/>
              </a:rPr>
              <a:t>"فوائد تنفيذ العزل في شبكتك."</a:t>
            </a:r>
            <a:r>
              <a:rPr lang="en-US" sz="2400" b="1" dirty="0">
                <a:cs typeface="Sakkal Majalla" panose="02000000000000000000" pitchFamily="2" charset="-78"/>
              </a:rPr>
              <a:t> ).</a:t>
            </a:r>
          </a:p>
          <a:p>
            <a:pPr marL="457200" indent="-457200" algn="l" rtl="0">
              <a:lnSpc>
                <a:spcPct val="100000"/>
              </a:lnSpc>
              <a:buFont typeface="+mj-lt"/>
              <a:buAutoNum type="arabicPeriod"/>
            </a:pPr>
            <a:r>
              <a:rPr lang="en-US" sz="2400" b="1" dirty="0">
                <a:cs typeface="Sakkal Majalla" panose="02000000000000000000" pitchFamily="2" charset="-78"/>
              </a:rPr>
              <a:t>Examples (</a:t>
            </a:r>
            <a:r>
              <a:rPr lang="ar-DZ" sz="2400" b="1" dirty="0">
                <a:cs typeface="Sakkal Majalla" panose="02000000000000000000" pitchFamily="2" charset="-78"/>
              </a:rPr>
              <a:t>أمثلة</a:t>
            </a:r>
            <a:r>
              <a:rPr lang="en-US" sz="2400" b="1" dirty="0">
                <a:cs typeface="Sakkal Majalla" panose="02000000000000000000" pitchFamily="2" charset="-78"/>
              </a:rPr>
              <a:t> ).</a:t>
            </a:r>
          </a:p>
          <a:p>
            <a:pPr marL="0" indent="0" algn="l" rtl="0">
              <a:lnSpc>
                <a:spcPct val="100000"/>
              </a:lnSpc>
              <a:buNone/>
            </a:pPr>
            <a:endParaRPr lang="en-US" sz="2400" b="1" dirty="0">
              <a:solidFill>
                <a:srgbClr val="FF0000"/>
              </a:solidFill>
              <a:cs typeface="Sakkal Majalla" panose="02000000000000000000" pitchFamily="2" charset="-78"/>
            </a:endParaRPr>
          </a:p>
          <a:p>
            <a:pPr marL="457200" indent="-457200" algn="l" rtl="0">
              <a:lnSpc>
                <a:spcPct val="100000"/>
              </a:lnSpc>
              <a:buFont typeface="+mj-lt"/>
              <a:buAutoNum type="arabicPeriod"/>
            </a:pPr>
            <a:endParaRPr lang="ar-SA" sz="2400" b="1" dirty="0">
              <a:latin typeface="Sakkal Majalla" panose="02000000000000000000" pitchFamily="2" charset="-78"/>
              <a:cs typeface="Sakkal Majalla" panose="02000000000000000000" pitchFamily="2" charset="-78"/>
            </a:endParaRPr>
          </a:p>
          <a:p>
            <a:pPr algn="l" rtl="0">
              <a:lnSpc>
                <a:spcPct val="100000"/>
              </a:lnSpc>
              <a:buFont typeface="Wingdings" panose="05000000000000000000" pitchFamily="2" charset="2"/>
              <a:buChar char="ü"/>
            </a:pPr>
            <a:endParaRPr lang="ar-SA" sz="2400" b="1" dirty="0">
              <a:latin typeface="Sakkal Majalla" panose="02000000000000000000" pitchFamily="2" charset="-78"/>
              <a:cs typeface="Sakkal Majalla" panose="02000000000000000000" pitchFamily="2" charset="-78"/>
            </a:endParaRPr>
          </a:p>
          <a:p>
            <a:pPr algn="l" rtl="0">
              <a:lnSpc>
                <a:spcPct val="100000"/>
              </a:lnSpc>
              <a:buFont typeface="Wingdings" panose="05000000000000000000" pitchFamily="2" charset="2"/>
              <a:buChar char="ü"/>
            </a:pPr>
            <a:endParaRPr lang="ar-SA" sz="2400" b="1" dirty="0">
              <a:latin typeface="Sakkal Majalla" panose="02000000000000000000" pitchFamily="2" charset="-78"/>
              <a:cs typeface="Sakkal Majalla" panose="02000000000000000000" pitchFamily="2" charset="-78"/>
            </a:endParaRPr>
          </a:p>
        </p:txBody>
      </p:sp>
      <p:pic>
        <p:nvPicPr>
          <p:cNvPr id="16" name="Picture 15">
            <a:extLst>
              <a:ext uri="{FF2B5EF4-FFF2-40B4-BE49-F238E27FC236}">
                <a16:creationId xmlns:a16="http://schemas.microsoft.com/office/drawing/2014/main" id="{44BADFC5-BDFB-4EC7-9738-AA94363199E9}"/>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pic>
        <p:nvPicPr>
          <p:cNvPr id="18" name="صورة 17" descr="صورة تحتوي على نص&#10;&#10;تم إنشاء الوصف تلقائياً">
            <a:extLst>
              <a:ext uri="{FF2B5EF4-FFF2-40B4-BE49-F238E27FC236}">
                <a16:creationId xmlns:a16="http://schemas.microsoft.com/office/drawing/2014/main" id="{A2796007-5A94-4264-931C-5B25895A4013}"/>
              </a:ext>
            </a:extLst>
          </p:cNvPr>
          <p:cNvPicPr>
            <a:picLocks noChangeAspect="1"/>
          </p:cNvPicPr>
          <p:nvPr/>
        </p:nvPicPr>
        <p:blipFill>
          <a:blip r:embed="rId3"/>
          <a:stretch>
            <a:fillRect/>
          </a:stretch>
        </p:blipFill>
        <p:spPr>
          <a:xfrm>
            <a:off x="7866659" y="1365646"/>
            <a:ext cx="4017857" cy="3876539"/>
          </a:xfrm>
          <a:prstGeom prst="rect">
            <a:avLst/>
          </a:prstGeom>
        </p:spPr>
      </p:pic>
      <p:sp>
        <p:nvSpPr>
          <p:cNvPr id="6" name="مستطيل 6">
            <a:extLst>
              <a:ext uri="{FF2B5EF4-FFF2-40B4-BE49-F238E27FC236}">
                <a16:creationId xmlns:a16="http://schemas.microsoft.com/office/drawing/2014/main" id="{85F78F34-2157-4F03-A3A1-7CE9367D3FE0}"/>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22681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5AC8CB6D-5094-45D0-BE73-BA465F171C4D}"/>
              </a:ext>
            </a:extLst>
          </p:cNvPr>
          <p:cNvSpPr/>
          <p:nvPr/>
        </p:nvSpPr>
        <p:spPr>
          <a:xfrm>
            <a:off x="755779" y="1640788"/>
            <a:ext cx="11128737" cy="4578385"/>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white"/>
              </a:solidFill>
              <a:effectLst/>
              <a:uLnTx/>
              <a:uFillTx/>
              <a:latin typeface="Rockwell" panose="02060603020205020403"/>
              <a:ea typeface="+mn-ea"/>
              <a:cs typeface="Arial" panose="020B0604020202020204" pitchFamily="34" charset="0"/>
            </a:endParaRPr>
          </a:p>
        </p:txBody>
      </p:sp>
      <p:sp>
        <p:nvSpPr>
          <p:cNvPr id="6" name="مستطيل 5">
            <a:extLst>
              <a:ext uri="{FF2B5EF4-FFF2-40B4-BE49-F238E27FC236}">
                <a16:creationId xmlns:a16="http://schemas.microsoft.com/office/drawing/2014/main" id="{7F266136-851B-416D-B61C-0A562D4CC6FD}"/>
              </a:ext>
            </a:extLst>
          </p:cNvPr>
          <p:cNvSpPr/>
          <p:nvPr/>
        </p:nvSpPr>
        <p:spPr>
          <a:xfrm>
            <a:off x="-12378" y="0"/>
            <a:ext cx="2824065"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pic>
        <p:nvPicPr>
          <p:cNvPr id="5" name="Picture 15">
            <a:extLst>
              <a:ext uri="{FF2B5EF4-FFF2-40B4-BE49-F238E27FC236}">
                <a16:creationId xmlns:a16="http://schemas.microsoft.com/office/drawing/2014/main" id="{4AC2C276-0DC4-4145-B73D-20D487EB7FFC}"/>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grpSp>
        <p:nvGrpSpPr>
          <p:cNvPr id="2" name="Group 1">
            <a:extLst>
              <a:ext uri="{FF2B5EF4-FFF2-40B4-BE49-F238E27FC236}">
                <a16:creationId xmlns:a16="http://schemas.microsoft.com/office/drawing/2014/main" id="{FC23E973-CBF1-4B3E-8116-DDAC9392B7C7}"/>
              </a:ext>
            </a:extLst>
          </p:cNvPr>
          <p:cNvGrpSpPr/>
          <p:nvPr/>
        </p:nvGrpSpPr>
        <p:grpSpPr>
          <a:xfrm>
            <a:off x="1248974" y="990531"/>
            <a:ext cx="3125421" cy="1163907"/>
            <a:chOff x="7654546" y="1023419"/>
            <a:chExt cx="3125421" cy="1163907"/>
          </a:xfrm>
        </p:grpSpPr>
        <p:sp>
          <p:nvSpPr>
            <p:cNvPr id="12" name="مستطيل 11">
              <a:extLst>
                <a:ext uri="{FF2B5EF4-FFF2-40B4-BE49-F238E27FC236}">
                  <a16:creationId xmlns:a16="http://schemas.microsoft.com/office/drawing/2014/main" id="{1946529C-68A8-490D-B688-93682B165A2B}"/>
                </a:ext>
              </a:extLst>
            </p:cNvPr>
            <p:cNvSpPr/>
            <p:nvPr/>
          </p:nvSpPr>
          <p:spPr>
            <a:xfrm>
              <a:off x="7781730" y="1023419"/>
              <a:ext cx="2963441" cy="1163907"/>
            </a:xfrm>
            <a:prstGeom prst="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sp>
          <p:nvSpPr>
            <p:cNvPr id="11" name="مستطيل 10">
              <a:extLst>
                <a:ext uri="{FF2B5EF4-FFF2-40B4-BE49-F238E27FC236}">
                  <a16:creationId xmlns:a16="http://schemas.microsoft.com/office/drawing/2014/main" id="{7105AD77-1770-4EA5-832B-1730A1A1CCEF}"/>
                </a:ext>
              </a:extLst>
            </p:cNvPr>
            <p:cNvSpPr/>
            <p:nvPr/>
          </p:nvSpPr>
          <p:spPr>
            <a:xfrm>
              <a:off x="7886213" y="1113917"/>
              <a:ext cx="2754473" cy="9649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sp>
          <p:nvSpPr>
            <p:cNvPr id="8" name="عنوان 1">
              <a:extLst>
                <a:ext uri="{FF2B5EF4-FFF2-40B4-BE49-F238E27FC236}">
                  <a16:creationId xmlns:a16="http://schemas.microsoft.com/office/drawing/2014/main" id="{FE9FF1C9-B6DC-4A78-B7A5-127C5C042AC3}"/>
                </a:ext>
              </a:extLst>
            </p:cNvPr>
            <p:cNvSpPr txBox="1">
              <a:spLocks/>
            </p:cNvSpPr>
            <p:nvPr/>
          </p:nvSpPr>
          <p:spPr>
            <a:xfrm>
              <a:off x="7654546" y="1244071"/>
              <a:ext cx="3125421" cy="689713"/>
            </a:xfrm>
            <a:prstGeom prst="rect">
              <a:avLst/>
            </a:prstGeom>
            <a:noFill/>
          </p:spPr>
          <p:txBody>
            <a:bodyPr vert="horz" lIns="91440" tIns="45720" rIns="91440" bIns="45720" rtlCol="1" anchor="b">
              <a:norm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rPr>
                <a:t>Objectives</a:t>
              </a:r>
              <a:endParaRPr kumimoji="0" lang="ar-SA" sz="3200" b="1" i="0" u="none" strike="noStrike" kern="1200" cap="none" spc="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grpSp>
      <p:sp>
        <p:nvSpPr>
          <p:cNvPr id="15" name="مثلث متساوي الساقين 14">
            <a:extLst>
              <a:ext uri="{FF2B5EF4-FFF2-40B4-BE49-F238E27FC236}">
                <a16:creationId xmlns:a16="http://schemas.microsoft.com/office/drawing/2014/main" id="{61FD46B5-F224-4542-828E-1FC89E489E26}"/>
              </a:ext>
            </a:extLst>
          </p:cNvPr>
          <p:cNvSpPr/>
          <p:nvPr/>
        </p:nvSpPr>
        <p:spPr>
          <a:xfrm rot="5400000" flipH="1">
            <a:off x="2777513" y="2625041"/>
            <a:ext cx="439084" cy="379093"/>
          </a:xfrm>
          <a:prstGeom prst="triangle">
            <a:avLst>
              <a:gd name="adj" fmla="val 4778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sp>
        <p:nvSpPr>
          <p:cNvPr id="19" name="مستطيل 6">
            <a:extLst>
              <a:ext uri="{FF2B5EF4-FFF2-40B4-BE49-F238E27FC236}">
                <a16:creationId xmlns:a16="http://schemas.microsoft.com/office/drawing/2014/main" id="{46E9134C-8005-4371-A830-0B0CC6FC8010}"/>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20" name="مستطيل 12">
            <a:extLst>
              <a:ext uri="{FF2B5EF4-FFF2-40B4-BE49-F238E27FC236}">
                <a16:creationId xmlns:a16="http://schemas.microsoft.com/office/drawing/2014/main" id="{4A5D86F9-85A7-4AC8-A760-55BA3B5DC353}"/>
              </a:ext>
            </a:extLst>
          </p:cNvPr>
          <p:cNvSpPr/>
          <p:nvPr/>
        </p:nvSpPr>
        <p:spPr>
          <a:xfrm>
            <a:off x="3330979" y="2460332"/>
            <a:ext cx="8409160" cy="599908"/>
          </a:xfrm>
          <a:prstGeom prst="rect">
            <a:avLst/>
          </a:prstGeom>
        </p:spPr>
        <p:txBody>
          <a:bodyPr wrap="square">
            <a:spAutoFit/>
          </a:bodyPr>
          <a:lstStyle/>
          <a:p>
            <a:pPr lvl="0" algn="just" defTabSz="457200">
              <a:lnSpc>
                <a:spcPct val="150000"/>
              </a:lnSpc>
              <a:defRPr/>
            </a:pPr>
            <a:r>
              <a:rPr lang="en-US" sz="2400" b="1" dirty="0">
                <a:cs typeface="Sakkal Majalla" panose="02000000000000000000" pitchFamily="2" charset="-78"/>
              </a:rPr>
              <a:t>Recognizing of Isolation Principle (</a:t>
            </a:r>
            <a:r>
              <a:rPr lang="ar-DZ" sz="2400" b="1" dirty="0">
                <a:cs typeface="Sakkal Majalla" panose="02000000000000000000" pitchFamily="2" charset="-78"/>
              </a:rPr>
              <a:t>الاعتراف بمبدأ العزل</a:t>
            </a:r>
            <a:r>
              <a:rPr lang="en-US" sz="2400" b="1" dirty="0">
                <a:cs typeface="Sakkal Majalla" panose="02000000000000000000" pitchFamily="2" charset="-78"/>
              </a:rPr>
              <a:t> ).</a:t>
            </a:r>
            <a:endParaRPr lang="ar-EG" altLang="ar-EG" sz="2400" b="1" dirty="0">
              <a:cs typeface="Sakkal Majalla" panose="02000000000000000000" pitchFamily="2" charset="-78"/>
            </a:endParaRPr>
          </a:p>
        </p:txBody>
      </p:sp>
      <p:sp>
        <p:nvSpPr>
          <p:cNvPr id="21" name="مثلث متساوي الساقين 14">
            <a:extLst>
              <a:ext uri="{FF2B5EF4-FFF2-40B4-BE49-F238E27FC236}">
                <a16:creationId xmlns:a16="http://schemas.microsoft.com/office/drawing/2014/main" id="{DAFB256F-4ADB-4835-85FF-3B58007C1FC1}"/>
              </a:ext>
            </a:extLst>
          </p:cNvPr>
          <p:cNvSpPr/>
          <p:nvPr/>
        </p:nvSpPr>
        <p:spPr>
          <a:xfrm rot="5400000" flipH="1">
            <a:off x="2827881" y="3634324"/>
            <a:ext cx="439084" cy="379093"/>
          </a:xfrm>
          <a:prstGeom prst="triangle">
            <a:avLst>
              <a:gd name="adj" fmla="val 4778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sp>
        <p:nvSpPr>
          <p:cNvPr id="22" name="مستطيل 12">
            <a:extLst>
              <a:ext uri="{FF2B5EF4-FFF2-40B4-BE49-F238E27FC236}">
                <a16:creationId xmlns:a16="http://schemas.microsoft.com/office/drawing/2014/main" id="{58D120F3-3794-4F8B-BEF4-CB3136A5D5F3}"/>
              </a:ext>
            </a:extLst>
          </p:cNvPr>
          <p:cNvSpPr/>
          <p:nvPr/>
        </p:nvSpPr>
        <p:spPr>
          <a:xfrm>
            <a:off x="3330979" y="3449435"/>
            <a:ext cx="8409160" cy="1154162"/>
          </a:xfrm>
          <a:prstGeom prst="rect">
            <a:avLst/>
          </a:prstGeom>
        </p:spPr>
        <p:txBody>
          <a:bodyPr wrap="square">
            <a:spAutoFit/>
          </a:bodyPr>
          <a:lstStyle/>
          <a:p>
            <a:pPr lvl="0" algn="just" defTabSz="457200">
              <a:lnSpc>
                <a:spcPct val="150000"/>
              </a:lnSpc>
              <a:defRPr/>
            </a:pPr>
            <a:r>
              <a:rPr lang="en-US" sz="2400" b="1" dirty="0">
                <a:cs typeface="Sakkal Majalla" panose="02000000000000000000" pitchFamily="2" charset="-78"/>
              </a:rPr>
              <a:t>Explaining the importance of Isolation Principle (</a:t>
            </a:r>
            <a:r>
              <a:rPr lang="ar-DZ" sz="2400" b="1" dirty="0">
                <a:cs typeface="Sakkal Majalla" panose="02000000000000000000" pitchFamily="2" charset="-78"/>
              </a:rPr>
              <a:t>شرح أهمية مبدأ العزل</a:t>
            </a:r>
            <a:r>
              <a:rPr lang="en-US" sz="2400" b="1" dirty="0">
                <a:cs typeface="Sakkal Majalla" panose="02000000000000000000" pitchFamily="2" charset="-78"/>
              </a:rPr>
              <a:t>).</a:t>
            </a:r>
            <a:endParaRPr lang="ar-EG" altLang="ar-EG" sz="2400" b="1" dirty="0">
              <a:cs typeface="Sakkal Majalla" panose="02000000000000000000" pitchFamily="2" charset="-78"/>
            </a:endParaRPr>
          </a:p>
        </p:txBody>
      </p:sp>
    </p:spTree>
    <p:extLst>
      <p:ext uri="{BB962C8B-B14F-4D97-AF65-F5344CB8AC3E}">
        <p14:creationId xmlns:p14="http://schemas.microsoft.com/office/powerpoint/2010/main" val="2739933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C667C2-5917-478C-B32D-4431786A6649}"/>
              </a:ext>
            </a:extLst>
          </p:cNvPr>
          <p:cNvSpPr>
            <a:spLocks noGrp="1"/>
          </p:cNvSpPr>
          <p:nvPr>
            <p:ph type="ctrTitle"/>
          </p:nvPr>
        </p:nvSpPr>
        <p:spPr>
          <a:xfrm>
            <a:off x="1756042" y="2189272"/>
            <a:ext cx="8679915" cy="1748729"/>
          </a:xfrm>
        </p:spPr>
        <p:txBody>
          <a:bodyPr>
            <a:normAutofit/>
          </a:bodyPr>
          <a:lstStyle/>
          <a:p>
            <a:pPr algn="l" rtl="0">
              <a:lnSpc>
                <a:spcPct val="100000"/>
              </a:lnSpc>
            </a:pPr>
            <a:r>
              <a:rPr lang="en-US" b="1" dirty="0">
                <a:latin typeface="Sakkal Majalla" panose="02000000000000000000" pitchFamily="2" charset="-78"/>
                <a:cs typeface="Sakkal Majalla" panose="02000000000000000000" pitchFamily="2" charset="-78"/>
              </a:rPr>
              <a:t>Isolation Principle.</a:t>
            </a:r>
          </a:p>
        </p:txBody>
      </p:sp>
      <p:pic>
        <p:nvPicPr>
          <p:cNvPr id="4" name="Picture 15">
            <a:extLst>
              <a:ext uri="{FF2B5EF4-FFF2-40B4-BE49-F238E27FC236}">
                <a16:creationId xmlns:a16="http://schemas.microsoft.com/office/drawing/2014/main" id="{AF838472-B53A-49C3-8F80-A3519617703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مستطيل 6">
            <a:extLst>
              <a:ext uri="{FF2B5EF4-FFF2-40B4-BE49-F238E27FC236}">
                <a16:creationId xmlns:a16="http://schemas.microsoft.com/office/drawing/2014/main" id="{BFA32CC6-0B13-471D-BF12-FFE01439C35C}"/>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25019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TextBox 57">
            <a:extLst>
              <a:ext uri="{FF2B5EF4-FFF2-40B4-BE49-F238E27FC236}">
                <a16:creationId xmlns:a16="http://schemas.microsoft.com/office/drawing/2014/main" id="{2C9CC049-BBD5-4908-B04D-9CAD2043943C}"/>
              </a:ext>
            </a:extLst>
          </p:cNvPr>
          <p:cNvSpPr txBox="1"/>
          <p:nvPr/>
        </p:nvSpPr>
        <p:spPr>
          <a:xfrm>
            <a:off x="546975" y="631556"/>
            <a:ext cx="11098049" cy="2062103"/>
          </a:xfrm>
          <a:prstGeom prst="rect">
            <a:avLst/>
          </a:prstGeom>
          <a:noFill/>
        </p:spPr>
        <p:txBody>
          <a:bodyPr wrap="square">
            <a:spAutoFit/>
          </a:bodyPr>
          <a:lstStyle/>
          <a:p>
            <a:r>
              <a:rPr lang="en-US" sz="3200" dirty="0">
                <a:ea typeface="Tahoma" panose="020B0604030504040204" pitchFamily="34" charset="0"/>
                <a:cs typeface="Tahoma" panose="020B0604030504040204" pitchFamily="34" charset="0"/>
              </a:rPr>
              <a:t>    </a:t>
            </a:r>
            <a:r>
              <a:rPr lang="en-US" sz="3200" b="1" dirty="0">
                <a:solidFill>
                  <a:srgbClr val="FF0000"/>
                </a:solidFill>
                <a:cs typeface="Sakkal Majalla" panose="02000000000000000000" pitchFamily="2" charset="-78"/>
              </a:rPr>
              <a:t>What is Isolation in Cyber Security? (</a:t>
            </a:r>
            <a:r>
              <a:rPr lang="ar-DZ" sz="3200" b="1" dirty="0">
                <a:solidFill>
                  <a:srgbClr val="FF0000"/>
                </a:solidFill>
                <a:cs typeface="Sakkal Majalla" panose="02000000000000000000" pitchFamily="2" charset="-78"/>
              </a:rPr>
              <a:t>ما هو العزل في الأمن السيبراني؟</a:t>
            </a:r>
            <a:r>
              <a:rPr lang="en-US" sz="3200" b="1" dirty="0">
                <a:solidFill>
                  <a:srgbClr val="FF0000"/>
                </a:solidFill>
                <a:cs typeface="Sakkal Majalla" panose="02000000000000000000" pitchFamily="2" charset="-78"/>
              </a:rPr>
              <a:t> )</a:t>
            </a:r>
          </a:p>
          <a:p>
            <a:br>
              <a:rPr lang="en-US" sz="3200" dirty="0"/>
            </a:br>
            <a:endParaRPr lang="en-US" sz="3200" b="1" dirty="0">
              <a:solidFill>
                <a:srgbClr val="FF0000"/>
              </a:solidFill>
              <a:cs typeface="Sakkal Majalla" panose="02000000000000000000" pitchFamily="2" charset="-78"/>
            </a:endParaRPr>
          </a:p>
        </p:txBody>
      </p:sp>
      <p:sp>
        <p:nvSpPr>
          <p:cNvPr id="3" name="مربع نص 2">
            <a:extLst>
              <a:ext uri="{FF2B5EF4-FFF2-40B4-BE49-F238E27FC236}">
                <a16:creationId xmlns:a16="http://schemas.microsoft.com/office/drawing/2014/main" id="{C35AE665-2019-408B-94CA-3FBE485C2465}"/>
              </a:ext>
            </a:extLst>
          </p:cNvPr>
          <p:cNvSpPr txBox="1"/>
          <p:nvPr/>
        </p:nvSpPr>
        <p:spPr>
          <a:xfrm>
            <a:off x="195943" y="1540077"/>
            <a:ext cx="11547566" cy="4652107"/>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000" b="1" dirty="0"/>
              <a:t>Isolation</a:t>
            </a:r>
            <a:r>
              <a:rPr lang="en-US" sz="2000" dirty="0"/>
              <a:t> in cyber security refers to the ability to keep separate instances of software in a way that each one only is able to see and influence its own (</a:t>
            </a:r>
            <a:r>
              <a:rPr lang="ar-DZ" sz="2000" dirty="0"/>
              <a:t>العزل في الأمن السيبراني يشير إلى القدرة على الحفاظ على حالات منفصلة من البرمجيات بطريقة تجعل كل واحدة منها فقط قادرة على رؤية والتأثير على حالتها الخاصة.</a:t>
            </a:r>
            <a:r>
              <a:rPr lang="en-US" sz="2000" dirty="0"/>
              <a:t>). </a:t>
            </a:r>
          </a:p>
          <a:p>
            <a:pPr marL="342900" indent="-342900" algn="just">
              <a:lnSpc>
                <a:spcPct val="150000"/>
              </a:lnSpc>
              <a:buFont typeface="Arial" panose="020B0604020202020204" pitchFamily="34" charset="0"/>
              <a:buChar char="•"/>
            </a:pPr>
            <a:r>
              <a:rPr lang="en-US" sz="2000" dirty="0"/>
              <a:t>Its  is an essential tool in cyber security that can help you protect your software against malware and other malicious programs (</a:t>
            </a:r>
            <a:r>
              <a:rPr lang="ar-DZ" sz="2000" dirty="0"/>
              <a:t>إنه أداة أساسية في الأمن السيبراني يمكن أن تساعدك في حماية برمجياتك من البرامج الضارة وغيرها من البرامج الخبيثة</a:t>
            </a:r>
            <a:r>
              <a:rPr lang="en-US" sz="2000" dirty="0"/>
              <a:t> ).</a:t>
            </a:r>
          </a:p>
          <a:p>
            <a:pPr marL="342900" indent="-342900" algn="just">
              <a:lnSpc>
                <a:spcPct val="150000"/>
              </a:lnSpc>
              <a:buFont typeface="Arial" panose="020B0604020202020204" pitchFamily="34" charset="0"/>
              <a:buChar char="•"/>
            </a:pPr>
            <a:r>
              <a:rPr lang="en-US" sz="2000" dirty="0"/>
              <a:t>Isolation works on the principle of compartmentalization. It creates individual compartments for every piece of software running on your system, so that if one is compromised, it won’t affect the others (</a:t>
            </a:r>
            <a:r>
              <a:rPr lang="ar-DZ" sz="2000" dirty="0"/>
              <a:t>يعمل العزل على مبدأ تقسيم المهام. إنه ينشئ حجرات فردية لكل قطعة من البرمجيات تعمل على نظامك، بحيث إذا تم اختراق واحدة، فلن تؤثر على الآخرين.</a:t>
            </a:r>
            <a:r>
              <a:rPr lang="en-US" sz="2000" dirty="0"/>
              <a:t> ).</a:t>
            </a:r>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2982658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TextBox 57">
            <a:extLst>
              <a:ext uri="{FF2B5EF4-FFF2-40B4-BE49-F238E27FC236}">
                <a16:creationId xmlns:a16="http://schemas.microsoft.com/office/drawing/2014/main" id="{2C9CC049-BBD5-4908-B04D-9CAD2043943C}"/>
              </a:ext>
            </a:extLst>
          </p:cNvPr>
          <p:cNvSpPr txBox="1"/>
          <p:nvPr/>
        </p:nvSpPr>
        <p:spPr>
          <a:xfrm>
            <a:off x="903979" y="885636"/>
            <a:ext cx="9771644" cy="584775"/>
          </a:xfrm>
          <a:prstGeom prst="rect">
            <a:avLst/>
          </a:prstGeom>
          <a:noFill/>
        </p:spPr>
        <p:txBody>
          <a:bodyPr wrap="square">
            <a:spAutoFit/>
          </a:bodyPr>
          <a:lstStyle/>
          <a:p>
            <a:r>
              <a:rPr lang="en-US" sz="3200" b="1" dirty="0">
                <a:solidFill>
                  <a:srgbClr val="FF0000"/>
                </a:solidFill>
                <a:cs typeface="Sakkal Majalla" panose="02000000000000000000" pitchFamily="2" charset="-78"/>
              </a:rPr>
              <a:t>Contexts</a:t>
            </a:r>
            <a:r>
              <a:rPr lang="en-US" sz="3200" dirty="0">
                <a:solidFill>
                  <a:srgbClr val="FF0000"/>
                </a:solidFill>
                <a:ea typeface="Tahoma" panose="020B0604030504040204" pitchFamily="34" charset="0"/>
                <a:cs typeface="Tahoma" panose="020B0604030504040204" pitchFamily="34" charset="0"/>
              </a:rPr>
              <a:t> of </a:t>
            </a:r>
            <a:r>
              <a:rPr lang="en-US" sz="3200" b="1" dirty="0">
                <a:solidFill>
                  <a:srgbClr val="FF0000"/>
                </a:solidFill>
                <a:cs typeface="Sakkal Majalla" panose="02000000000000000000" pitchFamily="2" charset="-78"/>
              </a:rPr>
              <a:t>Isolation Principle (</a:t>
            </a:r>
            <a:r>
              <a:rPr lang="ar-DZ" sz="3200" b="1" dirty="0">
                <a:solidFill>
                  <a:srgbClr val="FF0000"/>
                </a:solidFill>
                <a:cs typeface="Sakkal Majalla" panose="02000000000000000000" pitchFamily="2" charset="-78"/>
              </a:rPr>
              <a:t>سياقات مبدأ العزل</a:t>
            </a:r>
            <a:r>
              <a:rPr lang="en-US" sz="3200" b="1" dirty="0">
                <a:solidFill>
                  <a:srgbClr val="FF0000"/>
                </a:solidFill>
                <a:cs typeface="Sakkal Majalla" panose="02000000000000000000" pitchFamily="2" charset="-78"/>
              </a:rPr>
              <a:t>)</a:t>
            </a:r>
          </a:p>
        </p:txBody>
      </p:sp>
      <p:sp>
        <p:nvSpPr>
          <p:cNvPr id="3" name="مربع نص 2">
            <a:extLst>
              <a:ext uri="{FF2B5EF4-FFF2-40B4-BE49-F238E27FC236}">
                <a16:creationId xmlns:a16="http://schemas.microsoft.com/office/drawing/2014/main" id="{C35AE665-2019-408B-94CA-3FBE485C2465}"/>
              </a:ext>
            </a:extLst>
          </p:cNvPr>
          <p:cNvSpPr txBox="1"/>
          <p:nvPr/>
        </p:nvSpPr>
        <p:spPr>
          <a:xfrm>
            <a:off x="195943" y="1710307"/>
            <a:ext cx="11547566" cy="5632311"/>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000" b="1" dirty="0">
                <a:solidFill>
                  <a:prstClr val="black"/>
                </a:solidFill>
                <a:ea typeface="Tahoma" panose="020B0604030504040204" pitchFamily="34" charset="0"/>
                <a:cs typeface="Tahoma" panose="020B0604030504040204" pitchFamily="34" charset="0"/>
              </a:rPr>
              <a:t>Isolation is a principle that applies in three contexts (</a:t>
            </a:r>
            <a:r>
              <a:rPr lang="ar-DZ" sz="2000" b="1" dirty="0">
                <a:solidFill>
                  <a:prstClr val="black"/>
                </a:solidFill>
                <a:ea typeface="Tahoma" panose="020B0604030504040204" pitchFamily="34" charset="0"/>
                <a:cs typeface="Tahoma" panose="020B0604030504040204" pitchFamily="34" charset="0"/>
              </a:rPr>
              <a:t>العزل هو مبدأ ينطبق في ثلاثة سياقات:</a:t>
            </a:r>
            <a:r>
              <a:rPr lang="en-US" sz="2000" b="1" dirty="0">
                <a:solidFill>
                  <a:prstClr val="black"/>
                </a:solidFill>
                <a:ea typeface="Tahoma" panose="020B0604030504040204" pitchFamily="34" charset="0"/>
                <a:cs typeface="Tahoma" panose="020B0604030504040204" pitchFamily="34" charset="0"/>
              </a:rPr>
              <a:t> ): </a:t>
            </a:r>
          </a:p>
          <a:p>
            <a:pPr marL="342900" indent="-342900" algn="just">
              <a:lnSpc>
                <a:spcPct val="150000"/>
              </a:lnSpc>
              <a:buFont typeface="Arial" panose="020B0604020202020204" pitchFamily="34" charset="0"/>
              <a:buChar char="•"/>
            </a:pPr>
            <a:r>
              <a:rPr lang="en-US" sz="2000" b="1" dirty="0">
                <a:solidFill>
                  <a:srgbClr val="FF0000"/>
                </a:solidFill>
                <a:ea typeface="Tahoma" panose="020B0604030504040204" pitchFamily="34" charset="0"/>
                <a:cs typeface="Tahoma" panose="020B0604030504040204" pitchFamily="34" charset="0"/>
              </a:rPr>
              <a:t>First context</a:t>
            </a:r>
            <a:r>
              <a:rPr lang="en-US" sz="2000" dirty="0">
                <a:solidFill>
                  <a:prstClr val="black"/>
                </a:solidFill>
                <a:ea typeface="Tahoma" panose="020B0604030504040204" pitchFamily="34" charset="0"/>
                <a:cs typeface="Tahoma" panose="020B0604030504040204" pitchFamily="34" charset="0"/>
              </a:rPr>
              <a:t>: public access systems should be isolated from critical resources (data, processes, etc.) to prevent disclosure or tampering (</a:t>
            </a:r>
            <a:r>
              <a:rPr lang="ar-DZ" sz="2000" dirty="0">
                <a:solidFill>
                  <a:prstClr val="black"/>
                </a:solidFill>
                <a:ea typeface="Tahoma" panose="020B0604030504040204" pitchFamily="34" charset="0"/>
                <a:cs typeface="Tahoma" panose="020B0604030504040204" pitchFamily="34" charset="0"/>
              </a:rPr>
              <a:t>السياق الأول: يجب أن تكون الأنظمة العامة المعروضة للزوار معزولة عن الموارد الحيوية (البيانات، العمليات، إلخ) لمنع الكشف أو العبث</a:t>
            </a:r>
            <a:r>
              <a:rPr lang="en-US" sz="20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In cases where the sensitivity or criticality of the information is high, organizations may want to limit the number of systems on which that data are stored and isolate them, </a:t>
            </a:r>
            <a:r>
              <a:rPr lang="en-US" sz="2000" b="1" u="sng" dirty="0">
                <a:solidFill>
                  <a:prstClr val="black"/>
                </a:solidFill>
                <a:ea typeface="Tahoma" panose="020B0604030504040204" pitchFamily="34" charset="0"/>
                <a:cs typeface="Tahoma" panose="020B0604030504040204" pitchFamily="34" charset="0"/>
              </a:rPr>
              <a:t>either physically or logically (</a:t>
            </a:r>
            <a:r>
              <a:rPr lang="ar-DZ" sz="2000" b="1" u="sng" dirty="0">
                <a:solidFill>
                  <a:prstClr val="black"/>
                </a:solidFill>
                <a:ea typeface="Tahoma" panose="020B0604030504040204" pitchFamily="34" charset="0"/>
                <a:cs typeface="Tahoma" panose="020B0604030504040204" pitchFamily="34" charset="0"/>
              </a:rPr>
              <a:t>في الحالات التي تكون فيها حساسية أو حيوية المعلومات عالية، قد ترغب المنظمات في تقليل عدد الأنظمة التي تُخزن عليها هذه البيانات وعزلها، سواء بشكل مادي أو منطقي</a:t>
            </a:r>
            <a:r>
              <a:rPr lang="en-US" sz="2000" b="1" u="sng" dirty="0">
                <a:solidFill>
                  <a:prstClr val="black"/>
                </a:solidFill>
                <a:ea typeface="Tahoma" panose="020B0604030504040204" pitchFamily="34" charset="0"/>
                <a:cs typeface="Tahoma" panose="020B0604030504040204" pitchFamily="34" charset="0"/>
              </a:rPr>
              <a:t>)</a:t>
            </a:r>
            <a:r>
              <a:rPr lang="en-US" sz="2000" b="1" dirty="0">
                <a:solidFill>
                  <a:prstClr val="black"/>
                </a:solidFill>
                <a:ea typeface="Tahoma" panose="020B0604030504040204" pitchFamily="34" charset="0"/>
                <a:cs typeface="Tahoma" panose="020B0604030504040204" pitchFamily="34" charset="0"/>
              </a:rPr>
              <a:t>.</a:t>
            </a:r>
          </a:p>
          <a:p>
            <a:pPr marL="342900" indent="-342900" algn="just">
              <a:buFont typeface="Arial" panose="020B0604020202020204" pitchFamily="34" charset="0"/>
              <a:buChar char="•"/>
            </a:pPr>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algn="just"/>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01D73A1-5671-4C48-9F5E-FB449606CA85}"/>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56321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78206" y="1726987"/>
            <a:ext cx="11547566" cy="5016758"/>
          </a:xfrm>
          <a:prstGeom prst="rect">
            <a:avLst/>
          </a:prstGeom>
          <a:noFill/>
        </p:spPr>
        <p:txBody>
          <a:bodyPr wrap="square" rtlCol="1">
            <a:spAutoFit/>
          </a:bodyPr>
          <a:lstStyle/>
          <a:p>
            <a:pPr algn="just" defTabSz="457200">
              <a:lnSpc>
                <a:spcPct val="150000"/>
              </a:lnSpc>
            </a:pPr>
            <a:r>
              <a:rPr lang="en-US" sz="2000" b="1" dirty="0">
                <a:solidFill>
                  <a:srgbClr val="FF0000"/>
                </a:solidFill>
                <a:ea typeface="Tahoma" panose="020B0604030504040204" pitchFamily="34" charset="0"/>
                <a:cs typeface="Tahoma" panose="020B0604030504040204" pitchFamily="34" charset="0"/>
              </a:rPr>
              <a:t>Types of Isolation of sensitivity or criticality of the information (</a:t>
            </a:r>
            <a:r>
              <a:rPr lang="ar-DZ" sz="2000" b="1" dirty="0">
                <a:solidFill>
                  <a:srgbClr val="FF0000"/>
                </a:solidFill>
                <a:ea typeface="Tahoma" panose="020B0604030504040204" pitchFamily="34" charset="0"/>
                <a:cs typeface="Tahoma" panose="020B0604030504040204" pitchFamily="34" charset="0"/>
              </a:rPr>
              <a:t>أنواع العزل وفقًا لحساسية أو حيوية المعلومات:</a:t>
            </a:r>
            <a:r>
              <a:rPr lang="en-US" sz="2000" b="1" dirty="0">
                <a:solidFill>
                  <a:srgbClr val="FF0000"/>
                </a:solidFill>
                <a:ea typeface="Tahoma" panose="020B0604030504040204" pitchFamily="34" charset="0"/>
                <a:cs typeface="Tahoma" panose="020B0604030504040204" pitchFamily="34" charset="0"/>
              </a:rPr>
              <a:t> ) </a:t>
            </a:r>
            <a:r>
              <a:rPr lang="en-US" sz="2000" b="1" dirty="0">
                <a:solidFill>
                  <a:srgbClr val="FF0000"/>
                </a:solidFill>
                <a:latin typeface="Sakkal Majalla" panose="02000000000000000000" pitchFamily="2" charset="-78"/>
                <a:cs typeface="Sakkal Majalla" panose="02000000000000000000" pitchFamily="2" charset="-78"/>
              </a:rPr>
              <a:t>:</a:t>
            </a:r>
            <a:endParaRPr lang="en-US" sz="2000" b="1" dirty="0">
              <a:solidFill>
                <a:srgbClr val="FF0000"/>
              </a:solidFill>
              <a:ea typeface="Tahoma" panose="020B0604030504040204" pitchFamily="34" charset="0"/>
              <a:cs typeface="Tahoma" panose="020B0604030504040204" pitchFamily="34" charset="0"/>
            </a:endParaRPr>
          </a:p>
          <a:p>
            <a:pPr marL="457200" indent="-457200" algn="just" defTabSz="457200">
              <a:lnSpc>
                <a:spcPct val="150000"/>
              </a:lnSpc>
              <a:buFont typeface="+mj-lt"/>
              <a:buAutoNum type="arabicParenR"/>
            </a:pPr>
            <a:r>
              <a:rPr lang="en-US" sz="2000" b="1" dirty="0">
                <a:solidFill>
                  <a:srgbClr val="FF0000"/>
                </a:solidFill>
                <a:ea typeface="Tahoma" panose="020B0604030504040204" pitchFamily="34" charset="0"/>
                <a:cs typeface="Tahoma" panose="020B0604030504040204" pitchFamily="34" charset="0"/>
              </a:rPr>
              <a:t>Physical isolation solutions : </a:t>
            </a:r>
            <a:r>
              <a:rPr lang="en-US" sz="2000" dirty="0">
                <a:solidFill>
                  <a:prstClr val="black"/>
                </a:solidFill>
                <a:ea typeface="Tahoma" panose="020B0604030504040204" pitchFamily="34" charset="0"/>
                <a:cs typeface="Tahoma" panose="020B0604030504040204" pitchFamily="34" charset="0"/>
              </a:rPr>
              <a:t>may include ensuring that no physical connection exists between an organization’s public access information resources and an organization’s critical information (</a:t>
            </a:r>
            <a:r>
              <a:rPr lang="ar-DZ" sz="2000" dirty="0">
                <a:solidFill>
                  <a:prstClr val="black"/>
                </a:solidFill>
                <a:ea typeface="Tahoma" panose="020B0604030504040204" pitchFamily="34" charset="0"/>
                <a:cs typeface="Tahoma" panose="020B0604030504040204" pitchFamily="34" charset="0"/>
              </a:rPr>
              <a:t>حلول العزل المادي: قد تشمل التأكد من عدم وجود اتصال مادي بين موارد المعلومات العامة المتاحة للجمهور في المؤسسة ومعلوماتها الحيوية.</a:t>
            </a:r>
            <a:r>
              <a:rPr lang="en-US" sz="2000" dirty="0">
                <a:solidFill>
                  <a:prstClr val="black"/>
                </a:solidFill>
                <a:ea typeface="Tahoma" panose="020B0604030504040204" pitchFamily="34" charset="0"/>
                <a:cs typeface="Tahoma" panose="020B0604030504040204" pitchFamily="34" charset="0"/>
              </a:rPr>
              <a:t> ). </a:t>
            </a:r>
          </a:p>
          <a:p>
            <a:pPr marL="457200" indent="-457200" algn="just" defTabSz="457200">
              <a:lnSpc>
                <a:spcPct val="150000"/>
              </a:lnSpc>
              <a:buFont typeface="+mj-lt"/>
              <a:buAutoNum type="arabicParenR"/>
            </a:pPr>
            <a:r>
              <a:rPr lang="en-US" sz="2000" b="1" dirty="0">
                <a:solidFill>
                  <a:srgbClr val="FF0000"/>
                </a:solidFill>
                <a:ea typeface="Tahoma" panose="020B0604030504040204" pitchFamily="34" charset="0"/>
                <a:cs typeface="Tahoma" panose="020B0604030504040204" pitchFamily="34" charset="0"/>
              </a:rPr>
              <a:t>logical isolation solutions </a:t>
            </a:r>
            <a:r>
              <a:rPr lang="en-US" sz="2000" dirty="0">
                <a:solidFill>
                  <a:prstClr val="black"/>
                </a:solidFill>
                <a:ea typeface="Tahoma" panose="020B0604030504040204" pitchFamily="34" charset="0"/>
                <a:cs typeface="Tahoma" panose="020B0604030504040204" pitchFamily="34" charset="0"/>
              </a:rPr>
              <a:t>: layers of security services and mechanisms should be established between public systems and secure systems responsible for protecting critical resources (</a:t>
            </a:r>
            <a:r>
              <a:rPr lang="ar-DZ" sz="2000" dirty="0">
                <a:solidFill>
                  <a:prstClr val="black"/>
                </a:solidFill>
                <a:ea typeface="Tahoma" panose="020B0604030504040204" pitchFamily="34" charset="0"/>
                <a:cs typeface="Tahoma" panose="020B0604030504040204" pitchFamily="34" charset="0"/>
              </a:rPr>
              <a:t>حلول العزل المنطقي: يجب إنشاء طبقات من خدمات الأمان والآليات بين الأنظمة العامة والأنظمة الآمنة المسؤولة عن حماية الموارد الحيوية</a:t>
            </a:r>
            <a:r>
              <a:rPr lang="en-US" sz="2000" dirty="0">
                <a:solidFill>
                  <a:prstClr val="black"/>
                </a:solidFill>
                <a:ea typeface="Tahoma" panose="020B0604030504040204" pitchFamily="34" charset="0"/>
                <a:cs typeface="Tahoma" panose="020B0604030504040204" pitchFamily="34" charset="0"/>
              </a:rPr>
              <a:t> ).</a:t>
            </a:r>
          </a:p>
          <a:p>
            <a:pPr algn="just"/>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10" name="Rectangle 6">
            <a:extLst>
              <a:ext uri="{FF2B5EF4-FFF2-40B4-BE49-F238E27FC236}">
                <a16:creationId xmlns:a16="http://schemas.microsoft.com/office/drawing/2014/main" id="{CF813AA2-C0B0-4B26-B430-1BC1D84AC3E4}"/>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1" name="TextBox 57">
            <a:extLst>
              <a:ext uri="{FF2B5EF4-FFF2-40B4-BE49-F238E27FC236}">
                <a16:creationId xmlns:a16="http://schemas.microsoft.com/office/drawing/2014/main" id="{74F4F70D-368A-47CC-AC34-0E0CF4807C43}"/>
              </a:ext>
            </a:extLst>
          </p:cNvPr>
          <p:cNvSpPr txBox="1"/>
          <p:nvPr/>
        </p:nvSpPr>
        <p:spPr>
          <a:xfrm>
            <a:off x="366228" y="885636"/>
            <a:ext cx="11083650" cy="954107"/>
          </a:xfrm>
          <a:prstGeom prst="rect">
            <a:avLst/>
          </a:prstGeom>
          <a:noFill/>
        </p:spPr>
        <p:txBody>
          <a:bodyPr wrap="square">
            <a:spAutoFit/>
          </a:bodyPr>
          <a:lstStyle/>
          <a:p>
            <a:pPr algn="ctr"/>
            <a:r>
              <a:rPr lang="en-US" sz="2800" b="1" dirty="0">
                <a:solidFill>
                  <a:srgbClr val="FF0000"/>
                </a:solidFill>
                <a:cs typeface="Sakkal Majalla" panose="02000000000000000000" pitchFamily="2" charset="-78"/>
              </a:rPr>
              <a:t>Contexts</a:t>
            </a:r>
            <a:r>
              <a:rPr lang="en-US" sz="2800" dirty="0">
                <a:solidFill>
                  <a:srgbClr val="FF0000"/>
                </a:solidFill>
                <a:ea typeface="Tahoma" panose="020B0604030504040204" pitchFamily="34" charset="0"/>
                <a:cs typeface="Tahoma" panose="020B0604030504040204" pitchFamily="34" charset="0"/>
              </a:rPr>
              <a:t> of </a:t>
            </a:r>
            <a:r>
              <a:rPr lang="en-US" sz="2800" b="1" dirty="0">
                <a:solidFill>
                  <a:srgbClr val="FF0000"/>
                </a:solidFill>
                <a:cs typeface="Sakkal Majalla" panose="02000000000000000000" pitchFamily="2" charset="-78"/>
              </a:rPr>
              <a:t>Isolation Principle , Type of information isolation (</a:t>
            </a:r>
            <a:r>
              <a:rPr lang="ar-DZ" sz="2800" b="1" dirty="0">
                <a:solidFill>
                  <a:srgbClr val="FF0000"/>
                </a:solidFill>
                <a:cs typeface="Sakkal Majalla" panose="02000000000000000000" pitchFamily="2" charset="-78"/>
              </a:rPr>
              <a:t>"سياقات مبدأ العزل“نوع العزل المعلوماتي"</a:t>
            </a:r>
            <a:r>
              <a:rPr lang="en-US" sz="2800" b="1" dirty="0">
                <a:solidFill>
                  <a:srgbClr val="FF0000"/>
                </a:solidFill>
                <a:cs typeface="Sakkal Majalla" panose="02000000000000000000" pitchFamily="2" charset="-78"/>
              </a:rPr>
              <a:t>)</a:t>
            </a:r>
            <a:endParaRPr lang="en-US" sz="28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409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72640"/>
            <a:ext cx="11547566" cy="4862870"/>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000" b="1" dirty="0">
                <a:solidFill>
                  <a:srgbClr val="FF0000"/>
                </a:solidFill>
                <a:ea typeface="Tahoma" panose="020B0604030504040204" pitchFamily="34" charset="0"/>
                <a:cs typeface="Tahoma" panose="020B0604030504040204" pitchFamily="34" charset="0"/>
              </a:rPr>
              <a:t>Second context</a:t>
            </a:r>
            <a:r>
              <a:rPr lang="en-US" sz="2000" b="1" dirty="0">
                <a:solidFill>
                  <a:prstClr val="black"/>
                </a:solidFill>
                <a:ea typeface="Tahoma" panose="020B0604030504040204" pitchFamily="34" charset="0"/>
                <a:cs typeface="Tahoma" panose="020B0604030504040204" pitchFamily="34" charset="0"/>
              </a:rPr>
              <a:t> </a:t>
            </a:r>
            <a:r>
              <a:rPr lang="en-US" sz="2000" dirty="0">
                <a:solidFill>
                  <a:prstClr val="black"/>
                </a:solidFill>
                <a:ea typeface="Tahoma" panose="020B0604030504040204" pitchFamily="34" charset="0"/>
                <a:cs typeface="Tahoma" panose="020B0604030504040204" pitchFamily="34" charset="0"/>
              </a:rPr>
              <a:t>: the processes and files of individual users should be isolated from one another except where it is explicitly desired (</a:t>
            </a:r>
            <a:r>
              <a:rPr lang="ar-DZ" sz="2000" dirty="0">
                <a:solidFill>
                  <a:prstClr val="black"/>
                </a:solidFill>
                <a:ea typeface="Tahoma" panose="020B0604030504040204" pitchFamily="34" charset="0"/>
                <a:cs typeface="Tahoma" panose="020B0604030504040204" pitchFamily="34" charset="0"/>
              </a:rPr>
              <a:t>السياق الثاني: ينبغي أن تكون عمليات وملفات المستخدمين الأفراد معزولة عن بعضها البعض باستثناء الحالات التي يُراد فيها صراحةً ذلك</a:t>
            </a:r>
            <a:r>
              <a:rPr lang="en-US" sz="20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endParaRPr lang="en-US" sz="2000" dirty="0">
              <a:solidFill>
                <a:prstClr val="black"/>
              </a:solidFill>
              <a:ea typeface="Tahoma" panose="020B0604030504040204" pitchFamily="34" charset="0"/>
              <a:cs typeface="Tahoma" panose="020B0604030504040204" pitchFamily="34" charset="0"/>
            </a:endParaRP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All modern operating systems provide facilities for such isolation, so that individual users have separate, isolated process space, memory space, and file space, with protections for preventing unauthorized access (</a:t>
            </a:r>
            <a:r>
              <a:rPr lang="ar-DZ" sz="2000" dirty="0">
                <a:solidFill>
                  <a:prstClr val="black"/>
                </a:solidFill>
                <a:ea typeface="Tahoma" panose="020B0604030504040204" pitchFamily="34" charset="0"/>
                <a:cs typeface="Tahoma" panose="020B0604030504040204" pitchFamily="34" charset="0"/>
              </a:rPr>
              <a:t>توفر جميع أنظمة التشغيل الحديثة مرافق لهذا العزل، بحيث يكون لدى المستخدمين الأفراد مساحة عمليات منفصلة ومعزولة، ومساحة ذاكرة، ومساحة ملفات، مع تدابير للحماية تمنع الوصول غير المصرح به.</a:t>
            </a:r>
            <a:r>
              <a:rPr lang="en-US" sz="2000" dirty="0">
                <a:solidFill>
                  <a:prstClr val="black"/>
                </a:solidFill>
                <a:ea typeface="Tahoma" panose="020B0604030504040204" pitchFamily="34" charset="0"/>
                <a:cs typeface="Tahoma" panose="020B0604030504040204" pitchFamily="34" charset="0"/>
              </a:rPr>
              <a:t> ).</a:t>
            </a:r>
          </a:p>
          <a:p>
            <a:pPr marL="342900" indent="-342900" algn="just">
              <a:buFont typeface="Arial" panose="020B0604020202020204" pitchFamily="34" charset="0"/>
              <a:buChar char="•"/>
            </a:pPr>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342900" indent="-342900" algn="just">
              <a:buFont typeface="Arial" panose="020B0604020202020204" pitchFamily="34" charset="0"/>
              <a:buChar char="•"/>
            </a:pPr>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18BAC94A-C141-4CBC-8FAD-37BBCBB90442}"/>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08117280-3171-40B6-B8DD-6570C32EDEB4}"/>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53716CAF-46CB-48EC-BFBB-720862A595D4}"/>
              </a:ext>
            </a:extLst>
          </p:cNvPr>
          <p:cNvSpPr txBox="1"/>
          <p:nvPr/>
        </p:nvSpPr>
        <p:spPr>
          <a:xfrm>
            <a:off x="762972" y="1043056"/>
            <a:ext cx="9416934"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Contexts</a:t>
            </a:r>
            <a:r>
              <a:rPr lang="en-US" sz="3200" dirty="0">
                <a:solidFill>
                  <a:srgbClr val="FF0000"/>
                </a:solidFill>
                <a:ea typeface="Tahoma" panose="020B0604030504040204" pitchFamily="34" charset="0"/>
                <a:cs typeface="Tahoma" panose="020B0604030504040204" pitchFamily="34" charset="0"/>
              </a:rPr>
              <a:t> of </a:t>
            </a:r>
            <a:r>
              <a:rPr lang="en-US" sz="3200" b="1" dirty="0">
                <a:solidFill>
                  <a:srgbClr val="FF0000"/>
                </a:solidFill>
                <a:cs typeface="Sakkal Majalla" panose="02000000000000000000" pitchFamily="2" charset="-78"/>
              </a:rPr>
              <a:t>Isolation Principle (</a:t>
            </a:r>
            <a:r>
              <a:rPr lang="ar-DZ" sz="3200" b="1" dirty="0">
                <a:solidFill>
                  <a:srgbClr val="FF0000"/>
                </a:solidFill>
                <a:cs typeface="Sakkal Majalla" panose="02000000000000000000" pitchFamily="2" charset="-78"/>
              </a:rPr>
              <a:t>سياقات مبدأ العزل</a:t>
            </a:r>
            <a:r>
              <a:rPr lang="en-US" sz="3200" b="1" dirty="0">
                <a:solidFill>
                  <a:srgbClr val="FF0000"/>
                </a:solidFill>
                <a:cs typeface="Sakkal Majalla" panose="02000000000000000000" pitchFamily="2" charset="-78"/>
              </a:rPr>
              <a:t> )</a:t>
            </a:r>
            <a:endParaRPr lang="en-US" sz="3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85871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322217" y="1792220"/>
            <a:ext cx="11547566" cy="4036554"/>
          </a:xfrm>
          <a:prstGeom prst="rect">
            <a:avLst/>
          </a:prstGeom>
          <a:noFill/>
        </p:spPr>
        <p:txBody>
          <a:bodyPr wrap="square" rtlCol="1">
            <a:spAutoFit/>
          </a:bodyPr>
          <a:lstStyle/>
          <a:p>
            <a:endParaRPr lang="en-US" sz="2000" dirty="0"/>
          </a:p>
          <a:p>
            <a:pPr marL="285750" indent="-285750" algn="just">
              <a:lnSpc>
                <a:spcPct val="150000"/>
              </a:lnSpc>
              <a:buFont typeface="Arial" panose="020B0604020202020204" pitchFamily="34" charset="0"/>
              <a:buChar char="•"/>
            </a:pPr>
            <a:r>
              <a:rPr lang="en-US" sz="2000" b="1" dirty="0">
                <a:solidFill>
                  <a:srgbClr val="FF0000"/>
                </a:solidFill>
                <a:ea typeface="Tahoma" panose="020B0604030504040204" pitchFamily="34" charset="0"/>
                <a:cs typeface="Tahoma" panose="020B0604030504040204" pitchFamily="34" charset="0"/>
              </a:rPr>
              <a:t>Third context</a:t>
            </a:r>
            <a:r>
              <a:rPr lang="en-US" sz="2000" dirty="0">
                <a:solidFill>
                  <a:prstClr val="black"/>
                </a:solidFill>
                <a:ea typeface="Tahoma" panose="020B0604030504040204" pitchFamily="34" charset="0"/>
                <a:cs typeface="Tahoma" panose="020B0604030504040204" pitchFamily="34" charset="0"/>
              </a:rPr>
              <a:t>, security mechanisms should be isolated in the sense of preventing access to those mechanisms (</a:t>
            </a:r>
            <a:r>
              <a:rPr lang="ar-DZ" sz="2000" dirty="0">
                <a:solidFill>
                  <a:prstClr val="black"/>
                </a:solidFill>
                <a:ea typeface="Tahoma" panose="020B0604030504040204" pitchFamily="34" charset="0"/>
                <a:cs typeface="Tahoma" panose="020B0604030504040204" pitchFamily="34" charset="0"/>
              </a:rPr>
              <a:t>السياق الثالث: يجب أن تكون آليات الأمان معزولة بمعنى منع الوصول إلى تلك الآليات.</a:t>
            </a:r>
            <a:r>
              <a:rPr lang="en-US" sz="20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For example, logical access control may provide a means of isolating cryptographic software from other parts of the host system and for protecting cryptographic software from tampering and the keys from replacement or disclosure (</a:t>
            </a:r>
            <a:r>
              <a:rPr lang="ar-DZ" sz="2000" dirty="0">
                <a:solidFill>
                  <a:prstClr val="black"/>
                </a:solidFill>
                <a:ea typeface="Tahoma" panose="020B0604030504040204" pitchFamily="34" charset="0"/>
                <a:cs typeface="Tahoma" panose="020B0604030504040204" pitchFamily="34" charset="0"/>
              </a:rPr>
              <a:t>على سبيل المثال، قد يوفر التحكم في الوصول المنطقي وسيلة لعزل البرمجيات التشفيرية عن أجزاء أخرى من نظام المضيف ولحماية البرمجيات التشفيرية من العبث وخوارزميات التشفير من الاستبدال أو الكشف</a:t>
            </a:r>
            <a:r>
              <a:rPr lang="en-US"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07EA5478-2D74-4A46-8FC4-0CB6F609778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Rectangle 6">
            <a:extLst>
              <a:ext uri="{FF2B5EF4-FFF2-40B4-BE49-F238E27FC236}">
                <a16:creationId xmlns:a16="http://schemas.microsoft.com/office/drawing/2014/main" id="{E74DF90B-4C8B-457F-A24D-1B1C9F87DAA4}"/>
              </a:ext>
            </a:extLst>
          </p:cNvPr>
          <p:cNvSpPr/>
          <p:nvPr/>
        </p:nvSpPr>
        <p:spPr>
          <a:xfrm>
            <a:off x="903978" y="88563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TextBox 57">
            <a:extLst>
              <a:ext uri="{FF2B5EF4-FFF2-40B4-BE49-F238E27FC236}">
                <a16:creationId xmlns:a16="http://schemas.microsoft.com/office/drawing/2014/main" id="{C4D3EB98-5192-4D45-847E-C09D10A39544}"/>
              </a:ext>
            </a:extLst>
          </p:cNvPr>
          <p:cNvSpPr txBox="1"/>
          <p:nvPr/>
        </p:nvSpPr>
        <p:spPr>
          <a:xfrm>
            <a:off x="2653417" y="1015955"/>
            <a:ext cx="6885166"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Contexts</a:t>
            </a:r>
            <a:r>
              <a:rPr lang="en-US" sz="3200" dirty="0">
                <a:solidFill>
                  <a:srgbClr val="FF0000"/>
                </a:solidFill>
                <a:ea typeface="Tahoma" panose="020B0604030504040204" pitchFamily="34" charset="0"/>
                <a:cs typeface="Tahoma" panose="020B0604030504040204" pitchFamily="34" charset="0"/>
              </a:rPr>
              <a:t> of </a:t>
            </a:r>
            <a:r>
              <a:rPr lang="en-US" sz="3200" b="1" dirty="0">
                <a:solidFill>
                  <a:srgbClr val="FF0000"/>
                </a:solidFill>
                <a:cs typeface="Sakkal Majalla" panose="02000000000000000000" pitchFamily="2" charset="-78"/>
              </a:rPr>
              <a:t>Isolation Principle</a:t>
            </a:r>
            <a:endParaRPr lang="en-US" sz="3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39129282"/>
      </p:ext>
    </p:extLst>
  </p:cSld>
  <p:clrMapOvr>
    <a:masterClrMapping/>
  </p:clrMapOvr>
</p:sld>
</file>

<file path=ppt/theme/theme1.xml><?xml version="1.0" encoding="utf-8"?>
<a:theme xmlns:a="http://schemas.openxmlformats.org/drawingml/2006/main" name="أطلس">
  <a:themeElements>
    <a:clrScheme name="مخصص 6">
      <a:dk1>
        <a:sysClr val="windowText" lastClr="000000"/>
      </a:dk1>
      <a:lt1>
        <a:sysClr val="window" lastClr="FFFFFF"/>
      </a:lt1>
      <a:dk2>
        <a:srgbClr val="444D26"/>
      </a:dk2>
      <a:lt2>
        <a:srgbClr val="FEFAC9"/>
      </a:lt2>
      <a:accent1>
        <a:srgbClr val="546668"/>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otalTime>771</TotalTime>
  <Words>1739</Words>
  <Application>Microsoft Office PowerPoint</Application>
  <PresentationFormat>Widescreen</PresentationFormat>
  <Paragraphs>89</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 Light</vt:lpstr>
      <vt:lpstr>Rockwell</vt:lpstr>
      <vt:lpstr>Sakkal Majalla</vt:lpstr>
      <vt:lpstr>Tahoma</vt:lpstr>
      <vt:lpstr>Wingdings</vt:lpstr>
      <vt:lpstr>أطلس</vt:lpstr>
      <vt:lpstr>CYS 1212 Cybersecurity Design Principles  Lecture 2 – Part 1  Isolation Principle (مبدأ العزل)</vt:lpstr>
      <vt:lpstr>PowerPoint Presentation</vt:lpstr>
      <vt:lpstr>PowerPoint Presentation</vt:lpstr>
      <vt:lpstr>Isolation Principle.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Part 1 of Lecture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Saad Aloteibi</dc:creator>
  <cp:lastModifiedBy>Mohammed Zakariah</cp:lastModifiedBy>
  <cp:revision>102</cp:revision>
  <dcterms:created xsi:type="dcterms:W3CDTF">2022-12-06T06:05:56Z</dcterms:created>
  <dcterms:modified xsi:type="dcterms:W3CDTF">2025-01-21T11:15:53Z</dcterms:modified>
</cp:coreProperties>
</file>