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416" r:id="rId2"/>
    <p:sldId id="417" r:id="rId3"/>
    <p:sldId id="421" r:id="rId4"/>
    <p:sldId id="412" r:id="rId5"/>
    <p:sldId id="430" r:id="rId6"/>
    <p:sldId id="422" r:id="rId7"/>
    <p:sldId id="424" r:id="rId8"/>
    <p:sldId id="425" r:id="rId9"/>
    <p:sldId id="426" r:id="rId10"/>
    <p:sldId id="434" r:id="rId11"/>
    <p:sldId id="437" r:id="rId12"/>
    <p:sldId id="438" r:id="rId13"/>
    <p:sldId id="440" r:id="rId14"/>
    <p:sldId id="42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FCFA0"/>
    <a:srgbClr val="F07F09"/>
    <a:srgbClr val="FBCC9A"/>
    <a:srgbClr val="B8C4C5"/>
    <a:srgbClr val="546668"/>
    <a:srgbClr val="94B6D2"/>
    <a:srgbClr val="A5B592"/>
    <a:srgbClr val="DBE1D3"/>
    <a:srgbClr val="F49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d Abouammoh" userId="c404dd04-6436-4d7b-9ab9-6e9be713e516" providerId="ADAL" clId="{4842E89A-A211-4CDE-BE68-C57C055CA868}"/>
    <pc:docChg chg="modSld">
      <pc:chgData name="Murad Abouammoh" userId="c404dd04-6436-4d7b-9ab9-6e9be713e516" providerId="ADAL" clId="{4842E89A-A211-4CDE-BE68-C57C055CA868}" dt="2022-12-20T01:52:36.076" v="2" actId="20577"/>
      <pc:docMkLst>
        <pc:docMk/>
      </pc:docMkLst>
      <pc:sldChg chg="modSp mod">
        <pc:chgData name="Murad Abouammoh" userId="c404dd04-6436-4d7b-9ab9-6e9be713e516" providerId="ADAL" clId="{4842E89A-A211-4CDE-BE68-C57C055CA868}" dt="2022-12-20T01:52:36.076" v="2" actId="20577"/>
        <pc:sldMkLst>
          <pc:docMk/>
          <pc:sldMk cId="1420731404" sldId="416"/>
        </pc:sldMkLst>
        <pc:spChg chg="mod">
          <ac:chgData name="Murad Abouammoh" userId="c404dd04-6436-4d7b-9ab9-6e9be713e516" providerId="ADAL" clId="{4842E89A-A211-4CDE-BE68-C57C055CA868}" dt="2022-12-20T01:52:36.076" v="2" actId="20577"/>
          <ac:spMkLst>
            <pc:docMk/>
            <pc:sldMk cId="1420731404" sldId="416"/>
            <ac:spMk id="2" creationId="{8BC667C2-5917-478C-B32D-4431786A6649}"/>
          </ac:spMkLst>
        </pc:spChg>
      </pc:sldChg>
    </pc:docChg>
  </pc:docChgLst>
  <pc:docChgLst>
    <pc:chgData name="Murad Abouammoh" userId="c404dd04-6436-4d7b-9ab9-6e9be713e516" providerId="ADAL" clId="{8BE22ADF-4E3A-4E43-9F07-69717575A95B}"/>
    <pc:docChg chg="undo custSel addSld delSld modSld sldOrd addSection delSection modSection">
      <pc:chgData name="Murad Abouammoh" userId="c404dd04-6436-4d7b-9ab9-6e9be713e516" providerId="ADAL" clId="{8BE22ADF-4E3A-4E43-9F07-69717575A95B}" dt="2022-12-19T20:19:45.368" v="12" actId="17853"/>
      <pc:docMkLst>
        <pc:docMk/>
      </pc:docMkLst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4256555358" sldId="25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907572847" sldId="26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335152209" sldId="26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521542392" sldId="27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226227955" sldId="28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36955544" sldId="28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8271689" sldId="28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27257215" sldId="32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442934538" sldId="32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330251124" sldId="33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416269582" sldId="33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0" sldId="34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803425038" sldId="35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221372774" sldId="35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164142713" sldId="35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2117332" sldId="35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95917877" sldId="35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153985435" sldId="36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635112886" sldId="36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91429402" sldId="36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471936158" sldId="36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78403927" sldId="36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141201806" sldId="36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909568367" sldId="36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55757712" sldId="36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469547093" sldId="37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638017463" sldId="37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859485053" sldId="37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226812790" sldId="37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518779696" sldId="38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880448336" sldId="38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54192280" sldId="38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850886377" sldId="38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360528376" sldId="38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16330063" sldId="38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0" sldId="38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687787204" sldId="39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588124659" sldId="39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615686960" sldId="39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192060704" sldId="39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90539848" sldId="39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928207325" sldId="39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904316926" sldId="39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941864980" sldId="39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322116608" sldId="40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735302407" sldId="40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165262058" sldId="40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378720946" sldId="40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999390907" sldId="40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698014744" sldId="40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54429829" sldId="40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549929957" sldId="40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168083833" sldId="40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102056143" sldId="40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421722380" sldId="41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47924546" sldId="41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980323016" sldId="41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49474087" sldId="414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221377597" sldId="41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594999451" sldId="41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93350776" sldId="420"/>
        </pc:sldMkLst>
      </pc:sldChg>
      <pc:sldChg chg="add del">
        <pc:chgData name="Murad Abouammoh" userId="c404dd04-6436-4d7b-9ab9-6e9be713e516" providerId="ADAL" clId="{8BE22ADF-4E3A-4E43-9F07-69717575A95B}" dt="2022-12-19T20:19:30.791" v="10" actId="47"/>
        <pc:sldMkLst>
          <pc:docMk/>
          <pc:sldMk cId="3379770905" sldId="42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777984100" sldId="428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957319134" sldId="429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569929780" sldId="43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55024681" sldId="433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348125481" sldId="435"/>
        </pc:sldMkLst>
      </pc:sldChg>
      <pc:sldChg chg="del">
        <pc:chgData name="Murad Abouammoh" userId="c404dd04-6436-4d7b-9ab9-6e9be713e516" providerId="ADAL" clId="{8BE22ADF-4E3A-4E43-9F07-69717575A95B}" dt="2022-12-19T20:17:48.940" v="4" actId="47"/>
        <pc:sldMkLst>
          <pc:docMk/>
          <pc:sldMk cId="2078790185" sldId="439"/>
        </pc:sldMkLst>
      </pc:sldChg>
      <pc:sldChg chg="add del ord">
        <pc:chgData name="Murad Abouammoh" userId="c404dd04-6436-4d7b-9ab9-6e9be713e516" providerId="ADAL" clId="{8BE22ADF-4E3A-4E43-9F07-69717575A95B}" dt="2022-12-19T20:18:06.741" v="6"/>
        <pc:sldMkLst>
          <pc:docMk/>
          <pc:sldMk cId="3798705130" sldId="440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34059771" sldId="441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763935809" sldId="442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050901058" sldId="445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1449341931" sldId="446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117779212" sldId="447"/>
        </pc:sldMkLst>
      </pc:sldChg>
      <pc:sldChg chg="add del">
        <pc:chgData name="Murad Abouammoh" userId="c404dd04-6436-4d7b-9ab9-6e9be713e516" providerId="ADAL" clId="{8BE22ADF-4E3A-4E43-9F07-69717575A95B}" dt="2022-12-19T20:19:40.900" v="11" actId="47"/>
        <pc:sldMkLst>
          <pc:docMk/>
          <pc:sldMk cId="2063182108" sldId="4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 userDrawn="1"/>
        </p:nvSpPr>
        <p:spPr>
          <a:xfrm>
            <a:off x="-1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5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 userDrawn="1"/>
        </p:nvSpPr>
        <p:spPr>
          <a:xfrm>
            <a:off x="0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2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AACF9663-F7DD-C998-2E94-67DD9F10E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774" y="121085"/>
            <a:ext cx="1704611" cy="717950"/>
          </a:xfrm>
          <a:prstGeom prst="rect">
            <a:avLst/>
          </a:prstGeom>
        </p:spPr>
      </p:pic>
      <p:sp>
        <p:nvSpPr>
          <p:cNvPr id="9" name="مستطيل 6">
            <a:extLst>
              <a:ext uri="{FF2B5EF4-FFF2-40B4-BE49-F238E27FC236}">
                <a16:creationId xmlns:a16="http://schemas.microsoft.com/office/drawing/2014/main" id="{8923ED1D-4C06-9506-9776-7EA170BA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–CYS </a:t>
            </a:r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1112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 anchor="ctr">
            <a:noAutofit/>
          </a:bodyPr>
          <a:lstStyle/>
          <a:p>
            <a:pPr rtl="0"/>
            <a: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CYS 1112</a:t>
            </a: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Operating System Concept</a:t>
            </a:r>
            <a:br>
              <a:rPr lang="en-US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Lecture #2  </a:t>
            </a: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Types of </a:t>
            </a:r>
            <a:r>
              <a:rPr lang="en-GB" sz="3600" b="1" ker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Operating System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3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03" y="745287"/>
            <a:ext cx="830018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High potential for resource utilization than simple serial processing in the computer systems serving multiple users. </a:t>
            </a:r>
            <a:endParaRPr lang="en-GB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Simpler resource management and scheduling.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Scheduling jobs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are typically processed in order of submission, First-Come, First-served. Other ordering of jobs, such as shortest job next.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Memory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is divided into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two areas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1) The monitor software permanently occupies one of them. 2) Used to load transient for execution. 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Batch systems often provide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simple forms of File Management.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lack of contention for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I/O devices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makes their management trivial. 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One disadvantage of simple batch, the CPU may remain idle a long time.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3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837607" y="3078121"/>
              <a:ext cx="1658514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Batch 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359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03" y="745287"/>
            <a:ext cx="830018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Batch OS is the simplest OS however there are some disadvantages:</a:t>
            </a:r>
            <a:endParaRPr lang="en-GB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No direct interaction	-  Debugging offline	- Low throughput </a:t>
            </a:r>
            <a:endParaRPr lang="en-US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Low throughput means the CPU is idle most of the time.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Since I/O are slower compared to the processor, the computer spends majority of its time waiting for I/O devices to finish transferring a data.</a:t>
            </a:r>
            <a:endParaRPr lang="en-GB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 Fix this inefficiency  the multiprogramming process was used.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 Multiprogramming, there must be enough memory to hold the Operating System and more than one user program.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When one program needs to wait for I/O, the processor can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switch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 the other program which is not waiting for I/O.</a:t>
            </a: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99E6F751-2F4B-48FA-9230-DA96863BC25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979989" y="2964233"/>
            <a:chExt cx="1814289" cy="2186300"/>
          </a:xfrm>
        </p:grpSpPr>
        <p:sp>
          <p:nvSpPr>
            <p:cNvPr id="20" name="مستطيل 19">
              <a:extLst>
                <a:ext uri="{FF2B5EF4-FFF2-40B4-BE49-F238E27FC236}">
                  <a16:creationId xmlns:a16="http://schemas.microsoft.com/office/drawing/2014/main" id="{521FE2A2-C273-4970-A037-2BDF50DC6868}"/>
                </a:ext>
              </a:extLst>
            </p:cNvPr>
            <p:cNvSpPr/>
            <p:nvPr/>
          </p:nvSpPr>
          <p:spPr>
            <a:xfrm>
              <a:off x="9979989" y="2964233"/>
              <a:ext cx="1814289" cy="158194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8" name="مثلث متساوي الساقين 27">
              <a:extLst>
                <a:ext uri="{FF2B5EF4-FFF2-40B4-BE49-F238E27FC236}">
                  <a16:creationId xmlns:a16="http://schemas.microsoft.com/office/drawing/2014/main" id="{E2010B2A-7F81-48E4-9B43-A74A36CF50FD}"/>
                </a:ext>
              </a:extLst>
            </p:cNvPr>
            <p:cNvSpPr/>
            <p:nvPr/>
          </p:nvSpPr>
          <p:spPr>
            <a:xfrm flipH="1" flipV="1">
              <a:off x="10520874" y="4542615"/>
              <a:ext cx="700158" cy="607918"/>
            </a:xfrm>
            <a:prstGeom prst="triangle">
              <a:avLst>
                <a:gd name="adj" fmla="val 50680"/>
              </a:avLst>
            </a:prstGeom>
            <a:solidFill>
              <a:srgbClr val="666633"/>
            </a:solidFill>
            <a:ln>
              <a:solidFill>
                <a:srgbClr val="66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9" name="مربع نص 28">
              <a:extLst>
                <a:ext uri="{FF2B5EF4-FFF2-40B4-BE49-F238E27FC236}">
                  <a16:creationId xmlns:a16="http://schemas.microsoft.com/office/drawing/2014/main" id="{5CAF199F-3D02-4E27-BFE5-E0E72FBC6C2E}"/>
                </a:ext>
              </a:extLst>
            </p:cNvPr>
            <p:cNvSpPr txBox="1"/>
            <p:nvPr/>
          </p:nvSpPr>
          <p:spPr>
            <a:xfrm>
              <a:off x="10700251" y="4516401"/>
              <a:ext cx="357014" cy="397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4</a:t>
              </a:r>
              <a:endParaRPr lang="ar-SA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ستطيل 18">
            <a:extLst>
              <a:ext uri="{FF2B5EF4-FFF2-40B4-BE49-F238E27FC236}">
                <a16:creationId xmlns:a16="http://schemas.microsoft.com/office/drawing/2014/main" id="{B1F255EF-095F-F5DC-0827-DCAEE85E5FCF}"/>
              </a:ext>
            </a:extLst>
          </p:cNvPr>
          <p:cNvSpPr/>
          <p:nvPr/>
        </p:nvSpPr>
        <p:spPr>
          <a:xfrm>
            <a:off x="555629" y="2217035"/>
            <a:ext cx="2025090" cy="16850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en-US" alt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Multi-program OS</a:t>
            </a:r>
            <a:endParaRPr lang="ar-EG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36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68" y="1283057"/>
            <a:ext cx="830018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Multiprogramming Operating Systems are </a:t>
            </a:r>
            <a:r>
              <a:rPr lang="en-US" altLang="ar-EG" sz="24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sophisticated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compared to single program.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 have more than one job ready to run, they must be kept in </a:t>
            </a:r>
            <a:r>
              <a:rPr lang="en-US" altLang="ar-EG" sz="2400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main memory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, requiring some form of </a:t>
            </a:r>
            <a:r>
              <a:rPr lang="en-US" altLang="ar-EG" sz="24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memory management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CPU time can be shared into various processes.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If several jobs are ready to run, the processor must decide which one to run, which requires some algorithm for scheduling, hence the need for </a:t>
            </a:r>
            <a:r>
              <a:rPr lang="en-US" altLang="ar-EG" sz="24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processor management</a:t>
            </a:r>
            <a:r>
              <a:rPr lang="en-US" altLang="ar-EG" sz="24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99E6F751-2F4B-48FA-9230-DA96863BC25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979989" y="2964233"/>
            <a:chExt cx="1814289" cy="2186300"/>
          </a:xfrm>
        </p:grpSpPr>
        <p:sp>
          <p:nvSpPr>
            <p:cNvPr id="20" name="مستطيل 19">
              <a:extLst>
                <a:ext uri="{FF2B5EF4-FFF2-40B4-BE49-F238E27FC236}">
                  <a16:creationId xmlns:a16="http://schemas.microsoft.com/office/drawing/2014/main" id="{521FE2A2-C273-4970-A037-2BDF50DC6868}"/>
                </a:ext>
              </a:extLst>
            </p:cNvPr>
            <p:cNvSpPr/>
            <p:nvPr/>
          </p:nvSpPr>
          <p:spPr>
            <a:xfrm>
              <a:off x="9979989" y="2964233"/>
              <a:ext cx="1814289" cy="158194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8" name="مثلث متساوي الساقين 27">
              <a:extLst>
                <a:ext uri="{FF2B5EF4-FFF2-40B4-BE49-F238E27FC236}">
                  <a16:creationId xmlns:a16="http://schemas.microsoft.com/office/drawing/2014/main" id="{E2010B2A-7F81-48E4-9B43-A74A36CF50FD}"/>
                </a:ext>
              </a:extLst>
            </p:cNvPr>
            <p:cNvSpPr/>
            <p:nvPr/>
          </p:nvSpPr>
          <p:spPr>
            <a:xfrm flipH="1" flipV="1">
              <a:off x="10520874" y="4542615"/>
              <a:ext cx="700158" cy="607918"/>
            </a:xfrm>
            <a:prstGeom prst="triangle">
              <a:avLst>
                <a:gd name="adj" fmla="val 50680"/>
              </a:avLst>
            </a:prstGeom>
            <a:solidFill>
              <a:srgbClr val="666633"/>
            </a:solidFill>
            <a:ln>
              <a:solidFill>
                <a:srgbClr val="66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9" name="مربع نص 28">
              <a:extLst>
                <a:ext uri="{FF2B5EF4-FFF2-40B4-BE49-F238E27FC236}">
                  <a16:creationId xmlns:a16="http://schemas.microsoft.com/office/drawing/2014/main" id="{5CAF199F-3D02-4E27-BFE5-E0E72FBC6C2E}"/>
                </a:ext>
              </a:extLst>
            </p:cNvPr>
            <p:cNvSpPr txBox="1"/>
            <p:nvPr/>
          </p:nvSpPr>
          <p:spPr>
            <a:xfrm>
              <a:off x="10700251" y="4516401"/>
              <a:ext cx="357014" cy="397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4</a:t>
              </a:r>
              <a:endParaRPr lang="ar-SA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ستطيل 18">
            <a:extLst>
              <a:ext uri="{FF2B5EF4-FFF2-40B4-BE49-F238E27FC236}">
                <a16:creationId xmlns:a16="http://schemas.microsoft.com/office/drawing/2014/main" id="{B1F255EF-095F-F5DC-0827-DCAEE85E5FCF}"/>
              </a:ext>
            </a:extLst>
          </p:cNvPr>
          <p:cNvSpPr/>
          <p:nvPr/>
        </p:nvSpPr>
        <p:spPr>
          <a:xfrm>
            <a:off x="555629" y="2217035"/>
            <a:ext cx="2025090" cy="16850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en-US" alt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Multi-program OS</a:t>
            </a:r>
            <a:endParaRPr lang="ar-EG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21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E50B9432-7F8D-4D22-A07E-EAB371B88851}"/>
              </a:ext>
            </a:extLst>
          </p:cNvPr>
          <p:cNvSpPr/>
          <p:nvPr/>
        </p:nvSpPr>
        <p:spPr>
          <a:xfrm>
            <a:off x="6208008" y="385630"/>
            <a:ext cx="222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32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3B1539A-34E5-47AB-A180-49DBCC1899C6}"/>
              </a:ext>
            </a:extLst>
          </p:cNvPr>
          <p:cNvSpPr/>
          <p:nvPr/>
        </p:nvSpPr>
        <p:spPr>
          <a:xfrm rot="5400000">
            <a:off x="8497390" y="495929"/>
            <a:ext cx="893622" cy="27887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4DBF391-64FD-4432-86FF-916706AEC85B}"/>
              </a:ext>
            </a:extLst>
          </p:cNvPr>
          <p:cNvSpPr/>
          <p:nvPr/>
        </p:nvSpPr>
        <p:spPr>
          <a:xfrm rot="5400000">
            <a:off x="2871925" y="495927"/>
            <a:ext cx="893624" cy="27887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0F05D0D-776D-4EDC-A455-20AAE4C28B2A}"/>
              </a:ext>
            </a:extLst>
          </p:cNvPr>
          <p:cNvSpPr/>
          <p:nvPr/>
        </p:nvSpPr>
        <p:spPr>
          <a:xfrm>
            <a:off x="6418347" y="2476656"/>
            <a:ext cx="4956789" cy="340103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B75DFC8-8788-46E2-B0B7-C25A9A7974EA}"/>
              </a:ext>
            </a:extLst>
          </p:cNvPr>
          <p:cNvSpPr/>
          <p:nvPr/>
        </p:nvSpPr>
        <p:spPr>
          <a:xfrm rot="5400000">
            <a:off x="8461992" y="361556"/>
            <a:ext cx="893623" cy="28595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Multiuser Operating System</a:t>
            </a:r>
            <a:endParaRPr lang="ar-EG" sz="3200" b="1" kern="0" dirty="0">
              <a:solidFill>
                <a:srgbClr val="FFFFFF"/>
              </a:solidFill>
              <a:latin typeface="Sakkal Majalla" panose="02000000000000000000" pitchFamily="2" charset="-78"/>
              <a:ea typeface="SimSun" pitchFamily="2" charset="-122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6CA03D6B-6D8D-4DF2-8668-064DD584B28E}"/>
              </a:ext>
            </a:extLst>
          </p:cNvPr>
          <p:cNvSpPr/>
          <p:nvPr/>
        </p:nvSpPr>
        <p:spPr>
          <a:xfrm>
            <a:off x="816864" y="2476656"/>
            <a:ext cx="4956789" cy="340103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2445B9DA-6AC5-405F-BAED-61CCE8ADD3E8}"/>
              </a:ext>
            </a:extLst>
          </p:cNvPr>
          <p:cNvSpPr/>
          <p:nvPr/>
        </p:nvSpPr>
        <p:spPr>
          <a:xfrm rot="5400000">
            <a:off x="2836525" y="361555"/>
            <a:ext cx="893625" cy="28595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GB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Multitasking Operating System:</a:t>
            </a:r>
            <a:endParaRPr lang="ar-EG" sz="3200" b="1" kern="0" dirty="0">
              <a:solidFill>
                <a:srgbClr val="FFFFFF"/>
              </a:solidFill>
              <a:latin typeface="Sakkal Majalla" panose="02000000000000000000" pitchFamily="2" charset="-78"/>
              <a:ea typeface="SimSun" pitchFamily="2" charset="-122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D3EA33EB-3644-4A25-B411-8094F216B7D7}"/>
              </a:ext>
            </a:extLst>
          </p:cNvPr>
          <p:cNvSpPr txBox="1"/>
          <p:nvPr/>
        </p:nvSpPr>
        <p:spPr>
          <a:xfrm>
            <a:off x="6532732" y="2500803"/>
            <a:ext cx="4656540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Let's more than one user to connection and run on a single operating system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Operates more than one programs simultaneously.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Allow every user grabs a short period of CPU time.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8856EC02-97A2-4891-8BED-9A6E1055E118}"/>
              </a:ext>
            </a:extLst>
          </p:cNvPr>
          <p:cNvSpPr txBox="1"/>
          <p:nvPr/>
        </p:nvSpPr>
        <p:spPr>
          <a:xfrm>
            <a:off x="922379" y="2522297"/>
            <a:ext cx="4656540" cy="33701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Has ability to support execute many programs at a same time.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Operates by exchanging the program in and out memory.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Increase the computer processing speed by time sharing the task.</a:t>
            </a:r>
            <a:endParaRPr lang="en-GB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CDDE171B-9A28-5182-B1B1-6AAFFD5A9D5B}"/>
              </a:ext>
            </a:extLst>
          </p:cNvPr>
          <p:cNvSpPr txBox="1">
            <a:spLocks/>
          </p:cNvSpPr>
          <p:nvPr/>
        </p:nvSpPr>
        <p:spPr>
          <a:xfrm>
            <a:off x="0" y="-27431"/>
            <a:ext cx="12192000" cy="1156766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Multiprogram operating system </a:t>
            </a:r>
            <a:endParaRPr lang="ar-SA" sz="3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705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68" y="1560056"/>
            <a:ext cx="8300183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processor time is shared among multiple users.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Operating System interleaving the execution of each user program in a short burst of computation known as </a:t>
            </a:r>
            <a:r>
              <a:rPr lang="en-US" altLang="ar-EG" sz="2400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quantum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Multiple users can use the system simultaneously through terminals.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processor ideal time is reduced.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Time sharing operating system and Batch multiprogram both support multiprogramming and multiuser system.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5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837607" y="3078121"/>
              <a:ext cx="1658514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Time Sharing 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977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66" y="1595736"/>
            <a:ext cx="6842904" cy="412670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 rtl="0">
              <a:lnSpc>
                <a:spcPct val="100000"/>
              </a:lnSpc>
              <a:buNone/>
            </a:pPr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Topics: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Objectives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Introduction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Systems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Different view of Operating System </a:t>
            </a: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770" y="1720820"/>
            <a:ext cx="4017857" cy="38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6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5DAF-1B90-440D-94C2-2B542EEE07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78378" y="2802973"/>
            <a:ext cx="3455987" cy="1006475"/>
          </a:xfrm>
        </p:spPr>
        <p:txBody>
          <a:bodyPr>
            <a:normAutofit/>
          </a:bodyPr>
          <a:lstStyle/>
          <a:p>
            <a:r>
              <a:rPr lang="en-US" b="1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Objectives</a:t>
            </a:r>
            <a:endParaRPr lang="en-GB" b="1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7AAE41-E47F-442D-B9F7-F715FCAC5BDA}"/>
              </a:ext>
            </a:extLst>
          </p:cNvPr>
          <p:cNvGrpSpPr/>
          <p:nvPr/>
        </p:nvGrpSpPr>
        <p:grpSpPr>
          <a:xfrm>
            <a:off x="4000167" y="699546"/>
            <a:ext cx="4548330" cy="1036779"/>
            <a:chOff x="1855688" y="3215591"/>
            <a:chExt cx="4261117" cy="923677"/>
          </a:xfrm>
        </p:grpSpPr>
        <p:grpSp>
          <p:nvGrpSpPr>
            <p:cNvPr id="37" name="Group 12">
              <a:extLst>
                <a:ext uri="{FF2B5EF4-FFF2-40B4-BE49-F238E27FC236}">
                  <a16:creationId xmlns:a16="http://schemas.microsoft.com/office/drawing/2014/main" id="{574E4866-B610-4220-B7AB-C0DB18EAB946}"/>
                </a:ext>
              </a:extLst>
            </p:cNvPr>
            <p:cNvGrpSpPr/>
            <p:nvPr/>
          </p:nvGrpSpPr>
          <p:grpSpPr>
            <a:xfrm>
              <a:off x="1855688" y="3215591"/>
              <a:ext cx="4261117" cy="923677"/>
              <a:chOff x="2489200" y="3676819"/>
              <a:chExt cx="4261117" cy="923677"/>
            </a:xfrm>
          </p:grpSpPr>
          <p:sp>
            <p:nvSpPr>
              <p:cNvPr id="39" name="Rectangle 6">
                <a:extLst>
                  <a:ext uri="{FF2B5EF4-FFF2-40B4-BE49-F238E27FC236}">
                    <a16:creationId xmlns:a16="http://schemas.microsoft.com/office/drawing/2014/main" id="{59BF2278-E6A1-483D-8721-F392B7F455F9}"/>
                  </a:ext>
                </a:extLst>
              </p:cNvPr>
              <p:cNvSpPr/>
              <p:nvPr/>
            </p:nvSpPr>
            <p:spPr>
              <a:xfrm>
                <a:off x="2489200" y="3681225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Flowchart: Delay 5">
                <a:extLst>
                  <a:ext uri="{FF2B5EF4-FFF2-40B4-BE49-F238E27FC236}">
                    <a16:creationId xmlns:a16="http://schemas.microsoft.com/office/drawing/2014/main" id="{5ECC8CF5-9973-495B-8306-2903F1C57D07}"/>
                  </a:ext>
                </a:extLst>
              </p:cNvPr>
              <p:cNvSpPr/>
              <p:nvPr/>
            </p:nvSpPr>
            <p:spPr>
              <a:xfrm rot="10800000" flipH="1" flipV="1">
                <a:off x="2489200" y="3676819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3200" b="1" dirty="0"/>
                  <a:t>1</a:t>
                </a:r>
                <a:endParaRPr lang="en-GB" sz="3200" b="1" dirty="0"/>
              </a:p>
            </p:txBody>
          </p:sp>
        </p:grpSp>
        <p:sp>
          <p:nvSpPr>
            <p:cNvPr id="40" name="TextBox 14">
              <a:extLst>
                <a:ext uri="{FF2B5EF4-FFF2-40B4-BE49-F238E27FC236}">
                  <a16:creationId xmlns:a16="http://schemas.microsoft.com/office/drawing/2014/main" id="{70755AC4-C702-43AA-8BAC-6ED3EE43C85B}"/>
                </a:ext>
              </a:extLst>
            </p:cNvPr>
            <p:cNvSpPr txBox="1"/>
            <p:nvPr/>
          </p:nvSpPr>
          <p:spPr>
            <a:xfrm>
              <a:off x="2744764" y="3316326"/>
              <a:ext cx="3270434" cy="7403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Understanding the bases of the various type of OS.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ED4C90-B57E-4544-ADCF-B4A8F17C0833}"/>
              </a:ext>
            </a:extLst>
          </p:cNvPr>
          <p:cNvGrpSpPr/>
          <p:nvPr/>
        </p:nvGrpSpPr>
        <p:grpSpPr>
          <a:xfrm>
            <a:off x="4000166" y="2124770"/>
            <a:ext cx="4548330" cy="1045754"/>
            <a:chOff x="1855688" y="3202014"/>
            <a:chExt cx="4261117" cy="931673"/>
          </a:xfrm>
        </p:grpSpPr>
        <p:grpSp>
          <p:nvGrpSpPr>
            <p:cNvPr id="21" name="Group 12">
              <a:extLst>
                <a:ext uri="{FF2B5EF4-FFF2-40B4-BE49-F238E27FC236}">
                  <a16:creationId xmlns:a16="http://schemas.microsoft.com/office/drawing/2014/main" id="{F1F2903B-BE49-44D7-9218-8857A4548621}"/>
                </a:ext>
              </a:extLst>
            </p:cNvPr>
            <p:cNvGrpSpPr/>
            <p:nvPr/>
          </p:nvGrpSpPr>
          <p:grpSpPr>
            <a:xfrm>
              <a:off x="1855688" y="3202014"/>
              <a:ext cx="4261117" cy="931673"/>
              <a:chOff x="2489200" y="3663242"/>
              <a:chExt cx="4261117" cy="931673"/>
            </a:xfrm>
          </p:grpSpPr>
          <p:sp>
            <p:nvSpPr>
              <p:cNvPr id="23" name="Rectangle 6">
                <a:extLst>
                  <a:ext uri="{FF2B5EF4-FFF2-40B4-BE49-F238E27FC236}">
                    <a16:creationId xmlns:a16="http://schemas.microsoft.com/office/drawing/2014/main" id="{42DDA890-32D5-42B7-86C4-68F8585246BC}"/>
                  </a:ext>
                </a:extLst>
              </p:cNvPr>
              <p:cNvSpPr/>
              <p:nvPr/>
            </p:nvSpPr>
            <p:spPr>
              <a:xfrm>
                <a:off x="2489200" y="3675644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Flowchart: Delay 5">
                <a:extLst>
                  <a:ext uri="{FF2B5EF4-FFF2-40B4-BE49-F238E27FC236}">
                    <a16:creationId xmlns:a16="http://schemas.microsoft.com/office/drawing/2014/main" id="{1097C678-CC3C-4DD0-B8F3-EEFA6093F6B6}"/>
                  </a:ext>
                </a:extLst>
              </p:cNvPr>
              <p:cNvSpPr/>
              <p:nvPr/>
            </p:nvSpPr>
            <p:spPr>
              <a:xfrm rot="10800000" flipH="1" flipV="1">
                <a:off x="2489200" y="3663242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1" dirty="0"/>
                  <a:t>2</a:t>
                </a:r>
              </a:p>
            </p:txBody>
          </p:sp>
        </p:grpSp>
        <p:sp>
          <p:nvSpPr>
            <p:cNvPr id="22" name="TextBox 14">
              <a:extLst>
                <a:ext uri="{FF2B5EF4-FFF2-40B4-BE49-F238E27FC236}">
                  <a16:creationId xmlns:a16="http://schemas.microsoft.com/office/drawing/2014/main" id="{92653235-422A-4C64-B5F7-D430BD645EEB}"/>
                </a:ext>
              </a:extLst>
            </p:cNvPr>
            <p:cNvSpPr txBox="1"/>
            <p:nvPr/>
          </p:nvSpPr>
          <p:spPr>
            <a:xfrm>
              <a:off x="2744765" y="3385710"/>
              <a:ext cx="3270434" cy="7403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Understanding the different operating system structure.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F24095-E142-4F2E-BA13-BFD166206100}"/>
              </a:ext>
            </a:extLst>
          </p:cNvPr>
          <p:cNvGrpSpPr/>
          <p:nvPr/>
        </p:nvGrpSpPr>
        <p:grpSpPr>
          <a:xfrm>
            <a:off x="4000166" y="3579125"/>
            <a:ext cx="4548330" cy="1036778"/>
            <a:chOff x="1855688" y="3215591"/>
            <a:chExt cx="4261117" cy="923677"/>
          </a:xfrm>
        </p:grpSpPr>
        <p:grpSp>
          <p:nvGrpSpPr>
            <p:cNvPr id="26" name="Group 12">
              <a:extLst>
                <a:ext uri="{FF2B5EF4-FFF2-40B4-BE49-F238E27FC236}">
                  <a16:creationId xmlns:a16="http://schemas.microsoft.com/office/drawing/2014/main" id="{0A6DB6F1-3A43-492D-8AC3-F7CFE086E5D0}"/>
                </a:ext>
              </a:extLst>
            </p:cNvPr>
            <p:cNvGrpSpPr/>
            <p:nvPr/>
          </p:nvGrpSpPr>
          <p:grpSpPr>
            <a:xfrm>
              <a:off x="1855688" y="3215591"/>
              <a:ext cx="4261117" cy="923677"/>
              <a:chOff x="2489200" y="3676819"/>
              <a:chExt cx="4261117" cy="923677"/>
            </a:xfrm>
          </p:grpSpPr>
          <p:sp>
            <p:nvSpPr>
              <p:cNvPr id="28" name="Rectangle 6">
                <a:extLst>
                  <a:ext uri="{FF2B5EF4-FFF2-40B4-BE49-F238E27FC236}">
                    <a16:creationId xmlns:a16="http://schemas.microsoft.com/office/drawing/2014/main" id="{9C197BCA-D923-4957-88B9-49AE01978F79}"/>
                  </a:ext>
                </a:extLst>
              </p:cNvPr>
              <p:cNvSpPr/>
              <p:nvPr/>
            </p:nvSpPr>
            <p:spPr>
              <a:xfrm>
                <a:off x="2489200" y="3681225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Flowchart: Delay 5">
                <a:extLst>
                  <a:ext uri="{FF2B5EF4-FFF2-40B4-BE49-F238E27FC236}">
                    <a16:creationId xmlns:a16="http://schemas.microsoft.com/office/drawing/2014/main" id="{3D9EC971-54E4-4119-AA64-5579973BD173}"/>
                  </a:ext>
                </a:extLst>
              </p:cNvPr>
              <p:cNvSpPr/>
              <p:nvPr/>
            </p:nvSpPr>
            <p:spPr>
              <a:xfrm rot="10800000" flipH="1" flipV="1">
                <a:off x="2489200" y="3676819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1" dirty="0"/>
                  <a:t>3</a:t>
                </a:r>
              </a:p>
            </p:txBody>
          </p:sp>
        </p:grpSp>
        <p:sp>
          <p:nvSpPr>
            <p:cNvPr id="27" name="TextBox 14">
              <a:extLst>
                <a:ext uri="{FF2B5EF4-FFF2-40B4-BE49-F238E27FC236}">
                  <a16:creationId xmlns:a16="http://schemas.microsoft.com/office/drawing/2014/main" id="{9C3FCA68-888E-4562-A331-B951C30D2051}"/>
                </a:ext>
              </a:extLst>
            </p:cNvPr>
            <p:cNvSpPr txBox="1"/>
            <p:nvPr/>
          </p:nvSpPr>
          <p:spPr>
            <a:xfrm>
              <a:off x="2744765" y="3391292"/>
              <a:ext cx="3270434" cy="7403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The ability to describe and explain different type of OS.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590D4-B057-8A41-166F-C670FE178308}"/>
              </a:ext>
            </a:extLst>
          </p:cNvPr>
          <p:cNvGrpSpPr/>
          <p:nvPr/>
        </p:nvGrpSpPr>
        <p:grpSpPr>
          <a:xfrm>
            <a:off x="4018398" y="5029448"/>
            <a:ext cx="4548330" cy="1036778"/>
            <a:chOff x="1855688" y="3215591"/>
            <a:chExt cx="4261117" cy="923677"/>
          </a:xfrm>
        </p:grpSpPr>
        <p:grpSp>
          <p:nvGrpSpPr>
            <p:cNvPr id="5" name="Group 12">
              <a:extLst>
                <a:ext uri="{FF2B5EF4-FFF2-40B4-BE49-F238E27FC236}">
                  <a16:creationId xmlns:a16="http://schemas.microsoft.com/office/drawing/2014/main" id="{D8CB2195-4D7B-1222-E671-316E20147349}"/>
                </a:ext>
              </a:extLst>
            </p:cNvPr>
            <p:cNvGrpSpPr/>
            <p:nvPr/>
          </p:nvGrpSpPr>
          <p:grpSpPr>
            <a:xfrm>
              <a:off x="1855688" y="3215591"/>
              <a:ext cx="4261117" cy="923677"/>
              <a:chOff x="2489200" y="3676819"/>
              <a:chExt cx="4261117" cy="923677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CC705E7-47C9-AF99-AFDC-8DD10A561385}"/>
                  </a:ext>
                </a:extLst>
              </p:cNvPr>
              <p:cNvSpPr/>
              <p:nvPr/>
            </p:nvSpPr>
            <p:spPr>
              <a:xfrm>
                <a:off x="2489200" y="3681225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Flowchart: Delay 5">
                <a:extLst>
                  <a:ext uri="{FF2B5EF4-FFF2-40B4-BE49-F238E27FC236}">
                    <a16:creationId xmlns:a16="http://schemas.microsoft.com/office/drawing/2014/main" id="{C3E0D10D-5B81-2F9C-D6E5-7E7C4AA581E2}"/>
                  </a:ext>
                </a:extLst>
              </p:cNvPr>
              <p:cNvSpPr/>
              <p:nvPr/>
            </p:nvSpPr>
            <p:spPr>
              <a:xfrm rot="10800000" flipH="1" flipV="1">
                <a:off x="2489200" y="3676819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1" dirty="0"/>
                  <a:t>4</a:t>
                </a:r>
              </a:p>
            </p:txBody>
          </p:sp>
        </p:grpSp>
        <p:sp>
          <p:nvSpPr>
            <p:cNvPr id="6" name="TextBox 14">
              <a:extLst>
                <a:ext uri="{FF2B5EF4-FFF2-40B4-BE49-F238E27FC236}">
                  <a16:creationId xmlns:a16="http://schemas.microsoft.com/office/drawing/2014/main" id="{A09B7B83-1B03-ECD6-CBFF-A8232961181A}"/>
                </a:ext>
              </a:extLst>
            </p:cNvPr>
            <p:cNvSpPr txBox="1"/>
            <p:nvPr/>
          </p:nvSpPr>
          <p:spPr>
            <a:xfrm>
              <a:off x="2744765" y="3391292"/>
              <a:ext cx="3270434" cy="7403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How the user get the service of the operating system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30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ar-SA" sz="3200" b="1" kern="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294739" y="1058059"/>
            <a:ext cx="5478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GB" sz="3600" b="1" kern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Introduction </a:t>
            </a:r>
            <a:endParaRPr lang="en-GB" sz="36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959749" y="2569615"/>
            <a:ext cx="10272501" cy="27957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As we know now, operating system provides the environment for programs to be executed. Certain characteristics of the operating system would change depending on the type of operating systems.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These different types of operating would differ in relation to the goal of creating the system.</a:t>
            </a:r>
          </a:p>
        </p:txBody>
      </p:sp>
    </p:spTree>
    <p:extLst>
      <p:ext uri="{BB962C8B-B14F-4D97-AF65-F5344CB8AC3E}">
        <p14:creationId xmlns:p14="http://schemas.microsoft.com/office/powerpoint/2010/main" val="119340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5D70921-3B2E-4FF4-9EDA-D5CD70D8957D}"/>
              </a:ext>
            </a:extLst>
          </p:cNvPr>
          <p:cNvSpPr/>
          <p:nvPr/>
        </p:nvSpPr>
        <p:spPr>
          <a:xfrm>
            <a:off x="307484" y="985710"/>
            <a:ext cx="11577032" cy="524517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ctr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87D9A4B-0ED2-4FC7-BB79-8B2C85AFEFC4}"/>
              </a:ext>
            </a:extLst>
          </p:cNvPr>
          <p:cNvSpPr/>
          <p:nvPr/>
        </p:nvSpPr>
        <p:spPr>
          <a:xfrm>
            <a:off x="1212976" y="627118"/>
            <a:ext cx="3174631" cy="7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5323036-4F49-4A71-94B8-A739A9588E7F}"/>
              </a:ext>
            </a:extLst>
          </p:cNvPr>
          <p:cNvSpPr txBox="1">
            <a:spLocks/>
          </p:cNvSpPr>
          <p:nvPr/>
        </p:nvSpPr>
        <p:spPr>
          <a:xfrm>
            <a:off x="1473094" y="723077"/>
            <a:ext cx="2654393" cy="525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92500"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Intro.</a:t>
            </a:r>
            <a:endParaRPr lang="ar-SA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2">
            <a:extLst>
              <a:ext uri="{FF2B5EF4-FFF2-40B4-BE49-F238E27FC236}">
                <a16:creationId xmlns:a16="http://schemas.microsoft.com/office/drawing/2014/main" id="{A538DADE-5A78-BEFF-8B3C-90FE600B0F3F}"/>
              </a:ext>
            </a:extLst>
          </p:cNvPr>
          <p:cNvSpPr txBox="1"/>
          <p:nvPr/>
        </p:nvSpPr>
        <p:spPr>
          <a:xfrm>
            <a:off x="307484" y="1740278"/>
            <a:ext cx="1157703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As a result, type of operating system are determined based on their relationship with the resources specially the following aspect: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Processor Scheduling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Memory Management 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I/O Management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294201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مستطيل 56">
            <a:extLst>
              <a:ext uri="{FF2B5EF4-FFF2-40B4-BE49-F238E27FC236}">
                <a16:creationId xmlns:a16="http://schemas.microsoft.com/office/drawing/2014/main" id="{5F6C1400-27D5-4886-894E-7111ACD43651}"/>
              </a:ext>
            </a:extLst>
          </p:cNvPr>
          <p:cNvSpPr/>
          <p:nvPr/>
        </p:nvSpPr>
        <p:spPr>
          <a:xfrm>
            <a:off x="2572139" y="1070295"/>
            <a:ext cx="9619861" cy="73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1F94998-291B-4BF5-9084-5B5B01FFD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9763"/>
            <a:ext cx="7656513" cy="1651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Types of OS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CE9C4F5-E5C5-4A46-A646-BD92F7EE0539}"/>
              </a:ext>
            </a:extLst>
          </p:cNvPr>
          <p:cNvSpPr/>
          <p:nvPr/>
        </p:nvSpPr>
        <p:spPr>
          <a:xfrm>
            <a:off x="0" y="1052528"/>
            <a:ext cx="2506823" cy="753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01091944-908B-4B45-8323-9A3BEE98767E}"/>
              </a:ext>
            </a:extLst>
          </p:cNvPr>
          <p:cNvSpPr/>
          <p:nvPr/>
        </p:nvSpPr>
        <p:spPr>
          <a:xfrm>
            <a:off x="739041" y="2266980"/>
            <a:ext cx="10608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There are many type of operating system, some of the most popular ones are: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58" name="مجموعة 6">
            <a:extLst>
              <a:ext uri="{FF2B5EF4-FFF2-40B4-BE49-F238E27FC236}">
                <a16:creationId xmlns:a16="http://schemas.microsoft.com/office/drawing/2014/main" id="{C5AB4C2D-DE16-42C8-9B85-94C349D45538}"/>
              </a:ext>
            </a:extLst>
          </p:cNvPr>
          <p:cNvGrpSpPr/>
          <p:nvPr/>
        </p:nvGrpSpPr>
        <p:grpSpPr>
          <a:xfrm>
            <a:off x="7070364" y="3251899"/>
            <a:ext cx="1395866" cy="2216609"/>
            <a:chOff x="9721892" y="2958525"/>
            <a:chExt cx="1965674" cy="2216609"/>
          </a:xfrm>
        </p:grpSpPr>
        <p:grpSp>
          <p:nvGrpSpPr>
            <p:cNvPr id="59" name="مجموعة 4">
              <a:extLst>
                <a:ext uri="{FF2B5EF4-FFF2-40B4-BE49-F238E27FC236}">
                  <a16:creationId xmlns:a16="http://schemas.microsoft.com/office/drawing/2014/main" id="{281D30F8-3993-4607-A3E8-32008180EF9E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61" name="مستطيل 16">
                <a:extLst>
                  <a:ext uri="{FF2B5EF4-FFF2-40B4-BE49-F238E27FC236}">
                    <a16:creationId xmlns:a16="http://schemas.microsoft.com/office/drawing/2014/main" id="{F61BBB5C-3CCA-461E-B8F9-A298C8D23A11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62" name="مثلث متساوي الساقين 13">
                <a:extLst>
                  <a:ext uri="{FF2B5EF4-FFF2-40B4-BE49-F238E27FC236}">
                    <a16:creationId xmlns:a16="http://schemas.microsoft.com/office/drawing/2014/main" id="{E1AC29FA-FB68-41B4-8C20-DF973F6609FC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63" name="مربع نص 2">
                <a:extLst>
                  <a:ext uri="{FF2B5EF4-FFF2-40B4-BE49-F238E27FC236}">
                    <a16:creationId xmlns:a16="http://schemas.microsoft.com/office/drawing/2014/main" id="{CF8E7418-E4B8-4EFA-BB0F-6BF693DD8C47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58059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0" name="مستطيل 5">
              <a:extLst>
                <a:ext uri="{FF2B5EF4-FFF2-40B4-BE49-F238E27FC236}">
                  <a16:creationId xmlns:a16="http://schemas.microsoft.com/office/drawing/2014/main" id="{FC6643AA-1E1B-4AF0-B60A-9DD0122948CA}"/>
                </a:ext>
              </a:extLst>
            </p:cNvPr>
            <p:cNvSpPr/>
            <p:nvPr/>
          </p:nvSpPr>
          <p:spPr>
            <a:xfrm>
              <a:off x="9721892" y="3243688"/>
              <a:ext cx="196567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Time Sharing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64" name="مجموعة 6">
            <a:extLst>
              <a:ext uri="{FF2B5EF4-FFF2-40B4-BE49-F238E27FC236}">
                <a16:creationId xmlns:a16="http://schemas.microsoft.com/office/drawing/2014/main" id="{DEFCB8F6-5A73-49D9-92E5-1941594FD9AA}"/>
              </a:ext>
            </a:extLst>
          </p:cNvPr>
          <p:cNvGrpSpPr/>
          <p:nvPr/>
        </p:nvGrpSpPr>
        <p:grpSpPr>
          <a:xfrm>
            <a:off x="3893926" y="3282696"/>
            <a:ext cx="1395866" cy="2216609"/>
            <a:chOff x="9721892" y="2958525"/>
            <a:chExt cx="1965674" cy="2216609"/>
          </a:xfrm>
        </p:grpSpPr>
        <p:grpSp>
          <p:nvGrpSpPr>
            <p:cNvPr id="65" name="مجموعة 4">
              <a:extLst>
                <a:ext uri="{FF2B5EF4-FFF2-40B4-BE49-F238E27FC236}">
                  <a16:creationId xmlns:a16="http://schemas.microsoft.com/office/drawing/2014/main" id="{99F1C13E-47E8-4A13-953F-8D53E34172D1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67" name="مستطيل 16">
                <a:extLst>
                  <a:ext uri="{FF2B5EF4-FFF2-40B4-BE49-F238E27FC236}">
                    <a16:creationId xmlns:a16="http://schemas.microsoft.com/office/drawing/2014/main" id="{5CF23DB5-28E5-4B55-B377-F05D9F97E199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68" name="مثلث متساوي الساقين 13">
                <a:extLst>
                  <a:ext uri="{FF2B5EF4-FFF2-40B4-BE49-F238E27FC236}">
                    <a16:creationId xmlns:a16="http://schemas.microsoft.com/office/drawing/2014/main" id="{24368583-3A58-4F9A-BC16-6402F45BC1C9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69" name="مربع نص 2">
                <a:extLst>
                  <a:ext uri="{FF2B5EF4-FFF2-40B4-BE49-F238E27FC236}">
                    <a16:creationId xmlns:a16="http://schemas.microsoft.com/office/drawing/2014/main" id="{C4144D53-8093-499D-9EBB-B596C54E54CE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41229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6" name="مستطيل 5">
              <a:extLst>
                <a:ext uri="{FF2B5EF4-FFF2-40B4-BE49-F238E27FC236}">
                  <a16:creationId xmlns:a16="http://schemas.microsoft.com/office/drawing/2014/main" id="{A50538DD-254D-4FC6-8261-7922E0F7B7AB}"/>
                </a:ext>
              </a:extLst>
            </p:cNvPr>
            <p:cNvSpPr/>
            <p:nvPr/>
          </p:nvSpPr>
          <p:spPr>
            <a:xfrm>
              <a:off x="9721892" y="3243688"/>
              <a:ext cx="1965674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Batch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70" name="مجموعة 6">
            <a:extLst>
              <a:ext uri="{FF2B5EF4-FFF2-40B4-BE49-F238E27FC236}">
                <a16:creationId xmlns:a16="http://schemas.microsoft.com/office/drawing/2014/main" id="{F9DD0AF2-BEE3-4B8A-B3B9-C02A76EC224D}"/>
              </a:ext>
            </a:extLst>
          </p:cNvPr>
          <p:cNvGrpSpPr/>
          <p:nvPr/>
        </p:nvGrpSpPr>
        <p:grpSpPr>
          <a:xfrm>
            <a:off x="2302596" y="3282696"/>
            <a:ext cx="1395866" cy="2216609"/>
            <a:chOff x="9721892" y="2958525"/>
            <a:chExt cx="1965674" cy="2216609"/>
          </a:xfrm>
        </p:grpSpPr>
        <p:grpSp>
          <p:nvGrpSpPr>
            <p:cNvPr id="71" name="مجموعة 4">
              <a:extLst>
                <a:ext uri="{FF2B5EF4-FFF2-40B4-BE49-F238E27FC236}">
                  <a16:creationId xmlns:a16="http://schemas.microsoft.com/office/drawing/2014/main" id="{7467E86F-7265-4DB5-A71B-EE7AC9DD81EA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73" name="مستطيل 16">
                <a:extLst>
                  <a:ext uri="{FF2B5EF4-FFF2-40B4-BE49-F238E27FC236}">
                    <a16:creationId xmlns:a16="http://schemas.microsoft.com/office/drawing/2014/main" id="{EB11591E-DF61-4DB1-9571-82F54866E04A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74" name="مثلث متساوي الساقين 13">
                <a:extLst>
                  <a:ext uri="{FF2B5EF4-FFF2-40B4-BE49-F238E27FC236}">
                    <a16:creationId xmlns:a16="http://schemas.microsoft.com/office/drawing/2014/main" id="{6BE04945-F9A9-4A2A-B792-1FE61C8461A8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75" name="مربع نص 2">
                <a:extLst>
                  <a:ext uri="{FF2B5EF4-FFF2-40B4-BE49-F238E27FC236}">
                    <a16:creationId xmlns:a16="http://schemas.microsoft.com/office/drawing/2014/main" id="{F7C2B3B0-FA0D-49B0-93D0-DD735D16DF77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54222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ar-SA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2" name="مستطيل 5">
              <a:extLst>
                <a:ext uri="{FF2B5EF4-FFF2-40B4-BE49-F238E27FC236}">
                  <a16:creationId xmlns:a16="http://schemas.microsoft.com/office/drawing/2014/main" id="{AF12A24D-3A98-41ED-AF27-FAE9A9110AA7}"/>
                </a:ext>
              </a:extLst>
            </p:cNvPr>
            <p:cNvSpPr/>
            <p:nvPr/>
          </p:nvSpPr>
          <p:spPr>
            <a:xfrm>
              <a:off x="9721892" y="3243688"/>
              <a:ext cx="196567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Process control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76" name="مجموعة 6">
            <a:extLst>
              <a:ext uri="{FF2B5EF4-FFF2-40B4-BE49-F238E27FC236}">
                <a16:creationId xmlns:a16="http://schemas.microsoft.com/office/drawing/2014/main" id="{EE708DB5-3A5E-4857-8478-ABD819BF77B1}"/>
              </a:ext>
            </a:extLst>
          </p:cNvPr>
          <p:cNvGrpSpPr/>
          <p:nvPr/>
        </p:nvGrpSpPr>
        <p:grpSpPr>
          <a:xfrm>
            <a:off x="711487" y="3282696"/>
            <a:ext cx="1395866" cy="2216609"/>
            <a:chOff x="9721892" y="2958525"/>
            <a:chExt cx="1965674" cy="2216609"/>
          </a:xfrm>
        </p:grpSpPr>
        <p:grpSp>
          <p:nvGrpSpPr>
            <p:cNvPr id="77" name="مجموعة 4">
              <a:extLst>
                <a:ext uri="{FF2B5EF4-FFF2-40B4-BE49-F238E27FC236}">
                  <a16:creationId xmlns:a16="http://schemas.microsoft.com/office/drawing/2014/main" id="{12746B17-5B4D-4FD5-AAD0-ED689D1AC429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79" name="مستطيل 16">
                <a:extLst>
                  <a:ext uri="{FF2B5EF4-FFF2-40B4-BE49-F238E27FC236}">
                    <a16:creationId xmlns:a16="http://schemas.microsoft.com/office/drawing/2014/main" id="{8395E9A2-64ED-4383-AE37-EE177975D904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80" name="مثلث متساوي الساقين 13">
                <a:extLst>
                  <a:ext uri="{FF2B5EF4-FFF2-40B4-BE49-F238E27FC236}">
                    <a16:creationId xmlns:a16="http://schemas.microsoft.com/office/drawing/2014/main" id="{B11743D9-5314-4CC8-9C4A-FC1B1DEA719E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81" name="مربع نص 2">
                <a:extLst>
                  <a:ext uri="{FF2B5EF4-FFF2-40B4-BE49-F238E27FC236}">
                    <a16:creationId xmlns:a16="http://schemas.microsoft.com/office/drawing/2014/main" id="{1D5E7FF6-8F52-4FA7-BD0F-9800E4E0BCDE}"/>
                  </a:ext>
                </a:extLst>
              </p:cNvPr>
              <p:cNvSpPr txBox="1"/>
              <p:nvPr/>
            </p:nvSpPr>
            <p:spPr>
              <a:xfrm>
                <a:off x="10641015" y="4497520"/>
                <a:ext cx="41229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8" name="مستطيل 5">
              <a:extLst>
                <a:ext uri="{FF2B5EF4-FFF2-40B4-BE49-F238E27FC236}">
                  <a16:creationId xmlns:a16="http://schemas.microsoft.com/office/drawing/2014/main" id="{B3C2A1D0-7FA2-4A4A-BBB2-7D6DC46E255F}"/>
                </a:ext>
              </a:extLst>
            </p:cNvPr>
            <p:cNvSpPr/>
            <p:nvPr/>
          </p:nvSpPr>
          <p:spPr>
            <a:xfrm>
              <a:off x="9721892" y="3243688"/>
              <a:ext cx="196567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Single User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" name="مجموعة 6">
            <a:extLst>
              <a:ext uri="{FF2B5EF4-FFF2-40B4-BE49-F238E27FC236}">
                <a16:creationId xmlns:a16="http://schemas.microsoft.com/office/drawing/2014/main" id="{7550360C-8490-29EA-A1B1-EE7E79CAF39D}"/>
              </a:ext>
            </a:extLst>
          </p:cNvPr>
          <p:cNvGrpSpPr/>
          <p:nvPr/>
        </p:nvGrpSpPr>
        <p:grpSpPr>
          <a:xfrm>
            <a:off x="10248480" y="3191550"/>
            <a:ext cx="1395866" cy="2216609"/>
            <a:chOff x="9721892" y="2958525"/>
            <a:chExt cx="1965674" cy="2216609"/>
          </a:xfrm>
        </p:grpSpPr>
        <p:grpSp>
          <p:nvGrpSpPr>
            <p:cNvPr id="4" name="مجموعة 4">
              <a:extLst>
                <a:ext uri="{FF2B5EF4-FFF2-40B4-BE49-F238E27FC236}">
                  <a16:creationId xmlns:a16="http://schemas.microsoft.com/office/drawing/2014/main" id="{BB38123C-4823-EBE8-9F2A-F301ACDA37AF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6" name="مستطيل 16">
                <a:extLst>
                  <a:ext uri="{FF2B5EF4-FFF2-40B4-BE49-F238E27FC236}">
                    <a16:creationId xmlns:a16="http://schemas.microsoft.com/office/drawing/2014/main" id="{134F1664-7AC0-8A0D-DA13-28EB4B5E0D43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7" name="مثلث متساوي الساقين 13">
                <a:extLst>
                  <a:ext uri="{FF2B5EF4-FFF2-40B4-BE49-F238E27FC236}">
                    <a16:creationId xmlns:a16="http://schemas.microsoft.com/office/drawing/2014/main" id="{1DA59548-0672-5A06-DBD9-E9807651590E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9" name="مربع نص 2">
                <a:extLst>
                  <a:ext uri="{FF2B5EF4-FFF2-40B4-BE49-F238E27FC236}">
                    <a16:creationId xmlns:a16="http://schemas.microsoft.com/office/drawing/2014/main" id="{798147A3-9D30-EB06-BC94-A27DDBE59E7A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58059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مستطيل 5">
              <a:extLst>
                <a:ext uri="{FF2B5EF4-FFF2-40B4-BE49-F238E27FC236}">
                  <a16:creationId xmlns:a16="http://schemas.microsoft.com/office/drawing/2014/main" id="{CDBD0928-3FC4-9370-AFC6-B979B1967B22}"/>
                </a:ext>
              </a:extLst>
            </p:cNvPr>
            <p:cNvSpPr/>
            <p:nvPr/>
          </p:nvSpPr>
          <p:spPr>
            <a:xfrm>
              <a:off x="9721892" y="3243688"/>
              <a:ext cx="1965674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Network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1" name="مجموعة 6">
            <a:extLst>
              <a:ext uri="{FF2B5EF4-FFF2-40B4-BE49-F238E27FC236}">
                <a16:creationId xmlns:a16="http://schemas.microsoft.com/office/drawing/2014/main" id="{67D8A64A-8027-7973-E094-E7C16671B1F6}"/>
              </a:ext>
            </a:extLst>
          </p:cNvPr>
          <p:cNvGrpSpPr/>
          <p:nvPr/>
        </p:nvGrpSpPr>
        <p:grpSpPr>
          <a:xfrm>
            <a:off x="8659422" y="3206018"/>
            <a:ext cx="1395866" cy="2216609"/>
            <a:chOff x="9721892" y="2958525"/>
            <a:chExt cx="1965674" cy="2216609"/>
          </a:xfrm>
        </p:grpSpPr>
        <p:grpSp>
          <p:nvGrpSpPr>
            <p:cNvPr id="12" name="مجموعة 4">
              <a:extLst>
                <a:ext uri="{FF2B5EF4-FFF2-40B4-BE49-F238E27FC236}">
                  <a16:creationId xmlns:a16="http://schemas.microsoft.com/office/drawing/2014/main" id="{75FAEADA-2C3E-DDD3-999E-F6040A1FA900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14" name="مستطيل 16">
                <a:extLst>
                  <a:ext uri="{FF2B5EF4-FFF2-40B4-BE49-F238E27FC236}">
                    <a16:creationId xmlns:a16="http://schemas.microsoft.com/office/drawing/2014/main" id="{1E1AD7A5-04AC-96F1-576E-C768186D09EE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5" name="مثلث متساوي الساقين 13">
                <a:extLst>
                  <a:ext uri="{FF2B5EF4-FFF2-40B4-BE49-F238E27FC236}">
                    <a16:creationId xmlns:a16="http://schemas.microsoft.com/office/drawing/2014/main" id="{C11769D7-3BE8-8A63-FD6C-B40C576F969F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6" name="مربع نص 2">
                <a:extLst>
                  <a:ext uri="{FF2B5EF4-FFF2-40B4-BE49-F238E27FC236}">
                    <a16:creationId xmlns:a16="http://schemas.microsoft.com/office/drawing/2014/main" id="{95D66F24-51FE-9573-B37C-50DB5C931BE5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58059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مستطيل 5">
              <a:extLst>
                <a:ext uri="{FF2B5EF4-FFF2-40B4-BE49-F238E27FC236}">
                  <a16:creationId xmlns:a16="http://schemas.microsoft.com/office/drawing/2014/main" id="{9663DED9-D50C-E10F-B447-2A725F17A57B}"/>
                </a:ext>
              </a:extLst>
            </p:cNvPr>
            <p:cNvSpPr/>
            <p:nvPr/>
          </p:nvSpPr>
          <p:spPr>
            <a:xfrm>
              <a:off x="9721892" y="3243688"/>
              <a:ext cx="196567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Distributed OS</a:t>
              </a:r>
              <a:endParaRPr 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3" name="مجموعة 6">
            <a:extLst>
              <a:ext uri="{FF2B5EF4-FFF2-40B4-BE49-F238E27FC236}">
                <a16:creationId xmlns:a16="http://schemas.microsoft.com/office/drawing/2014/main" id="{C0D32481-9DB2-2D30-A5EE-64475C53F2F8}"/>
              </a:ext>
            </a:extLst>
          </p:cNvPr>
          <p:cNvGrpSpPr/>
          <p:nvPr/>
        </p:nvGrpSpPr>
        <p:grpSpPr>
          <a:xfrm>
            <a:off x="5482145" y="3251899"/>
            <a:ext cx="1395866" cy="2216609"/>
            <a:chOff x="9721892" y="2958525"/>
            <a:chExt cx="1965674" cy="2216609"/>
          </a:xfrm>
        </p:grpSpPr>
        <p:grpSp>
          <p:nvGrpSpPr>
            <p:cNvPr id="24" name="مجموعة 4">
              <a:extLst>
                <a:ext uri="{FF2B5EF4-FFF2-40B4-BE49-F238E27FC236}">
                  <a16:creationId xmlns:a16="http://schemas.microsoft.com/office/drawing/2014/main" id="{8A932A0A-0399-90C7-C2A9-F3031EF20E6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216609"/>
              <a:chOff x="9979989" y="2964233"/>
              <a:chExt cx="1814289" cy="2216609"/>
            </a:xfrm>
          </p:grpSpPr>
          <p:sp>
            <p:nvSpPr>
              <p:cNvPr id="26" name="مستطيل 16">
                <a:extLst>
                  <a:ext uri="{FF2B5EF4-FFF2-40B4-BE49-F238E27FC236}">
                    <a16:creationId xmlns:a16="http://schemas.microsoft.com/office/drawing/2014/main" id="{1F666CBF-9921-27EA-778C-012C7BA66BCF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7" name="مثلث متساوي الساقين 13">
                <a:extLst>
                  <a:ext uri="{FF2B5EF4-FFF2-40B4-BE49-F238E27FC236}">
                    <a16:creationId xmlns:a16="http://schemas.microsoft.com/office/drawing/2014/main" id="{A2E938D1-68EB-D818-B985-B053DD301CFC}"/>
                  </a:ext>
                </a:extLst>
              </p:cNvPr>
              <p:cNvSpPr/>
              <p:nvPr/>
            </p:nvSpPr>
            <p:spPr>
              <a:xfrm flipH="1" flipV="1">
                <a:off x="10579122" y="4572924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ربع نص 2">
                <a:extLst>
                  <a:ext uri="{FF2B5EF4-FFF2-40B4-BE49-F238E27FC236}">
                    <a16:creationId xmlns:a16="http://schemas.microsoft.com/office/drawing/2014/main" id="{E8288707-6961-5053-371D-D72D8239797B}"/>
                  </a:ext>
                </a:extLst>
              </p:cNvPr>
              <p:cNvSpPr txBox="1"/>
              <p:nvPr/>
            </p:nvSpPr>
            <p:spPr>
              <a:xfrm>
                <a:off x="10664374" y="4497520"/>
                <a:ext cx="41229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3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ar-SA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مستطيل 5">
              <a:extLst>
                <a:ext uri="{FF2B5EF4-FFF2-40B4-BE49-F238E27FC236}">
                  <a16:creationId xmlns:a16="http://schemas.microsoft.com/office/drawing/2014/main" id="{F5AC4946-5E84-C0D5-7CCB-E51AAAFF1C2C}"/>
                </a:ext>
              </a:extLst>
            </p:cNvPr>
            <p:cNvSpPr/>
            <p:nvPr/>
          </p:nvSpPr>
          <p:spPr>
            <a:xfrm>
              <a:off x="9721892" y="3243688"/>
              <a:ext cx="196567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Multi-program 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00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68" y="1274634"/>
            <a:ext cx="830018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It provides a virtual machine for only one user at a time.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majority of microcomputer operating system are single user.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Single user operating system improved with time, and now they are capable to carry out more than one task (Multitasking ) simultaneously for one user.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Most common example of single user OS is</a:t>
            </a:r>
          </a:p>
          <a:p>
            <a:pPr lvl="1" algn="just">
              <a:lnSpc>
                <a:spcPct val="150000"/>
              </a:lnSpc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MS-DOS		- Palm OS 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Most common of Single-User Multitasking OS </a:t>
            </a:r>
          </a:p>
          <a:p>
            <a:pPr algn="just">
              <a:lnSpc>
                <a:spcPct val="150000"/>
              </a:lnSpc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	- Microsoft windows 		-  Apple MacOS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10069" cy="4449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1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837607" y="3078121"/>
              <a:ext cx="1658514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rtl="1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Single User 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34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405549" y="777240"/>
            <a:ext cx="830018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Also implies the control using computer for industrial process. For example:</a:t>
            </a: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Refining oil		- Manufacturing machine tools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This type of OS can be extended to include </a:t>
            </a: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Environmental control in space capsule</a:t>
            </a: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Monitoring a patient’s condition in a hospital.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common feature of all these applications is feedback.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computer receives input from the controlled process, computes a response which will maintains stability.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main function is to provide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maximum reliability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with </a:t>
            </a:r>
            <a:r>
              <a:rPr lang="en-US" altLang="ar-EG" sz="24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minimum of operator intervention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686898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2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837607" y="3078121"/>
              <a:ext cx="1658514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rtl="1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Process control 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878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68688" y="730442"/>
            <a:ext cx="8300183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There is no direct communication between the user and the system.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All processes are collected then batched and processed together. 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user prepare his job then submits it to a </a:t>
            </a:r>
            <a:r>
              <a:rPr lang="en-US" altLang="ar-EG" sz="2400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computer operator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for execution.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operator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batches the jobs together sequentially and places the entire batch on an input device.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special program the </a:t>
            </a:r>
            <a:r>
              <a:rPr lang="en-US" altLang="ar-EG" sz="2400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monitor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is used to manage each program in the batch.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Each program is constructed to branch back to the monitor, and when completed the monitor automatically start loading the next program.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Multiprogram batch, jobs are collected depending on the similarity of the job. This sequence improves CPU utilization.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3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837607" y="3078121"/>
              <a:ext cx="1658514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Batch </a:t>
              </a:r>
            </a:p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5679851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مخصص 2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FCF9F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5827</TotalTime>
  <Words>978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Rockwell</vt:lpstr>
      <vt:lpstr>Sakkal Majalla</vt:lpstr>
      <vt:lpstr>Wingdings</vt:lpstr>
      <vt:lpstr>أطلس</vt:lpstr>
      <vt:lpstr> CYS 1112 Operating System Concept  Lecture #2   Types of Operating System </vt:lpstr>
      <vt:lpstr>PowerPoint Presentation</vt:lpstr>
      <vt:lpstr>Objectives</vt:lpstr>
      <vt:lpstr>PowerPoint Presentation</vt:lpstr>
      <vt:lpstr>PowerPoint Presentation</vt:lpstr>
      <vt:lpstr>Types of OS</vt:lpstr>
      <vt:lpstr>Types of Operating System</vt:lpstr>
      <vt:lpstr>Types of Operating System</vt:lpstr>
      <vt:lpstr>Types of Operating System</vt:lpstr>
      <vt:lpstr>Types of Operating System</vt:lpstr>
      <vt:lpstr>Types of Operating System</vt:lpstr>
      <vt:lpstr>Types of Operating System</vt:lpstr>
      <vt:lpstr>PowerPoint Presentation</vt:lpstr>
      <vt:lpstr>Types of Operating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سبر 1112</dc:title>
  <dc:creator>Moneerah Nasser Alghonaim</dc:creator>
  <cp:lastModifiedBy>Murad Abouammoh</cp:lastModifiedBy>
  <cp:revision>242</cp:revision>
  <dcterms:created xsi:type="dcterms:W3CDTF">2021-05-23T05:55:00Z</dcterms:created>
  <dcterms:modified xsi:type="dcterms:W3CDTF">2022-12-20T01:52:37Z</dcterms:modified>
</cp:coreProperties>
</file>