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79" r:id="rId3"/>
    <p:sldId id="391" r:id="rId4"/>
    <p:sldId id="392" r:id="rId5"/>
    <p:sldId id="393" r:id="rId6"/>
    <p:sldId id="404" r:id="rId7"/>
    <p:sldId id="394" r:id="rId8"/>
    <p:sldId id="395" r:id="rId9"/>
    <p:sldId id="397" r:id="rId10"/>
    <p:sldId id="398" r:id="rId11"/>
    <p:sldId id="399" r:id="rId12"/>
    <p:sldId id="405" r:id="rId13"/>
    <p:sldId id="406" r:id="rId14"/>
    <p:sldId id="407" r:id="rId15"/>
    <p:sldId id="32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8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Slide Number Placeholder 5"/>
          <p:cNvSpPr>
            <a:spLocks noGrp="1"/>
          </p:cNvSpPr>
          <p:nvPr>
            <p:ph type="sldNum" sz="quarter" idx="12"/>
          </p:nvPr>
        </p:nvSpPr>
        <p:spPr>
          <a:xfrm>
            <a:off x="10469880" y="320040"/>
            <a:ext cx="914400"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4008649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dirty="0"/>
              <a:t>انقر فوق الأيقونة لإضافة صورة</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حرر أنماط نص الشكل الرئيسي</a:t>
            </a:r>
          </a:p>
        </p:txBody>
      </p:sp>
      <p:sp>
        <p:nvSpPr>
          <p:cNvPr id="5" name="Date Placeholder 4"/>
          <p:cNvSpPr>
            <a:spLocks noGrp="1"/>
          </p:cNvSpPr>
          <p:nvPr>
            <p:ph type="dt" sz="half" idx="10"/>
          </p:nvPr>
        </p:nvSpPr>
        <p:spPr>
          <a:xfrm>
            <a:off x="804672" y="320040"/>
            <a:ext cx="3657600" cy="320040"/>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Footer Placeholder 5"/>
          <p:cNvSpPr>
            <a:spLocks noGrp="1"/>
          </p:cNvSpPr>
          <p:nvPr>
            <p:ph type="ftr" sz="quarter" idx="11"/>
          </p:nvPr>
        </p:nvSpPr>
        <p:spPr>
          <a:xfrm>
            <a:off x="804672" y="6227064"/>
            <a:ext cx="5942203"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7" name="Slide Number Placeholder 6"/>
          <p:cNvSpPr>
            <a:spLocks noGrp="1"/>
          </p:cNvSpPr>
          <p:nvPr>
            <p:ph type="sldNum" sz="quarter" idx="12"/>
          </p:nvPr>
        </p:nvSpPr>
        <p:spPr>
          <a:xfrm>
            <a:off x="5828377" y="320040"/>
            <a:ext cx="914400"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4018124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Footer Placeholder 4"/>
          <p:cNvSpPr>
            <a:spLocks noGrp="1"/>
          </p:cNvSpPr>
          <p:nvPr>
            <p:ph type="ftr"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3089608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a:xfrm>
            <a:off x="804672" y="320040"/>
            <a:ext cx="3657600" cy="320040"/>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Footer Placeholder 4"/>
          <p:cNvSpPr>
            <a:spLocks noGrp="1"/>
          </p:cNvSpPr>
          <p:nvPr>
            <p:ph type="ftr" sz="quarter" idx="11"/>
          </p:nvPr>
        </p:nvSpPr>
        <p:spPr>
          <a:xfrm>
            <a:off x="804672" y="6227064"/>
            <a:ext cx="10588752"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Slide Number Placeholder 5"/>
          <p:cNvSpPr>
            <a:spLocks noGrp="1"/>
          </p:cNvSpPr>
          <p:nvPr>
            <p:ph type="sldNum" sz="quarter" idx="12"/>
          </p:nvPr>
        </p:nvSpPr>
        <p:spPr>
          <a:xfrm>
            <a:off x="10469880" y="320040"/>
            <a:ext cx="914400"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2518486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عنوان ومحتوى">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 name="Content Placeholder 2"/>
          <p:cNvSpPr>
            <a:spLocks noGrp="1"/>
          </p:cNvSpPr>
          <p:nvPr>
            <p:ph idx="1"/>
          </p:nvPr>
        </p:nvSpPr>
        <p:spPr>
          <a:xfrm>
            <a:off x="5118447" y="803186"/>
            <a:ext cx="6281873" cy="5248622"/>
          </a:xfrm>
        </p:spPr>
        <p:txBody>
          <a:bodyPr anchor="ctr"/>
          <a:lstStyle/>
          <a:p>
            <a:pPr lvl="0"/>
            <a:r>
              <a:rPr lang="ar-SA" dirty="0"/>
              <a:t>حرر أنماط نص الشكل الرئيسي</a:t>
            </a:r>
          </a:p>
          <a:p>
            <a:pPr lvl="1"/>
            <a:r>
              <a:rPr lang="ar-SA" dirty="0"/>
              <a:t>المستوى الثاني</a:t>
            </a:r>
          </a:p>
          <a:p>
            <a:pPr lvl="2"/>
            <a:r>
              <a:rPr lang="ar-SA" dirty="0"/>
              <a:t>المستوى الثالث</a:t>
            </a:r>
          </a:p>
          <a:p>
            <a:pPr lvl="3"/>
            <a:r>
              <a:rPr lang="ar-SA" dirty="0"/>
              <a:t>المستوى الرابع</a:t>
            </a:r>
          </a:p>
          <a:p>
            <a:pPr lvl="4"/>
            <a:r>
              <a:rPr lang="ar-SA" dirty="0"/>
              <a:t>المستوى الخامس</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Footer Placeholder 4"/>
          <p:cNvSpPr>
            <a:spLocks noGrp="1"/>
          </p:cNvSpPr>
          <p:nvPr>
            <p:ph type="ftr"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4041135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حرر أنماط نص الشكل الرئيسي</a:t>
            </a:r>
          </a:p>
        </p:txBody>
      </p:sp>
      <p:sp>
        <p:nvSpPr>
          <p:cNvPr id="4" name="Date Placeholder 3"/>
          <p:cNvSpPr>
            <a:spLocks noGrp="1"/>
          </p:cNvSpPr>
          <p:nvPr>
            <p:ph type="dt" sz="half" idx="10"/>
          </p:nvPr>
        </p:nvSpPr>
        <p:spPr>
          <a:xfrm>
            <a:off x="804672" y="320040"/>
            <a:ext cx="3657600" cy="320040"/>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Slide Number Placeholder 5"/>
          <p:cNvSpPr>
            <a:spLocks noGrp="1"/>
          </p:cNvSpPr>
          <p:nvPr>
            <p:ph type="sldNum" sz="quarter" idx="12"/>
          </p:nvPr>
        </p:nvSpPr>
        <p:spPr>
          <a:xfrm>
            <a:off x="10469880" y="320040"/>
            <a:ext cx="914400"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129080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a:xfrm>
            <a:off x="804672" y="320040"/>
            <a:ext cx="3657600" cy="320040"/>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Footer Placeholder 5"/>
          <p:cNvSpPr>
            <a:spLocks noGrp="1"/>
          </p:cNvSpPr>
          <p:nvPr>
            <p:ph type="ftr" sz="quarter" idx="11"/>
          </p:nvPr>
        </p:nvSpPr>
        <p:spPr>
          <a:xfrm>
            <a:off x="804672" y="6227064"/>
            <a:ext cx="10588752"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7" name="Slide Number Placeholder 6"/>
          <p:cNvSpPr>
            <a:spLocks noGrp="1"/>
          </p:cNvSpPr>
          <p:nvPr>
            <p:ph type="sldNum" sz="quarter" idx="12"/>
          </p:nvPr>
        </p:nvSpPr>
        <p:spPr>
          <a:xfrm>
            <a:off x="10469880" y="320040"/>
            <a:ext cx="914400"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3310806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مقارنة">
    <p:spTree>
      <p:nvGrpSpPr>
        <p:cNvPr id="1" name=""/>
        <p:cNvGrpSpPr/>
        <p:nvPr/>
      </p:nvGrpSpPr>
      <p:grpSpPr>
        <a:xfrm>
          <a:off x="0" y="0"/>
          <a:ext cx="0" cy="0"/>
          <a:chOff x="0" y="0"/>
          <a:chExt cx="0" cy="0"/>
        </a:xfrm>
      </p:grpSpPr>
      <p:grpSp>
        <p:nvGrpSpPr>
          <p:cNvPr id="39" name="Group 38"/>
          <p:cNvGrpSpPr/>
          <p:nvPr/>
        </p:nvGrpSpPr>
        <p:grpSpPr>
          <a:xfrm flipH="1">
            <a:off x="0"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7" name="Date Placeholder 6"/>
          <p:cNvSpPr>
            <a:spLocks noGrp="1"/>
          </p:cNvSpPr>
          <p:nvPr>
            <p:ph type="dt" sz="half" idx="10"/>
          </p:nvPr>
        </p:nvSpPr>
        <p:spPr>
          <a:xfrm>
            <a:off x="804672" y="320040"/>
            <a:ext cx="3657600" cy="320040"/>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8" name="Footer Placeholder 7"/>
          <p:cNvSpPr>
            <a:spLocks noGrp="1"/>
          </p:cNvSpPr>
          <p:nvPr>
            <p:ph type="ftr" sz="quarter" idx="11"/>
          </p:nvPr>
        </p:nvSpPr>
        <p:spPr>
          <a:xfrm>
            <a:off x="804672" y="6227064"/>
            <a:ext cx="10588752"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9" name="Slide Number Placeholder 8"/>
          <p:cNvSpPr>
            <a:spLocks noGrp="1"/>
          </p:cNvSpPr>
          <p:nvPr>
            <p:ph type="sldNum" sz="quarter" idx="12"/>
          </p:nvPr>
        </p:nvSpPr>
        <p:spPr>
          <a:xfrm>
            <a:off x="10469880" y="320040"/>
            <a:ext cx="914400"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3494614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عنوان فقط">
    <p:spTree>
      <p:nvGrpSpPr>
        <p:cNvPr id="1" name=""/>
        <p:cNvGrpSpPr/>
        <p:nvPr/>
      </p:nvGrpSpPr>
      <p:grpSpPr>
        <a:xfrm>
          <a:off x="0" y="0"/>
          <a:ext cx="0" cy="0"/>
          <a:chOff x="0" y="0"/>
          <a:chExt cx="0" cy="0"/>
        </a:xfrm>
      </p:grpSpPr>
      <p:grpSp>
        <p:nvGrpSpPr>
          <p:cNvPr id="77" name="Group 76"/>
          <p:cNvGrpSpPr/>
          <p:nvPr/>
        </p:nvGrpSpPr>
        <p:grpSpPr>
          <a:xfrm flipH="1">
            <a:off x="0"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4" name="Footer Placeholder 3"/>
          <p:cNvSpPr>
            <a:spLocks noGrp="1"/>
          </p:cNvSpPr>
          <p:nvPr>
            <p:ph type="ftr"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32" name="Flowchart: Delay 10">
            <a:extLst>
              <a:ext uri="{FF2B5EF4-FFF2-40B4-BE49-F238E27FC236}">
                <a16:creationId xmlns:a16="http://schemas.microsoft.com/office/drawing/2014/main" id="{530DC4B3-57F0-4275-AF6C-960710CEFC52}"/>
              </a:ext>
            </a:extLst>
          </p:cNvPr>
          <p:cNvSpPr/>
          <p:nvPr userDrawn="1"/>
        </p:nvSpPr>
        <p:spPr>
          <a:xfrm>
            <a:off x="-1" y="0"/>
            <a:ext cx="3930651" cy="6868633"/>
          </a:xfrm>
          <a:custGeom>
            <a:avLst/>
            <a:gdLst>
              <a:gd name="connsiteX0" fmla="*/ 0 w 2913321"/>
              <a:gd name="connsiteY0" fmla="*/ 0 h 6858000"/>
              <a:gd name="connsiteX1" fmla="*/ 1456661 w 2913321"/>
              <a:gd name="connsiteY1" fmla="*/ 0 h 6858000"/>
              <a:gd name="connsiteX2" fmla="*/ 2913322 w 2913321"/>
              <a:gd name="connsiteY2" fmla="*/ 3429000 h 6858000"/>
              <a:gd name="connsiteX3" fmla="*/ 1456661 w 2913321"/>
              <a:gd name="connsiteY3" fmla="*/ 6858000 h 6858000"/>
              <a:gd name="connsiteX4" fmla="*/ 0 w 2913321"/>
              <a:gd name="connsiteY4" fmla="*/ 6858000 h 6858000"/>
              <a:gd name="connsiteX5" fmla="*/ 0 w 2913321"/>
              <a:gd name="connsiteY5" fmla="*/ 0 h 6858000"/>
              <a:gd name="connsiteX0" fmla="*/ 0 w 2935089"/>
              <a:gd name="connsiteY0" fmla="*/ 0 h 6858000"/>
              <a:gd name="connsiteX1" fmla="*/ 457201 w 2935089"/>
              <a:gd name="connsiteY1" fmla="*/ 0 h 6858000"/>
              <a:gd name="connsiteX2" fmla="*/ 2913322 w 2935089"/>
              <a:gd name="connsiteY2" fmla="*/ 3429000 h 6858000"/>
              <a:gd name="connsiteX3" fmla="*/ 1456661 w 2935089"/>
              <a:gd name="connsiteY3" fmla="*/ 6858000 h 6858000"/>
              <a:gd name="connsiteX4" fmla="*/ 0 w 2935089"/>
              <a:gd name="connsiteY4" fmla="*/ 6858000 h 6858000"/>
              <a:gd name="connsiteX5" fmla="*/ 0 w 2935089"/>
              <a:gd name="connsiteY5" fmla="*/ 0 h 6858000"/>
              <a:gd name="connsiteX0" fmla="*/ 0 w 2914459"/>
              <a:gd name="connsiteY0" fmla="*/ 0 h 6868633"/>
              <a:gd name="connsiteX1" fmla="*/ 457201 w 2914459"/>
              <a:gd name="connsiteY1" fmla="*/ 0 h 6868633"/>
              <a:gd name="connsiteX2" fmla="*/ 2913322 w 2914459"/>
              <a:gd name="connsiteY2" fmla="*/ 3429000 h 6868633"/>
              <a:gd name="connsiteX3" fmla="*/ 148856 w 2914459"/>
              <a:gd name="connsiteY3" fmla="*/ 6868633 h 6868633"/>
              <a:gd name="connsiteX4" fmla="*/ 0 w 2914459"/>
              <a:gd name="connsiteY4" fmla="*/ 6858000 h 6868633"/>
              <a:gd name="connsiteX5" fmla="*/ 0 w 2914459"/>
              <a:gd name="connsiteY5" fmla="*/ 0 h 6868633"/>
              <a:gd name="connsiteX0" fmla="*/ 0 w 3371423"/>
              <a:gd name="connsiteY0" fmla="*/ 0 h 6868633"/>
              <a:gd name="connsiteX1" fmla="*/ 457201 w 3371423"/>
              <a:gd name="connsiteY1" fmla="*/ 0 h 6868633"/>
              <a:gd name="connsiteX2" fmla="*/ 3370522 w 3371423"/>
              <a:gd name="connsiteY2" fmla="*/ 3450265 h 6868633"/>
              <a:gd name="connsiteX3" fmla="*/ 148856 w 3371423"/>
              <a:gd name="connsiteY3" fmla="*/ 6868633 h 6868633"/>
              <a:gd name="connsiteX4" fmla="*/ 0 w 3371423"/>
              <a:gd name="connsiteY4" fmla="*/ 6858000 h 6868633"/>
              <a:gd name="connsiteX5" fmla="*/ 0 w 3371423"/>
              <a:gd name="connsiteY5" fmla="*/ 0 h 6868633"/>
              <a:gd name="connsiteX0" fmla="*/ 0 w 3370684"/>
              <a:gd name="connsiteY0" fmla="*/ 0 h 6868633"/>
              <a:gd name="connsiteX1" fmla="*/ 457201 w 3370684"/>
              <a:gd name="connsiteY1" fmla="*/ 0 h 6868633"/>
              <a:gd name="connsiteX2" fmla="*/ 3370522 w 3370684"/>
              <a:gd name="connsiteY2" fmla="*/ 3450265 h 6868633"/>
              <a:gd name="connsiteX3" fmla="*/ 148856 w 3370684"/>
              <a:gd name="connsiteY3" fmla="*/ 6868633 h 6868633"/>
              <a:gd name="connsiteX4" fmla="*/ 0 w 3370684"/>
              <a:gd name="connsiteY4" fmla="*/ 6858000 h 6868633"/>
              <a:gd name="connsiteX5" fmla="*/ 0 w 3370684"/>
              <a:gd name="connsiteY5" fmla="*/ 0 h 6868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70684" h="6868633">
                <a:moveTo>
                  <a:pt x="0" y="0"/>
                </a:moveTo>
                <a:lnTo>
                  <a:pt x="457201" y="0"/>
                </a:lnTo>
                <a:cubicBezTo>
                  <a:pt x="1261693" y="0"/>
                  <a:pt x="3347485" y="1061483"/>
                  <a:pt x="3370522" y="3450265"/>
                </a:cubicBezTo>
                <a:cubicBezTo>
                  <a:pt x="3393559" y="5839047"/>
                  <a:pt x="953348" y="6868633"/>
                  <a:pt x="148856" y="6868633"/>
                </a:cubicBezTo>
                <a:lnTo>
                  <a:pt x="0" y="6858000"/>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2630845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C9C9AC32-DF2D-4CEF-A6CF-B34A2716D76E}"/>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smtClean="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4" name="Footer Placeholder 3">
            <a:extLst>
              <a:ext uri="{FF2B5EF4-FFF2-40B4-BE49-F238E27FC236}">
                <a16:creationId xmlns:a16="http://schemas.microsoft.com/office/drawing/2014/main" id="{99AFB578-A5E3-4921-AA46-FD65CD36E55B}"/>
              </a:ext>
            </a:extLst>
          </p:cNvPr>
          <p:cNvSpPr>
            <a:spLocks noGrp="1"/>
          </p:cNvSpPr>
          <p:nvPr>
            <p:ph type="ftr"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Slide Number Placeholder 4">
            <a:extLst>
              <a:ext uri="{FF2B5EF4-FFF2-40B4-BE49-F238E27FC236}">
                <a16:creationId xmlns:a16="http://schemas.microsoft.com/office/drawing/2014/main" id="{933ACC61-559F-4B5D-8734-C1F414B7E1D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smtClean="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11" name="Flowchart: Delay 10">
            <a:extLst>
              <a:ext uri="{FF2B5EF4-FFF2-40B4-BE49-F238E27FC236}">
                <a16:creationId xmlns:a16="http://schemas.microsoft.com/office/drawing/2014/main" id="{BA8A894D-5FE1-4F98-9DF4-9F91D8B46DAA}"/>
              </a:ext>
            </a:extLst>
          </p:cNvPr>
          <p:cNvSpPr/>
          <p:nvPr userDrawn="1"/>
        </p:nvSpPr>
        <p:spPr>
          <a:xfrm>
            <a:off x="0" y="0"/>
            <a:ext cx="3370684" cy="6868633"/>
          </a:xfrm>
          <a:custGeom>
            <a:avLst/>
            <a:gdLst>
              <a:gd name="connsiteX0" fmla="*/ 0 w 2913321"/>
              <a:gd name="connsiteY0" fmla="*/ 0 h 6858000"/>
              <a:gd name="connsiteX1" fmla="*/ 1456661 w 2913321"/>
              <a:gd name="connsiteY1" fmla="*/ 0 h 6858000"/>
              <a:gd name="connsiteX2" fmla="*/ 2913322 w 2913321"/>
              <a:gd name="connsiteY2" fmla="*/ 3429000 h 6858000"/>
              <a:gd name="connsiteX3" fmla="*/ 1456661 w 2913321"/>
              <a:gd name="connsiteY3" fmla="*/ 6858000 h 6858000"/>
              <a:gd name="connsiteX4" fmla="*/ 0 w 2913321"/>
              <a:gd name="connsiteY4" fmla="*/ 6858000 h 6858000"/>
              <a:gd name="connsiteX5" fmla="*/ 0 w 2913321"/>
              <a:gd name="connsiteY5" fmla="*/ 0 h 6858000"/>
              <a:gd name="connsiteX0" fmla="*/ 0 w 2935089"/>
              <a:gd name="connsiteY0" fmla="*/ 0 h 6858000"/>
              <a:gd name="connsiteX1" fmla="*/ 457201 w 2935089"/>
              <a:gd name="connsiteY1" fmla="*/ 0 h 6858000"/>
              <a:gd name="connsiteX2" fmla="*/ 2913322 w 2935089"/>
              <a:gd name="connsiteY2" fmla="*/ 3429000 h 6858000"/>
              <a:gd name="connsiteX3" fmla="*/ 1456661 w 2935089"/>
              <a:gd name="connsiteY3" fmla="*/ 6858000 h 6858000"/>
              <a:gd name="connsiteX4" fmla="*/ 0 w 2935089"/>
              <a:gd name="connsiteY4" fmla="*/ 6858000 h 6858000"/>
              <a:gd name="connsiteX5" fmla="*/ 0 w 2935089"/>
              <a:gd name="connsiteY5" fmla="*/ 0 h 6858000"/>
              <a:gd name="connsiteX0" fmla="*/ 0 w 2914459"/>
              <a:gd name="connsiteY0" fmla="*/ 0 h 6868633"/>
              <a:gd name="connsiteX1" fmla="*/ 457201 w 2914459"/>
              <a:gd name="connsiteY1" fmla="*/ 0 h 6868633"/>
              <a:gd name="connsiteX2" fmla="*/ 2913322 w 2914459"/>
              <a:gd name="connsiteY2" fmla="*/ 3429000 h 6868633"/>
              <a:gd name="connsiteX3" fmla="*/ 148856 w 2914459"/>
              <a:gd name="connsiteY3" fmla="*/ 6868633 h 6868633"/>
              <a:gd name="connsiteX4" fmla="*/ 0 w 2914459"/>
              <a:gd name="connsiteY4" fmla="*/ 6858000 h 6868633"/>
              <a:gd name="connsiteX5" fmla="*/ 0 w 2914459"/>
              <a:gd name="connsiteY5" fmla="*/ 0 h 6868633"/>
              <a:gd name="connsiteX0" fmla="*/ 0 w 3371423"/>
              <a:gd name="connsiteY0" fmla="*/ 0 h 6868633"/>
              <a:gd name="connsiteX1" fmla="*/ 457201 w 3371423"/>
              <a:gd name="connsiteY1" fmla="*/ 0 h 6868633"/>
              <a:gd name="connsiteX2" fmla="*/ 3370522 w 3371423"/>
              <a:gd name="connsiteY2" fmla="*/ 3450265 h 6868633"/>
              <a:gd name="connsiteX3" fmla="*/ 148856 w 3371423"/>
              <a:gd name="connsiteY3" fmla="*/ 6868633 h 6868633"/>
              <a:gd name="connsiteX4" fmla="*/ 0 w 3371423"/>
              <a:gd name="connsiteY4" fmla="*/ 6858000 h 6868633"/>
              <a:gd name="connsiteX5" fmla="*/ 0 w 3371423"/>
              <a:gd name="connsiteY5" fmla="*/ 0 h 6868633"/>
              <a:gd name="connsiteX0" fmla="*/ 0 w 3370684"/>
              <a:gd name="connsiteY0" fmla="*/ 0 h 6868633"/>
              <a:gd name="connsiteX1" fmla="*/ 457201 w 3370684"/>
              <a:gd name="connsiteY1" fmla="*/ 0 h 6868633"/>
              <a:gd name="connsiteX2" fmla="*/ 3370522 w 3370684"/>
              <a:gd name="connsiteY2" fmla="*/ 3450265 h 6868633"/>
              <a:gd name="connsiteX3" fmla="*/ 148856 w 3370684"/>
              <a:gd name="connsiteY3" fmla="*/ 6868633 h 6868633"/>
              <a:gd name="connsiteX4" fmla="*/ 0 w 3370684"/>
              <a:gd name="connsiteY4" fmla="*/ 6858000 h 6868633"/>
              <a:gd name="connsiteX5" fmla="*/ 0 w 3370684"/>
              <a:gd name="connsiteY5" fmla="*/ 0 h 6868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70684" h="6868633">
                <a:moveTo>
                  <a:pt x="0" y="0"/>
                </a:moveTo>
                <a:lnTo>
                  <a:pt x="457201" y="0"/>
                </a:lnTo>
                <a:cubicBezTo>
                  <a:pt x="1261693" y="0"/>
                  <a:pt x="3347485" y="1061483"/>
                  <a:pt x="3370522" y="3450265"/>
                </a:cubicBezTo>
                <a:cubicBezTo>
                  <a:pt x="3393559" y="5839047"/>
                  <a:pt x="953348" y="6868633"/>
                  <a:pt x="148856" y="6868633"/>
                </a:cubicBezTo>
                <a:lnTo>
                  <a:pt x="0" y="6858000"/>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1846316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3" name="Footer Placeholder 2"/>
          <p:cNvSpPr>
            <a:spLocks noGrp="1"/>
          </p:cNvSpPr>
          <p:nvPr>
            <p:ph type="ftr" sz="quarter" idx="11"/>
          </p:nvPr>
        </p:nvSpPr>
        <p:spPr>
          <a:xfrm>
            <a:off x="804672" y="6227064"/>
            <a:ext cx="10588752"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4" name="Slide Number Placeholder 3"/>
          <p:cNvSpPr>
            <a:spLocks noGrp="1"/>
          </p:cNvSpPr>
          <p:nvPr>
            <p:ph type="sldNum" sz="quarter" idx="12"/>
          </p:nvPr>
        </p:nvSpPr>
        <p:spPr>
          <a:xfrm>
            <a:off x="10469880" y="320040"/>
            <a:ext cx="914400"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grpSp>
        <p:nvGrpSpPr>
          <p:cNvPr id="5" name="Group 4">
            <a:extLst>
              <a:ext uri="{FF2B5EF4-FFF2-40B4-BE49-F238E27FC236}">
                <a16:creationId xmlns:a16="http://schemas.microsoft.com/office/drawing/2014/main" id="{7205C3EB-E067-429F-A6EE-0F6C7D489CDD}"/>
              </a:ext>
            </a:extLst>
          </p:cNvPr>
          <p:cNvGrpSpPr/>
          <p:nvPr userDrawn="1"/>
        </p:nvGrpSpPr>
        <p:grpSpPr>
          <a:xfrm>
            <a:off x="504497" y="1082566"/>
            <a:ext cx="11067393" cy="5076496"/>
            <a:chOff x="504497" y="1082566"/>
            <a:chExt cx="11067393" cy="5076496"/>
          </a:xfrm>
        </p:grpSpPr>
        <p:sp>
          <p:nvSpPr>
            <p:cNvPr id="6" name="Rectangle 5">
              <a:extLst>
                <a:ext uri="{FF2B5EF4-FFF2-40B4-BE49-F238E27FC236}">
                  <a16:creationId xmlns:a16="http://schemas.microsoft.com/office/drawing/2014/main" id="{EF1178E9-1E90-43B6-BADB-C453A5DA8CD8}"/>
                </a:ext>
              </a:extLst>
            </p:cNvPr>
            <p:cNvSpPr/>
            <p:nvPr/>
          </p:nvSpPr>
          <p:spPr>
            <a:xfrm>
              <a:off x="504497" y="1082566"/>
              <a:ext cx="11067393" cy="5076496"/>
            </a:xfrm>
            <a:prstGeom prst="rect">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7" name="Rectangle 6">
              <a:extLst>
                <a:ext uri="{FF2B5EF4-FFF2-40B4-BE49-F238E27FC236}">
                  <a16:creationId xmlns:a16="http://schemas.microsoft.com/office/drawing/2014/main" id="{41CDC70B-3B54-4C10-8D11-ECB5EA9887CB}"/>
                </a:ext>
              </a:extLst>
            </p:cNvPr>
            <p:cNvSpPr/>
            <p:nvPr/>
          </p:nvSpPr>
          <p:spPr>
            <a:xfrm>
              <a:off x="819807" y="1355835"/>
              <a:ext cx="10436772" cy="4562178"/>
            </a:xfrm>
            <a:prstGeom prst="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8" name="Isosceles Triangle 7">
              <a:extLst>
                <a:ext uri="{FF2B5EF4-FFF2-40B4-BE49-F238E27FC236}">
                  <a16:creationId xmlns:a16="http://schemas.microsoft.com/office/drawing/2014/main" id="{ACBD8AD9-7C98-4E03-9400-3212125C5BC6}"/>
                </a:ext>
              </a:extLst>
            </p:cNvPr>
            <p:cNvSpPr/>
            <p:nvPr/>
          </p:nvSpPr>
          <p:spPr>
            <a:xfrm>
              <a:off x="504497" y="3268717"/>
              <a:ext cx="4424855" cy="2890345"/>
            </a:xfrm>
            <a:prstGeom prst="triangle">
              <a:avLst>
                <a:gd name="adj" fmla="val 0"/>
              </a:avLst>
            </a:prstGeom>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grpSp>
    </p:spTree>
    <p:extLst>
      <p:ext uri="{BB962C8B-B14F-4D97-AF65-F5344CB8AC3E}">
        <p14:creationId xmlns:p14="http://schemas.microsoft.com/office/powerpoint/2010/main" val="795385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حرر أنماط نص الشكل الرئيسي</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Footer Placeholder 5"/>
          <p:cNvSpPr>
            <a:spLocks noGrp="1"/>
          </p:cNvSpPr>
          <p:nvPr>
            <p:ph type="ftr"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2633630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1949521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1"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BC667C2-5917-478C-B32D-4431786A6649}"/>
              </a:ext>
            </a:extLst>
          </p:cNvPr>
          <p:cNvSpPr>
            <a:spLocks noGrp="1"/>
          </p:cNvSpPr>
          <p:nvPr>
            <p:ph type="ctrTitle"/>
          </p:nvPr>
        </p:nvSpPr>
        <p:spPr>
          <a:xfrm>
            <a:off x="1756042" y="2554634"/>
            <a:ext cx="8679915" cy="2169765"/>
          </a:xfrm>
        </p:spPr>
        <p:txBody>
          <a:bodyPr anchor="ctr">
            <a:noAutofit/>
          </a:bodyPr>
          <a:lstStyle/>
          <a:p>
            <a:pPr rtl="0"/>
            <a:r>
              <a:rPr lang="en-US" sz="3600" b="1" kern="0" dirty="0">
                <a:solidFill>
                  <a:schemeClr val="bg1"/>
                </a:solidFill>
                <a:latin typeface="Sakkal Majalla"/>
                <a:cs typeface="Sakkal Majalla"/>
              </a:rPr>
              <a:t>CYS 1212</a:t>
            </a:r>
            <a:br>
              <a:rPr lang="ar-SA" sz="3600" b="1" kern="0" dirty="0">
                <a:solidFill>
                  <a:schemeClr val="bg1"/>
                </a:solidFill>
                <a:latin typeface="Sakkal Majalla" panose="02000000000000000000" pitchFamily="2" charset="-78"/>
                <a:cs typeface="Sakkal Majalla" panose="02000000000000000000" pitchFamily="2" charset="-78"/>
              </a:rPr>
            </a:br>
            <a:r>
              <a:rPr lang="en-US" sz="3600" b="1" kern="0" dirty="0">
                <a:solidFill>
                  <a:schemeClr val="bg1"/>
                </a:solidFill>
                <a:latin typeface="Sakkal Majalla"/>
                <a:cs typeface="Sakkal Majalla"/>
              </a:rPr>
              <a:t>Cybersecurity Design Principles</a:t>
            </a:r>
            <a:br>
              <a:rPr lang="en-US" sz="3600" b="1" kern="0" dirty="0">
                <a:solidFill>
                  <a:schemeClr val="bg1"/>
                </a:solidFill>
                <a:latin typeface="Sakkal Majalla" panose="02000000000000000000" pitchFamily="2" charset="-78"/>
                <a:cs typeface="Sakkal Majalla" panose="02000000000000000000" pitchFamily="2" charset="-78"/>
              </a:rPr>
            </a:br>
            <a:br>
              <a:rPr lang="ar-SA" sz="3600" b="1" kern="0" dirty="0">
                <a:solidFill>
                  <a:schemeClr val="bg1"/>
                </a:solidFill>
                <a:latin typeface="Sakkal Majalla" panose="02000000000000000000" pitchFamily="2" charset="-78"/>
                <a:cs typeface="Sakkal Majalla" panose="02000000000000000000" pitchFamily="2" charset="-78"/>
              </a:rPr>
            </a:br>
            <a:r>
              <a:rPr lang="en-US" sz="3600" b="1" kern="0">
                <a:solidFill>
                  <a:schemeClr val="bg1"/>
                </a:solidFill>
                <a:latin typeface="Sakkal Majalla"/>
                <a:cs typeface="Sakkal Majalla"/>
              </a:rPr>
              <a:t>Lecture 2– </a:t>
            </a:r>
            <a:r>
              <a:rPr lang="en-US" sz="3600" b="1" kern="0" dirty="0">
                <a:solidFill>
                  <a:schemeClr val="bg1"/>
                </a:solidFill>
                <a:latin typeface="Sakkal Majalla"/>
                <a:cs typeface="Sakkal Majalla"/>
              </a:rPr>
              <a:t>Part 2</a:t>
            </a:r>
            <a:br>
              <a:rPr lang="en-US" sz="3600" b="1" kern="0" dirty="0">
                <a:solidFill>
                  <a:schemeClr val="bg1"/>
                </a:solidFill>
                <a:latin typeface="Sakkal Majalla"/>
                <a:cs typeface="Sakkal Majalla"/>
              </a:rPr>
            </a:br>
            <a:br>
              <a:rPr lang="ar-SA" sz="3600" b="1" kern="0" dirty="0">
                <a:solidFill>
                  <a:schemeClr val="bg1"/>
                </a:solidFill>
                <a:latin typeface="Sakkal Majalla" panose="02000000000000000000" pitchFamily="2" charset="-78"/>
                <a:cs typeface="Sakkal Majalla" panose="02000000000000000000" pitchFamily="2" charset="-78"/>
              </a:rPr>
            </a:br>
            <a:r>
              <a:rPr lang="en-US" sz="3600" b="1" kern="0" dirty="0">
                <a:solidFill>
                  <a:schemeClr val="bg1"/>
                </a:solidFill>
                <a:latin typeface="Sakkal Majalla"/>
                <a:cs typeface="Sakkal Majalla"/>
              </a:rPr>
              <a:t>Least common mechanism (Minimization of Implementation</a:t>
            </a:r>
            <a:r>
              <a:rPr lang="en-US" sz="3600" b="1" dirty="0"/>
              <a:t>)</a:t>
            </a:r>
            <a:br>
              <a:rPr lang="en-US" sz="3600" b="1" dirty="0"/>
            </a:br>
            <a:endParaRPr lang="ar-SA" sz="3600" b="1" kern="0" dirty="0">
              <a:solidFill>
                <a:schemeClr val="bg1"/>
              </a:solidFill>
              <a:latin typeface="Sakkal Majalla"/>
              <a:cs typeface="Sakkal Majalla"/>
            </a:endParaRPr>
          </a:p>
        </p:txBody>
      </p:sp>
      <p:pic>
        <p:nvPicPr>
          <p:cNvPr id="4" name="Picture 15">
            <a:extLst>
              <a:ext uri="{FF2B5EF4-FFF2-40B4-BE49-F238E27FC236}">
                <a16:creationId xmlns:a16="http://schemas.microsoft.com/office/drawing/2014/main" id="{AF838472-B53A-49C3-8F80-A3519617703F}"/>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5" name="مستطيل 6">
            <a:extLst>
              <a:ext uri="{FF2B5EF4-FFF2-40B4-BE49-F238E27FC236}">
                <a16:creationId xmlns:a16="http://schemas.microsoft.com/office/drawing/2014/main" id="{D93ADBD8-3E2A-40C7-8A8B-7F8AF5185FF6}"/>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Tree>
    <p:extLst>
      <p:ext uri="{BB962C8B-B14F-4D97-AF65-F5344CB8AC3E}">
        <p14:creationId xmlns:p14="http://schemas.microsoft.com/office/powerpoint/2010/main" val="4256555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en-US" dirty="0"/>
              <a:t>to succeed. The appropriate countermeasure would be to restrict the attackers’</a:t>
            </a:r>
          </a:p>
          <a:p>
            <a:r>
              <a:rPr lang="en-US" dirty="0"/>
              <a:t>access to the segment of the Internet connected to the website. Techniques for</a:t>
            </a:r>
          </a:p>
          <a:p>
            <a:r>
              <a:rPr lang="en-US" dirty="0"/>
              <a:t>doing this include proxy servers such as the Purdue SYN intermediary [1695]</a:t>
            </a:r>
          </a:p>
          <a:p>
            <a:r>
              <a:rPr lang="en-US" dirty="0"/>
              <a:t>or traf􀀀c throttling (see Section 7.4, “Availability and Network Flooding”). The</a:t>
            </a:r>
          </a:p>
          <a:p>
            <a:r>
              <a:rPr lang="en-US" dirty="0"/>
              <a:t>former targets suspect connections; the latter reduces the load on the relevant</a:t>
            </a: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195943" y="1933609"/>
            <a:ext cx="11547566" cy="3903697"/>
          </a:xfrm>
          <a:prstGeom prst="rect">
            <a:avLst/>
          </a:prstGeom>
          <a:noFill/>
        </p:spPr>
        <p:txBody>
          <a:bodyPr wrap="square" rtlCol="1">
            <a:spAutoFit/>
          </a:bodyPr>
          <a:lstStyle/>
          <a:p>
            <a:pPr marL="285750" indent="-285750" algn="just">
              <a:lnSpc>
                <a:spcPct val="150000"/>
              </a:lnSpc>
              <a:buFont typeface="Arial" panose="020B0604020202020204" pitchFamily="34" charset="0"/>
              <a:buChar char="•"/>
            </a:pPr>
            <a:r>
              <a:rPr lang="en-US" sz="2400" dirty="0"/>
              <a:t>Minimizing the number of shared mechanisms also reduces the scope of an attack that compromises such a mechanism. </a:t>
            </a:r>
          </a:p>
          <a:p>
            <a:pPr marL="285750" indent="-285750" algn="just">
              <a:lnSpc>
                <a:spcPct val="150000"/>
              </a:lnSpc>
              <a:buFont typeface="Arial" panose="020B0604020202020204" pitchFamily="34" charset="0"/>
              <a:buChar char="•"/>
            </a:pPr>
            <a:endParaRPr lang="en-US" sz="2400" dirty="0"/>
          </a:p>
          <a:p>
            <a:pPr marL="285750" indent="-285750" algn="just">
              <a:lnSpc>
                <a:spcPct val="150000"/>
              </a:lnSpc>
              <a:buFont typeface="Arial" panose="020B0604020202020204" pitchFamily="34" charset="0"/>
              <a:buChar char="•"/>
            </a:pPr>
            <a:r>
              <a:rPr lang="en-US" sz="2400" dirty="0"/>
              <a:t>If all versions of an operating system use the same program, then compromising that single program enables attackers to compromise any system of that type. But if the systems each use a slightly different version of the program, then compromise becomes more difficult.</a:t>
            </a:r>
          </a:p>
        </p:txBody>
      </p:sp>
      <p:sp>
        <p:nvSpPr>
          <p:cNvPr id="9" name="مستطيل 6">
            <a:extLst>
              <a:ext uri="{FF2B5EF4-FFF2-40B4-BE49-F238E27FC236}">
                <a16:creationId xmlns:a16="http://schemas.microsoft.com/office/drawing/2014/main" id="{601D73A1-5671-4C48-9F5E-FB449606CA85}"/>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Rectangle 6">
            <a:extLst>
              <a:ext uri="{FF2B5EF4-FFF2-40B4-BE49-F238E27FC236}">
                <a16:creationId xmlns:a16="http://schemas.microsoft.com/office/drawing/2014/main" id="{2DFBC10F-EA4F-4E93-ABF8-487170C412F8}"/>
              </a:ext>
            </a:extLst>
          </p:cNvPr>
          <p:cNvSpPr/>
          <p:nvPr/>
        </p:nvSpPr>
        <p:spPr>
          <a:xfrm>
            <a:off x="833475" y="69994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10" name="TextBox 57">
            <a:extLst>
              <a:ext uri="{FF2B5EF4-FFF2-40B4-BE49-F238E27FC236}">
                <a16:creationId xmlns:a16="http://schemas.microsoft.com/office/drawing/2014/main" id="{2E8CB3A0-9331-4394-9DBC-7C5D0E197066}"/>
              </a:ext>
            </a:extLst>
          </p:cNvPr>
          <p:cNvSpPr txBox="1"/>
          <p:nvPr/>
        </p:nvSpPr>
        <p:spPr>
          <a:xfrm>
            <a:off x="1173208" y="804178"/>
            <a:ext cx="9593034" cy="584775"/>
          </a:xfrm>
          <a:prstGeom prst="rect">
            <a:avLst/>
          </a:prstGeom>
          <a:noFill/>
        </p:spPr>
        <p:txBody>
          <a:bodyPr wrap="square">
            <a:spAutoFit/>
          </a:bodyPr>
          <a:lstStyle/>
          <a:p>
            <a:r>
              <a:rPr lang="en-US" sz="3200" b="1" dirty="0">
                <a:latin typeface="Sakkal Majalla" panose="02000000000000000000" pitchFamily="2" charset="-78"/>
                <a:cs typeface="Sakkal Majalla" panose="02000000000000000000" pitchFamily="2" charset="-78"/>
              </a:rPr>
              <a:t>Least common mechanism (Minimization of Implementation): </a:t>
            </a:r>
          </a:p>
        </p:txBody>
      </p:sp>
    </p:spTree>
    <p:extLst>
      <p:ext uri="{BB962C8B-B14F-4D97-AF65-F5344CB8AC3E}">
        <p14:creationId xmlns:p14="http://schemas.microsoft.com/office/powerpoint/2010/main" val="291596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en-US" dirty="0"/>
              <a:t>to succeed. The appropriate countermeasure would be to restrict the attackers’</a:t>
            </a:r>
          </a:p>
          <a:p>
            <a:r>
              <a:rPr lang="en-US" dirty="0"/>
              <a:t>access to the segment of the Internet connected to the website. Techniques for</a:t>
            </a:r>
          </a:p>
          <a:p>
            <a:r>
              <a:rPr lang="en-US" dirty="0"/>
              <a:t>doing this include proxy servers such as the Purdue SYN intermediary [1695]</a:t>
            </a:r>
          </a:p>
          <a:p>
            <a:r>
              <a:rPr lang="en-US" dirty="0"/>
              <a:t>or traf􀀀c throttling (see Section 7.4, “Availability and Network Flooding”). The</a:t>
            </a:r>
          </a:p>
          <a:p>
            <a:r>
              <a:rPr lang="en-US" dirty="0"/>
              <a:t>former targets suspect connections; the latter reduces the load on the relevant</a:t>
            </a: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195943" y="1933609"/>
            <a:ext cx="11547566" cy="3903697"/>
          </a:xfrm>
          <a:prstGeom prst="rect">
            <a:avLst/>
          </a:prstGeom>
          <a:noFill/>
        </p:spPr>
        <p:txBody>
          <a:bodyPr wrap="square" rtlCol="1">
            <a:spAutoFit/>
          </a:bodyPr>
          <a:lstStyle/>
          <a:p>
            <a:pPr marL="342900" indent="-342900" algn="just">
              <a:lnSpc>
                <a:spcPct val="150000"/>
              </a:lnSpc>
              <a:buFont typeface="Arial" panose="020B0604020202020204" pitchFamily="34" charset="0"/>
              <a:buChar char="•"/>
            </a:pPr>
            <a:r>
              <a:rPr lang="en-US" sz="2400" dirty="0">
                <a:solidFill>
                  <a:srgbClr val="FF0000"/>
                </a:solidFill>
              </a:rPr>
              <a:t>EXAMPLE: </a:t>
            </a:r>
          </a:p>
          <a:p>
            <a:pPr marL="800100" lvl="1" indent="-342900" algn="just">
              <a:lnSpc>
                <a:spcPct val="150000"/>
              </a:lnSpc>
              <a:buFont typeface="Arial" panose="020B0604020202020204" pitchFamily="34" charset="0"/>
              <a:buChar char="•"/>
            </a:pPr>
            <a:r>
              <a:rPr lang="en-US" sz="2400" dirty="0"/>
              <a:t>Attack tools assume an underlying structure or configuration of a system or program. </a:t>
            </a:r>
          </a:p>
          <a:p>
            <a:pPr>
              <a:lnSpc>
                <a:spcPct val="150000"/>
              </a:lnSpc>
            </a:pPr>
            <a:endParaRPr lang="en-US" sz="2400" dirty="0"/>
          </a:p>
          <a:p>
            <a:pPr marL="800100" lvl="1" indent="-342900" algn="just">
              <a:lnSpc>
                <a:spcPct val="150000"/>
              </a:lnSpc>
              <a:buFont typeface="Arial" panose="020B0604020202020204" pitchFamily="34" charset="0"/>
              <a:buChar char="•"/>
            </a:pPr>
            <a:r>
              <a:rPr lang="en-US" sz="2400" dirty="0"/>
              <a:t>In order to invalidate this assumption, researchers have studied how to inject artificial diversity effectively into programs and systems. Then the attack tools will not work properly.</a:t>
            </a:r>
          </a:p>
        </p:txBody>
      </p:sp>
      <p:sp>
        <p:nvSpPr>
          <p:cNvPr id="9" name="مستطيل 6">
            <a:extLst>
              <a:ext uri="{FF2B5EF4-FFF2-40B4-BE49-F238E27FC236}">
                <a16:creationId xmlns:a16="http://schemas.microsoft.com/office/drawing/2014/main" id="{601D73A1-5671-4C48-9F5E-FB449606CA85}"/>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Rectangle 6">
            <a:extLst>
              <a:ext uri="{FF2B5EF4-FFF2-40B4-BE49-F238E27FC236}">
                <a16:creationId xmlns:a16="http://schemas.microsoft.com/office/drawing/2014/main" id="{F2C25D99-E7DA-4E9D-9B45-B40475E4148B}"/>
              </a:ext>
            </a:extLst>
          </p:cNvPr>
          <p:cNvSpPr/>
          <p:nvPr/>
        </p:nvSpPr>
        <p:spPr>
          <a:xfrm>
            <a:off x="833475" y="69994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10" name="TextBox 57">
            <a:extLst>
              <a:ext uri="{FF2B5EF4-FFF2-40B4-BE49-F238E27FC236}">
                <a16:creationId xmlns:a16="http://schemas.microsoft.com/office/drawing/2014/main" id="{45EB52C4-E7A3-4FAD-95E5-6B5C101225D9}"/>
              </a:ext>
            </a:extLst>
          </p:cNvPr>
          <p:cNvSpPr txBox="1"/>
          <p:nvPr/>
        </p:nvSpPr>
        <p:spPr>
          <a:xfrm>
            <a:off x="1173208" y="804178"/>
            <a:ext cx="9593034" cy="584775"/>
          </a:xfrm>
          <a:prstGeom prst="rect">
            <a:avLst/>
          </a:prstGeom>
          <a:noFill/>
        </p:spPr>
        <p:txBody>
          <a:bodyPr wrap="square">
            <a:spAutoFit/>
          </a:bodyPr>
          <a:lstStyle/>
          <a:p>
            <a:r>
              <a:rPr lang="en-US" sz="3200" b="1" dirty="0">
                <a:latin typeface="Sakkal Majalla" panose="02000000000000000000" pitchFamily="2" charset="-78"/>
                <a:cs typeface="Sakkal Majalla" panose="02000000000000000000" pitchFamily="2" charset="-78"/>
              </a:rPr>
              <a:t>Least common mechanism (Minimization of Implementation): </a:t>
            </a:r>
          </a:p>
        </p:txBody>
      </p:sp>
    </p:spTree>
    <p:extLst>
      <p:ext uri="{BB962C8B-B14F-4D97-AF65-F5344CB8AC3E}">
        <p14:creationId xmlns:p14="http://schemas.microsoft.com/office/powerpoint/2010/main" val="259698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en-US" dirty="0"/>
              <a:t>to succeed. The appropriate countermeasure would be to restrict the attackers’</a:t>
            </a:r>
          </a:p>
          <a:p>
            <a:r>
              <a:rPr lang="en-US" dirty="0"/>
              <a:t>access to the segment of the Internet connected to the website. Techniques for</a:t>
            </a:r>
          </a:p>
          <a:p>
            <a:r>
              <a:rPr lang="en-US" dirty="0"/>
              <a:t>doing this include proxy servers such as the Purdue SYN intermediary [1695]</a:t>
            </a:r>
          </a:p>
          <a:p>
            <a:r>
              <a:rPr lang="en-US" dirty="0"/>
              <a:t>or traf􀀀c throttling (see Section 7.4, “Availability and Network Flooding”). The</a:t>
            </a:r>
          </a:p>
          <a:p>
            <a:r>
              <a:rPr lang="en-US" dirty="0"/>
              <a:t>former targets suspect connections; the latter reduces the load on the relevant</a:t>
            </a: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238384" y="1984239"/>
            <a:ext cx="11547566" cy="3349700"/>
          </a:xfrm>
          <a:prstGeom prst="rect">
            <a:avLst/>
          </a:prstGeom>
          <a:noFill/>
        </p:spPr>
        <p:txBody>
          <a:bodyPr wrap="square" rtlCol="1">
            <a:spAutoFit/>
          </a:bodyPr>
          <a:lstStyle/>
          <a:p>
            <a:pPr marL="457200" indent="-457200" algn="just">
              <a:lnSpc>
                <a:spcPct val="150000"/>
              </a:lnSpc>
              <a:buFont typeface="+mj-lt"/>
              <a:buAutoNum type="arabicPeriod"/>
            </a:pPr>
            <a:r>
              <a:rPr lang="en-US" sz="2400" b="1" u="sng" dirty="0"/>
              <a:t>Delete sensitive data when it is no longer needed, and don’t store data in the first place if there is no need</a:t>
            </a:r>
            <a:r>
              <a:rPr lang="en-US" sz="2400" dirty="0"/>
              <a:t>. If I don’t store credit card information, it cannot be stolen from me. This means both that I’m not a target for credit card thieves, and that if I do experience a compromise, I will not need to report a loss of credit card data. </a:t>
            </a:r>
          </a:p>
          <a:p>
            <a:pPr>
              <a:lnSpc>
                <a:spcPct val="150000"/>
              </a:lnSpc>
            </a:pPr>
            <a:endParaRPr lang="en-US" sz="2400" dirty="0"/>
          </a:p>
        </p:txBody>
      </p:sp>
      <p:sp>
        <p:nvSpPr>
          <p:cNvPr id="9" name="مستطيل 6">
            <a:extLst>
              <a:ext uri="{FF2B5EF4-FFF2-40B4-BE49-F238E27FC236}">
                <a16:creationId xmlns:a16="http://schemas.microsoft.com/office/drawing/2014/main" id="{601D73A1-5671-4C48-9F5E-FB449606CA85}"/>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Rectangle 6">
            <a:extLst>
              <a:ext uri="{FF2B5EF4-FFF2-40B4-BE49-F238E27FC236}">
                <a16:creationId xmlns:a16="http://schemas.microsoft.com/office/drawing/2014/main" id="{F2C25D99-E7DA-4E9D-9B45-B40475E4148B}"/>
              </a:ext>
            </a:extLst>
          </p:cNvPr>
          <p:cNvSpPr/>
          <p:nvPr/>
        </p:nvSpPr>
        <p:spPr>
          <a:xfrm>
            <a:off x="833475" y="69994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10" name="TextBox 57">
            <a:extLst>
              <a:ext uri="{FF2B5EF4-FFF2-40B4-BE49-F238E27FC236}">
                <a16:creationId xmlns:a16="http://schemas.microsoft.com/office/drawing/2014/main" id="{45EB52C4-E7A3-4FAD-95E5-6B5C101225D9}"/>
              </a:ext>
            </a:extLst>
          </p:cNvPr>
          <p:cNvSpPr txBox="1"/>
          <p:nvPr/>
        </p:nvSpPr>
        <p:spPr>
          <a:xfrm>
            <a:off x="1173208" y="804178"/>
            <a:ext cx="9593034" cy="584775"/>
          </a:xfrm>
          <a:prstGeom prst="rect">
            <a:avLst/>
          </a:prstGeom>
          <a:noFill/>
        </p:spPr>
        <p:txBody>
          <a:bodyPr wrap="square">
            <a:spAutoFit/>
          </a:bodyPr>
          <a:lstStyle/>
          <a:p>
            <a:r>
              <a:rPr lang="en-US" sz="3200" b="1" dirty="0">
                <a:solidFill>
                  <a:srgbClr val="FF0000"/>
                </a:solidFill>
                <a:latin typeface="Times New Roman" panose="02020603050405020304" pitchFamily="18" charset="0"/>
                <a:cs typeface="Times New Roman" panose="02020603050405020304" pitchFamily="18" charset="0"/>
              </a:rPr>
              <a:t>Different ways to minimize:</a:t>
            </a:r>
            <a:endParaRPr lang="en-US" sz="3200" b="1" dirty="0">
              <a:solidFill>
                <a:srgbClr val="FF00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450824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en-US" dirty="0"/>
              <a:t>to succeed. The appropriate countermeasure would be to restrict the attackers’</a:t>
            </a:r>
          </a:p>
          <a:p>
            <a:r>
              <a:rPr lang="en-US" dirty="0"/>
              <a:t>access to the segment of the Internet connected to the website. Techniques for</a:t>
            </a:r>
          </a:p>
          <a:p>
            <a:r>
              <a:rPr lang="en-US" dirty="0"/>
              <a:t>doing this include proxy servers such as the Purdue SYN intermediary [1695]</a:t>
            </a:r>
          </a:p>
          <a:p>
            <a:r>
              <a:rPr lang="en-US" dirty="0"/>
              <a:t>or traf􀀀c throttling (see Section 7.4, “Availability and Network Flooding”). The</a:t>
            </a:r>
          </a:p>
          <a:p>
            <a:r>
              <a:rPr lang="en-US" dirty="0"/>
              <a:t>former targets suspect connections; the latter reduces the load on the relevant</a:t>
            </a: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238384" y="1984239"/>
            <a:ext cx="11547566" cy="3534365"/>
          </a:xfrm>
          <a:prstGeom prst="rect">
            <a:avLst/>
          </a:prstGeom>
          <a:noFill/>
        </p:spPr>
        <p:txBody>
          <a:bodyPr wrap="square" rtlCol="1">
            <a:spAutoFit/>
          </a:bodyPr>
          <a:lstStyle/>
          <a:p>
            <a:pPr marL="457200" indent="-457200">
              <a:buFont typeface="+mj-lt"/>
              <a:buAutoNum type="arabicPeriod" startAt="2"/>
            </a:pPr>
            <a:r>
              <a:rPr lang="en-US" sz="2400" b="1" dirty="0"/>
              <a:t>Remove unnecessary interfaces and functionality</a:t>
            </a:r>
            <a:r>
              <a:rPr lang="en-US" sz="2400" dirty="0"/>
              <a:t>. Just as a castle limits the number of ways in and out, a program or system should have as few open APIs or ports as it can while still doing its job. You have limited resources for security. Having fewer points of entry allows you to dedicate more of those resources to each one. </a:t>
            </a:r>
          </a:p>
          <a:p>
            <a:pPr marL="457200" indent="-457200">
              <a:buFont typeface="+mj-lt"/>
              <a:buAutoNum type="arabicPeriod" startAt="2"/>
            </a:pPr>
            <a:endParaRPr lang="en-US" sz="2400" dirty="0"/>
          </a:p>
          <a:p>
            <a:pPr marL="457200" indent="-457200">
              <a:buFont typeface="+mj-lt"/>
              <a:buAutoNum type="arabicPeriod" startAt="2"/>
            </a:pPr>
            <a:r>
              <a:rPr lang="en-US" sz="2400" b="1" dirty="0"/>
              <a:t>Remove or disable code known to create vulnerabilities, like JavaScript and Flash. </a:t>
            </a:r>
          </a:p>
          <a:p>
            <a:pPr>
              <a:lnSpc>
                <a:spcPct val="150000"/>
              </a:lnSpc>
            </a:pPr>
            <a:endParaRPr lang="en-US" sz="2400" dirty="0"/>
          </a:p>
        </p:txBody>
      </p:sp>
      <p:sp>
        <p:nvSpPr>
          <p:cNvPr id="9" name="مستطيل 6">
            <a:extLst>
              <a:ext uri="{FF2B5EF4-FFF2-40B4-BE49-F238E27FC236}">
                <a16:creationId xmlns:a16="http://schemas.microsoft.com/office/drawing/2014/main" id="{601D73A1-5671-4C48-9F5E-FB449606CA85}"/>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Rectangle 6">
            <a:extLst>
              <a:ext uri="{FF2B5EF4-FFF2-40B4-BE49-F238E27FC236}">
                <a16:creationId xmlns:a16="http://schemas.microsoft.com/office/drawing/2014/main" id="{F2C25D99-E7DA-4E9D-9B45-B40475E4148B}"/>
              </a:ext>
            </a:extLst>
          </p:cNvPr>
          <p:cNvSpPr/>
          <p:nvPr/>
        </p:nvSpPr>
        <p:spPr>
          <a:xfrm>
            <a:off x="833475" y="69994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10" name="TextBox 57">
            <a:extLst>
              <a:ext uri="{FF2B5EF4-FFF2-40B4-BE49-F238E27FC236}">
                <a16:creationId xmlns:a16="http://schemas.microsoft.com/office/drawing/2014/main" id="{45EB52C4-E7A3-4FAD-95E5-6B5C101225D9}"/>
              </a:ext>
            </a:extLst>
          </p:cNvPr>
          <p:cNvSpPr txBox="1"/>
          <p:nvPr/>
        </p:nvSpPr>
        <p:spPr>
          <a:xfrm>
            <a:off x="1173208" y="804178"/>
            <a:ext cx="9593034" cy="584775"/>
          </a:xfrm>
          <a:prstGeom prst="rect">
            <a:avLst/>
          </a:prstGeom>
          <a:noFill/>
        </p:spPr>
        <p:txBody>
          <a:bodyPr wrap="square">
            <a:spAutoFit/>
          </a:bodyPr>
          <a:lstStyle/>
          <a:p>
            <a:r>
              <a:rPr lang="en-US" sz="3200" b="1" dirty="0">
                <a:solidFill>
                  <a:srgbClr val="FF0000"/>
                </a:solidFill>
                <a:latin typeface="Times New Roman" panose="02020603050405020304" pitchFamily="18" charset="0"/>
                <a:cs typeface="Times New Roman" panose="02020603050405020304" pitchFamily="18" charset="0"/>
              </a:rPr>
              <a:t>Different ways to minimize:</a:t>
            </a:r>
            <a:endParaRPr lang="en-US" sz="3200" b="1" dirty="0">
              <a:solidFill>
                <a:srgbClr val="FF00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523873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en-US" dirty="0"/>
              <a:t>to succeed. The appropriate countermeasure would be to restrict the attackers’</a:t>
            </a:r>
          </a:p>
          <a:p>
            <a:r>
              <a:rPr lang="en-US" dirty="0"/>
              <a:t>access to the segment of the Internet connected to the website. Techniques for</a:t>
            </a:r>
          </a:p>
          <a:p>
            <a:r>
              <a:rPr lang="en-US" dirty="0"/>
              <a:t>doing this include proxy servers such as the Purdue SYN intermediary [1695]</a:t>
            </a:r>
          </a:p>
          <a:p>
            <a:r>
              <a:rPr lang="en-US" dirty="0"/>
              <a:t>or traf􀀀c throttling (see Section 7.4, “Availability and Network Flooding”). The</a:t>
            </a:r>
          </a:p>
          <a:p>
            <a:r>
              <a:rPr lang="en-US" dirty="0"/>
              <a:t>former targets suspect connections; the latter reduces the load on the relevant</a:t>
            </a: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195943" y="1803332"/>
            <a:ext cx="11547566" cy="4524315"/>
          </a:xfrm>
          <a:prstGeom prst="rect">
            <a:avLst/>
          </a:prstGeom>
          <a:noFill/>
        </p:spPr>
        <p:txBody>
          <a:bodyPr wrap="square" rtlCol="1">
            <a:spAutoFit/>
          </a:bodyPr>
          <a:lstStyle/>
          <a:p>
            <a:pPr marL="457200" indent="-457200" algn="just">
              <a:buFont typeface="+mj-lt"/>
              <a:buAutoNum type="arabicPeriod" startAt="4"/>
            </a:pPr>
            <a:r>
              <a:rPr lang="en-US" sz="2400" b="1" dirty="0"/>
              <a:t>Remove unused code as soon as possible</a:t>
            </a:r>
            <a:r>
              <a:rPr lang="en-US" sz="2400" dirty="0"/>
              <a:t>. Unused code is often left in a code base, trusting its unreachability, tendency to be compiled out, or tendency not to be run. Yet this code is still a recurrent source of vulnerabilities, particularly as other code evolves without it. Minimizing a system’s “moving parts” minimizes both the number of ways the system can fail and the number of ways the system can be attacked. </a:t>
            </a:r>
          </a:p>
          <a:p>
            <a:pPr marL="457200" indent="-457200" algn="just">
              <a:buFont typeface="+mj-lt"/>
              <a:buAutoNum type="arabicPeriod" startAt="4"/>
            </a:pPr>
            <a:endParaRPr lang="en-US" sz="2400" dirty="0"/>
          </a:p>
          <a:p>
            <a:pPr marL="457200" indent="-457200" algn="just">
              <a:buFont typeface="+mj-lt"/>
              <a:buAutoNum type="arabicPeriod" startAt="4"/>
            </a:pPr>
            <a:r>
              <a:rPr lang="en-US" sz="2400" b="1" dirty="0"/>
              <a:t>Give every element in an organization the minimum access needed to do their jobs—this includes nonhumans, such as servers and applications. </a:t>
            </a:r>
            <a:r>
              <a:rPr lang="en-US" sz="2400" dirty="0"/>
              <a:t>High-ranking executives don’t require unfettered access to company systems. Giving these people access to firewalls and servers they’ll never configure creates a huge and unnecessary attack vector.</a:t>
            </a:r>
          </a:p>
        </p:txBody>
      </p:sp>
      <p:sp>
        <p:nvSpPr>
          <p:cNvPr id="9" name="مستطيل 6">
            <a:extLst>
              <a:ext uri="{FF2B5EF4-FFF2-40B4-BE49-F238E27FC236}">
                <a16:creationId xmlns:a16="http://schemas.microsoft.com/office/drawing/2014/main" id="{601D73A1-5671-4C48-9F5E-FB449606CA85}"/>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Rectangle 6">
            <a:extLst>
              <a:ext uri="{FF2B5EF4-FFF2-40B4-BE49-F238E27FC236}">
                <a16:creationId xmlns:a16="http://schemas.microsoft.com/office/drawing/2014/main" id="{F2C25D99-E7DA-4E9D-9B45-B40475E4148B}"/>
              </a:ext>
            </a:extLst>
          </p:cNvPr>
          <p:cNvSpPr/>
          <p:nvPr/>
        </p:nvSpPr>
        <p:spPr>
          <a:xfrm>
            <a:off x="833475" y="69994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10" name="TextBox 57">
            <a:extLst>
              <a:ext uri="{FF2B5EF4-FFF2-40B4-BE49-F238E27FC236}">
                <a16:creationId xmlns:a16="http://schemas.microsoft.com/office/drawing/2014/main" id="{45EB52C4-E7A3-4FAD-95E5-6B5C101225D9}"/>
              </a:ext>
            </a:extLst>
          </p:cNvPr>
          <p:cNvSpPr txBox="1"/>
          <p:nvPr/>
        </p:nvSpPr>
        <p:spPr>
          <a:xfrm>
            <a:off x="1173208" y="804178"/>
            <a:ext cx="9593034" cy="584775"/>
          </a:xfrm>
          <a:prstGeom prst="rect">
            <a:avLst/>
          </a:prstGeom>
          <a:noFill/>
        </p:spPr>
        <p:txBody>
          <a:bodyPr wrap="square">
            <a:spAutoFit/>
          </a:bodyPr>
          <a:lstStyle/>
          <a:p>
            <a:r>
              <a:rPr lang="en-US" sz="3200" b="1" dirty="0">
                <a:solidFill>
                  <a:srgbClr val="FF0000"/>
                </a:solidFill>
                <a:latin typeface="Times New Roman" panose="02020603050405020304" pitchFamily="18" charset="0"/>
                <a:cs typeface="Times New Roman" panose="02020603050405020304" pitchFamily="18" charset="0"/>
              </a:rPr>
              <a:t>Different ways to minimize:</a:t>
            </a:r>
            <a:endParaRPr lang="en-US" sz="3200" b="1" dirty="0">
              <a:solidFill>
                <a:srgbClr val="FF00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291781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BC667C2-5917-478C-B32D-4431786A6649}"/>
              </a:ext>
            </a:extLst>
          </p:cNvPr>
          <p:cNvSpPr>
            <a:spLocks noGrp="1"/>
          </p:cNvSpPr>
          <p:nvPr>
            <p:ph type="ctrTitle"/>
          </p:nvPr>
        </p:nvSpPr>
        <p:spPr>
          <a:xfrm>
            <a:off x="1756042" y="2189272"/>
            <a:ext cx="8679915" cy="1748729"/>
          </a:xfrm>
        </p:spPr>
        <p:txBody>
          <a:bodyPr>
            <a:normAutofit/>
          </a:bodyPr>
          <a:lstStyle/>
          <a:p>
            <a:r>
              <a:rPr lang="en-GB" b="1" kern="0" dirty="0">
                <a:solidFill>
                  <a:schemeClr val="bg1"/>
                </a:solidFill>
                <a:latin typeface="Sakkal Majalla"/>
                <a:cs typeface="Sakkal Majalla"/>
              </a:rPr>
              <a:t>End of Part 2 of Lecture 3</a:t>
            </a:r>
            <a:endParaRPr lang="ar-SA" dirty="0">
              <a:solidFill>
                <a:schemeClr val="bg1"/>
              </a:solidFill>
              <a:latin typeface="Sakkal Majalla"/>
              <a:cs typeface="Sakkal Majalla"/>
            </a:endParaRPr>
          </a:p>
        </p:txBody>
      </p:sp>
      <p:pic>
        <p:nvPicPr>
          <p:cNvPr id="4" name="Picture 15">
            <a:extLst>
              <a:ext uri="{FF2B5EF4-FFF2-40B4-BE49-F238E27FC236}">
                <a16:creationId xmlns:a16="http://schemas.microsoft.com/office/drawing/2014/main" id="{AF838472-B53A-49C3-8F80-A3519617703F}"/>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6" name="مستطيل 6">
            <a:extLst>
              <a:ext uri="{FF2B5EF4-FFF2-40B4-BE49-F238E27FC236}">
                <a16:creationId xmlns:a16="http://schemas.microsoft.com/office/drawing/2014/main" id="{579B4028-49A8-4976-A436-B24C86CB5B5C}"/>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Tree>
    <p:extLst>
      <p:ext uri="{BB962C8B-B14F-4D97-AF65-F5344CB8AC3E}">
        <p14:creationId xmlns:p14="http://schemas.microsoft.com/office/powerpoint/2010/main" val="327257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093ACE14-E7DE-457B-822C-5CF43CC9EE8B}"/>
              </a:ext>
            </a:extLst>
          </p:cNvPr>
          <p:cNvSpPr>
            <a:spLocks noGrp="1"/>
          </p:cNvSpPr>
          <p:nvPr>
            <p:ph idx="1"/>
          </p:nvPr>
        </p:nvSpPr>
        <p:spPr>
          <a:xfrm>
            <a:off x="1210695" y="977952"/>
            <a:ext cx="6842904" cy="3541040"/>
          </a:xfrm>
          <a:solidFill>
            <a:schemeClr val="bg1"/>
          </a:solidFill>
        </p:spPr>
        <p:txBody>
          <a:bodyPr>
            <a:noAutofit/>
          </a:bodyPr>
          <a:lstStyle/>
          <a:p>
            <a:pPr marL="0" indent="0" algn="l" rtl="0">
              <a:lnSpc>
                <a:spcPct val="100000"/>
              </a:lnSpc>
              <a:buNone/>
            </a:pPr>
            <a:endParaRPr lang="en-GB" sz="4400" b="1" u="sng" dirty="0">
              <a:solidFill>
                <a:srgbClr val="0070C0"/>
              </a:solidFill>
              <a:latin typeface="Sakkal Majalla" panose="02000000000000000000" pitchFamily="2" charset="-78"/>
              <a:cs typeface="Sakkal Majalla" panose="02000000000000000000" pitchFamily="2" charset="-78"/>
            </a:endParaRPr>
          </a:p>
          <a:p>
            <a:pPr marL="0" indent="0" algn="l" rtl="0">
              <a:lnSpc>
                <a:spcPct val="100000"/>
              </a:lnSpc>
              <a:buNone/>
            </a:pPr>
            <a:endParaRPr lang="en-GB" sz="4400" b="1" u="sng" dirty="0">
              <a:solidFill>
                <a:srgbClr val="0070C0"/>
              </a:solidFill>
              <a:latin typeface="Sakkal Majalla" panose="02000000000000000000" pitchFamily="2" charset="-78"/>
              <a:cs typeface="Sakkal Majalla" panose="02000000000000000000" pitchFamily="2" charset="-78"/>
            </a:endParaRPr>
          </a:p>
          <a:p>
            <a:pPr marL="0" indent="0" algn="l" rtl="0">
              <a:lnSpc>
                <a:spcPct val="100000"/>
              </a:lnSpc>
              <a:buNone/>
            </a:pPr>
            <a:endParaRPr lang="en-GB" sz="4400" b="1" u="sng" dirty="0">
              <a:solidFill>
                <a:srgbClr val="0070C0"/>
              </a:solidFill>
              <a:latin typeface="Sakkal Majalla" panose="02000000000000000000" pitchFamily="2" charset="-78"/>
              <a:cs typeface="Sakkal Majalla" panose="02000000000000000000" pitchFamily="2" charset="-78"/>
            </a:endParaRPr>
          </a:p>
          <a:p>
            <a:pPr marL="0" indent="0" algn="l" rtl="0">
              <a:lnSpc>
                <a:spcPct val="100000"/>
              </a:lnSpc>
              <a:buNone/>
            </a:pPr>
            <a:endParaRPr lang="en-GB" sz="4400" b="1" u="sng" dirty="0">
              <a:solidFill>
                <a:srgbClr val="0070C0"/>
              </a:solidFill>
              <a:latin typeface="Sakkal Majalla" panose="02000000000000000000" pitchFamily="2" charset="-78"/>
              <a:cs typeface="Sakkal Majalla" panose="02000000000000000000" pitchFamily="2" charset="-78"/>
            </a:endParaRPr>
          </a:p>
          <a:p>
            <a:pPr marL="0" indent="0" algn="l" rtl="0">
              <a:lnSpc>
                <a:spcPct val="100000"/>
              </a:lnSpc>
              <a:buNone/>
            </a:pPr>
            <a:endParaRPr lang="en-GB" sz="4400" b="1" u="sng" dirty="0">
              <a:solidFill>
                <a:srgbClr val="0070C0"/>
              </a:solidFill>
              <a:latin typeface="Sakkal Majalla" panose="02000000000000000000" pitchFamily="2" charset="-78"/>
              <a:cs typeface="Sakkal Majalla" panose="02000000000000000000" pitchFamily="2" charset="-78"/>
            </a:endParaRPr>
          </a:p>
          <a:p>
            <a:pPr marL="0" indent="0" algn="l" rtl="0">
              <a:lnSpc>
                <a:spcPct val="100000"/>
              </a:lnSpc>
              <a:buNone/>
            </a:pPr>
            <a:endParaRPr lang="en-GB" sz="4400" b="1" u="sng" dirty="0">
              <a:solidFill>
                <a:srgbClr val="0070C0"/>
              </a:solidFill>
              <a:latin typeface="Sakkal Majalla" panose="02000000000000000000" pitchFamily="2" charset="-78"/>
              <a:cs typeface="Sakkal Majalla" panose="02000000000000000000" pitchFamily="2" charset="-78"/>
            </a:endParaRPr>
          </a:p>
          <a:p>
            <a:pPr marL="0" indent="0" algn="l" rtl="0">
              <a:lnSpc>
                <a:spcPct val="100000"/>
              </a:lnSpc>
              <a:buNone/>
            </a:pPr>
            <a:endParaRPr lang="en-GB" sz="4400" b="1" u="sng" dirty="0">
              <a:solidFill>
                <a:srgbClr val="0070C0"/>
              </a:solidFill>
              <a:latin typeface="Sakkal Majalla" panose="02000000000000000000" pitchFamily="2" charset="-78"/>
              <a:cs typeface="Sakkal Majalla" panose="02000000000000000000" pitchFamily="2" charset="-78"/>
            </a:endParaRPr>
          </a:p>
          <a:p>
            <a:pPr marL="0" indent="0" algn="l" rtl="0">
              <a:lnSpc>
                <a:spcPct val="100000"/>
              </a:lnSpc>
              <a:buNone/>
            </a:pPr>
            <a:r>
              <a:rPr lang="en-GB" sz="4400" b="1" u="sng" dirty="0">
                <a:solidFill>
                  <a:srgbClr val="0070C0"/>
                </a:solidFill>
                <a:latin typeface="Sakkal Majalla" panose="02000000000000000000" pitchFamily="2" charset="-78"/>
                <a:cs typeface="Sakkal Majalla" panose="02000000000000000000" pitchFamily="2" charset="-78"/>
              </a:rPr>
              <a:t>Topics:</a:t>
            </a:r>
            <a:endParaRPr lang="en-US" sz="3200" b="1" dirty="0">
              <a:solidFill>
                <a:srgbClr val="FF0000"/>
              </a:solidFill>
              <a:latin typeface="Sakkal Majalla" panose="02000000000000000000" pitchFamily="2" charset="-78"/>
              <a:cs typeface="Sakkal Majalla" panose="02000000000000000000" pitchFamily="2" charset="-78"/>
            </a:endParaRPr>
          </a:p>
          <a:p>
            <a:pPr marL="457200" indent="-457200" algn="l" rtl="0">
              <a:lnSpc>
                <a:spcPct val="100000"/>
              </a:lnSpc>
              <a:buFont typeface="+mj-lt"/>
              <a:buAutoNum type="arabicPeriod"/>
            </a:pPr>
            <a:r>
              <a:rPr lang="en-US" sz="3200" b="1" dirty="0">
                <a:latin typeface="Sakkal Majalla" panose="02000000000000000000" pitchFamily="2" charset="-78"/>
                <a:cs typeface="Sakkal Majalla" panose="02000000000000000000" pitchFamily="2" charset="-78"/>
              </a:rPr>
              <a:t>The meaning of Least common mechanism (Minimization of Implementation).</a:t>
            </a:r>
          </a:p>
          <a:p>
            <a:pPr marL="457200" indent="-457200" algn="l" rtl="0">
              <a:lnSpc>
                <a:spcPct val="100000"/>
              </a:lnSpc>
              <a:buFont typeface="+mj-lt"/>
              <a:buAutoNum type="arabicPeriod"/>
            </a:pPr>
            <a:r>
              <a:rPr lang="en-US" sz="3200" b="1" dirty="0">
                <a:latin typeface="Sakkal Majalla" panose="02000000000000000000" pitchFamily="2" charset="-78"/>
                <a:cs typeface="Sakkal Majalla" panose="02000000000000000000" pitchFamily="2" charset="-78"/>
              </a:rPr>
              <a:t>The Importance of Least common mechanism principle.</a:t>
            </a:r>
          </a:p>
          <a:p>
            <a:pPr marL="457200" indent="-457200" algn="l" rtl="0">
              <a:lnSpc>
                <a:spcPct val="100000"/>
              </a:lnSpc>
              <a:buFont typeface="+mj-lt"/>
              <a:buAutoNum type="arabicPeriod"/>
            </a:pPr>
            <a:r>
              <a:rPr lang="en-US" sz="3200" b="1" dirty="0">
                <a:latin typeface="Sakkal Majalla" panose="02000000000000000000" pitchFamily="2" charset="-78"/>
                <a:cs typeface="Sakkal Majalla" panose="02000000000000000000" pitchFamily="2" charset="-78"/>
              </a:rPr>
              <a:t>Examples.</a:t>
            </a:r>
          </a:p>
          <a:p>
            <a:pPr marL="457200" indent="-457200" algn="l" rtl="0">
              <a:lnSpc>
                <a:spcPct val="100000"/>
              </a:lnSpc>
              <a:buFont typeface="+mj-lt"/>
              <a:buAutoNum type="arabicPeriod"/>
            </a:pPr>
            <a:r>
              <a:rPr lang="en-US" sz="3200" b="1" dirty="0">
                <a:latin typeface="Sakkal Majalla" panose="02000000000000000000" pitchFamily="2" charset="-78"/>
                <a:cs typeface="Sakkal Majalla" panose="02000000000000000000" pitchFamily="2" charset="-78"/>
              </a:rPr>
              <a:t>Different ways to minimize</a:t>
            </a:r>
          </a:p>
          <a:p>
            <a:pPr marL="457200" indent="-457200" algn="l" rtl="0">
              <a:lnSpc>
                <a:spcPct val="100000"/>
              </a:lnSpc>
              <a:buFont typeface="+mj-lt"/>
              <a:buAutoNum type="arabicPeriod"/>
            </a:pPr>
            <a:endParaRPr lang="en-US" sz="3200" b="1" dirty="0">
              <a:latin typeface="Sakkal Majalla" panose="02000000000000000000" pitchFamily="2" charset="-78"/>
              <a:cs typeface="Sakkal Majalla" panose="02000000000000000000" pitchFamily="2" charset="-78"/>
            </a:endParaRPr>
          </a:p>
          <a:p>
            <a:pPr marL="457200" indent="-457200" algn="l" rtl="0">
              <a:lnSpc>
                <a:spcPct val="100000"/>
              </a:lnSpc>
              <a:buFont typeface="+mj-lt"/>
              <a:buAutoNum type="arabicPeriod"/>
            </a:pPr>
            <a:endParaRPr lang="en-US" sz="3200" b="1" dirty="0">
              <a:solidFill>
                <a:srgbClr val="FF0000"/>
              </a:solidFill>
              <a:latin typeface="Sakkal Majalla" panose="02000000000000000000" pitchFamily="2" charset="-78"/>
              <a:cs typeface="Sakkal Majalla" panose="02000000000000000000" pitchFamily="2" charset="-78"/>
            </a:endParaRPr>
          </a:p>
          <a:p>
            <a:pPr marL="457200" indent="-457200" algn="l" rtl="0">
              <a:lnSpc>
                <a:spcPct val="100000"/>
              </a:lnSpc>
              <a:buFont typeface="+mj-lt"/>
              <a:buAutoNum type="arabicPeriod"/>
            </a:pPr>
            <a:endParaRPr lang="en-US" sz="3200" b="1" dirty="0">
              <a:solidFill>
                <a:srgbClr val="FF0000"/>
              </a:solidFill>
              <a:latin typeface="Sakkal Majalla" panose="02000000000000000000" pitchFamily="2" charset="-78"/>
              <a:cs typeface="Sakkal Majalla" panose="02000000000000000000" pitchFamily="2" charset="-78"/>
            </a:endParaRPr>
          </a:p>
          <a:p>
            <a:pPr marL="457200" indent="-457200" algn="l" rtl="0">
              <a:lnSpc>
                <a:spcPct val="100000"/>
              </a:lnSpc>
              <a:buFont typeface="+mj-lt"/>
              <a:buAutoNum type="arabicPeriod"/>
            </a:pPr>
            <a:endParaRPr lang="en-US" sz="3200" b="1" dirty="0">
              <a:solidFill>
                <a:srgbClr val="FF0000"/>
              </a:solidFill>
              <a:latin typeface="Sakkal Majalla" panose="02000000000000000000" pitchFamily="2" charset="-78"/>
              <a:cs typeface="Sakkal Majalla" panose="02000000000000000000" pitchFamily="2" charset="-78"/>
            </a:endParaRPr>
          </a:p>
          <a:p>
            <a:pPr marL="457200" indent="-457200" algn="l" rtl="0">
              <a:lnSpc>
                <a:spcPct val="100000"/>
              </a:lnSpc>
              <a:buFont typeface="+mj-lt"/>
              <a:buAutoNum type="arabicPeriod"/>
            </a:pPr>
            <a:endParaRPr lang="en-US" sz="3200" b="1" dirty="0">
              <a:latin typeface="Sakkal Majalla" panose="02000000000000000000" pitchFamily="2" charset="-78"/>
              <a:cs typeface="Sakkal Majalla" panose="02000000000000000000" pitchFamily="2" charset="-78"/>
            </a:endParaRPr>
          </a:p>
          <a:p>
            <a:pPr marL="457200" indent="-457200" algn="l" rtl="0">
              <a:lnSpc>
                <a:spcPct val="100000"/>
              </a:lnSpc>
              <a:buFont typeface="+mj-lt"/>
              <a:buAutoNum type="arabicPeriod"/>
            </a:pPr>
            <a:endParaRPr lang="ar-SA" sz="2400" b="1" dirty="0">
              <a:latin typeface="Sakkal Majalla" panose="02000000000000000000" pitchFamily="2" charset="-78"/>
              <a:cs typeface="Sakkal Majalla" panose="02000000000000000000" pitchFamily="2" charset="-78"/>
            </a:endParaRPr>
          </a:p>
          <a:p>
            <a:pPr algn="l" rtl="0">
              <a:lnSpc>
                <a:spcPct val="100000"/>
              </a:lnSpc>
              <a:buFont typeface="Wingdings" panose="05000000000000000000" pitchFamily="2" charset="2"/>
              <a:buChar char="ü"/>
            </a:pPr>
            <a:endParaRPr lang="ar-SA" sz="2400" b="1" dirty="0">
              <a:latin typeface="Sakkal Majalla" panose="02000000000000000000" pitchFamily="2" charset="-78"/>
              <a:cs typeface="Sakkal Majalla" panose="02000000000000000000" pitchFamily="2" charset="-78"/>
            </a:endParaRPr>
          </a:p>
          <a:p>
            <a:pPr algn="l" rtl="0">
              <a:lnSpc>
                <a:spcPct val="100000"/>
              </a:lnSpc>
              <a:buFont typeface="Wingdings" panose="05000000000000000000" pitchFamily="2" charset="2"/>
              <a:buChar char="ü"/>
            </a:pPr>
            <a:endParaRPr lang="ar-SA" sz="2400" b="1" dirty="0">
              <a:latin typeface="Sakkal Majalla" panose="02000000000000000000" pitchFamily="2" charset="-78"/>
              <a:cs typeface="Sakkal Majalla" panose="02000000000000000000" pitchFamily="2" charset="-78"/>
            </a:endParaRPr>
          </a:p>
        </p:txBody>
      </p:sp>
      <p:pic>
        <p:nvPicPr>
          <p:cNvPr id="16" name="Picture 15">
            <a:extLst>
              <a:ext uri="{FF2B5EF4-FFF2-40B4-BE49-F238E27FC236}">
                <a16:creationId xmlns:a16="http://schemas.microsoft.com/office/drawing/2014/main" id="{44BADFC5-BDFB-4EC7-9738-AA94363199E9}"/>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pic>
        <p:nvPicPr>
          <p:cNvPr id="18" name="صورة 17" descr="صورة تحتوي على نص&#10;&#10;تم إنشاء الوصف تلقائياً">
            <a:extLst>
              <a:ext uri="{FF2B5EF4-FFF2-40B4-BE49-F238E27FC236}">
                <a16:creationId xmlns:a16="http://schemas.microsoft.com/office/drawing/2014/main" id="{A2796007-5A94-4264-931C-5B25895A4013}"/>
              </a:ext>
            </a:extLst>
          </p:cNvPr>
          <p:cNvPicPr>
            <a:picLocks noChangeAspect="1"/>
          </p:cNvPicPr>
          <p:nvPr/>
        </p:nvPicPr>
        <p:blipFill>
          <a:blip r:embed="rId3"/>
          <a:stretch>
            <a:fillRect/>
          </a:stretch>
        </p:blipFill>
        <p:spPr>
          <a:xfrm>
            <a:off x="7866659" y="1365646"/>
            <a:ext cx="4017857" cy="3876539"/>
          </a:xfrm>
          <a:prstGeom prst="rect">
            <a:avLst/>
          </a:prstGeom>
        </p:spPr>
      </p:pic>
      <p:sp>
        <p:nvSpPr>
          <p:cNvPr id="6" name="مستطيل 6">
            <a:extLst>
              <a:ext uri="{FF2B5EF4-FFF2-40B4-BE49-F238E27FC236}">
                <a16:creationId xmlns:a16="http://schemas.microsoft.com/office/drawing/2014/main" id="{85F78F34-2157-4F03-A3A1-7CE9367D3FE0}"/>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Tree>
    <p:extLst>
      <p:ext uri="{BB962C8B-B14F-4D97-AF65-F5344CB8AC3E}">
        <p14:creationId xmlns:p14="http://schemas.microsoft.com/office/powerpoint/2010/main" val="3226812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a:extLst>
              <a:ext uri="{FF2B5EF4-FFF2-40B4-BE49-F238E27FC236}">
                <a16:creationId xmlns:a16="http://schemas.microsoft.com/office/drawing/2014/main" id="{5AC8CB6D-5094-45D0-BE73-BA465F171C4D}"/>
              </a:ext>
            </a:extLst>
          </p:cNvPr>
          <p:cNvSpPr/>
          <p:nvPr/>
        </p:nvSpPr>
        <p:spPr>
          <a:xfrm>
            <a:off x="755779" y="1572484"/>
            <a:ext cx="11128737" cy="4578385"/>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ar-SA" sz="1800" b="0" i="0" u="none" strike="noStrike" kern="1200" cap="none" spc="0" normalizeH="0" baseline="0" noProof="0" dirty="0">
              <a:ln>
                <a:noFill/>
              </a:ln>
              <a:solidFill>
                <a:prstClr val="white"/>
              </a:solidFill>
              <a:effectLst/>
              <a:uLnTx/>
              <a:uFillTx/>
              <a:latin typeface="Rockwell" panose="02060603020205020403"/>
              <a:ea typeface="+mn-ea"/>
              <a:cs typeface="Arial" panose="020B0604020202020204" pitchFamily="34" charset="0"/>
            </a:endParaRPr>
          </a:p>
        </p:txBody>
      </p:sp>
      <p:sp>
        <p:nvSpPr>
          <p:cNvPr id="6" name="مستطيل 5">
            <a:extLst>
              <a:ext uri="{FF2B5EF4-FFF2-40B4-BE49-F238E27FC236}">
                <a16:creationId xmlns:a16="http://schemas.microsoft.com/office/drawing/2014/main" id="{7F266136-851B-416D-B61C-0A562D4CC6FD}"/>
              </a:ext>
            </a:extLst>
          </p:cNvPr>
          <p:cNvSpPr/>
          <p:nvPr/>
        </p:nvSpPr>
        <p:spPr>
          <a:xfrm>
            <a:off x="-12378" y="0"/>
            <a:ext cx="2824065" cy="685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ar-SA" sz="1800" b="0" i="0" u="none" strike="noStrike" kern="1200" cap="none" spc="0" normalizeH="0" baseline="0" noProof="0" dirty="0">
              <a:ln>
                <a:noFill/>
              </a:ln>
              <a:solidFill>
                <a:prstClr val="white"/>
              </a:solidFill>
              <a:effectLst/>
              <a:uLnTx/>
              <a:uFillTx/>
              <a:latin typeface="Rockwell" panose="02060603020205020403"/>
              <a:ea typeface="+mn-ea"/>
              <a:cs typeface="Arial" panose="020B0604020202020204" pitchFamily="34" charset="0"/>
            </a:endParaRPr>
          </a:p>
        </p:txBody>
      </p:sp>
      <p:pic>
        <p:nvPicPr>
          <p:cNvPr id="5" name="Picture 15">
            <a:extLst>
              <a:ext uri="{FF2B5EF4-FFF2-40B4-BE49-F238E27FC236}">
                <a16:creationId xmlns:a16="http://schemas.microsoft.com/office/drawing/2014/main" id="{4AC2C276-0DC4-4145-B73D-20D487EB7FFC}"/>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grpSp>
        <p:nvGrpSpPr>
          <p:cNvPr id="2" name="Group 1">
            <a:extLst>
              <a:ext uri="{FF2B5EF4-FFF2-40B4-BE49-F238E27FC236}">
                <a16:creationId xmlns:a16="http://schemas.microsoft.com/office/drawing/2014/main" id="{FC23E973-CBF1-4B3E-8116-DDAC9392B7C7}"/>
              </a:ext>
            </a:extLst>
          </p:cNvPr>
          <p:cNvGrpSpPr/>
          <p:nvPr/>
        </p:nvGrpSpPr>
        <p:grpSpPr>
          <a:xfrm>
            <a:off x="1248974" y="990531"/>
            <a:ext cx="3125421" cy="1163907"/>
            <a:chOff x="7654546" y="1023419"/>
            <a:chExt cx="3125421" cy="1163907"/>
          </a:xfrm>
        </p:grpSpPr>
        <p:sp>
          <p:nvSpPr>
            <p:cNvPr id="12" name="مستطيل 11">
              <a:extLst>
                <a:ext uri="{FF2B5EF4-FFF2-40B4-BE49-F238E27FC236}">
                  <a16:creationId xmlns:a16="http://schemas.microsoft.com/office/drawing/2014/main" id="{1946529C-68A8-490D-B688-93682B165A2B}"/>
                </a:ext>
              </a:extLst>
            </p:cNvPr>
            <p:cNvSpPr/>
            <p:nvPr/>
          </p:nvSpPr>
          <p:spPr>
            <a:xfrm>
              <a:off x="7781730" y="1023419"/>
              <a:ext cx="2963441" cy="1163907"/>
            </a:xfrm>
            <a:prstGeom prst="rect">
              <a:avLst/>
            </a:prstGeom>
            <a:solidFill>
              <a:schemeClr val="accent1">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ar-SA" sz="1800" b="0" i="0" u="none" strike="noStrike" kern="1200" cap="none" spc="0" normalizeH="0" baseline="0" noProof="0" dirty="0">
                <a:ln>
                  <a:noFill/>
                </a:ln>
                <a:solidFill>
                  <a:prstClr val="white"/>
                </a:solidFill>
                <a:effectLst/>
                <a:uLnTx/>
                <a:uFillTx/>
                <a:latin typeface="Rockwell" panose="02060603020205020403"/>
                <a:ea typeface="+mn-ea"/>
                <a:cs typeface="Arial" panose="020B0604020202020204" pitchFamily="34" charset="0"/>
              </a:endParaRPr>
            </a:p>
          </p:txBody>
        </p:sp>
        <p:sp>
          <p:nvSpPr>
            <p:cNvPr id="11" name="مستطيل 10">
              <a:extLst>
                <a:ext uri="{FF2B5EF4-FFF2-40B4-BE49-F238E27FC236}">
                  <a16:creationId xmlns:a16="http://schemas.microsoft.com/office/drawing/2014/main" id="{7105AD77-1770-4EA5-832B-1730A1A1CCEF}"/>
                </a:ext>
              </a:extLst>
            </p:cNvPr>
            <p:cNvSpPr/>
            <p:nvPr/>
          </p:nvSpPr>
          <p:spPr>
            <a:xfrm>
              <a:off x="7886213" y="1113917"/>
              <a:ext cx="2754473" cy="9649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ar-SA" sz="1800" b="0" i="0" u="none" strike="noStrike" kern="1200" cap="none" spc="0" normalizeH="0" baseline="0" noProof="0" dirty="0">
                <a:ln>
                  <a:noFill/>
                </a:ln>
                <a:solidFill>
                  <a:prstClr val="white"/>
                </a:solidFill>
                <a:effectLst/>
                <a:uLnTx/>
                <a:uFillTx/>
                <a:latin typeface="Rockwell" panose="02060603020205020403"/>
                <a:ea typeface="+mn-ea"/>
                <a:cs typeface="Arial" panose="020B0604020202020204" pitchFamily="34" charset="0"/>
              </a:endParaRPr>
            </a:p>
          </p:txBody>
        </p:sp>
        <p:sp>
          <p:nvSpPr>
            <p:cNvPr id="8" name="عنوان 1">
              <a:extLst>
                <a:ext uri="{FF2B5EF4-FFF2-40B4-BE49-F238E27FC236}">
                  <a16:creationId xmlns:a16="http://schemas.microsoft.com/office/drawing/2014/main" id="{FE9FF1C9-B6DC-4A78-B7A5-127C5C042AC3}"/>
                </a:ext>
              </a:extLst>
            </p:cNvPr>
            <p:cNvSpPr txBox="1">
              <a:spLocks/>
            </p:cNvSpPr>
            <p:nvPr/>
          </p:nvSpPr>
          <p:spPr>
            <a:xfrm>
              <a:off x="7654546" y="1244071"/>
              <a:ext cx="3125421" cy="689713"/>
            </a:xfrm>
            <a:prstGeom prst="rect">
              <a:avLst/>
            </a:prstGeom>
            <a:noFill/>
          </p:spPr>
          <p:txBody>
            <a:bodyPr vert="horz" lIns="91440" tIns="45720" rIns="91440" bIns="45720" rtlCol="1" anchor="b">
              <a:normAutofit/>
            </a:bodyPr>
            <a:lstStyle>
              <a:lvl1pPr algn="ctr" defTabSz="914400" rtl="1"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en-GB" sz="3200" b="1" i="0" u="none" strike="noStrike" kern="1200" cap="none" spc="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rPr>
                <a:t>Objectives</a:t>
              </a:r>
              <a:endParaRPr kumimoji="0" lang="ar-SA" sz="3200" b="1" i="0" u="none" strike="noStrike" kern="1200" cap="none" spc="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grpSp>
      <p:sp>
        <p:nvSpPr>
          <p:cNvPr id="15" name="مثلث متساوي الساقين 14">
            <a:extLst>
              <a:ext uri="{FF2B5EF4-FFF2-40B4-BE49-F238E27FC236}">
                <a16:creationId xmlns:a16="http://schemas.microsoft.com/office/drawing/2014/main" id="{61FD46B5-F224-4542-828E-1FC89E489E26}"/>
              </a:ext>
            </a:extLst>
          </p:cNvPr>
          <p:cNvSpPr/>
          <p:nvPr/>
        </p:nvSpPr>
        <p:spPr>
          <a:xfrm rot="5400000" flipH="1">
            <a:off x="2777513" y="2625041"/>
            <a:ext cx="439084" cy="379093"/>
          </a:xfrm>
          <a:prstGeom prst="triangle">
            <a:avLst>
              <a:gd name="adj" fmla="val 47785"/>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ar-SA" sz="1800" b="0" i="0" u="none" strike="noStrike" kern="1200" cap="none" spc="0" normalizeH="0" baseline="0" noProof="0" dirty="0">
              <a:ln>
                <a:noFill/>
              </a:ln>
              <a:solidFill>
                <a:prstClr val="white"/>
              </a:solidFill>
              <a:effectLst/>
              <a:uLnTx/>
              <a:uFillTx/>
              <a:latin typeface="Rockwell" panose="02060603020205020403"/>
              <a:ea typeface="+mn-ea"/>
              <a:cs typeface="Arial" panose="020B0604020202020204" pitchFamily="34" charset="0"/>
            </a:endParaRPr>
          </a:p>
        </p:txBody>
      </p:sp>
      <p:sp>
        <p:nvSpPr>
          <p:cNvPr id="16" name="مثلث متساوي الساقين 15">
            <a:extLst>
              <a:ext uri="{FF2B5EF4-FFF2-40B4-BE49-F238E27FC236}">
                <a16:creationId xmlns:a16="http://schemas.microsoft.com/office/drawing/2014/main" id="{E8C1E0CD-EAA8-4A77-A02F-69857F600D67}"/>
              </a:ext>
            </a:extLst>
          </p:cNvPr>
          <p:cNvSpPr/>
          <p:nvPr/>
        </p:nvSpPr>
        <p:spPr>
          <a:xfrm rot="5400000" flipH="1">
            <a:off x="2827881" y="4119709"/>
            <a:ext cx="439084" cy="379093"/>
          </a:xfrm>
          <a:prstGeom prst="triangle">
            <a:avLst>
              <a:gd name="adj" fmla="val 47785"/>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ar-SA" sz="1800" b="0" i="0" u="none" strike="noStrike" kern="1200" cap="none" spc="0" normalizeH="0" baseline="0" noProof="0" dirty="0">
              <a:ln>
                <a:noFill/>
              </a:ln>
              <a:solidFill>
                <a:prstClr val="white"/>
              </a:solidFill>
              <a:effectLst/>
              <a:uLnTx/>
              <a:uFillTx/>
              <a:latin typeface="Rockwell" panose="02060603020205020403"/>
              <a:ea typeface="+mn-ea"/>
              <a:cs typeface="Arial" panose="020B0604020202020204" pitchFamily="34" charset="0"/>
            </a:endParaRPr>
          </a:p>
        </p:txBody>
      </p:sp>
      <p:sp>
        <p:nvSpPr>
          <p:cNvPr id="19" name="مستطيل 6">
            <a:extLst>
              <a:ext uri="{FF2B5EF4-FFF2-40B4-BE49-F238E27FC236}">
                <a16:creationId xmlns:a16="http://schemas.microsoft.com/office/drawing/2014/main" id="{46E9134C-8005-4371-A830-0B0CC6FC8010}"/>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20" name="مستطيل 12">
            <a:extLst>
              <a:ext uri="{FF2B5EF4-FFF2-40B4-BE49-F238E27FC236}">
                <a16:creationId xmlns:a16="http://schemas.microsoft.com/office/drawing/2014/main" id="{66CACF98-1BBE-4FA8-8446-E758DF0E66A4}"/>
              </a:ext>
            </a:extLst>
          </p:cNvPr>
          <p:cNvSpPr/>
          <p:nvPr/>
        </p:nvSpPr>
        <p:spPr>
          <a:xfrm>
            <a:off x="3297264" y="2474123"/>
            <a:ext cx="7592409" cy="1154162"/>
          </a:xfrm>
          <a:prstGeom prst="rect">
            <a:avLst/>
          </a:prstGeom>
        </p:spPr>
        <p:txBody>
          <a:bodyPr wrap="square">
            <a:spAutoFit/>
          </a:bodyPr>
          <a:lstStyle/>
          <a:p>
            <a:pPr algn="just" defTabSz="457200">
              <a:lnSpc>
                <a:spcPct val="150000"/>
              </a:lnSpc>
              <a:defRPr/>
            </a:pPr>
            <a:r>
              <a:rPr lang="en-US" sz="2400" b="1" dirty="0">
                <a:cs typeface="Sakkal Majalla" panose="02000000000000000000" pitchFamily="2" charset="-78"/>
              </a:rPr>
              <a:t>Recognizing Minimization of Implementation:  Principle.</a:t>
            </a:r>
            <a:endParaRPr lang="ar-SA" sz="2400" b="1" dirty="0">
              <a:cs typeface="Sakkal Majalla" panose="02000000000000000000" pitchFamily="2" charset="-78"/>
            </a:endParaRPr>
          </a:p>
        </p:txBody>
      </p:sp>
      <p:sp>
        <p:nvSpPr>
          <p:cNvPr id="21" name="مستطيل 12">
            <a:extLst>
              <a:ext uri="{FF2B5EF4-FFF2-40B4-BE49-F238E27FC236}">
                <a16:creationId xmlns:a16="http://schemas.microsoft.com/office/drawing/2014/main" id="{909654A1-6208-4CD2-A524-4C99F0F5413D}"/>
              </a:ext>
            </a:extLst>
          </p:cNvPr>
          <p:cNvSpPr/>
          <p:nvPr/>
        </p:nvSpPr>
        <p:spPr>
          <a:xfrm>
            <a:off x="3301908" y="3923862"/>
            <a:ext cx="7324528" cy="1132041"/>
          </a:xfrm>
          <a:prstGeom prst="rect">
            <a:avLst/>
          </a:prstGeom>
        </p:spPr>
        <p:txBody>
          <a:bodyPr wrap="square">
            <a:spAutoFit/>
          </a:bodyPr>
          <a:lstStyle/>
          <a:p>
            <a:pPr algn="just" defTabSz="457200">
              <a:lnSpc>
                <a:spcPct val="150000"/>
              </a:lnSpc>
              <a:defRPr/>
            </a:pPr>
            <a:r>
              <a:rPr lang="en-US" sz="2400" b="1" dirty="0">
                <a:cs typeface="Sakkal Majalla" panose="02000000000000000000" pitchFamily="2" charset="-78"/>
              </a:rPr>
              <a:t>Explaining Minimization of Implementation:  Principle.</a:t>
            </a:r>
            <a:endParaRPr kumimoji="0" lang="ar-EG" altLang="ar-EG" sz="1800" b="0" i="0" u="none" strike="noStrike" kern="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uLnTx/>
              <a:uFillTx/>
              <a:ea typeface="SimSun" pitchFamily="2" charset="-122"/>
              <a:cs typeface="Tahoma" pitchFamily="34" charset="0"/>
            </a:endParaRPr>
          </a:p>
        </p:txBody>
      </p:sp>
    </p:spTree>
    <p:extLst>
      <p:ext uri="{BB962C8B-B14F-4D97-AF65-F5344CB8AC3E}">
        <p14:creationId xmlns:p14="http://schemas.microsoft.com/office/powerpoint/2010/main" val="2739933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BC667C2-5917-478C-B32D-4431786A6649}"/>
              </a:ext>
            </a:extLst>
          </p:cNvPr>
          <p:cNvSpPr>
            <a:spLocks noGrp="1"/>
          </p:cNvSpPr>
          <p:nvPr>
            <p:ph type="ctrTitle"/>
          </p:nvPr>
        </p:nvSpPr>
        <p:spPr>
          <a:xfrm>
            <a:off x="1894588" y="2951272"/>
            <a:ext cx="8679915" cy="1748729"/>
          </a:xfrm>
        </p:spPr>
        <p:txBody>
          <a:bodyPr>
            <a:normAutofit fontScale="90000"/>
          </a:bodyPr>
          <a:lstStyle/>
          <a:p>
            <a:pPr algn="l" rtl="0">
              <a:lnSpc>
                <a:spcPct val="100000"/>
              </a:lnSpc>
            </a:pPr>
            <a:r>
              <a:rPr lang="en-US" b="1" kern="0" dirty="0">
                <a:solidFill>
                  <a:schemeClr val="bg1"/>
                </a:solidFill>
                <a:latin typeface="Sakkal Majalla"/>
                <a:cs typeface="Sakkal Majalla"/>
              </a:rPr>
              <a:t>Least common mechanism (Minimization of Implementation</a:t>
            </a:r>
            <a:r>
              <a:rPr lang="en-US" b="1" dirty="0"/>
              <a:t>)</a:t>
            </a:r>
            <a:br>
              <a:rPr lang="en-US" b="1" dirty="0"/>
            </a:br>
            <a:endParaRPr lang="en-US" b="1" dirty="0">
              <a:latin typeface="Sakkal Majalla" panose="02000000000000000000" pitchFamily="2" charset="-78"/>
              <a:cs typeface="Sakkal Majalla" panose="02000000000000000000" pitchFamily="2" charset="-78"/>
            </a:endParaRPr>
          </a:p>
        </p:txBody>
      </p:sp>
      <p:pic>
        <p:nvPicPr>
          <p:cNvPr id="4" name="Picture 15">
            <a:extLst>
              <a:ext uri="{FF2B5EF4-FFF2-40B4-BE49-F238E27FC236}">
                <a16:creationId xmlns:a16="http://schemas.microsoft.com/office/drawing/2014/main" id="{AF838472-B53A-49C3-8F80-A3519617703F}"/>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6" name="مستطيل 6">
            <a:extLst>
              <a:ext uri="{FF2B5EF4-FFF2-40B4-BE49-F238E27FC236}">
                <a16:creationId xmlns:a16="http://schemas.microsoft.com/office/drawing/2014/main" id="{BFA32CC6-0B13-471D-BF12-FFE01439C35C}"/>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Tree>
    <p:extLst>
      <p:ext uri="{BB962C8B-B14F-4D97-AF65-F5344CB8AC3E}">
        <p14:creationId xmlns:p14="http://schemas.microsoft.com/office/powerpoint/2010/main" val="250196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en-US" b="1" dirty="0"/>
              <a:t>Least common mechanism </a:t>
            </a:r>
            <a:r>
              <a:rPr lang="en-US" dirty="0"/>
              <a:t>means that the design should minimize the functions</a:t>
            </a:r>
          </a:p>
          <a:p>
            <a:r>
              <a:rPr lang="en-US" dirty="0"/>
              <a:t>hardware and software on which all users depend, thus making it easier to verify if</a:t>
            </a:r>
          </a:p>
          <a:p>
            <a:r>
              <a:rPr lang="en-US" dirty="0"/>
              <a:t>there are any undesirable security implications</a:t>
            </a: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sp>
        <p:nvSpPr>
          <p:cNvPr id="5" name="Rectangle 6">
            <a:extLst>
              <a:ext uri="{FF2B5EF4-FFF2-40B4-BE49-F238E27FC236}">
                <a16:creationId xmlns:a16="http://schemas.microsoft.com/office/drawing/2014/main" id="{83B18D90-C335-4622-9E2C-B55E3636FC08}"/>
              </a:ext>
            </a:extLst>
          </p:cNvPr>
          <p:cNvSpPr/>
          <p:nvPr/>
        </p:nvSpPr>
        <p:spPr>
          <a:xfrm>
            <a:off x="833475" y="69994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6" name="TextBox 57">
            <a:extLst>
              <a:ext uri="{FF2B5EF4-FFF2-40B4-BE49-F238E27FC236}">
                <a16:creationId xmlns:a16="http://schemas.microsoft.com/office/drawing/2014/main" id="{2C9CC049-BBD5-4908-B04D-9CAD2043943C}"/>
              </a:ext>
            </a:extLst>
          </p:cNvPr>
          <p:cNvSpPr txBox="1"/>
          <p:nvPr/>
        </p:nvSpPr>
        <p:spPr>
          <a:xfrm>
            <a:off x="625536" y="898559"/>
            <a:ext cx="11436024" cy="584775"/>
          </a:xfrm>
          <a:prstGeom prst="rect">
            <a:avLst/>
          </a:prstGeom>
          <a:noFill/>
        </p:spPr>
        <p:txBody>
          <a:bodyPr wrap="square">
            <a:spAutoFit/>
          </a:bodyPr>
          <a:lstStyle/>
          <a:p>
            <a:r>
              <a:rPr lang="en-US" sz="3200" b="1" dirty="0">
                <a:solidFill>
                  <a:srgbClr val="FF0000"/>
                </a:solidFill>
                <a:latin typeface="Sakkal Majalla" panose="02000000000000000000" pitchFamily="2" charset="-78"/>
                <a:cs typeface="Sakkal Majalla" panose="02000000000000000000" pitchFamily="2" charset="-78"/>
              </a:rPr>
              <a:t>The meaning of Least common mechanism (Minimization of Implementation): </a:t>
            </a:r>
          </a:p>
        </p:txBody>
      </p:sp>
      <p:sp>
        <p:nvSpPr>
          <p:cNvPr id="3" name="مربع نص 2">
            <a:extLst>
              <a:ext uri="{FF2B5EF4-FFF2-40B4-BE49-F238E27FC236}">
                <a16:creationId xmlns:a16="http://schemas.microsoft.com/office/drawing/2014/main" id="{C35AE665-2019-408B-94CA-3FBE485C2465}"/>
              </a:ext>
            </a:extLst>
          </p:cNvPr>
          <p:cNvSpPr txBox="1"/>
          <p:nvPr/>
        </p:nvSpPr>
        <p:spPr>
          <a:xfrm>
            <a:off x="195942" y="1597794"/>
            <a:ext cx="11547566" cy="4457695"/>
          </a:xfrm>
          <a:prstGeom prst="rect">
            <a:avLst/>
          </a:prstGeom>
          <a:noFill/>
        </p:spPr>
        <p:txBody>
          <a:bodyPr wrap="square" rtlCol="1">
            <a:spAutoFit/>
          </a:bodyPr>
          <a:lstStyle/>
          <a:p>
            <a:pPr algn="just">
              <a:lnSpc>
                <a:spcPct val="150000"/>
              </a:lnSpc>
            </a:pPr>
            <a:r>
              <a:rPr lang="en-US" sz="2400" b="1" dirty="0"/>
              <a:t>Least common mechanism (Minimization of Implementation): </a:t>
            </a:r>
          </a:p>
          <a:p>
            <a:pPr algn="just">
              <a:lnSpc>
                <a:spcPct val="150000"/>
              </a:lnSpc>
            </a:pPr>
            <a:endParaRPr lang="en-US" sz="2400" b="1" dirty="0"/>
          </a:p>
          <a:p>
            <a:pPr algn="just">
              <a:lnSpc>
                <a:spcPct val="150000"/>
              </a:lnSpc>
            </a:pPr>
            <a:r>
              <a:rPr lang="en-US" sz="2400" dirty="0"/>
              <a:t>means that the design should minimize the functions shared by different users, providing mutual security. </a:t>
            </a:r>
          </a:p>
          <a:p>
            <a:pPr algn="just">
              <a:lnSpc>
                <a:spcPct val="150000"/>
              </a:lnSpc>
            </a:pPr>
            <a:endParaRPr lang="en-US" sz="2400" dirty="0"/>
          </a:p>
          <a:p>
            <a:pPr algn="just">
              <a:lnSpc>
                <a:spcPct val="150000"/>
              </a:lnSpc>
            </a:pPr>
            <a:r>
              <a:rPr lang="en-US" sz="2400" b="1" dirty="0"/>
              <a:t>Minimization :</a:t>
            </a:r>
            <a:r>
              <a:rPr lang="en-US" sz="2400" dirty="0"/>
              <a:t>Minimize the size, quantity, and complexity of what is to be protected, and limit externally facing points of attack. </a:t>
            </a:r>
          </a:p>
          <a:p>
            <a:pPr algn="just">
              <a:lnSpc>
                <a:spcPct val="150000"/>
              </a:lnSpc>
            </a:pPr>
            <a:endParaRPr lang="en-US" sz="2400" dirty="0"/>
          </a:p>
        </p:txBody>
      </p:sp>
      <p:sp>
        <p:nvSpPr>
          <p:cNvPr id="9" name="مستطيل 6">
            <a:extLst>
              <a:ext uri="{FF2B5EF4-FFF2-40B4-BE49-F238E27FC236}">
                <a16:creationId xmlns:a16="http://schemas.microsoft.com/office/drawing/2014/main" id="{601D73A1-5671-4C48-9F5E-FB449606CA85}"/>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Tree>
    <p:extLst>
      <p:ext uri="{BB962C8B-B14F-4D97-AF65-F5344CB8AC3E}">
        <p14:creationId xmlns:p14="http://schemas.microsoft.com/office/powerpoint/2010/main" val="3805081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en-US" b="1" dirty="0"/>
              <a:t>Least common mechanism </a:t>
            </a:r>
            <a:r>
              <a:rPr lang="en-US" dirty="0"/>
              <a:t>means that the design should minimize the functions</a:t>
            </a:r>
          </a:p>
          <a:p>
            <a:r>
              <a:rPr lang="en-US" dirty="0"/>
              <a:t>hardware and software on which all users depend, thus making it easier to verify if</a:t>
            </a:r>
          </a:p>
          <a:p>
            <a:r>
              <a:rPr lang="en-US" dirty="0"/>
              <a:t>there are any undesirable security implications</a:t>
            </a: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sp>
        <p:nvSpPr>
          <p:cNvPr id="5" name="Rectangle 6">
            <a:extLst>
              <a:ext uri="{FF2B5EF4-FFF2-40B4-BE49-F238E27FC236}">
                <a16:creationId xmlns:a16="http://schemas.microsoft.com/office/drawing/2014/main" id="{83B18D90-C335-4622-9E2C-B55E3636FC08}"/>
              </a:ext>
            </a:extLst>
          </p:cNvPr>
          <p:cNvSpPr/>
          <p:nvPr/>
        </p:nvSpPr>
        <p:spPr>
          <a:xfrm>
            <a:off x="833475" y="69994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6" name="TextBox 57">
            <a:extLst>
              <a:ext uri="{FF2B5EF4-FFF2-40B4-BE49-F238E27FC236}">
                <a16:creationId xmlns:a16="http://schemas.microsoft.com/office/drawing/2014/main" id="{2C9CC049-BBD5-4908-B04D-9CAD2043943C}"/>
              </a:ext>
            </a:extLst>
          </p:cNvPr>
          <p:cNvSpPr txBox="1"/>
          <p:nvPr/>
        </p:nvSpPr>
        <p:spPr>
          <a:xfrm>
            <a:off x="1173208" y="804178"/>
            <a:ext cx="9593034" cy="660950"/>
          </a:xfrm>
          <a:prstGeom prst="rect">
            <a:avLst/>
          </a:prstGeom>
          <a:noFill/>
        </p:spPr>
        <p:txBody>
          <a:bodyPr wrap="square">
            <a:spAutoFit/>
          </a:bodyPr>
          <a:lstStyle/>
          <a:p>
            <a:pPr algn="ctr">
              <a:lnSpc>
                <a:spcPct val="150000"/>
              </a:lnSpc>
            </a:pPr>
            <a:r>
              <a:rPr lang="en-US" sz="2800" b="1" dirty="0">
                <a:solidFill>
                  <a:srgbClr val="FF0000"/>
                </a:solidFill>
              </a:rPr>
              <a:t>The Importance of this principle:</a:t>
            </a:r>
          </a:p>
        </p:txBody>
      </p:sp>
      <p:sp>
        <p:nvSpPr>
          <p:cNvPr id="3" name="مربع نص 2">
            <a:extLst>
              <a:ext uri="{FF2B5EF4-FFF2-40B4-BE49-F238E27FC236}">
                <a16:creationId xmlns:a16="http://schemas.microsoft.com/office/drawing/2014/main" id="{C35AE665-2019-408B-94CA-3FBE485C2465}"/>
              </a:ext>
            </a:extLst>
          </p:cNvPr>
          <p:cNvSpPr txBox="1"/>
          <p:nvPr/>
        </p:nvSpPr>
        <p:spPr>
          <a:xfrm>
            <a:off x="195942" y="1597794"/>
            <a:ext cx="11547566" cy="3902030"/>
          </a:xfrm>
          <a:prstGeom prst="rect">
            <a:avLst/>
          </a:prstGeom>
          <a:noFill/>
        </p:spPr>
        <p:txBody>
          <a:bodyPr wrap="square" rtlCol="1">
            <a:spAutoFit/>
          </a:bodyPr>
          <a:lstStyle/>
          <a:p>
            <a:pPr algn="just">
              <a:lnSpc>
                <a:spcPct val="150000"/>
              </a:lnSpc>
            </a:pPr>
            <a:r>
              <a:rPr lang="en-US" sz="2400" b="1" dirty="0">
                <a:solidFill>
                  <a:srgbClr val="FF0000"/>
                </a:solidFill>
              </a:rPr>
              <a:t>The Importance of Least common mechanism principle:</a:t>
            </a:r>
          </a:p>
          <a:p>
            <a:pPr algn="just">
              <a:lnSpc>
                <a:spcPct val="150000"/>
              </a:lnSpc>
            </a:pPr>
            <a:r>
              <a:rPr lang="en-US" sz="2400" dirty="0"/>
              <a:t>This principle helps:</a:t>
            </a:r>
          </a:p>
          <a:p>
            <a:pPr algn="just">
              <a:lnSpc>
                <a:spcPct val="150000"/>
              </a:lnSpc>
            </a:pPr>
            <a:endParaRPr lang="en-US" sz="2400" dirty="0"/>
          </a:p>
          <a:p>
            <a:pPr marL="457200" indent="-457200" algn="just">
              <a:lnSpc>
                <a:spcPct val="150000"/>
              </a:lnSpc>
              <a:buFont typeface="+mj-lt"/>
              <a:buAutoNum type="arabicPeriod"/>
            </a:pPr>
            <a:r>
              <a:rPr lang="en-US" sz="2400" dirty="0"/>
              <a:t>reduce the number of unintended communication paths.</a:t>
            </a:r>
          </a:p>
          <a:p>
            <a:pPr marL="457200" indent="-457200" algn="just">
              <a:lnSpc>
                <a:spcPct val="150000"/>
              </a:lnSpc>
              <a:buFont typeface="+mj-lt"/>
              <a:buAutoNum type="arabicPeriod"/>
            </a:pPr>
            <a:r>
              <a:rPr lang="en-US" sz="2400" dirty="0"/>
              <a:t>reduces the amount of hardware and software on which all users depend</a:t>
            </a:r>
          </a:p>
          <a:p>
            <a:pPr marL="457200" indent="-457200" algn="just">
              <a:lnSpc>
                <a:spcPct val="150000"/>
              </a:lnSpc>
              <a:buFont typeface="+mj-lt"/>
              <a:buAutoNum type="arabicPeriod"/>
            </a:pPr>
            <a:r>
              <a:rPr lang="en-US" sz="2400" dirty="0"/>
              <a:t>making the design easier to verify if there are any undesirable security implications.</a:t>
            </a:r>
            <a:endParaRPr lang="en-US" sz="24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9" name="مستطيل 6">
            <a:extLst>
              <a:ext uri="{FF2B5EF4-FFF2-40B4-BE49-F238E27FC236}">
                <a16:creationId xmlns:a16="http://schemas.microsoft.com/office/drawing/2014/main" id="{601D73A1-5671-4C48-9F5E-FB449606CA85}"/>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Tree>
    <p:extLst>
      <p:ext uri="{BB962C8B-B14F-4D97-AF65-F5344CB8AC3E}">
        <p14:creationId xmlns:p14="http://schemas.microsoft.com/office/powerpoint/2010/main" val="1639061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en-US" b="1" dirty="0"/>
              <a:t>Least common mechanism </a:t>
            </a:r>
            <a:r>
              <a:rPr lang="en-US" dirty="0"/>
              <a:t>means that the design should minimize the functions</a:t>
            </a:r>
          </a:p>
          <a:p>
            <a:r>
              <a:rPr lang="en-US" dirty="0"/>
              <a:t>hardware and software on which all users depend, thus making it easier to verify if</a:t>
            </a:r>
          </a:p>
          <a:p>
            <a:r>
              <a:rPr lang="en-US" dirty="0"/>
              <a:t>there are any undesirable security implications</a:t>
            </a: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195942" y="1607285"/>
            <a:ext cx="11547566" cy="4784900"/>
          </a:xfrm>
          <a:prstGeom prst="rect">
            <a:avLst/>
          </a:prstGeom>
          <a:noFill/>
        </p:spPr>
        <p:txBody>
          <a:bodyPr wrap="square" rtlCol="1">
            <a:spAutoFit/>
          </a:bodyPr>
          <a:lstStyle/>
          <a:p>
            <a:pPr marL="285750" indent="-285750" algn="just">
              <a:lnSpc>
                <a:spcPct val="150000"/>
              </a:lnSpc>
              <a:buFont typeface="Arial" panose="020B0604020202020204" pitchFamily="34" charset="0"/>
              <a:buChar char="•"/>
            </a:pPr>
            <a:r>
              <a:rPr lang="en-US" sz="2200" dirty="0"/>
              <a:t>Sharing resources provides a channel along which information can be transmitted, and so such sharing should be minimized.</a:t>
            </a:r>
          </a:p>
          <a:p>
            <a:pPr marL="285750" indent="-285750" algn="just">
              <a:lnSpc>
                <a:spcPct val="150000"/>
              </a:lnSpc>
              <a:buFont typeface="Arial" panose="020B0604020202020204" pitchFamily="34" charset="0"/>
              <a:buChar char="•"/>
            </a:pPr>
            <a:endParaRPr lang="en-US" sz="2400" dirty="0"/>
          </a:p>
          <a:p>
            <a:pPr marL="285750" indent="-285750" algn="just">
              <a:lnSpc>
                <a:spcPct val="150000"/>
              </a:lnSpc>
              <a:buFont typeface="Arial" panose="020B0604020202020204" pitchFamily="34" charset="0"/>
              <a:buChar char="•"/>
            </a:pPr>
            <a:r>
              <a:rPr lang="en-US" sz="2200" dirty="0"/>
              <a:t> In practice, if the operating system provides support for virtual machines, the operating system will enforce this privilege automatically to some degree.</a:t>
            </a:r>
          </a:p>
          <a:p>
            <a:pPr marL="285750" indent="-285750" algn="just">
              <a:lnSpc>
                <a:spcPct val="150000"/>
              </a:lnSpc>
              <a:buFont typeface="Arial" panose="020B0604020202020204" pitchFamily="34" charset="0"/>
              <a:buChar char="•"/>
            </a:pPr>
            <a:endParaRPr lang="en-US" sz="2400" dirty="0"/>
          </a:p>
          <a:p>
            <a:pPr marL="285750" indent="-285750" algn="just">
              <a:lnSpc>
                <a:spcPct val="150000"/>
              </a:lnSpc>
              <a:buFont typeface="Arial" panose="020B0604020202020204" pitchFamily="34" charset="0"/>
              <a:buChar char="•"/>
            </a:pPr>
            <a:r>
              <a:rPr lang="en-US" sz="2200" dirty="0"/>
              <a:t> Otherwise, it will provide some support (such as a virtual memory space) but not complete support (because the file system will appear as shared among several processes).</a:t>
            </a:r>
            <a:endParaRPr lang="en-US" sz="22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9" name="مستطيل 6">
            <a:extLst>
              <a:ext uri="{FF2B5EF4-FFF2-40B4-BE49-F238E27FC236}">
                <a16:creationId xmlns:a16="http://schemas.microsoft.com/office/drawing/2014/main" id="{601D73A1-5671-4C48-9F5E-FB449606CA85}"/>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Rectangle 6">
            <a:extLst>
              <a:ext uri="{FF2B5EF4-FFF2-40B4-BE49-F238E27FC236}">
                <a16:creationId xmlns:a16="http://schemas.microsoft.com/office/drawing/2014/main" id="{6C663827-B7A0-4B4F-A045-8ECAB70536DD}"/>
              </a:ext>
            </a:extLst>
          </p:cNvPr>
          <p:cNvSpPr/>
          <p:nvPr/>
        </p:nvSpPr>
        <p:spPr>
          <a:xfrm>
            <a:off x="833475" y="69994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10" name="TextBox 57">
            <a:extLst>
              <a:ext uri="{FF2B5EF4-FFF2-40B4-BE49-F238E27FC236}">
                <a16:creationId xmlns:a16="http://schemas.microsoft.com/office/drawing/2014/main" id="{12ED0440-BA31-4CFC-8AC8-61B5650BC7B3}"/>
              </a:ext>
            </a:extLst>
          </p:cNvPr>
          <p:cNvSpPr txBox="1"/>
          <p:nvPr/>
        </p:nvSpPr>
        <p:spPr>
          <a:xfrm>
            <a:off x="1173208" y="804178"/>
            <a:ext cx="9593034" cy="584775"/>
          </a:xfrm>
          <a:prstGeom prst="rect">
            <a:avLst/>
          </a:prstGeom>
          <a:noFill/>
        </p:spPr>
        <p:txBody>
          <a:bodyPr wrap="square">
            <a:spAutoFit/>
          </a:bodyPr>
          <a:lstStyle/>
          <a:p>
            <a:r>
              <a:rPr lang="en-US" sz="3200" b="1" dirty="0">
                <a:latin typeface="Sakkal Majalla" panose="02000000000000000000" pitchFamily="2" charset="-78"/>
                <a:cs typeface="Sakkal Majalla" panose="02000000000000000000" pitchFamily="2" charset="-78"/>
              </a:rPr>
              <a:t>Least common mechanism (Minimization of Implementation): </a:t>
            </a:r>
          </a:p>
        </p:txBody>
      </p:sp>
    </p:spTree>
    <p:extLst>
      <p:ext uri="{BB962C8B-B14F-4D97-AF65-F5344CB8AC3E}">
        <p14:creationId xmlns:p14="http://schemas.microsoft.com/office/powerpoint/2010/main" val="3659180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en-US" b="1" dirty="0"/>
              <a:t>Least common mechanism </a:t>
            </a:r>
            <a:r>
              <a:rPr lang="en-US" dirty="0"/>
              <a:t>means that the design should minimize the functions</a:t>
            </a:r>
          </a:p>
          <a:p>
            <a:r>
              <a:rPr lang="en-US" dirty="0"/>
              <a:t>hardware and software on which all users depend, thus making it easier to verify if</a:t>
            </a:r>
          </a:p>
          <a:p>
            <a:r>
              <a:rPr lang="en-US" dirty="0"/>
              <a:t>there are any undesirable security implications</a:t>
            </a: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195943" y="1772641"/>
            <a:ext cx="11547566" cy="4456028"/>
          </a:xfrm>
          <a:prstGeom prst="rect">
            <a:avLst/>
          </a:prstGeom>
          <a:noFill/>
        </p:spPr>
        <p:txBody>
          <a:bodyPr wrap="square" rtlCol="1">
            <a:spAutoFit/>
          </a:bodyPr>
          <a:lstStyle/>
          <a:p>
            <a:pPr marL="285750" indent="-285750" algn="just">
              <a:lnSpc>
                <a:spcPct val="150000"/>
              </a:lnSpc>
              <a:buFont typeface="Arial" panose="020B0604020202020204" pitchFamily="34" charset="0"/>
              <a:buChar char="•"/>
            </a:pPr>
            <a:r>
              <a:rPr lang="en-US" sz="2400" dirty="0">
                <a:solidFill>
                  <a:srgbClr val="FF0000"/>
                </a:solidFill>
              </a:rPr>
              <a:t>EXAMPLE</a:t>
            </a:r>
            <a:endParaRPr lang="en-US" sz="2400" dirty="0"/>
          </a:p>
          <a:p>
            <a:pPr marL="800100" lvl="1" indent="-342900" algn="just">
              <a:lnSpc>
                <a:spcPct val="150000"/>
              </a:lnSpc>
              <a:buFont typeface="Arial" panose="020B0604020202020204" pitchFamily="34" charset="0"/>
              <a:buChar char="•"/>
            </a:pPr>
            <a:r>
              <a:rPr lang="en-US" sz="2400" dirty="0"/>
              <a:t>A website provides electronic commerce services for a major company. Attackers want to deprive the company of the revenue it obtains from that website. </a:t>
            </a:r>
          </a:p>
          <a:p>
            <a:pPr marL="285750" indent="-285750" algn="just">
              <a:lnSpc>
                <a:spcPct val="150000"/>
              </a:lnSpc>
              <a:buFont typeface="Arial" panose="020B0604020202020204" pitchFamily="34" charset="0"/>
              <a:buChar char="•"/>
            </a:pPr>
            <a:endParaRPr lang="en-US" sz="2400" dirty="0"/>
          </a:p>
          <a:p>
            <a:pPr marL="800100" lvl="1" indent="-342900" algn="just">
              <a:lnSpc>
                <a:spcPct val="150000"/>
              </a:lnSpc>
              <a:buFont typeface="Arial" panose="020B0604020202020204" pitchFamily="34" charset="0"/>
              <a:buChar char="•"/>
            </a:pPr>
            <a:r>
              <a:rPr lang="en-US" sz="2400" dirty="0"/>
              <a:t>They flood the site with messages and tie up the electronic commerce services. Legitimate customers are unable to access the website and, as a result, take their business elsewhere.</a:t>
            </a:r>
            <a:endParaRPr lang="en-US" sz="24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9" name="مستطيل 6">
            <a:extLst>
              <a:ext uri="{FF2B5EF4-FFF2-40B4-BE49-F238E27FC236}">
                <a16:creationId xmlns:a16="http://schemas.microsoft.com/office/drawing/2014/main" id="{601D73A1-5671-4C48-9F5E-FB449606CA85}"/>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Rectangle 6">
            <a:extLst>
              <a:ext uri="{FF2B5EF4-FFF2-40B4-BE49-F238E27FC236}">
                <a16:creationId xmlns:a16="http://schemas.microsoft.com/office/drawing/2014/main" id="{94829CD7-D815-4396-80DA-66057B773B2B}"/>
              </a:ext>
            </a:extLst>
          </p:cNvPr>
          <p:cNvSpPr/>
          <p:nvPr/>
        </p:nvSpPr>
        <p:spPr>
          <a:xfrm>
            <a:off x="833475" y="69994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10" name="TextBox 57">
            <a:extLst>
              <a:ext uri="{FF2B5EF4-FFF2-40B4-BE49-F238E27FC236}">
                <a16:creationId xmlns:a16="http://schemas.microsoft.com/office/drawing/2014/main" id="{3A8731F5-54B3-425C-8272-5DDDDF025DF2}"/>
              </a:ext>
            </a:extLst>
          </p:cNvPr>
          <p:cNvSpPr txBox="1"/>
          <p:nvPr/>
        </p:nvSpPr>
        <p:spPr>
          <a:xfrm>
            <a:off x="1173208" y="804178"/>
            <a:ext cx="9593034" cy="584775"/>
          </a:xfrm>
          <a:prstGeom prst="rect">
            <a:avLst/>
          </a:prstGeom>
          <a:noFill/>
        </p:spPr>
        <p:txBody>
          <a:bodyPr wrap="square">
            <a:spAutoFit/>
          </a:bodyPr>
          <a:lstStyle/>
          <a:p>
            <a:r>
              <a:rPr lang="en-US" sz="3200" b="1" dirty="0">
                <a:latin typeface="Sakkal Majalla" panose="02000000000000000000" pitchFamily="2" charset="-78"/>
                <a:cs typeface="Sakkal Majalla" panose="02000000000000000000" pitchFamily="2" charset="-78"/>
              </a:rPr>
              <a:t>Least common mechanism (Minimization of Implementation): </a:t>
            </a:r>
          </a:p>
        </p:txBody>
      </p:sp>
    </p:spTree>
    <p:extLst>
      <p:ext uri="{BB962C8B-B14F-4D97-AF65-F5344CB8AC3E}">
        <p14:creationId xmlns:p14="http://schemas.microsoft.com/office/powerpoint/2010/main" val="4276408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en-US" b="1" dirty="0"/>
              <a:t>Least comm</a:t>
            </a:r>
            <a:r>
              <a:rPr lang="en-US" dirty="0"/>
              <a:t> Here, the sharing of the Internet with the attackers’ sites caused the attack</a:t>
            </a:r>
          </a:p>
          <a:p>
            <a:r>
              <a:rPr lang="en-US" dirty="0"/>
              <a:t>to succeed. The appropriate countermeasure would be to restrict the attackers’</a:t>
            </a:r>
          </a:p>
          <a:p>
            <a:r>
              <a:rPr lang="en-US" dirty="0"/>
              <a:t>access to the segment of the Internet connected to the website. Techniques for</a:t>
            </a:r>
          </a:p>
          <a:p>
            <a:r>
              <a:rPr lang="en-US" dirty="0"/>
              <a:t>doing this include proxy servers such as the Purdue SYN intermediary [1695]</a:t>
            </a:r>
          </a:p>
          <a:p>
            <a:r>
              <a:rPr lang="en-US" dirty="0"/>
              <a:t>or traf􀀀c throttling (see Section 7.4, “Availability and Network Flooding”). The</a:t>
            </a: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195943" y="1772641"/>
            <a:ext cx="11547566" cy="3903697"/>
          </a:xfrm>
          <a:prstGeom prst="rect">
            <a:avLst/>
          </a:prstGeom>
          <a:noFill/>
        </p:spPr>
        <p:txBody>
          <a:bodyPr wrap="square" rtlCol="1">
            <a:spAutoFit/>
          </a:bodyPr>
          <a:lstStyle/>
          <a:p>
            <a:pPr marL="285750" indent="-285750" algn="just">
              <a:lnSpc>
                <a:spcPct val="150000"/>
              </a:lnSpc>
              <a:buFont typeface="Arial" panose="020B0604020202020204" pitchFamily="34" charset="0"/>
              <a:buChar char="•"/>
            </a:pPr>
            <a:r>
              <a:rPr lang="en-US" sz="2400" dirty="0"/>
              <a:t>Here, the sharing of the Internet with the attackers’ sites caused the attack to succeed. The appropriate countermeasure would be to restrict the attackers’ access to the segment of the Internet connected to the website. </a:t>
            </a:r>
          </a:p>
          <a:p>
            <a:pPr algn="just">
              <a:lnSpc>
                <a:spcPct val="150000"/>
              </a:lnSpc>
            </a:pPr>
            <a:endParaRPr lang="en-US" sz="2400" dirty="0"/>
          </a:p>
          <a:p>
            <a:pPr marL="285750" indent="-285750" algn="just">
              <a:lnSpc>
                <a:spcPct val="150000"/>
              </a:lnSpc>
              <a:buFont typeface="Arial" panose="020B0604020202020204" pitchFamily="34" charset="0"/>
              <a:buChar char="•"/>
            </a:pPr>
            <a:r>
              <a:rPr lang="en-US" sz="2400" dirty="0"/>
              <a:t>Techniques for doing this include proxy servers such as the Purdue SYN intermediary or traffic throttling. The former targets suspect connections; the latter reduces the load on the relevant segment of the network indiscriminately.</a:t>
            </a:r>
          </a:p>
        </p:txBody>
      </p:sp>
      <p:sp>
        <p:nvSpPr>
          <p:cNvPr id="9" name="مستطيل 6">
            <a:extLst>
              <a:ext uri="{FF2B5EF4-FFF2-40B4-BE49-F238E27FC236}">
                <a16:creationId xmlns:a16="http://schemas.microsoft.com/office/drawing/2014/main" id="{601D73A1-5671-4C48-9F5E-FB449606CA85}"/>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Rectangle 6">
            <a:extLst>
              <a:ext uri="{FF2B5EF4-FFF2-40B4-BE49-F238E27FC236}">
                <a16:creationId xmlns:a16="http://schemas.microsoft.com/office/drawing/2014/main" id="{F54EDEEB-7D74-400B-9445-E90EE51AB552}"/>
              </a:ext>
            </a:extLst>
          </p:cNvPr>
          <p:cNvSpPr/>
          <p:nvPr/>
        </p:nvSpPr>
        <p:spPr>
          <a:xfrm>
            <a:off x="833475" y="69994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10" name="TextBox 57">
            <a:extLst>
              <a:ext uri="{FF2B5EF4-FFF2-40B4-BE49-F238E27FC236}">
                <a16:creationId xmlns:a16="http://schemas.microsoft.com/office/drawing/2014/main" id="{91CC57DA-BE84-422C-BE75-47D0492C6FB6}"/>
              </a:ext>
            </a:extLst>
          </p:cNvPr>
          <p:cNvSpPr txBox="1"/>
          <p:nvPr/>
        </p:nvSpPr>
        <p:spPr>
          <a:xfrm>
            <a:off x="1173208" y="804178"/>
            <a:ext cx="9593034" cy="1077218"/>
          </a:xfrm>
          <a:prstGeom prst="rect">
            <a:avLst/>
          </a:prstGeom>
          <a:noFill/>
        </p:spPr>
        <p:txBody>
          <a:bodyPr wrap="square">
            <a:spAutoFit/>
          </a:bodyPr>
          <a:lstStyle/>
          <a:p>
            <a:r>
              <a:rPr lang="en-US" sz="3200" b="1" dirty="0">
                <a:latin typeface="Sakkal Majalla" panose="02000000000000000000" pitchFamily="2" charset="-78"/>
                <a:cs typeface="Sakkal Majalla" panose="02000000000000000000" pitchFamily="2" charset="-78"/>
              </a:rPr>
              <a:t>Least common mechanism (Minimization of Implementation): </a:t>
            </a:r>
          </a:p>
          <a:p>
            <a:r>
              <a:rPr lang="en-US" sz="3200" b="1" dirty="0">
                <a:latin typeface="Sakkal Majalla" panose="02000000000000000000" pitchFamily="2" charset="-78"/>
                <a:cs typeface="Sakkal Majalla" panose="02000000000000000000" pitchFamily="2" charset="-78"/>
              </a:rPr>
              <a:t>.</a:t>
            </a:r>
          </a:p>
        </p:txBody>
      </p:sp>
    </p:spTree>
    <p:extLst>
      <p:ext uri="{BB962C8B-B14F-4D97-AF65-F5344CB8AC3E}">
        <p14:creationId xmlns:p14="http://schemas.microsoft.com/office/powerpoint/2010/main" val="500608522"/>
      </p:ext>
    </p:extLst>
  </p:cSld>
  <p:clrMapOvr>
    <a:masterClrMapping/>
  </p:clrMapOvr>
</p:sld>
</file>

<file path=ppt/theme/theme1.xml><?xml version="1.0" encoding="utf-8"?>
<a:theme xmlns:a="http://schemas.openxmlformats.org/drawingml/2006/main" name="أطلس">
  <a:themeElements>
    <a:clrScheme name="مخصص 6">
      <a:dk1>
        <a:sysClr val="windowText" lastClr="000000"/>
      </a:dk1>
      <a:lt1>
        <a:sysClr val="window" lastClr="FFFFFF"/>
      </a:lt1>
      <a:dk2>
        <a:srgbClr val="444D26"/>
      </a:dk2>
      <a:lt2>
        <a:srgbClr val="FEFAC9"/>
      </a:lt2>
      <a:accent1>
        <a:srgbClr val="546668"/>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otalTime>966</TotalTime>
  <Words>1609</Words>
  <Application>Microsoft Office PowerPoint</Application>
  <PresentationFormat>Widescreen</PresentationFormat>
  <Paragraphs>129</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SimSun</vt:lpstr>
      <vt:lpstr>Arial</vt:lpstr>
      <vt:lpstr>Calibri Light</vt:lpstr>
      <vt:lpstr>Rockwell</vt:lpstr>
      <vt:lpstr>Sakkal Majalla</vt:lpstr>
      <vt:lpstr>Tahoma</vt:lpstr>
      <vt:lpstr>Times New Roman</vt:lpstr>
      <vt:lpstr>Wingdings</vt:lpstr>
      <vt:lpstr>أطلس</vt:lpstr>
      <vt:lpstr>CYS 1212 Cybersecurity Design Principles  Lecture 2– Part 2  Least common mechanism (Minimization of Implementation) </vt:lpstr>
      <vt:lpstr>PowerPoint Presentation</vt:lpstr>
      <vt:lpstr>PowerPoint Presentation</vt:lpstr>
      <vt:lpstr>Least common mechanism (Minimization of Implementation)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of Part 2 of Lecture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Saad Aloteibi</dc:creator>
  <cp:lastModifiedBy>Mohammed Zakariah</cp:lastModifiedBy>
  <cp:revision>136</cp:revision>
  <dcterms:created xsi:type="dcterms:W3CDTF">2022-12-06T06:05:56Z</dcterms:created>
  <dcterms:modified xsi:type="dcterms:W3CDTF">2025-01-21T08:22:36Z</dcterms:modified>
</cp:coreProperties>
</file>