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79" r:id="rId3"/>
    <p:sldId id="391" r:id="rId4"/>
    <p:sldId id="257" r:id="rId5"/>
    <p:sldId id="404" r:id="rId6"/>
    <p:sldId id="259" r:id="rId7"/>
    <p:sldId id="405" r:id="rId8"/>
    <p:sldId id="406" r:id="rId9"/>
    <p:sldId id="407" r:id="rId10"/>
    <p:sldId id="408" r:id="rId11"/>
    <p:sldId id="399" r:id="rId12"/>
    <p:sldId id="401" r:id="rId13"/>
    <p:sldId id="258" r:id="rId14"/>
    <p:sldId id="262" r:id="rId15"/>
    <p:sldId id="400" r:id="rId16"/>
    <p:sldId id="264" r:id="rId17"/>
    <p:sldId id="393" r:id="rId18"/>
    <p:sldId id="402" r:id="rId19"/>
    <p:sldId id="403" r:id="rId20"/>
    <p:sldId id="396" r:id="rId21"/>
    <p:sldId id="398" r:id="rId22"/>
    <p:sldId id="409" r:id="rId23"/>
    <p:sldId id="364" r:id="rId24"/>
    <p:sldId id="32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08649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Date Placeholder 4"/>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a:xfrm>
            <a:off x="804672" y="6227064"/>
            <a:ext cx="5942203"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a:xfrm>
            <a:off x="5828377"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18124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089608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518486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 name="Content Placeholder 2"/>
          <p:cNvSpPr>
            <a:spLocks noGrp="1"/>
          </p:cNvSpPr>
          <p:nvPr>
            <p:ph idx="1"/>
          </p:nvPr>
        </p:nvSpPr>
        <p:spPr>
          <a:xfrm>
            <a:off x="5118447" y="803186"/>
            <a:ext cx="6281873" cy="5248622"/>
          </a:xfrm>
        </p:spPr>
        <p:txBody>
          <a:bodyPr anchor="ctr"/>
          <a:lstStyle/>
          <a:p>
            <a:pPr lvl="0"/>
            <a:r>
              <a:rPr lang="ar-SA" dirty="0"/>
              <a:t>حرر أنماط نص الشكل الرئيسي</a:t>
            </a:r>
          </a:p>
          <a:p>
            <a:pPr lvl="1"/>
            <a:r>
              <a:rPr lang="ar-SA" dirty="0"/>
              <a:t>المستوى الثاني</a:t>
            </a:r>
          </a:p>
          <a:p>
            <a:pPr lvl="2"/>
            <a:r>
              <a:rPr lang="ar-SA" dirty="0"/>
              <a:t>المستوى الثالث</a:t>
            </a:r>
          </a:p>
          <a:p>
            <a:pPr lvl="3"/>
            <a:r>
              <a:rPr lang="ar-SA" dirty="0"/>
              <a:t>المستوى الرابع</a:t>
            </a:r>
          </a:p>
          <a:p>
            <a:pPr lvl="4"/>
            <a:r>
              <a:rPr lang="ar-SA" dirty="0"/>
              <a:t>المستوى الخامس</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4041135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2908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31080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مقارنة">
    <p:spTree>
      <p:nvGrpSpPr>
        <p:cNvPr id="1" name=""/>
        <p:cNvGrpSpPr/>
        <p:nvPr/>
      </p:nvGrpSpPr>
      <p:grpSpPr>
        <a:xfrm>
          <a:off x="0" y="0"/>
          <a:ext cx="0" cy="0"/>
          <a:chOff x="0" y="0"/>
          <a:chExt cx="0" cy="0"/>
        </a:xfrm>
      </p:grpSpPr>
      <p:grpSp>
        <p:nvGrpSpPr>
          <p:cNvPr id="39" name="Group 38"/>
          <p:cNvGrpSpPr/>
          <p:nvPr/>
        </p:nvGrpSpPr>
        <p:grpSpPr>
          <a:xfrm flipH="1">
            <a:off x="0"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7" name="Date Placeholder 6"/>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8" name="Footer Placeholder 7"/>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9" name="Slide Number Placeholder 8"/>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3494614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عنوان فقط">
    <p:spTree>
      <p:nvGrpSpPr>
        <p:cNvPr id="1" name=""/>
        <p:cNvGrpSpPr/>
        <p:nvPr/>
      </p:nvGrpSpPr>
      <p:grpSpPr>
        <a:xfrm>
          <a:off x="0" y="0"/>
          <a:ext cx="0" cy="0"/>
          <a:chOff x="0" y="0"/>
          <a:chExt cx="0" cy="0"/>
        </a:xfrm>
      </p:grpSpPr>
      <p:grpSp>
        <p:nvGrpSpPr>
          <p:cNvPr id="77" name="Group 76"/>
          <p:cNvGrpSpPr/>
          <p:nvPr/>
        </p:nvGrpSpPr>
        <p:grpSpPr>
          <a:xfrm flipH="1">
            <a:off x="0"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Footer Placeholder 3"/>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32" name="Flowchart: Delay 10">
            <a:extLst>
              <a:ext uri="{FF2B5EF4-FFF2-40B4-BE49-F238E27FC236}">
                <a16:creationId xmlns:a16="http://schemas.microsoft.com/office/drawing/2014/main" id="{530DC4B3-57F0-4275-AF6C-960710CEFC52}"/>
              </a:ext>
            </a:extLst>
          </p:cNvPr>
          <p:cNvSpPr/>
          <p:nvPr userDrawn="1"/>
        </p:nvSpPr>
        <p:spPr>
          <a:xfrm>
            <a:off x="-1" y="0"/>
            <a:ext cx="3930651" cy="6868633"/>
          </a:xfrm>
          <a:custGeom>
            <a:avLst/>
            <a:gdLst>
              <a:gd name="connsiteX0" fmla="*/ 0 w 2913321"/>
              <a:gd name="connsiteY0" fmla="*/ 0 h 6858000"/>
              <a:gd name="connsiteX1" fmla="*/ 1456661 w 2913321"/>
              <a:gd name="connsiteY1" fmla="*/ 0 h 6858000"/>
              <a:gd name="connsiteX2" fmla="*/ 2913322 w 2913321"/>
              <a:gd name="connsiteY2" fmla="*/ 3429000 h 6858000"/>
              <a:gd name="connsiteX3" fmla="*/ 1456661 w 2913321"/>
              <a:gd name="connsiteY3" fmla="*/ 6858000 h 6858000"/>
              <a:gd name="connsiteX4" fmla="*/ 0 w 2913321"/>
              <a:gd name="connsiteY4" fmla="*/ 6858000 h 6858000"/>
              <a:gd name="connsiteX5" fmla="*/ 0 w 2913321"/>
              <a:gd name="connsiteY5" fmla="*/ 0 h 6858000"/>
              <a:gd name="connsiteX0" fmla="*/ 0 w 2935089"/>
              <a:gd name="connsiteY0" fmla="*/ 0 h 6858000"/>
              <a:gd name="connsiteX1" fmla="*/ 457201 w 2935089"/>
              <a:gd name="connsiteY1" fmla="*/ 0 h 6858000"/>
              <a:gd name="connsiteX2" fmla="*/ 2913322 w 2935089"/>
              <a:gd name="connsiteY2" fmla="*/ 3429000 h 6858000"/>
              <a:gd name="connsiteX3" fmla="*/ 1456661 w 2935089"/>
              <a:gd name="connsiteY3" fmla="*/ 6858000 h 6858000"/>
              <a:gd name="connsiteX4" fmla="*/ 0 w 2935089"/>
              <a:gd name="connsiteY4" fmla="*/ 6858000 h 6858000"/>
              <a:gd name="connsiteX5" fmla="*/ 0 w 2935089"/>
              <a:gd name="connsiteY5" fmla="*/ 0 h 6858000"/>
              <a:gd name="connsiteX0" fmla="*/ 0 w 2914459"/>
              <a:gd name="connsiteY0" fmla="*/ 0 h 6868633"/>
              <a:gd name="connsiteX1" fmla="*/ 457201 w 2914459"/>
              <a:gd name="connsiteY1" fmla="*/ 0 h 6868633"/>
              <a:gd name="connsiteX2" fmla="*/ 2913322 w 2914459"/>
              <a:gd name="connsiteY2" fmla="*/ 3429000 h 6868633"/>
              <a:gd name="connsiteX3" fmla="*/ 148856 w 2914459"/>
              <a:gd name="connsiteY3" fmla="*/ 6868633 h 6868633"/>
              <a:gd name="connsiteX4" fmla="*/ 0 w 2914459"/>
              <a:gd name="connsiteY4" fmla="*/ 6858000 h 6868633"/>
              <a:gd name="connsiteX5" fmla="*/ 0 w 2914459"/>
              <a:gd name="connsiteY5" fmla="*/ 0 h 6868633"/>
              <a:gd name="connsiteX0" fmla="*/ 0 w 3371423"/>
              <a:gd name="connsiteY0" fmla="*/ 0 h 6868633"/>
              <a:gd name="connsiteX1" fmla="*/ 457201 w 3371423"/>
              <a:gd name="connsiteY1" fmla="*/ 0 h 6868633"/>
              <a:gd name="connsiteX2" fmla="*/ 3370522 w 3371423"/>
              <a:gd name="connsiteY2" fmla="*/ 3450265 h 6868633"/>
              <a:gd name="connsiteX3" fmla="*/ 148856 w 3371423"/>
              <a:gd name="connsiteY3" fmla="*/ 6868633 h 6868633"/>
              <a:gd name="connsiteX4" fmla="*/ 0 w 3371423"/>
              <a:gd name="connsiteY4" fmla="*/ 6858000 h 6868633"/>
              <a:gd name="connsiteX5" fmla="*/ 0 w 3371423"/>
              <a:gd name="connsiteY5" fmla="*/ 0 h 6868633"/>
              <a:gd name="connsiteX0" fmla="*/ 0 w 3370684"/>
              <a:gd name="connsiteY0" fmla="*/ 0 h 6868633"/>
              <a:gd name="connsiteX1" fmla="*/ 457201 w 3370684"/>
              <a:gd name="connsiteY1" fmla="*/ 0 h 6868633"/>
              <a:gd name="connsiteX2" fmla="*/ 3370522 w 3370684"/>
              <a:gd name="connsiteY2" fmla="*/ 3450265 h 6868633"/>
              <a:gd name="connsiteX3" fmla="*/ 148856 w 3370684"/>
              <a:gd name="connsiteY3" fmla="*/ 6868633 h 6868633"/>
              <a:gd name="connsiteX4" fmla="*/ 0 w 3370684"/>
              <a:gd name="connsiteY4" fmla="*/ 6858000 h 6868633"/>
              <a:gd name="connsiteX5" fmla="*/ 0 w 3370684"/>
              <a:gd name="connsiteY5" fmla="*/ 0 h 686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0684" h="6868633">
                <a:moveTo>
                  <a:pt x="0" y="0"/>
                </a:moveTo>
                <a:lnTo>
                  <a:pt x="457201" y="0"/>
                </a:lnTo>
                <a:cubicBezTo>
                  <a:pt x="1261693" y="0"/>
                  <a:pt x="3347485" y="1061483"/>
                  <a:pt x="3370522" y="3450265"/>
                </a:cubicBezTo>
                <a:cubicBezTo>
                  <a:pt x="3393559" y="5839047"/>
                  <a:pt x="953348" y="6868633"/>
                  <a:pt x="148856" y="6868633"/>
                </a:cubicBezTo>
                <a:lnTo>
                  <a:pt x="0" y="6858000"/>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630845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C9C9AC32-DF2D-4CEF-A6CF-B34A2716D76E}"/>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smtClean="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Footer Placeholder 3">
            <a:extLst>
              <a:ext uri="{FF2B5EF4-FFF2-40B4-BE49-F238E27FC236}">
                <a16:creationId xmlns:a16="http://schemas.microsoft.com/office/drawing/2014/main" id="{99AFB578-A5E3-4921-AA46-FD65CD36E55B}"/>
              </a:ext>
            </a:extLst>
          </p:cNvPr>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Slide Number Placeholder 4">
            <a:extLst>
              <a:ext uri="{FF2B5EF4-FFF2-40B4-BE49-F238E27FC236}">
                <a16:creationId xmlns:a16="http://schemas.microsoft.com/office/drawing/2014/main" id="{933ACC61-559F-4B5D-8734-C1F414B7E1D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smtClean="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11" name="Flowchart: Delay 10">
            <a:extLst>
              <a:ext uri="{FF2B5EF4-FFF2-40B4-BE49-F238E27FC236}">
                <a16:creationId xmlns:a16="http://schemas.microsoft.com/office/drawing/2014/main" id="{BA8A894D-5FE1-4F98-9DF4-9F91D8B46DAA}"/>
              </a:ext>
            </a:extLst>
          </p:cNvPr>
          <p:cNvSpPr/>
          <p:nvPr userDrawn="1"/>
        </p:nvSpPr>
        <p:spPr>
          <a:xfrm>
            <a:off x="0" y="0"/>
            <a:ext cx="3370684" cy="6868633"/>
          </a:xfrm>
          <a:custGeom>
            <a:avLst/>
            <a:gdLst>
              <a:gd name="connsiteX0" fmla="*/ 0 w 2913321"/>
              <a:gd name="connsiteY0" fmla="*/ 0 h 6858000"/>
              <a:gd name="connsiteX1" fmla="*/ 1456661 w 2913321"/>
              <a:gd name="connsiteY1" fmla="*/ 0 h 6858000"/>
              <a:gd name="connsiteX2" fmla="*/ 2913322 w 2913321"/>
              <a:gd name="connsiteY2" fmla="*/ 3429000 h 6858000"/>
              <a:gd name="connsiteX3" fmla="*/ 1456661 w 2913321"/>
              <a:gd name="connsiteY3" fmla="*/ 6858000 h 6858000"/>
              <a:gd name="connsiteX4" fmla="*/ 0 w 2913321"/>
              <a:gd name="connsiteY4" fmla="*/ 6858000 h 6858000"/>
              <a:gd name="connsiteX5" fmla="*/ 0 w 2913321"/>
              <a:gd name="connsiteY5" fmla="*/ 0 h 6858000"/>
              <a:gd name="connsiteX0" fmla="*/ 0 w 2935089"/>
              <a:gd name="connsiteY0" fmla="*/ 0 h 6858000"/>
              <a:gd name="connsiteX1" fmla="*/ 457201 w 2935089"/>
              <a:gd name="connsiteY1" fmla="*/ 0 h 6858000"/>
              <a:gd name="connsiteX2" fmla="*/ 2913322 w 2935089"/>
              <a:gd name="connsiteY2" fmla="*/ 3429000 h 6858000"/>
              <a:gd name="connsiteX3" fmla="*/ 1456661 w 2935089"/>
              <a:gd name="connsiteY3" fmla="*/ 6858000 h 6858000"/>
              <a:gd name="connsiteX4" fmla="*/ 0 w 2935089"/>
              <a:gd name="connsiteY4" fmla="*/ 6858000 h 6858000"/>
              <a:gd name="connsiteX5" fmla="*/ 0 w 2935089"/>
              <a:gd name="connsiteY5" fmla="*/ 0 h 6858000"/>
              <a:gd name="connsiteX0" fmla="*/ 0 w 2914459"/>
              <a:gd name="connsiteY0" fmla="*/ 0 h 6868633"/>
              <a:gd name="connsiteX1" fmla="*/ 457201 w 2914459"/>
              <a:gd name="connsiteY1" fmla="*/ 0 h 6868633"/>
              <a:gd name="connsiteX2" fmla="*/ 2913322 w 2914459"/>
              <a:gd name="connsiteY2" fmla="*/ 3429000 h 6868633"/>
              <a:gd name="connsiteX3" fmla="*/ 148856 w 2914459"/>
              <a:gd name="connsiteY3" fmla="*/ 6868633 h 6868633"/>
              <a:gd name="connsiteX4" fmla="*/ 0 w 2914459"/>
              <a:gd name="connsiteY4" fmla="*/ 6858000 h 6868633"/>
              <a:gd name="connsiteX5" fmla="*/ 0 w 2914459"/>
              <a:gd name="connsiteY5" fmla="*/ 0 h 6868633"/>
              <a:gd name="connsiteX0" fmla="*/ 0 w 3371423"/>
              <a:gd name="connsiteY0" fmla="*/ 0 h 6868633"/>
              <a:gd name="connsiteX1" fmla="*/ 457201 w 3371423"/>
              <a:gd name="connsiteY1" fmla="*/ 0 h 6868633"/>
              <a:gd name="connsiteX2" fmla="*/ 3370522 w 3371423"/>
              <a:gd name="connsiteY2" fmla="*/ 3450265 h 6868633"/>
              <a:gd name="connsiteX3" fmla="*/ 148856 w 3371423"/>
              <a:gd name="connsiteY3" fmla="*/ 6868633 h 6868633"/>
              <a:gd name="connsiteX4" fmla="*/ 0 w 3371423"/>
              <a:gd name="connsiteY4" fmla="*/ 6858000 h 6868633"/>
              <a:gd name="connsiteX5" fmla="*/ 0 w 3371423"/>
              <a:gd name="connsiteY5" fmla="*/ 0 h 6868633"/>
              <a:gd name="connsiteX0" fmla="*/ 0 w 3370684"/>
              <a:gd name="connsiteY0" fmla="*/ 0 h 6868633"/>
              <a:gd name="connsiteX1" fmla="*/ 457201 w 3370684"/>
              <a:gd name="connsiteY1" fmla="*/ 0 h 6868633"/>
              <a:gd name="connsiteX2" fmla="*/ 3370522 w 3370684"/>
              <a:gd name="connsiteY2" fmla="*/ 3450265 h 6868633"/>
              <a:gd name="connsiteX3" fmla="*/ 148856 w 3370684"/>
              <a:gd name="connsiteY3" fmla="*/ 6868633 h 6868633"/>
              <a:gd name="connsiteX4" fmla="*/ 0 w 3370684"/>
              <a:gd name="connsiteY4" fmla="*/ 6858000 h 6868633"/>
              <a:gd name="connsiteX5" fmla="*/ 0 w 3370684"/>
              <a:gd name="connsiteY5" fmla="*/ 0 h 6868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70684" h="6868633">
                <a:moveTo>
                  <a:pt x="0" y="0"/>
                </a:moveTo>
                <a:lnTo>
                  <a:pt x="457201" y="0"/>
                </a:lnTo>
                <a:cubicBezTo>
                  <a:pt x="1261693" y="0"/>
                  <a:pt x="3347485" y="1061483"/>
                  <a:pt x="3370522" y="3450265"/>
                </a:cubicBezTo>
                <a:cubicBezTo>
                  <a:pt x="3393559" y="5839047"/>
                  <a:pt x="953348" y="6868633"/>
                  <a:pt x="148856" y="6868633"/>
                </a:cubicBezTo>
                <a:lnTo>
                  <a:pt x="0" y="6858000"/>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846316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3" name="Footer Placeholder 2"/>
          <p:cNvSpPr>
            <a:spLocks noGrp="1"/>
          </p:cNvSpPr>
          <p:nvPr>
            <p:ph type="ftr" sz="quarter" idx="11"/>
          </p:nvPr>
        </p:nvSpPr>
        <p:spPr>
          <a:xfrm>
            <a:off x="804672" y="6227064"/>
            <a:ext cx="10588752"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4" name="Slide Number Placeholder 3"/>
          <p:cNvSpPr>
            <a:spLocks noGrp="1"/>
          </p:cNvSpPr>
          <p:nvPr>
            <p:ph type="sldNum" sz="quarter" idx="12"/>
          </p:nvPr>
        </p:nvSpPr>
        <p:spPr>
          <a:xfrm>
            <a:off x="10469880" y="320040"/>
            <a:ext cx="914400" cy="320040"/>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grpSp>
        <p:nvGrpSpPr>
          <p:cNvPr id="5" name="Group 4">
            <a:extLst>
              <a:ext uri="{FF2B5EF4-FFF2-40B4-BE49-F238E27FC236}">
                <a16:creationId xmlns:a16="http://schemas.microsoft.com/office/drawing/2014/main" id="{7205C3EB-E067-429F-A6EE-0F6C7D489CDD}"/>
              </a:ext>
            </a:extLst>
          </p:cNvPr>
          <p:cNvGrpSpPr/>
          <p:nvPr userDrawn="1"/>
        </p:nvGrpSpPr>
        <p:grpSpPr>
          <a:xfrm>
            <a:off x="504497" y="1082566"/>
            <a:ext cx="11067393" cy="5076496"/>
            <a:chOff x="504497" y="1082566"/>
            <a:chExt cx="11067393" cy="5076496"/>
          </a:xfrm>
        </p:grpSpPr>
        <p:sp>
          <p:nvSpPr>
            <p:cNvPr id="6" name="Rectangle 5">
              <a:extLst>
                <a:ext uri="{FF2B5EF4-FFF2-40B4-BE49-F238E27FC236}">
                  <a16:creationId xmlns:a16="http://schemas.microsoft.com/office/drawing/2014/main" id="{EF1178E9-1E90-43B6-BADB-C453A5DA8CD8}"/>
                </a:ext>
              </a:extLst>
            </p:cNvPr>
            <p:cNvSpPr/>
            <p:nvPr/>
          </p:nvSpPr>
          <p:spPr>
            <a:xfrm>
              <a:off x="504497" y="1082566"/>
              <a:ext cx="11067393" cy="5076496"/>
            </a:xfrm>
            <a:prstGeom prst="rect">
              <a:avLst/>
            </a:prstGeom>
            <a:solidFill>
              <a:schemeClr val="bg1">
                <a:lumMod val="85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7" name="Rectangle 6">
              <a:extLst>
                <a:ext uri="{FF2B5EF4-FFF2-40B4-BE49-F238E27FC236}">
                  <a16:creationId xmlns:a16="http://schemas.microsoft.com/office/drawing/2014/main" id="{41CDC70B-3B54-4C10-8D11-ECB5EA9887CB}"/>
                </a:ext>
              </a:extLst>
            </p:cNvPr>
            <p:cNvSpPr/>
            <p:nvPr/>
          </p:nvSpPr>
          <p:spPr>
            <a:xfrm>
              <a:off x="819807" y="1355835"/>
              <a:ext cx="10436772" cy="4562178"/>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Rockwell" panose="02060603020205020403"/>
                <a:ea typeface="+mn-ea"/>
                <a:cs typeface="+mn-cs"/>
              </a:endParaRPr>
            </a:p>
          </p:txBody>
        </p:sp>
        <p:sp>
          <p:nvSpPr>
            <p:cNvPr id="8" name="Isosceles Triangle 7">
              <a:extLst>
                <a:ext uri="{FF2B5EF4-FFF2-40B4-BE49-F238E27FC236}">
                  <a16:creationId xmlns:a16="http://schemas.microsoft.com/office/drawing/2014/main" id="{ACBD8AD9-7C98-4E03-9400-3212125C5BC6}"/>
                </a:ext>
              </a:extLst>
            </p:cNvPr>
            <p:cNvSpPr/>
            <p:nvPr/>
          </p:nvSpPr>
          <p:spPr>
            <a:xfrm>
              <a:off x="504497" y="3268717"/>
              <a:ext cx="4424855" cy="2890345"/>
            </a:xfrm>
            <a:prstGeom prst="triangle">
              <a:avLst>
                <a:gd name="adj" fmla="val 0"/>
              </a:avLst>
            </a:prstGeom>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pSp>
    </p:spTree>
    <p:extLst>
      <p:ext uri="{BB962C8B-B14F-4D97-AF65-F5344CB8AC3E}">
        <p14:creationId xmlns:p14="http://schemas.microsoft.com/office/powerpoint/2010/main" val="795385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Footer Placeholder 5"/>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2633630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48A87A34-81AB-432B-8DAE-1953F412C126}" type="datetimeFigureOut">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1/21/2025</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6D22F896-40B5-4ADD-8801-0D06FADFA095}" type="slidenum">
              <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prstClr val="black">
                  <a:tint val="75000"/>
                </a:prstClr>
              </a:solidFill>
              <a:effectLst/>
              <a:uLnTx/>
              <a:uFillTx/>
              <a:latin typeface="Rockwell" panose="02060603020205020403"/>
              <a:ea typeface="+mn-ea"/>
              <a:cs typeface="+mn-cs"/>
            </a:endParaRPr>
          </a:p>
        </p:txBody>
      </p:sp>
    </p:spTree>
    <p:extLst>
      <p:ext uri="{BB962C8B-B14F-4D97-AF65-F5344CB8AC3E}">
        <p14:creationId xmlns:p14="http://schemas.microsoft.com/office/powerpoint/2010/main" val="194952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1"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C667C2-5917-478C-B32D-4431786A6649}"/>
              </a:ext>
            </a:extLst>
          </p:cNvPr>
          <p:cNvSpPr>
            <a:spLocks noGrp="1"/>
          </p:cNvSpPr>
          <p:nvPr>
            <p:ph type="ctrTitle"/>
          </p:nvPr>
        </p:nvSpPr>
        <p:spPr>
          <a:xfrm>
            <a:off x="1756042" y="2554635"/>
            <a:ext cx="8679915" cy="1748729"/>
          </a:xfrm>
        </p:spPr>
        <p:txBody>
          <a:bodyPr anchor="ctr">
            <a:noAutofit/>
          </a:bodyPr>
          <a:lstStyle/>
          <a:p>
            <a:pPr rtl="0"/>
            <a:r>
              <a:rPr lang="en-US" sz="3600" b="1" kern="0" dirty="0">
                <a:solidFill>
                  <a:schemeClr val="bg1"/>
                </a:solidFill>
                <a:latin typeface="Sakkal Majalla"/>
                <a:cs typeface="Sakkal Majalla"/>
              </a:rPr>
              <a:t> CYS 1212</a:t>
            </a:r>
            <a:br>
              <a:rPr lang="ar-SA" sz="3600" b="1" kern="0" dirty="0">
                <a:solidFill>
                  <a:schemeClr val="bg1"/>
                </a:solidFill>
                <a:latin typeface="Sakkal Majalla" panose="02000000000000000000" pitchFamily="2" charset="-78"/>
                <a:cs typeface="Sakkal Majalla" panose="02000000000000000000" pitchFamily="2" charset="-78"/>
              </a:rPr>
            </a:br>
            <a:r>
              <a:rPr lang="en-US" sz="3600" b="1" kern="0" dirty="0">
                <a:solidFill>
                  <a:schemeClr val="bg1"/>
                </a:solidFill>
                <a:latin typeface="Sakkal Majalla"/>
                <a:cs typeface="Sakkal Majalla"/>
              </a:rPr>
              <a:t>Cybersecurity Design Principles</a:t>
            </a:r>
            <a:br>
              <a:rPr lang="en-US" sz="3600" b="1" kern="0" dirty="0">
                <a:solidFill>
                  <a:schemeClr val="bg1"/>
                </a:solidFill>
                <a:latin typeface="Sakkal Majalla" panose="02000000000000000000" pitchFamily="2" charset="-78"/>
                <a:cs typeface="Sakkal Majalla" panose="02000000000000000000" pitchFamily="2" charset="-78"/>
              </a:rPr>
            </a:br>
            <a:br>
              <a:rPr lang="ar-SA" sz="3600" b="1" kern="0" dirty="0">
                <a:solidFill>
                  <a:schemeClr val="bg1"/>
                </a:solidFill>
                <a:latin typeface="Sakkal Majalla" panose="02000000000000000000" pitchFamily="2" charset="-78"/>
                <a:cs typeface="Sakkal Majalla" panose="02000000000000000000" pitchFamily="2" charset="-78"/>
              </a:rPr>
            </a:br>
            <a:r>
              <a:rPr lang="en-US" sz="3600" b="1" kern="0" dirty="0">
                <a:solidFill>
                  <a:schemeClr val="bg1"/>
                </a:solidFill>
                <a:latin typeface="Sakkal Majalla"/>
                <a:cs typeface="Sakkal Majalla"/>
              </a:rPr>
              <a:t>Lecture 1 – Part 2</a:t>
            </a:r>
            <a:br>
              <a:rPr lang="ar-SA" sz="3600" b="1" kern="0" dirty="0">
                <a:solidFill>
                  <a:schemeClr val="bg1"/>
                </a:solidFill>
                <a:latin typeface="Sakkal Majalla"/>
                <a:cs typeface="Sakkal Majalla"/>
              </a:rPr>
            </a:br>
            <a:br>
              <a:rPr lang="ar-SA" sz="3600" b="1" kern="0" dirty="0">
                <a:solidFill>
                  <a:schemeClr val="bg1"/>
                </a:solidFill>
                <a:latin typeface="Sakkal Majalla" panose="02000000000000000000" pitchFamily="2" charset="-78"/>
                <a:cs typeface="Sakkal Majalla" panose="02000000000000000000" pitchFamily="2" charset="-78"/>
              </a:rPr>
            </a:br>
            <a:r>
              <a:rPr lang="en-GB" sz="3600" b="1" kern="0" dirty="0">
                <a:solidFill>
                  <a:schemeClr val="bg1"/>
                </a:solidFill>
                <a:latin typeface="Sakkal Majalla" panose="02000000000000000000" pitchFamily="2" charset="-78"/>
                <a:cs typeface="Sakkal Majalla" panose="02000000000000000000" pitchFamily="2" charset="-78"/>
              </a:rPr>
              <a:t>Separation of </a:t>
            </a:r>
            <a:r>
              <a:rPr lang="en-US" sz="3600" b="1" dirty="0">
                <a:latin typeface="Sakkal Majalla" panose="02000000000000000000" pitchFamily="2" charset="-78"/>
                <a:cs typeface="Sakkal Majalla" panose="02000000000000000000" pitchFamily="2" charset="-78"/>
              </a:rPr>
              <a:t>Privileges and Duties (</a:t>
            </a:r>
            <a:r>
              <a:rPr lang="ar-DZ" sz="3600" b="1" dirty="0">
                <a:latin typeface="Sakkal Majalla" panose="02000000000000000000" pitchFamily="2" charset="-78"/>
                <a:cs typeface="Sakkal Majalla" panose="02000000000000000000" pitchFamily="2" charset="-78"/>
              </a:rPr>
              <a:t>فصل الامتيازات والواجبات</a:t>
            </a:r>
            <a:r>
              <a:rPr lang="en-US" sz="3600" b="1" dirty="0">
                <a:latin typeface="Sakkal Majalla" panose="02000000000000000000" pitchFamily="2" charset="-78"/>
                <a:cs typeface="Sakkal Majalla" panose="02000000000000000000" pitchFamily="2" charset="-78"/>
              </a:rPr>
              <a:t>)</a:t>
            </a:r>
            <a:endParaRPr lang="ar-SA" sz="3600" b="1" kern="0" dirty="0">
              <a:solidFill>
                <a:schemeClr val="bg1"/>
              </a:solidFill>
              <a:latin typeface="Sakkal Majalla"/>
              <a:cs typeface="Sakkal Majalla"/>
            </a:endParaRPr>
          </a:p>
        </p:txBody>
      </p:sp>
      <p:pic>
        <p:nvPicPr>
          <p:cNvPr id="4" name="Picture 15">
            <a:extLst>
              <a:ext uri="{FF2B5EF4-FFF2-40B4-BE49-F238E27FC236}">
                <a16:creationId xmlns:a16="http://schemas.microsoft.com/office/drawing/2014/main" id="{AF838472-B53A-49C3-8F80-A3519617703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مستطيل 6">
            <a:extLst>
              <a:ext uri="{FF2B5EF4-FFF2-40B4-BE49-F238E27FC236}">
                <a16:creationId xmlns:a16="http://schemas.microsoft.com/office/drawing/2014/main" id="{CCC7792D-0D6F-4DF3-970D-6A4D9081F2B2}"/>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4256555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643285"/>
            <a:ext cx="11547566" cy="4940263"/>
          </a:xfrm>
          <a:prstGeom prst="rect">
            <a:avLst/>
          </a:prstGeom>
          <a:noFill/>
        </p:spPr>
        <p:txBody>
          <a:bodyPr wrap="square" rtlCol="1">
            <a:spAutoFit/>
          </a:bodyPr>
          <a:lstStyle/>
          <a:p>
            <a:pPr marL="342900" indent="-342900" algn="just">
              <a:buFont typeface="Arial" panose="020B0604020202020204" pitchFamily="34" charset="0"/>
              <a:buChar char="•"/>
            </a:pPr>
            <a:r>
              <a:rPr lang="en-GB" sz="2200" b="1" dirty="0">
                <a:solidFill>
                  <a:prstClr val="black"/>
                </a:solidFill>
                <a:ea typeface="Tahoma" panose="020B0604030504040204" pitchFamily="34" charset="0"/>
                <a:cs typeface="Tahoma" panose="020B0604030504040204" pitchFamily="34" charset="0"/>
              </a:rPr>
              <a:t>Supervision and Oversight</a:t>
            </a:r>
          </a:p>
          <a:p>
            <a:pPr marL="800100" lvl="1" indent="-342900" algn="just">
              <a:buFont typeface="Arial" panose="020B0604020202020204" pitchFamily="34" charset="0"/>
              <a:buChar char="•"/>
            </a:pPr>
            <a:r>
              <a:rPr lang="en-GB" sz="2200" b="1" dirty="0">
                <a:solidFill>
                  <a:prstClr val="black"/>
                </a:solidFill>
                <a:ea typeface="Tahoma" panose="020B0604030504040204" pitchFamily="34" charset="0"/>
                <a:cs typeface="Tahoma" panose="020B0604030504040204" pitchFamily="34" charset="0"/>
              </a:rPr>
              <a:t>Management Review: </a:t>
            </a:r>
            <a:r>
              <a:rPr lang="en-GB" sz="2200" dirty="0">
                <a:solidFill>
                  <a:prstClr val="black"/>
                </a:solidFill>
                <a:ea typeface="Tahoma" panose="020B0604030504040204" pitchFamily="34" charset="0"/>
                <a:cs typeface="Tahoma" panose="020B0604030504040204" pitchFamily="34" charset="0"/>
              </a:rPr>
              <a:t>Establishing a system of supervision and oversight ensures that higher-level management reviews and approves certain actions, especially those with significant impact or risk. (</a:t>
            </a:r>
            <a:r>
              <a:rPr lang="ar-DZ" sz="2200" dirty="0">
                <a:solidFill>
                  <a:prstClr val="black"/>
                </a:solidFill>
                <a:ea typeface="Tahoma" panose="020B0604030504040204" pitchFamily="34" charset="0"/>
                <a:cs typeface="Tahoma" panose="020B0604030504040204" pitchFamily="34" charset="0"/>
              </a:rPr>
              <a:t>مراجعة الإدارة: يضمن إعداد نظام من الإشراف والمراقبة أن تقوم الإدارة العليا بمراجعة والموافقة على بعض الإجراءات، خاصة تلك التي لها تأثير كبير أو مخاطر.الوعي الأمني</a:t>
            </a:r>
            <a:r>
              <a:rPr lang="en-GB" sz="2200" dirty="0">
                <a:solidFill>
                  <a:prstClr val="black"/>
                </a:solidFill>
                <a:ea typeface="Tahoma" panose="020B0604030504040204" pitchFamily="34" charset="0"/>
                <a:cs typeface="Tahoma" panose="020B0604030504040204" pitchFamily="34" charset="0"/>
              </a:rPr>
              <a:t>)</a:t>
            </a:r>
          </a:p>
          <a:p>
            <a:pPr marL="800100" lvl="1" indent="-342900" algn="just">
              <a:buFont typeface="Arial" panose="020B0604020202020204" pitchFamily="34" charset="0"/>
              <a:buChar char="•"/>
            </a:pPr>
            <a:endParaRPr lang="en-GB" sz="2200" dirty="0">
              <a:solidFill>
                <a:prstClr val="black"/>
              </a:solidFill>
              <a:ea typeface="Tahoma" panose="020B0604030504040204" pitchFamily="34" charset="0"/>
              <a:cs typeface="Tahoma" panose="020B0604030504040204" pitchFamily="34" charset="0"/>
            </a:endParaRPr>
          </a:p>
          <a:p>
            <a:pPr marL="342900" indent="-342900" algn="just">
              <a:buFont typeface="Arial" panose="020B0604020202020204" pitchFamily="34" charset="0"/>
              <a:buChar char="•"/>
            </a:pPr>
            <a:r>
              <a:rPr lang="en-GB" sz="2200" b="1" dirty="0">
                <a:solidFill>
                  <a:prstClr val="black"/>
                </a:solidFill>
                <a:ea typeface="Tahoma" panose="020B0604030504040204" pitchFamily="34" charset="0"/>
                <a:cs typeface="Tahoma" panose="020B0604030504040204" pitchFamily="34" charset="0"/>
              </a:rPr>
              <a:t>Security Awareness</a:t>
            </a:r>
          </a:p>
          <a:p>
            <a:pPr marL="800100" lvl="1" indent="-342900" algn="just">
              <a:buFont typeface="Arial" panose="020B0604020202020204" pitchFamily="34" charset="0"/>
              <a:buChar char="•"/>
            </a:pPr>
            <a:r>
              <a:rPr lang="en-GB" sz="2200" b="1" dirty="0">
                <a:solidFill>
                  <a:prstClr val="black"/>
                </a:solidFill>
                <a:ea typeface="Tahoma" panose="020B0604030504040204" pitchFamily="34" charset="0"/>
                <a:cs typeface="Tahoma" panose="020B0604030504040204" pitchFamily="34" charset="0"/>
              </a:rPr>
              <a:t>Training and Education: </a:t>
            </a:r>
            <a:r>
              <a:rPr lang="en-GB" sz="2200" dirty="0">
                <a:solidFill>
                  <a:prstClr val="black"/>
                </a:solidFill>
                <a:ea typeface="Tahoma" panose="020B0604030504040204" pitchFamily="34" charset="0"/>
                <a:cs typeface="Tahoma" panose="020B0604030504040204" pitchFamily="34" charset="0"/>
              </a:rPr>
              <a:t>Ensuring that employees are aware of security policies and the importance of separation of duties helps in creating a security-conscious culture within the organization (</a:t>
            </a:r>
            <a:r>
              <a:rPr lang="ar-DZ" sz="2200" dirty="0">
                <a:solidFill>
                  <a:prstClr val="black"/>
                </a:solidFill>
                <a:ea typeface="Tahoma" panose="020B0604030504040204" pitchFamily="34" charset="0"/>
                <a:cs typeface="Tahoma" panose="020B0604030504040204" pitchFamily="34" charset="0"/>
              </a:rPr>
              <a:t>التدريب والتعليم: يساعد ضمان أن يكون الموظفون على دراية بالسياسات الأمنية وأهمية فصل الواجبات في إنشاء ثقافة واعية بالأمن داخل المؤسسة.</a:t>
            </a:r>
            <a:r>
              <a:rPr lang="en-GB" sz="22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endParaRPr lang="en-US" sz="22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E9EBF4D3-9269-4D43-A2A3-76D1ECF278A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1" name="Rectangle 6">
            <a:extLst>
              <a:ext uri="{FF2B5EF4-FFF2-40B4-BE49-F238E27FC236}">
                <a16:creationId xmlns:a16="http://schemas.microsoft.com/office/drawing/2014/main" id="{301ACE0C-6167-4DFD-B91F-EFE7F03A9FC1}"/>
              </a:ext>
            </a:extLst>
          </p:cNvPr>
          <p:cNvSpPr/>
          <p:nvPr/>
        </p:nvSpPr>
        <p:spPr>
          <a:xfrm>
            <a:off x="547673" y="1086503"/>
            <a:ext cx="10272501" cy="5410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cs typeface="Sakkal Majalla" panose="02000000000000000000" pitchFamily="2" charset="-78"/>
              </a:rPr>
              <a:t>Separation of Privilege and Duties Principle</a:t>
            </a:r>
          </a:p>
        </p:txBody>
      </p:sp>
    </p:spTree>
    <p:extLst>
      <p:ext uri="{BB962C8B-B14F-4D97-AF65-F5344CB8AC3E}">
        <p14:creationId xmlns:p14="http://schemas.microsoft.com/office/powerpoint/2010/main" val="4085434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83B18D90-C335-4622-9E2C-B55E3636FC08}"/>
              </a:ext>
            </a:extLst>
          </p:cNvPr>
          <p:cNvSpPr/>
          <p:nvPr/>
        </p:nvSpPr>
        <p:spPr>
          <a:xfrm>
            <a:off x="915739" y="1015955"/>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9" name="مستطيل 6">
            <a:extLst>
              <a:ext uri="{FF2B5EF4-FFF2-40B4-BE49-F238E27FC236}">
                <a16:creationId xmlns:a16="http://schemas.microsoft.com/office/drawing/2014/main" id="{E9EBF4D3-9269-4D43-A2A3-76D1ECF278A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C0C947E8-0DC7-4713-9EC6-257E2B37B537}"/>
              </a:ext>
            </a:extLst>
          </p:cNvPr>
          <p:cNvSpPr txBox="1"/>
          <p:nvPr/>
        </p:nvSpPr>
        <p:spPr>
          <a:xfrm>
            <a:off x="1582517" y="1058031"/>
            <a:ext cx="9026966" cy="584775"/>
          </a:xfrm>
          <a:prstGeom prst="rect">
            <a:avLst/>
          </a:prstGeom>
          <a:noFill/>
        </p:spPr>
        <p:txBody>
          <a:bodyPr wrap="square">
            <a:spAutoFit/>
          </a:bodyPr>
          <a:lstStyle/>
          <a:p>
            <a:pPr algn="ctr"/>
            <a:r>
              <a:rPr lang="en-US" sz="3200" b="1" dirty="0">
                <a:solidFill>
                  <a:srgbClr val="FF0000"/>
                </a:solidFill>
                <a:cs typeface="Sakkal Majalla" panose="02000000000000000000" pitchFamily="2" charset="-78"/>
              </a:rPr>
              <a:t>Duties Examples </a:t>
            </a:r>
          </a:p>
        </p:txBody>
      </p:sp>
      <p:pic>
        <p:nvPicPr>
          <p:cNvPr id="10" name="Picture 2">
            <a:extLst>
              <a:ext uri="{FF2B5EF4-FFF2-40B4-BE49-F238E27FC236}">
                <a16:creationId xmlns:a16="http://schemas.microsoft.com/office/drawing/2014/main" id="{2741777E-4C61-4BA8-AEF1-78092F0E4D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9936" y="1987114"/>
            <a:ext cx="9739125" cy="4340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644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2" y="1695043"/>
            <a:ext cx="11688573" cy="4190443"/>
          </a:xfrm>
          <a:prstGeom prst="rect">
            <a:avLst/>
          </a:prstGeom>
          <a:noFill/>
        </p:spPr>
        <p:txBody>
          <a:bodyPr wrap="square" rtlCol="1">
            <a:spAutoFit/>
          </a:bodyPr>
          <a:lstStyle/>
          <a:p>
            <a:pPr algn="just">
              <a:lnSpc>
                <a:spcPct val="150000"/>
              </a:lnSpc>
            </a:pPr>
            <a:r>
              <a:rPr lang="en-US" sz="2000" dirty="0">
                <a:solidFill>
                  <a:prstClr val="black"/>
                </a:solidFill>
                <a:ea typeface="Tahoma" panose="020B0604030504040204" pitchFamily="34" charset="0"/>
                <a:cs typeface="Tahoma" panose="020B0604030504040204" pitchFamily="34" charset="0"/>
              </a:rPr>
              <a:t>All organizations should consider making </a:t>
            </a:r>
            <a:r>
              <a:rPr lang="en-US" sz="2000" b="1" dirty="0">
                <a:cs typeface="Sakkal Majalla" panose="02000000000000000000" pitchFamily="2" charset="-78"/>
              </a:rPr>
              <a:t>Separation of privilege and duties</a:t>
            </a:r>
            <a:r>
              <a:rPr lang="en-US" sz="2000" dirty="0">
                <a:solidFill>
                  <a:prstClr val="black"/>
                </a:solidFill>
                <a:ea typeface="Tahoma" panose="020B0604030504040204" pitchFamily="34" charset="0"/>
                <a:cs typeface="Tahoma" panose="020B0604030504040204" pitchFamily="34" charset="0"/>
              </a:rPr>
              <a:t> a part of their risk management strategy for many reasons such as  (</a:t>
            </a:r>
            <a:r>
              <a:rPr lang="ar-DZ" sz="2000" dirty="0">
                <a:solidFill>
                  <a:prstClr val="black"/>
                </a:solidFill>
                <a:ea typeface="Tahoma" panose="020B0604030504040204" pitchFamily="34" charset="0"/>
                <a:cs typeface="Tahoma" panose="020B0604030504040204" pitchFamily="34" charset="0"/>
              </a:rPr>
              <a:t>"يجب على جميع المنظمات أن تعتبر جعل فصل الامتيازات والواجبات جزءًا من استراتيجية إدارة المخاطر الخاصة بها للعديد من الأسباب مثل:</a:t>
            </a:r>
            <a:r>
              <a:rPr lang="en-US" sz="2000" dirty="0">
                <a:solidFill>
                  <a:prstClr val="black"/>
                </a:solidFill>
                <a:ea typeface="Tahoma" panose="020B0604030504040204" pitchFamily="34" charset="0"/>
                <a:cs typeface="Tahoma" panose="020B0604030504040204" pitchFamily="34" charset="0"/>
              </a:rPr>
              <a:t> ):</a:t>
            </a:r>
          </a:p>
          <a:p>
            <a:pPr marL="457200" indent="-457200" algn="just">
              <a:lnSpc>
                <a:spcPct val="150000"/>
              </a:lnSpc>
              <a:buAutoNum type="arabicParenR"/>
            </a:pPr>
            <a:r>
              <a:rPr lang="en-US" sz="2000" dirty="0">
                <a:solidFill>
                  <a:prstClr val="black"/>
                </a:solidFill>
                <a:ea typeface="Tahoma" panose="020B0604030504040204" pitchFamily="34" charset="0"/>
                <a:cs typeface="Tahoma" panose="020B0604030504040204" pitchFamily="34" charset="0"/>
              </a:rPr>
              <a:t>Reduce the risk of unauthorized activity or access to operational systems or data (</a:t>
            </a:r>
            <a:r>
              <a:rPr lang="ar-DZ" sz="2000" dirty="0">
                <a:solidFill>
                  <a:prstClr val="black"/>
                </a:solidFill>
                <a:ea typeface="Tahoma" panose="020B0604030504040204" pitchFamily="34" charset="0"/>
                <a:cs typeface="Tahoma" panose="020B0604030504040204" pitchFamily="34" charset="0"/>
              </a:rPr>
              <a:t>تقليل خطر الأنشطة غير المصرح بها أو الوصول إلى الأنظمة التشغيلية أو البيانات.</a:t>
            </a:r>
            <a:r>
              <a:rPr lang="en-US" sz="2000" dirty="0">
                <a:solidFill>
                  <a:prstClr val="black"/>
                </a:solidFill>
                <a:ea typeface="Tahoma" panose="020B0604030504040204" pitchFamily="34" charset="0"/>
                <a:cs typeface="Tahoma" panose="020B0604030504040204" pitchFamily="34" charset="0"/>
              </a:rPr>
              <a:t>).</a:t>
            </a:r>
          </a:p>
          <a:p>
            <a:pPr marL="457200" indent="-457200" algn="just">
              <a:lnSpc>
                <a:spcPct val="150000"/>
              </a:lnSpc>
              <a:buAutoNum type="arabicParenR"/>
            </a:pPr>
            <a:r>
              <a:rPr lang="en-US" sz="2000" dirty="0">
                <a:solidFill>
                  <a:prstClr val="black"/>
                </a:solidFill>
                <a:ea typeface="Tahoma" panose="020B0604030504040204" pitchFamily="34" charset="0"/>
                <a:cs typeface="Tahoma" panose="020B0604030504040204" pitchFamily="34" charset="0"/>
              </a:rPr>
              <a:t>when a </a:t>
            </a:r>
            <a:r>
              <a:rPr lang="en-US" sz="2000" b="1" dirty="0">
                <a:cs typeface="Sakkal Majalla" panose="02000000000000000000" pitchFamily="2" charset="-78"/>
              </a:rPr>
              <a:t>Separation of privilege and duties </a:t>
            </a:r>
            <a:r>
              <a:rPr lang="en-US" sz="2000" dirty="0">
                <a:solidFill>
                  <a:prstClr val="black"/>
                </a:solidFill>
                <a:ea typeface="Tahoma" panose="020B0604030504040204" pitchFamily="34" charset="0"/>
                <a:cs typeface="Tahoma" panose="020B0604030504040204" pitchFamily="34" charset="0"/>
              </a:rPr>
              <a:t>risk management strategy is in place, it’s easy to trace which employee is culpable should a mistake or fraudulent act occur (</a:t>
            </a:r>
            <a:r>
              <a:rPr lang="ar-DZ" sz="2000" dirty="0">
                <a:solidFill>
                  <a:prstClr val="black"/>
                </a:solidFill>
                <a:ea typeface="Tahoma" panose="020B0604030504040204" pitchFamily="34" charset="0"/>
                <a:cs typeface="Tahoma" panose="020B0604030504040204" pitchFamily="34" charset="0"/>
              </a:rPr>
              <a:t>عندما تكون هناك استراتيجية لإدارة مخاطر فصل الامتيازات والواجبات، يصبح من السهل تتبع الموظف المسؤول إذا حدث خطأ أو فعل احتيالي.</a:t>
            </a:r>
            <a:r>
              <a:rPr lang="en-US"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E9EBF4D3-9269-4D43-A2A3-76D1ECF278A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1" name="Rectangle 6">
            <a:extLst>
              <a:ext uri="{FF2B5EF4-FFF2-40B4-BE49-F238E27FC236}">
                <a16:creationId xmlns:a16="http://schemas.microsoft.com/office/drawing/2014/main" id="{301ACE0C-6167-4DFD-B91F-EFE7F03A9FC1}"/>
              </a:ext>
            </a:extLst>
          </p:cNvPr>
          <p:cNvSpPr/>
          <p:nvPr/>
        </p:nvSpPr>
        <p:spPr>
          <a:xfrm>
            <a:off x="574177" y="1000401"/>
            <a:ext cx="10272501" cy="5410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cs typeface="Sakkal Majalla" panose="02000000000000000000" pitchFamily="2" charset="-78"/>
              </a:rPr>
              <a:t>Separation of Privilege and Duties Principle</a:t>
            </a:r>
          </a:p>
        </p:txBody>
      </p:sp>
    </p:spTree>
    <p:extLst>
      <p:ext uri="{BB962C8B-B14F-4D97-AF65-F5344CB8AC3E}">
        <p14:creationId xmlns:p14="http://schemas.microsoft.com/office/powerpoint/2010/main" val="257791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37199" y="1782801"/>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en-US"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a:p>
            <a:pPr marL="0" marR="0" lvl="0" indent="0" algn="r" defTabSz="914400" rtl="1" eaLnBrk="1" fontAlgn="auto" latinLnBrk="0" hangingPunct="1">
              <a:lnSpc>
                <a:spcPct val="150000"/>
              </a:lnSpc>
              <a:spcBef>
                <a:spcPct val="0"/>
              </a:spcBef>
              <a:spcAft>
                <a:spcPts val="0"/>
              </a:spcAft>
              <a:buClrTx/>
              <a:buSzTx/>
              <a:buFontTx/>
              <a:buNone/>
              <a:tabLst/>
              <a:defRPr/>
            </a:pPr>
            <a:endParaRPr lang="en-US" sz="3200" b="1" kern="0" dirty="0">
              <a:solidFill>
                <a:prstClr val="black"/>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en-US"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a:p>
            <a:pPr marL="0" marR="0" lvl="0" indent="0" algn="r" defTabSz="914400" rtl="1" eaLnBrk="1" fontAlgn="auto" latinLnBrk="0" hangingPunct="1">
              <a:lnSpc>
                <a:spcPct val="150000"/>
              </a:lnSpc>
              <a:spcBef>
                <a:spcPct val="0"/>
              </a:spcBef>
              <a:spcAft>
                <a:spcPts val="0"/>
              </a:spcAft>
              <a:buClrTx/>
              <a:buSzTx/>
              <a:buFontTx/>
              <a:buNone/>
              <a:tabLst/>
              <a:defRPr/>
            </a:pPr>
            <a:endParaRPr lang="en-US" sz="3200" b="1" kern="0" dirty="0">
              <a:solidFill>
                <a:prstClr val="black"/>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50000"/>
              </a:lnSpc>
              <a:spcBef>
                <a:spcPct val="0"/>
              </a:spcBef>
              <a:spcAft>
                <a:spcPts val="0"/>
              </a:spcAft>
              <a:buClrTx/>
              <a:buSzTx/>
              <a:buFontTx/>
              <a:buNone/>
              <a:tabLst/>
              <a:defRPr/>
            </a:pPr>
            <a:endParaRPr lang="en-US" sz="3200" b="1" kern="0" dirty="0">
              <a:solidFill>
                <a:prstClr val="black"/>
              </a:solidFill>
              <a:latin typeface="Sakkal Majalla" panose="02000000000000000000" pitchFamily="2" charset="-78"/>
              <a:cs typeface="Sakkal Majalla" panose="02000000000000000000" pitchFamily="2" charset="-78"/>
            </a:endParaRPr>
          </a:p>
          <a:p>
            <a:pPr marL="342900" indent="-342900" algn="just" rtl="0">
              <a:lnSpc>
                <a:spcPct val="150000"/>
              </a:lnSpc>
              <a:buFont typeface="Arial" panose="020B0604020202020204" pitchFamily="34" charset="0"/>
              <a:buChar char="•"/>
              <a:defRPr/>
            </a:pPr>
            <a:r>
              <a:rPr lang="en-US" sz="2400" dirty="0">
                <a:solidFill>
                  <a:prstClr val="black"/>
                </a:solidFill>
                <a:latin typeface="+mn-lt"/>
                <a:ea typeface="Tahoma" panose="020B0604030504040204" pitchFamily="34" charset="0"/>
                <a:cs typeface="Tahoma" panose="020B0604030504040204" pitchFamily="34" charset="0"/>
              </a:rPr>
              <a:t>This is used to mitigate the potential damage of a computer security attack.</a:t>
            </a:r>
          </a:p>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15739" y="1015955"/>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TextBox 57">
            <a:extLst>
              <a:ext uri="{FF2B5EF4-FFF2-40B4-BE49-F238E27FC236}">
                <a16:creationId xmlns:a16="http://schemas.microsoft.com/office/drawing/2014/main" id="{2C9CC049-BBD5-4908-B04D-9CAD2043943C}"/>
              </a:ext>
            </a:extLst>
          </p:cNvPr>
          <p:cNvSpPr txBox="1"/>
          <p:nvPr/>
        </p:nvSpPr>
        <p:spPr>
          <a:xfrm>
            <a:off x="915739" y="1088809"/>
            <a:ext cx="11264437" cy="523220"/>
          </a:xfrm>
          <a:prstGeom prst="rect">
            <a:avLst/>
          </a:prstGeom>
          <a:noFill/>
        </p:spPr>
        <p:txBody>
          <a:bodyPr wrap="square">
            <a:spAutoFit/>
          </a:bodyPr>
          <a:lstStyle/>
          <a:p>
            <a:pPr algn="ctr"/>
            <a:r>
              <a:rPr lang="en-US" sz="2800" b="1" dirty="0">
                <a:solidFill>
                  <a:srgbClr val="FF0000"/>
                </a:solidFill>
                <a:cs typeface="Sakkal Majalla" panose="02000000000000000000" pitchFamily="2" charset="-78"/>
              </a:rPr>
              <a:t>Example 1:Separation of privilege and duties Principle</a:t>
            </a:r>
          </a:p>
        </p:txBody>
      </p:sp>
      <p:sp>
        <p:nvSpPr>
          <p:cNvPr id="3" name="مربع نص 2">
            <a:extLst>
              <a:ext uri="{FF2B5EF4-FFF2-40B4-BE49-F238E27FC236}">
                <a16:creationId xmlns:a16="http://schemas.microsoft.com/office/drawing/2014/main" id="{C35AE665-2019-408B-94CA-3FBE485C2465}"/>
              </a:ext>
            </a:extLst>
          </p:cNvPr>
          <p:cNvSpPr txBox="1"/>
          <p:nvPr/>
        </p:nvSpPr>
        <p:spPr>
          <a:xfrm>
            <a:off x="278206" y="1726987"/>
            <a:ext cx="11547566" cy="2677656"/>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400" dirty="0">
                <a:solidFill>
                  <a:prstClr val="black"/>
                </a:solidFill>
                <a:ea typeface="Tahoma" panose="020B0604030504040204" pitchFamily="34" charset="0"/>
                <a:cs typeface="Tahoma" panose="020B0604030504040204" pitchFamily="34" charset="0"/>
              </a:rPr>
              <a:t>A good example of this is </a:t>
            </a:r>
            <a:r>
              <a:rPr lang="en-US" sz="2400" dirty="0">
                <a:solidFill>
                  <a:srgbClr val="FF0000"/>
                </a:solidFill>
                <a:ea typeface="Tahoma" panose="020B0604030504040204" pitchFamily="34" charset="0"/>
                <a:cs typeface="Tahoma" panose="020B0604030504040204" pitchFamily="34" charset="0"/>
              </a:rPr>
              <a:t>multifactor user authentication</a:t>
            </a:r>
            <a:r>
              <a:rPr lang="en-US" sz="2400" dirty="0">
                <a:solidFill>
                  <a:prstClr val="black"/>
                </a:solidFill>
                <a:ea typeface="Tahoma" panose="020B0604030504040204" pitchFamily="34" charset="0"/>
                <a:cs typeface="Tahoma" panose="020B0604030504040204" pitchFamily="34" charset="0"/>
              </a:rPr>
              <a:t>, which requires the use of multiple techniques, such as a password and a smart card, to authorize a user (</a:t>
            </a:r>
            <a:r>
              <a:rPr lang="ar-DZ" sz="2400" dirty="0">
                <a:solidFill>
                  <a:prstClr val="black"/>
                </a:solidFill>
                <a:ea typeface="Tahoma" panose="020B0604030504040204" pitchFamily="34" charset="0"/>
                <a:cs typeface="Tahoma" panose="020B0604030504040204" pitchFamily="34" charset="0"/>
              </a:rPr>
              <a:t>"مثال جيد على ذلك هو المصادقة متعددة العوامل للمستخدم، التي تتطلب استخدام تقنيات متعددة، مثل كلمة مرور وبطاقة ذكية، لتفويض المستخدم.</a:t>
            </a:r>
            <a:r>
              <a:rPr lang="en-US" sz="2400" dirty="0">
                <a:solidFill>
                  <a:prstClr val="black"/>
                </a:solidFill>
                <a:ea typeface="Tahoma" panose="020B0604030504040204" pitchFamily="34" charset="0"/>
                <a:cs typeface="Tahoma" panose="020B0604030504040204" pitchFamily="34" charset="0"/>
              </a:rPr>
              <a:t> ).</a:t>
            </a:r>
          </a:p>
          <a:p>
            <a:pPr algn="just"/>
            <a:endParaRPr lang="en-US" sz="24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6F79BDE5-F695-4D3A-B682-B2F790381D29}"/>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pic>
        <p:nvPicPr>
          <p:cNvPr id="11" name="Picture 10">
            <a:extLst>
              <a:ext uri="{FF2B5EF4-FFF2-40B4-BE49-F238E27FC236}">
                <a16:creationId xmlns:a16="http://schemas.microsoft.com/office/drawing/2014/main" id="{4A814E51-619B-4138-8A50-1B33BCEB37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6918" y="4212011"/>
            <a:ext cx="4854583" cy="1220602"/>
          </a:xfrm>
          <a:prstGeom prst="rect">
            <a:avLst/>
          </a:prstGeom>
        </p:spPr>
      </p:pic>
    </p:spTree>
    <p:extLst>
      <p:ext uri="{BB962C8B-B14F-4D97-AF65-F5344CB8AC3E}">
        <p14:creationId xmlns:p14="http://schemas.microsoft.com/office/powerpoint/2010/main" val="24409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1025322" y="9222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72671" y="83332"/>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72640"/>
            <a:ext cx="11547566" cy="4616648"/>
          </a:xfrm>
          <a:prstGeom prst="rect">
            <a:avLst/>
          </a:prstGeom>
          <a:noFill/>
        </p:spPr>
        <p:txBody>
          <a:bodyPr wrap="square" rtlCol="1">
            <a:spAutoFit/>
          </a:bodyPr>
          <a:lstStyle/>
          <a:p>
            <a:pPr algn="just"/>
            <a:endParaRPr lang="en-US" dirty="0"/>
          </a:p>
          <a:p>
            <a:pPr marL="342900" indent="-342900" algn="just">
              <a:lnSpc>
                <a:spcPct val="150000"/>
              </a:lnSpc>
              <a:buFont typeface="Arial" panose="020B0604020202020204" pitchFamily="34" charset="0"/>
              <a:buChar char="•"/>
            </a:pPr>
            <a:r>
              <a:rPr lang="en-US" sz="2400" dirty="0">
                <a:solidFill>
                  <a:prstClr val="black"/>
                </a:solidFill>
                <a:ea typeface="Tahoma" panose="020B0604030504040204" pitchFamily="34" charset="0"/>
                <a:cs typeface="Tahoma" panose="020B0604030504040204" pitchFamily="34" charset="0"/>
              </a:rPr>
              <a:t>The term is also applied to any technique in which a program is divided into parts that are limited to the specific privileges they require in order to perform a specific task (</a:t>
            </a:r>
            <a:r>
              <a:rPr lang="ar-DZ" sz="2400" dirty="0">
                <a:solidFill>
                  <a:prstClr val="black"/>
                </a:solidFill>
                <a:ea typeface="Tahoma" panose="020B0604030504040204" pitchFamily="34" charset="0"/>
                <a:cs typeface="Tahoma" panose="020B0604030504040204" pitchFamily="34" charset="0"/>
              </a:rPr>
              <a:t>يتم أيضًا تطبيق المصطلح على أي تقنية يتم فيها تقسيم البرنامج إلى أجزاء تكون محدودة بالامتيازات المحددة التي تحتاجها لأداء مهمة معينة</a:t>
            </a:r>
            <a:r>
              <a:rPr lang="en-US" sz="24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US" sz="2400" dirty="0">
                <a:solidFill>
                  <a:prstClr val="black"/>
                </a:solidFill>
                <a:ea typeface="Tahoma" panose="020B0604030504040204" pitchFamily="34" charset="0"/>
                <a:cs typeface="Tahoma" panose="020B0604030504040204" pitchFamily="34" charset="0"/>
              </a:rPr>
              <a:t>Moving a program from the development system to the production system is an example of a critical function (</a:t>
            </a:r>
            <a:r>
              <a:rPr lang="ar-DZ" sz="2400" dirty="0">
                <a:solidFill>
                  <a:prstClr val="black"/>
                </a:solidFill>
                <a:ea typeface="Tahoma" panose="020B0604030504040204" pitchFamily="34" charset="0"/>
                <a:cs typeface="Tahoma" panose="020B0604030504040204" pitchFamily="34" charset="0"/>
              </a:rPr>
              <a:t>نقل برنامج من نظام التطوير إلى نظام الإنتاج هو مثال على وظيفة حيوية."</a:t>
            </a:r>
            <a:r>
              <a:rPr lang="en-US" sz="2400" dirty="0">
                <a:solidFill>
                  <a:prstClr val="black"/>
                </a:solidFill>
                <a:ea typeface="Tahoma" panose="020B0604030504040204" pitchFamily="34" charset="0"/>
                <a:cs typeface="Tahoma" panose="020B0604030504040204" pitchFamily="34" charset="0"/>
              </a:rPr>
              <a:t> ).</a:t>
            </a:r>
          </a:p>
          <a:p>
            <a:pPr algn="just"/>
            <a:endParaRPr lang="en-US" sz="24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F9F569AB-63B4-4555-B0A5-586032197357}"/>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34BAAF89-232A-4BDA-9A24-693E3BABBC23}"/>
              </a:ext>
            </a:extLst>
          </p:cNvPr>
          <p:cNvSpPr txBox="1"/>
          <p:nvPr/>
        </p:nvSpPr>
        <p:spPr>
          <a:xfrm>
            <a:off x="1025322" y="938113"/>
            <a:ext cx="10504069" cy="523220"/>
          </a:xfrm>
          <a:prstGeom prst="rect">
            <a:avLst/>
          </a:prstGeom>
          <a:noFill/>
        </p:spPr>
        <p:txBody>
          <a:bodyPr wrap="square">
            <a:spAutoFit/>
          </a:bodyPr>
          <a:lstStyle/>
          <a:p>
            <a:pPr algn="ctr"/>
            <a:r>
              <a:rPr lang="en-US" sz="2800" b="1" dirty="0">
                <a:solidFill>
                  <a:srgbClr val="FF0000"/>
                </a:solidFill>
                <a:cs typeface="Sakkal Majalla" panose="02000000000000000000" pitchFamily="2" charset="-78"/>
              </a:rPr>
              <a:t>Example 2:Separation of privilege and duties Principle</a:t>
            </a:r>
          </a:p>
        </p:txBody>
      </p:sp>
    </p:spTree>
    <p:extLst>
      <p:ext uri="{BB962C8B-B14F-4D97-AF65-F5344CB8AC3E}">
        <p14:creationId xmlns:p14="http://schemas.microsoft.com/office/powerpoint/2010/main" val="323912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1025322" y="9222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72671" y="83332"/>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72640"/>
            <a:ext cx="11547566" cy="4893647"/>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400" dirty="0">
                <a:solidFill>
                  <a:prstClr val="black"/>
                </a:solidFill>
                <a:ea typeface="Tahoma" panose="020B0604030504040204" pitchFamily="34" charset="0"/>
                <a:cs typeface="Tahoma" panose="020B0604030504040204" pitchFamily="34" charset="0"/>
              </a:rPr>
              <a:t>Suppose one of the application programmers made an invalid assumption while developing the program (</a:t>
            </a:r>
            <a:r>
              <a:rPr lang="ar-DZ" sz="2400" dirty="0">
                <a:solidFill>
                  <a:prstClr val="black"/>
                </a:solidFill>
                <a:ea typeface="Tahoma" panose="020B0604030504040204" pitchFamily="34" charset="0"/>
                <a:cs typeface="Tahoma" panose="020B0604030504040204" pitchFamily="34" charset="0"/>
              </a:rPr>
              <a:t>افترض أن أحد مبرمجي التطبيق قام بعمل افتراض غير صحيح أثناء تطوير البرنامج."</a:t>
            </a:r>
            <a:r>
              <a:rPr lang="en-US" sz="2400" dirty="0">
                <a:solidFill>
                  <a:prstClr val="black"/>
                </a:solidFill>
                <a:ea typeface="Tahoma" panose="020B0604030504040204" pitchFamily="34" charset="0"/>
                <a:cs typeface="Tahoma" panose="020B0604030504040204" pitchFamily="34" charset="0"/>
              </a:rPr>
              <a:t> ). </a:t>
            </a:r>
          </a:p>
          <a:p>
            <a:pPr marL="342900" indent="-342900" algn="just">
              <a:lnSpc>
                <a:spcPct val="150000"/>
              </a:lnSpc>
              <a:buFont typeface="Arial" panose="020B0604020202020204" pitchFamily="34" charset="0"/>
              <a:buChar char="•"/>
            </a:pPr>
            <a:endParaRPr lang="en-US" sz="2400" dirty="0">
              <a:solidFill>
                <a:prstClr val="black"/>
              </a:solidFill>
              <a:ea typeface="Tahoma" panose="020B0604030504040204" pitchFamily="34" charset="0"/>
              <a:cs typeface="Tahoma" panose="020B0604030504040204" pitchFamily="34" charset="0"/>
            </a:endParaRPr>
          </a:p>
          <a:p>
            <a:pPr marL="342900" indent="-342900" algn="just">
              <a:lnSpc>
                <a:spcPct val="150000"/>
              </a:lnSpc>
              <a:buFont typeface="Arial" panose="020B0604020202020204" pitchFamily="34" charset="0"/>
              <a:buChar char="•"/>
            </a:pPr>
            <a:r>
              <a:rPr lang="en-US" sz="2400" dirty="0">
                <a:solidFill>
                  <a:prstClr val="black"/>
                </a:solidFill>
                <a:ea typeface="Tahoma" panose="020B0604030504040204" pitchFamily="34" charset="0"/>
                <a:cs typeface="Tahoma" panose="020B0604030504040204" pitchFamily="34" charset="0"/>
              </a:rPr>
              <a:t>Part of the installation procedure is for the installer to certify that the program works “correctly,” that is, as required (</a:t>
            </a:r>
            <a:r>
              <a:rPr lang="ar-DZ" sz="2400" dirty="0">
                <a:solidFill>
                  <a:prstClr val="black"/>
                </a:solidFill>
                <a:ea typeface="Tahoma" panose="020B0604030504040204" pitchFamily="34" charset="0"/>
                <a:cs typeface="Tahoma" panose="020B0604030504040204" pitchFamily="34" charset="0"/>
              </a:rPr>
              <a:t>جزء من إجراء التثبيت هو أن يقوم المثبت بتأكيد أن البرنامج يعمل بشكل 'صحيح'، أي كما هو مطلوب."</a:t>
            </a:r>
            <a:r>
              <a:rPr lang="en-US" sz="2400" dirty="0">
                <a:solidFill>
                  <a:prstClr val="black"/>
                </a:solidFill>
                <a:ea typeface="Tahoma" panose="020B0604030504040204" pitchFamily="34" charset="0"/>
                <a:cs typeface="Tahoma" panose="020B0604030504040204" pitchFamily="34" charset="0"/>
              </a:rPr>
              <a:t> ).</a:t>
            </a:r>
          </a:p>
          <a:p>
            <a:pPr algn="just">
              <a:lnSpc>
                <a:spcPct val="150000"/>
              </a:lnSpc>
            </a:pPr>
            <a:endParaRPr lang="en-US" sz="2400" dirty="0">
              <a:solidFill>
                <a:prstClr val="black"/>
              </a:solidFill>
              <a:ea typeface="Tahoma" panose="020B0604030504040204" pitchFamily="34" charset="0"/>
              <a:cs typeface="Tahoma" panose="020B0604030504040204" pitchFamily="34" charset="0"/>
            </a:endParaRPr>
          </a:p>
          <a:p>
            <a:pPr algn="just"/>
            <a:endParaRPr lang="en-US" sz="24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F9F569AB-63B4-4555-B0A5-586032197357}"/>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0" name="TextBox 57">
            <a:extLst>
              <a:ext uri="{FF2B5EF4-FFF2-40B4-BE49-F238E27FC236}">
                <a16:creationId xmlns:a16="http://schemas.microsoft.com/office/drawing/2014/main" id="{3669C4ED-503F-49FF-B759-81C9655A69EA}"/>
              </a:ext>
            </a:extLst>
          </p:cNvPr>
          <p:cNvSpPr txBox="1"/>
          <p:nvPr/>
        </p:nvSpPr>
        <p:spPr>
          <a:xfrm>
            <a:off x="1025322" y="938113"/>
            <a:ext cx="10504069" cy="461665"/>
          </a:xfrm>
          <a:prstGeom prst="rect">
            <a:avLst/>
          </a:prstGeom>
          <a:noFill/>
        </p:spPr>
        <p:txBody>
          <a:bodyPr wrap="square">
            <a:spAutoFit/>
          </a:bodyPr>
          <a:lstStyle/>
          <a:p>
            <a:pPr algn="ctr"/>
            <a:r>
              <a:rPr lang="en-US" sz="2400" b="1" dirty="0">
                <a:solidFill>
                  <a:srgbClr val="FF0000"/>
                </a:solidFill>
                <a:cs typeface="Sakkal Majalla" panose="02000000000000000000" pitchFamily="2" charset="-78"/>
              </a:rPr>
              <a:t>Example 2-Cont:Separation of privilege and duties Principle</a:t>
            </a:r>
          </a:p>
        </p:txBody>
      </p:sp>
    </p:spTree>
    <p:extLst>
      <p:ext uri="{BB962C8B-B14F-4D97-AF65-F5344CB8AC3E}">
        <p14:creationId xmlns:p14="http://schemas.microsoft.com/office/powerpoint/2010/main" val="164372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15739" y="1015955"/>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72640"/>
            <a:ext cx="11547566" cy="4190443"/>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The error is more likely to be caught if the installer is a different person (or set of people) than the developer (</a:t>
            </a:r>
            <a:r>
              <a:rPr lang="ar-DZ" sz="2000" dirty="0">
                <a:solidFill>
                  <a:prstClr val="black"/>
                </a:solidFill>
                <a:ea typeface="Tahoma" panose="020B0604030504040204" pitchFamily="34" charset="0"/>
                <a:cs typeface="Tahoma" panose="020B0604030504040204" pitchFamily="34" charset="0"/>
              </a:rPr>
              <a:t>من المرجح أن يتم اكتشاف الخطأ إذا كان المثبت شخصًا مختلفًا (أو مجموعة من الأشخاص) عن المطور.</a:t>
            </a:r>
            <a:r>
              <a:rPr lang="en-US" sz="2000" dirty="0">
                <a:solidFill>
                  <a:prstClr val="black"/>
                </a:solidFill>
                <a:ea typeface="Tahoma" panose="020B0604030504040204" pitchFamily="34" charset="0"/>
                <a:cs typeface="Tahoma" panose="020B0604030504040204" pitchFamily="34" charset="0"/>
              </a:rPr>
              <a:t> ). </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Similarly, if the developer wishes to subvert the production data with a corrupt program, the certifier either must not detect the code to do the corruption, or must be in league with the developer (</a:t>
            </a:r>
            <a:r>
              <a:rPr lang="ar-DZ" sz="2000" dirty="0">
                <a:solidFill>
                  <a:prstClr val="black"/>
                </a:solidFill>
                <a:ea typeface="Tahoma" panose="020B0604030504040204" pitchFamily="34" charset="0"/>
                <a:cs typeface="Tahoma" panose="020B0604030504040204" pitchFamily="34" charset="0"/>
              </a:rPr>
              <a:t>وبالمثل، إذا كان المطور يرغب في تخريب بيانات الإنتاج ببرنامج فاسد، فإن المُصادق إما يجب ألا يكتشف الكود الذي يقوم بالتخريب، أو يجب أن يكون متعاونًا مع المطور.</a:t>
            </a:r>
            <a:r>
              <a:rPr lang="en-US" sz="2000" dirty="0">
                <a:solidFill>
                  <a:prstClr val="black"/>
                </a:solidFill>
                <a:ea typeface="Tahoma" panose="020B0604030504040204" pitchFamily="34" charset="0"/>
                <a:cs typeface="Tahoma" panose="020B0604030504040204" pitchFamily="34" charset="0"/>
              </a:rPr>
              <a:t>).</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The developers do not process production data on the development systems (</a:t>
            </a:r>
            <a:r>
              <a:rPr lang="ar-DZ" sz="2000" dirty="0">
                <a:solidFill>
                  <a:prstClr val="black"/>
                </a:solidFill>
                <a:ea typeface="Tahoma" panose="020B0604030504040204" pitchFamily="34" charset="0"/>
                <a:cs typeface="Tahoma" panose="020B0604030504040204" pitchFamily="34" charset="0"/>
              </a:rPr>
              <a:t>لا يقوم المطورون بمعالجة بيانات الإنتاج على أنظمة التطوير."</a:t>
            </a:r>
            <a:r>
              <a:rPr lang="en-US"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A7A4C76D-BA17-4C47-BF82-3B7191963C8A}"/>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826C79D5-A78B-404B-9D43-46EE91F1B8BE}"/>
              </a:ext>
            </a:extLst>
          </p:cNvPr>
          <p:cNvSpPr txBox="1"/>
          <p:nvPr/>
        </p:nvSpPr>
        <p:spPr>
          <a:xfrm>
            <a:off x="1337642" y="1087843"/>
            <a:ext cx="9405173" cy="461665"/>
          </a:xfrm>
          <a:prstGeom prst="rect">
            <a:avLst/>
          </a:prstGeom>
          <a:noFill/>
        </p:spPr>
        <p:txBody>
          <a:bodyPr wrap="square">
            <a:spAutoFit/>
          </a:bodyPr>
          <a:lstStyle/>
          <a:p>
            <a:pPr algn="ctr"/>
            <a:r>
              <a:rPr lang="en-US" sz="2400" b="1" dirty="0">
                <a:solidFill>
                  <a:srgbClr val="FF0000"/>
                </a:solidFill>
                <a:cs typeface="Sakkal Majalla" panose="02000000000000000000" pitchFamily="2" charset="-78"/>
              </a:rPr>
              <a:t>Example 2-Cont:Separation of privilege and duties Principle</a:t>
            </a:r>
          </a:p>
        </p:txBody>
      </p:sp>
    </p:spTree>
    <p:extLst>
      <p:ext uri="{BB962C8B-B14F-4D97-AF65-F5344CB8AC3E}">
        <p14:creationId xmlns:p14="http://schemas.microsoft.com/office/powerpoint/2010/main" val="70636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15739" y="1015955"/>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695043"/>
            <a:ext cx="11547566" cy="4401205"/>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Depending on the sensitivity of the data, the developers and testers may receive sanitized production data. Further, the development environment must be as similar as possible to the actual production environment (</a:t>
            </a:r>
            <a:r>
              <a:rPr lang="ar-DZ" sz="2000" dirty="0">
                <a:solidFill>
                  <a:prstClr val="black"/>
                </a:solidFill>
                <a:ea typeface="Tahoma" panose="020B0604030504040204" pitchFamily="34" charset="0"/>
                <a:cs typeface="Tahoma" panose="020B0604030504040204" pitchFamily="34" charset="0"/>
              </a:rPr>
              <a:t>اعتمادًا على حساسية البيانات، قد يحصل المطورون والمختبرون على بيانات إنتاج مُعقمة. علاوة على ذلك، يجب أن تكون بيئة التطوير مشابهة قدر الإمكان لبيئة الإنتاج الفعلية."</a:t>
            </a:r>
            <a:r>
              <a:rPr lang="en-US" sz="20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Logging and auditing are especially important when programs move from the development system to the production system, since the integrity mechanisms typically do not constrain the certifier (</a:t>
            </a:r>
            <a:r>
              <a:rPr lang="ar-DZ" sz="2000" dirty="0">
                <a:solidFill>
                  <a:prstClr val="black"/>
                </a:solidFill>
                <a:ea typeface="Tahoma" panose="020B0604030504040204" pitchFamily="34" charset="0"/>
                <a:cs typeface="Tahoma" panose="020B0604030504040204" pitchFamily="34" charset="0"/>
              </a:rPr>
              <a:t>إن تسجيل الأحداث والتدقيق مهمان بشكل خاص عندما تنتقل البرامج من نظام التطوير إلى نظام الإنتاج، حيث إن آليات السلامة عادةً لا تقيد المُصادق."</a:t>
            </a:r>
            <a:r>
              <a:rPr lang="en-US" sz="2000" dirty="0">
                <a:solidFill>
                  <a:prstClr val="black"/>
                </a:solidFill>
                <a:ea typeface="Tahoma" panose="020B0604030504040204" pitchFamily="34" charset="0"/>
                <a:cs typeface="Tahoma" panose="020B0604030504040204" pitchFamily="34" charset="0"/>
              </a:rPr>
              <a:t>).</a:t>
            </a:r>
          </a:p>
          <a:p>
            <a:pPr marL="342900" indent="-342900">
              <a:buFont typeface="Arial" panose="020B0604020202020204" pitchFamily="34" charset="0"/>
              <a:buChar char="•"/>
            </a:pPr>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marL="342900" indent="-342900">
              <a:buFont typeface="Arial" panose="020B0604020202020204" pitchFamily="34" charset="0"/>
              <a:buChar char="•"/>
            </a:pPr>
            <a:endParaRPr lang="en-US" sz="20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5EB9A04B-553A-4C83-914A-FE10FF02B34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405AFC74-2FB7-461A-9897-92B757FDC954}"/>
              </a:ext>
            </a:extLst>
          </p:cNvPr>
          <p:cNvSpPr txBox="1"/>
          <p:nvPr/>
        </p:nvSpPr>
        <p:spPr>
          <a:xfrm>
            <a:off x="1003760" y="1058059"/>
            <a:ext cx="9743753" cy="954107"/>
          </a:xfrm>
          <a:prstGeom prst="rect">
            <a:avLst/>
          </a:prstGeom>
          <a:noFill/>
        </p:spPr>
        <p:txBody>
          <a:bodyPr wrap="square">
            <a:spAutoFit/>
          </a:bodyPr>
          <a:lstStyle/>
          <a:p>
            <a:pPr algn="ctr"/>
            <a:r>
              <a:rPr lang="en-US" sz="2400" b="1" dirty="0">
                <a:solidFill>
                  <a:srgbClr val="FF0000"/>
                </a:solidFill>
                <a:cs typeface="Sakkal Majalla" panose="02000000000000000000" pitchFamily="2" charset="-78"/>
              </a:rPr>
              <a:t>Example 2-Cont:Separation of privilege and duties Principle</a:t>
            </a:r>
          </a:p>
          <a:p>
            <a:endParaRPr lang="en-US" sz="3200" b="1" dirty="0">
              <a:cs typeface="Sakkal Majalla" panose="02000000000000000000" pitchFamily="2" charset="-78"/>
            </a:endParaRPr>
          </a:p>
        </p:txBody>
      </p:sp>
    </p:spTree>
    <p:extLst>
      <p:ext uri="{BB962C8B-B14F-4D97-AF65-F5344CB8AC3E}">
        <p14:creationId xmlns:p14="http://schemas.microsoft.com/office/powerpoint/2010/main" val="332751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15739" y="1015955"/>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695043"/>
            <a:ext cx="11547566" cy="4652107"/>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Imagine a small business that sells products online. The industry relies on a single employee with access to the company’s online store, payment processing system, and shipping records to process orders. This employee is responsible for authorizing payments, recording transactions, and shipping the products to customers (</a:t>
            </a:r>
            <a:r>
              <a:rPr lang="ar-DZ" sz="2000" dirty="0">
                <a:solidFill>
                  <a:prstClr val="black"/>
                </a:solidFill>
                <a:ea typeface="Tahoma" panose="020B0604030504040204" pitchFamily="34" charset="0"/>
                <a:cs typeface="Tahoma" panose="020B0604030504040204" pitchFamily="34" charset="0"/>
              </a:rPr>
              <a:t>تخيل شركة صغيرة تبيع المنتجات عبر الإنترنت. تعتمد الصناعة على موظف واحد لديه وصول إلى متجر الشركة على الإنترنت، ونظام معالجة المدفوعات، وسجلات الشحن لمعالجة الطلبات. هذا الموظف مسؤول عن تفويض المدفوعات، وتسجيل المعاملات، وشحن المنتجات للعملاء."</a:t>
            </a:r>
            <a:r>
              <a:rPr lang="en-US" sz="2000" dirty="0">
                <a:solidFill>
                  <a:prstClr val="black"/>
                </a:solidFill>
                <a:ea typeface="Tahoma" panose="020B0604030504040204" pitchFamily="34" charset="0"/>
                <a:cs typeface="Tahoma" panose="020B0604030504040204" pitchFamily="34" charset="0"/>
              </a:rPr>
              <a:t>).</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However, this arrangement risks fraud and error, as the employee controls the entire order fulfillment process (</a:t>
            </a:r>
            <a:r>
              <a:rPr lang="ar-DZ" sz="2000" dirty="0">
                <a:solidFill>
                  <a:prstClr val="black"/>
                </a:solidFill>
                <a:ea typeface="Tahoma" panose="020B0604030504040204" pitchFamily="34" charset="0"/>
                <a:cs typeface="Tahoma" panose="020B0604030504040204" pitchFamily="34" charset="0"/>
              </a:rPr>
              <a:t>"ومع ذلك، فإن هذا الترتيب يعرض لخطر الاحتيال والخطأ، حيث إن الموظف يتحكم في عملية تحقيق الطلب بالكامل."</a:t>
            </a:r>
            <a:r>
              <a:rPr lang="en-US"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5EB9A04B-553A-4C83-914A-FE10FF02B34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405AFC74-2FB7-461A-9897-92B757FDC954}"/>
              </a:ext>
            </a:extLst>
          </p:cNvPr>
          <p:cNvSpPr txBox="1"/>
          <p:nvPr/>
        </p:nvSpPr>
        <p:spPr>
          <a:xfrm>
            <a:off x="1003760" y="1058059"/>
            <a:ext cx="9743753" cy="954107"/>
          </a:xfrm>
          <a:prstGeom prst="rect">
            <a:avLst/>
          </a:prstGeom>
          <a:noFill/>
        </p:spPr>
        <p:txBody>
          <a:bodyPr wrap="square">
            <a:spAutoFit/>
          </a:bodyPr>
          <a:lstStyle/>
          <a:p>
            <a:pPr algn="ctr"/>
            <a:r>
              <a:rPr lang="en-US" sz="2400" b="1" dirty="0">
                <a:solidFill>
                  <a:srgbClr val="FF0000"/>
                </a:solidFill>
                <a:cs typeface="Sakkal Majalla" panose="02000000000000000000" pitchFamily="2" charset="-78"/>
              </a:rPr>
              <a:t>Example 3:Separation of privilege and duties Principle</a:t>
            </a:r>
          </a:p>
          <a:p>
            <a:endParaRPr lang="en-US" sz="3200" b="1" dirty="0">
              <a:cs typeface="Sakkal Majalla" panose="02000000000000000000" pitchFamily="2" charset="-78"/>
            </a:endParaRPr>
          </a:p>
        </p:txBody>
      </p:sp>
    </p:spTree>
    <p:extLst>
      <p:ext uri="{BB962C8B-B14F-4D97-AF65-F5344CB8AC3E}">
        <p14:creationId xmlns:p14="http://schemas.microsoft.com/office/powerpoint/2010/main" val="252164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15739" y="1015955"/>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695043"/>
            <a:ext cx="11547566" cy="4247317"/>
          </a:xfrm>
          <a:prstGeom prst="rect">
            <a:avLst/>
          </a:prstGeom>
          <a:noFill/>
        </p:spPr>
        <p:txBody>
          <a:bodyPr wrap="square" rtlCol="1">
            <a:spAutoFit/>
          </a:bodyPr>
          <a:lstStyle/>
          <a:p>
            <a:pPr algn="just">
              <a:lnSpc>
                <a:spcPct val="150000"/>
              </a:lnSpc>
            </a:pPr>
            <a:r>
              <a:rPr lang="en-US" sz="2000" dirty="0">
                <a:solidFill>
                  <a:prstClr val="black"/>
                </a:solidFill>
                <a:ea typeface="Tahoma" panose="020B0604030504040204" pitchFamily="34" charset="0"/>
                <a:cs typeface="Tahoma" panose="020B0604030504040204" pitchFamily="34" charset="0"/>
              </a:rPr>
              <a:t>To address this risk, the business decides to implement it by dividing the following tasks into different roles (</a:t>
            </a:r>
            <a:r>
              <a:rPr lang="ar-DZ" sz="2000" dirty="0">
                <a:solidFill>
                  <a:prstClr val="black"/>
                </a:solidFill>
                <a:ea typeface="Tahoma" panose="020B0604030504040204" pitchFamily="34" charset="0"/>
                <a:cs typeface="Tahoma" panose="020B0604030504040204" pitchFamily="34" charset="0"/>
              </a:rPr>
              <a:t>لمعالجة هذا الخطر، قررت الشركة تنفيذ ذلك عن طريق تقسيم المهام التالية إلى أدوار مختلفة:</a:t>
            </a:r>
            <a:r>
              <a:rPr lang="en-US" sz="2000" dirty="0">
                <a:solidFill>
                  <a:prstClr val="black"/>
                </a:solidFill>
                <a:ea typeface="Tahoma" panose="020B0604030504040204" pitchFamily="34" charset="0"/>
                <a:cs typeface="Tahoma" panose="020B0604030504040204" pitchFamily="34" charset="0"/>
              </a:rPr>
              <a:t> ):</a:t>
            </a:r>
          </a:p>
          <a:p>
            <a:pPr algn="just"/>
            <a:endParaRPr lang="en-US" sz="2000" dirty="0">
              <a:solidFill>
                <a:prstClr val="black"/>
              </a:solidFill>
              <a:ea typeface="Tahoma" panose="020B0604030504040204" pitchFamily="34" charset="0"/>
              <a:cs typeface="Tahoma" panose="020B0604030504040204" pitchFamily="34" charset="0"/>
            </a:endParaRPr>
          </a:p>
          <a:p>
            <a:pPr marL="342900" indent="-342900" algn="just">
              <a:buFont typeface="Arial" panose="020B0604020202020204" pitchFamily="34" charset="0"/>
              <a:buChar char="•"/>
            </a:pPr>
            <a:r>
              <a:rPr lang="en-US" sz="2000" b="1" dirty="0">
                <a:solidFill>
                  <a:prstClr val="black"/>
                </a:solidFill>
                <a:ea typeface="Tahoma" panose="020B0604030504040204" pitchFamily="34" charset="0"/>
                <a:cs typeface="Tahoma" panose="020B0604030504040204" pitchFamily="34" charset="0"/>
              </a:rPr>
              <a:t>Authorization</a:t>
            </a:r>
            <a:r>
              <a:rPr lang="en-US" sz="2000" dirty="0">
                <a:solidFill>
                  <a:prstClr val="black"/>
                </a:solidFill>
                <a:ea typeface="Tahoma" panose="020B0604030504040204" pitchFamily="34" charset="0"/>
                <a:cs typeface="Tahoma" panose="020B0604030504040204" pitchFamily="34" charset="0"/>
              </a:rPr>
              <a:t>: One employee approves and manages the payment processing system (</a:t>
            </a:r>
            <a:r>
              <a:rPr lang="ar-DZ" sz="2000" dirty="0">
                <a:solidFill>
                  <a:prstClr val="black"/>
                </a:solidFill>
                <a:ea typeface="Tahoma" panose="020B0604030504040204" pitchFamily="34" charset="0"/>
                <a:cs typeface="Tahoma" panose="020B0604030504040204" pitchFamily="34" charset="0"/>
              </a:rPr>
              <a:t>التفويض: موظف واحد يوافق على إدارة نظام معالجة المدفوعات.</a:t>
            </a:r>
            <a:r>
              <a:rPr lang="en-US" sz="2000" dirty="0">
                <a:solidFill>
                  <a:prstClr val="black"/>
                </a:solidFill>
                <a:ea typeface="Tahoma" panose="020B0604030504040204" pitchFamily="34" charset="0"/>
                <a:cs typeface="Tahoma" panose="020B0604030504040204" pitchFamily="34" charset="0"/>
              </a:rPr>
              <a:t> ).</a:t>
            </a:r>
          </a:p>
          <a:p>
            <a:pPr marL="342900" indent="-342900" algn="just">
              <a:buFont typeface="Arial" panose="020B0604020202020204" pitchFamily="34" charset="0"/>
              <a:buChar char="•"/>
            </a:pPr>
            <a:endParaRPr lang="en-US" sz="2000" dirty="0">
              <a:solidFill>
                <a:prstClr val="black"/>
              </a:solidFill>
              <a:ea typeface="Tahoma" panose="020B0604030504040204" pitchFamily="34" charset="0"/>
              <a:cs typeface="Tahoma" panose="020B0604030504040204" pitchFamily="34" charset="0"/>
            </a:endParaRPr>
          </a:p>
          <a:p>
            <a:pPr marL="342900" indent="-342900" algn="just">
              <a:buFont typeface="Arial" panose="020B0604020202020204" pitchFamily="34" charset="0"/>
              <a:buChar char="•"/>
            </a:pPr>
            <a:r>
              <a:rPr lang="en-US" sz="2000" b="1" dirty="0">
                <a:solidFill>
                  <a:prstClr val="black"/>
                </a:solidFill>
                <a:ea typeface="Tahoma" panose="020B0604030504040204" pitchFamily="34" charset="0"/>
                <a:cs typeface="Tahoma" panose="020B0604030504040204" pitchFamily="34" charset="0"/>
              </a:rPr>
              <a:t>Recording</a:t>
            </a:r>
            <a:r>
              <a:rPr lang="en-US" sz="2000" dirty="0">
                <a:solidFill>
                  <a:prstClr val="black"/>
                </a:solidFill>
                <a:ea typeface="Tahoma" panose="020B0604030504040204" pitchFamily="34" charset="0"/>
                <a:cs typeface="Tahoma" panose="020B0604030504040204" pitchFamily="34" charset="0"/>
              </a:rPr>
              <a:t>: Another employee records transactions in the company’s books and records (</a:t>
            </a:r>
            <a:r>
              <a:rPr lang="ar-DZ" sz="2000" dirty="0">
                <a:solidFill>
                  <a:prstClr val="black"/>
                </a:solidFill>
                <a:ea typeface="Tahoma" panose="020B0604030504040204" pitchFamily="34" charset="0"/>
                <a:cs typeface="Tahoma" panose="020B0604030504040204" pitchFamily="34" charset="0"/>
              </a:rPr>
              <a:t>التسجيل: موظف آخر يقوم بتسجيل المعاملات في دفاتر وسجلات الشركة.</a:t>
            </a:r>
            <a:r>
              <a:rPr lang="en-US" sz="2000" dirty="0">
                <a:solidFill>
                  <a:prstClr val="black"/>
                </a:solidFill>
                <a:ea typeface="Tahoma" panose="020B0604030504040204" pitchFamily="34" charset="0"/>
                <a:cs typeface="Tahoma" panose="020B0604030504040204" pitchFamily="34" charset="0"/>
              </a:rPr>
              <a:t> ).</a:t>
            </a:r>
          </a:p>
          <a:p>
            <a:pPr marL="342900" indent="-342900" algn="just">
              <a:buFont typeface="Arial" panose="020B0604020202020204" pitchFamily="34" charset="0"/>
              <a:buChar char="•"/>
            </a:pPr>
            <a:endParaRPr lang="en-US" sz="2000" dirty="0">
              <a:solidFill>
                <a:prstClr val="black"/>
              </a:solidFill>
              <a:ea typeface="Tahoma" panose="020B0604030504040204" pitchFamily="34" charset="0"/>
              <a:cs typeface="Tahoma" panose="020B0604030504040204" pitchFamily="34" charset="0"/>
            </a:endParaRPr>
          </a:p>
          <a:p>
            <a:pPr marL="342900" indent="-342900" algn="just">
              <a:buFont typeface="Arial" panose="020B0604020202020204" pitchFamily="34" charset="0"/>
              <a:buChar char="•"/>
            </a:pPr>
            <a:r>
              <a:rPr lang="en-US" sz="2000" b="1" dirty="0">
                <a:solidFill>
                  <a:prstClr val="black"/>
                </a:solidFill>
                <a:ea typeface="Tahoma" panose="020B0604030504040204" pitchFamily="34" charset="0"/>
                <a:cs typeface="Tahoma" panose="020B0604030504040204" pitchFamily="34" charset="0"/>
              </a:rPr>
              <a:t>Custody</a:t>
            </a:r>
            <a:r>
              <a:rPr lang="en-US" sz="2000" dirty="0">
                <a:solidFill>
                  <a:prstClr val="black"/>
                </a:solidFill>
                <a:ea typeface="Tahoma" panose="020B0604030504040204" pitchFamily="34" charset="0"/>
                <a:cs typeface="Tahoma" panose="020B0604030504040204" pitchFamily="34" charset="0"/>
              </a:rPr>
              <a:t>: A third employee is responsible for managing the inventory and shipping products to customers (</a:t>
            </a:r>
            <a:r>
              <a:rPr lang="ar-DZ" sz="2000" dirty="0">
                <a:solidFill>
                  <a:prstClr val="black"/>
                </a:solidFill>
                <a:ea typeface="Tahoma" panose="020B0604030504040204" pitchFamily="34" charset="0"/>
                <a:cs typeface="Tahoma" panose="020B0604030504040204" pitchFamily="34" charset="0"/>
              </a:rPr>
              <a:t>الحيازة: موظف ثالث مسؤول عن إدارة المخزون وشحن المنتجات للعملاء."</a:t>
            </a:r>
            <a:r>
              <a:rPr lang="en-US"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5EB9A04B-553A-4C83-914A-FE10FF02B34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405AFC74-2FB7-461A-9897-92B757FDC954}"/>
              </a:ext>
            </a:extLst>
          </p:cNvPr>
          <p:cNvSpPr txBox="1"/>
          <p:nvPr/>
        </p:nvSpPr>
        <p:spPr>
          <a:xfrm>
            <a:off x="1003760" y="1058059"/>
            <a:ext cx="9743753" cy="954107"/>
          </a:xfrm>
          <a:prstGeom prst="rect">
            <a:avLst/>
          </a:prstGeom>
          <a:noFill/>
        </p:spPr>
        <p:txBody>
          <a:bodyPr wrap="square">
            <a:spAutoFit/>
          </a:bodyPr>
          <a:lstStyle/>
          <a:p>
            <a:pPr algn="ctr"/>
            <a:r>
              <a:rPr lang="en-US" sz="2400" b="1" dirty="0">
                <a:solidFill>
                  <a:srgbClr val="FF0000"/>
                </a:solidFill>
                <a:cs typeface="Sakkal Majalla" panose="02000000000000000000" pitchFamily="2" charset="-78"/>
              </a:rPr>
              <a:t>Example 3:Separation of privilege and duties Principle</a:t>
            </a:r>
          </a:p>
          <a:p>
            <a:endParaRPr lang="en-US" sz="3200" b="1" dirty="0">
              <a:cs typeface="Sakkal Majalla" panose="02000000000000000000" pitchFamily="2" charset="-78"/>
            </a:endParaRPr>
          </a:p>
        </p:txBody>
      </p:sp>
    </p:spTree>
    <p:extLst>
      <p:ext uri="{BB962C8B-B14F-4D97-AF65-F5344CB8AC3E}">
        <p14:creationId xmlns:p14="http://schemas.microsoft.com/office/powerpoint/2010/main" val="166769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093ACE14-E7DE-457B-822C-5CF43CC9EE8B}"/>
              </a:ext>
            </a:extLst>
          </p:cNvPr>
          <p:cNvSpPr>
            <a:spLocks noGrp="1"/>
          </p:cNvSpPr>
          <p:nvPr>
            <p:ph idx="1"/>
          </p:nvPr>
        </p:nvSpPr>
        <p:spPr>
          <a:xfrm>
            <a:off x="1343217" y="1365647"/>
            <a:ext cx="6842904" cy="4126707"/>
          </a:xfrm>
          <a:solidFill>
            <a:schemeClr val="bg1"/>
          </a:solidFill>
        </p:spPr>
        <p:txBody>
          <a:bodyPr>
            <a:noAutofit/>
          </a:bodyPr>
          <a:lstStyle/>
          <a:p>
            <a:pPr marL="0" indent="0" algn="l" rtl="0">
              <a:lnSpc>
                <a:spcPct val="100000"/>
              </a:lnSpc>
              <a:buNone/>
            </a:pPr>
            <a:r>
              <a:rPr lang="en-GB" sz="4400" b="1" u="sng" dirty="0">
                <a:solidFill>
                  <a:srgbClr val="0070C0"/>
                </a:solidFill>
                <a:latin typeface="Sakkal Majalla" panose="02000000000000000000" pitchFamily="2" charset="-78"/>
                <a:cs typeface="Sakkal Majalla" panose="02000000000000000000" pitchFamily="2" charset="-78"/>
              </a:rPr>
              <a:t>Topics:</a:t>
            </a:r>
            <a:endParaRPr lang="ar-SA" sz="4400" b="1" u="sng" dirty="0">
              <a:solidFill>
                <a:srgbClr val="0070C0"/>
              </a:solidFill>
              <a:latin typeface="Sakkal Majalla" panose="02000000000000000000" pitchFamily="2" charset="-78"/>
              <a:cs typeface="Sakkal Majalla" panose="02000000000000000000" pitchFamily="2" charset="-78"/>
            </a:endParaRPr>
          </a:p>
          <a:p>
            <a:pPr marL="0" indent="0" algn="l" rtl="0">
              <a:lnSpc>
                <a:spcPct val="100000"/>
              </a:lnSpc>
              <a:buNone/>
            </a:pPr>
            <a:endParaRPr lang="ar-SA" sz="2400" b="1" dirty="0">
              <a:latin typeface="Sakkal Majalla" panose="02000000000000000000" pitchFamily="2" charset="-78"/>
              <a:cs typeface="Sakkal Majalla" panose="02000000000000000000" pitchFamily="2" charset="-78"/>
            </a:endParaRPr>
          </a:p>
          <a:p>
            <a:pPr marL="457200" indent="-457200" algn="l" rtl="0">
              <a:lnSpc>
                <a:spcPct val="100000"/>
              </a:lnSpc>
              <a:buFont typeface="+mj-lt"/>
              <a:buAutoNum type="arabicPeriod"/>
            </a:pPr>
            <a:r>
              <a:rPr lang="en-US" sz="3200" b="1" dirty="0">
                <a:latin typeface="Sakkal Majalla" panose="02000000000000000000" pitchFamily="2" charset="-78"/>
                <a:cs typeface="Sakkal Majalla" panose="02000000000000000000" pitchFamily="2" charset="-78"/>
              </a:rPr>
              <a:t>Principle of Separation between Privilege and Duties (</a:t>
            </a:r>
            <a:r>
              <a:rPr lang="ar-DZ" sz="3200" b="1" dirty="0">
                <a:latin typeface="Sakkal Majalla" panose="02000000000000000000" pitchFamily="2" charset="-78"/>
                <a:cs typeface="Sakkal Majalla" panose="02000000000000000000" pitchFamily="2" charset="-78"/>
              </a:rPr>
              <a:t>مبدأ فصل الامتيازات والواجبات</a:t>
            </a:r>
            <a:r>
              <a:rPr lang="en-US" sz="3200" b="1" dirty="0">
                <a:latin typeface="Sakkal Majalla" panose="02000000000000000000" pitchFamily="2" charset="-78"/>
                <a:cs typeface="Sakkal Majalla" panose="02000000000000000000" pitchFamily="2" charset="-78"/>
              </a:rPr>
              <a:t> ).</a:t>
            </a:r>
          </a:p>
          <a:p>
            <a:pPr marL="457200" indent="-457200" algn="l" rtl="0">
              <a:lnSpc>
                <a:spcPct val="100000"/>
              </a:lnSpc>
              <a:buFont typeface="+mj-lt"/>
              <a:buAutoNum type="arabicPeriod"/>
            </a:pPr>
            <a:r>
              <a:rPr lang="en-US" sz="3200" b="1" dirty="0">
                <a:latin typeface="Sakkal Majalla" panose="02000000000000000000" pitchFamily="2" charset="-78"/>
                <a:cs typeface="Sakkal Majalla" panose="02000000000000000000" pitchFamily="2" charset="-78"/>
              </a:rPr>
              <a:t>The importance of  Separation of Privilege and Duties (</a:t>
            </a:r>
            <a:r>
              <a:rPr lang="ar-DZ" sz="3200" b="1" dirty="0">
                <a:latin typeface="Sakkal Majalla" panose="02000000000000000000" pitchFamily="2" charset="-78"/>
                <a:cs typeface="Sakkal Majalla" panose="02000000000000000000" pitchFamily="2" charset="-78"/>
              </a:rPr>
              <a:t>أهمية فصل الامتيازات والواجبات</a:t>
            </a:r>
            <a:r>
              <a:rPr lang="en-US" sz="3200" b="1" dirty="0">
                <a:latin typeface="Sakkal Majalla" panose="02000000000000000000" pitchFamily="2" charset="-78"/>
                <a:cs typeface="Sakkal Majalla" panose="02000000000000000000" pitchFamily="2" charset="-78"/>
              </a:rPr>
              <a:t>).</a:t>
            </a:r>
          </a:p>
          <a:p>
            <a:pPr marL="457200" indent="-457200" algn="l" rtl="0">
              <a:lnSpc>
                <a:spcPct val="100000"/>
              </a:lnSpc>
              <a:buFont typeface="+mj-lt"/>
              <a:buAutoNum type="arabicPeriod"/>
            </a:pPr>
            <a:r>
              <a:rPr lang="en-US" sz="3200" b="1" kern="0" dirty="0">
                <a:solidFill>
                  <a:prstClr val="black"/>
                </a:solidFill>
                <a:latin typeface="Sakkal Majalla" panose="02000000000000000000" pitchFamily="2" charset="-78"/>
                <a:cs typeface="Sakkal Majalla" panose="02000000000000000000" pitchFamily="2" charset="-78"/>
              </a:rPr>
              <a:t>Examples : </a:t>
            </a:r>
            <a:r>
              <a:rPr lang="en-US" sz="3200" b="1" dirty="0">
                <a:latin typeface="Sakkal Majalla" panose="02000000000000000000" pitchFamily="2" charset="-78"/>
                <a:cs typeface="Sakkal Majalla" panose="02000000000000000000" pitchFamily="2" charset="-78"/>
              </a:rPr>
              <a:t>Separation of Privilege and Duties (</a:t>
            </a:r>
            <a:r>
              <a:rPr lang="ar-DZ" sz="3200" b="1" dirty="0">
                <a:latin typeface="Sakkal Majalla" panose="02000000000000000000" pitchFamily="2" charset="-78"/>
                <a:cs typeface="Sakkal Majalla" panose="02000000000000000000" pitchFamily="2" charset="-78"/>
              </a:rPr>
              <a:t>أمثلة: فصل الامتيازات والواجبات</a:t>
            </a:r>
            <a:r>
              <a:rPr lang="en-US" sz="3200" b="1" dirty="0">
                <a:latin typeface="Sakkal Majalla" panose="02000000000000000000" pitchFamily="2" charset="-78"/>
                <a:cs typeface="Sakkal Majalla" panose="02000000000000000000" pitchFamily="2" charset="-78"/>
              </a:rPr>
              <a:t>).</a:t>
            </a:r>
          </a:p>
          <a:p>
            <a:pPr marL="457200" indent="-457200" algn="l" rtl="0">
              <a:lnSpc>
                <a:spcPct val="100000"/>
              </a:lnSpc>
              <a:buFont typeface="+mj-lt"/>
              <a:buAutoNum type="arabicPeriod"/>
            </a:pPr>
            <a:endParaRPr lang="ar-SA" sz="2400" b="1" dirty="0">
              <a:latin typeface="Sakkal Majalla" panose="02000000000000000000" pitchFamily="2" charset="-78"/>
              <a:cs typeface="Sakkal Majalla" panose="02000000000000000000" pitchFamily="2" charset="-78"/>
            </a:endParaRPr>
          </a:p>
          <a:p>
            <a:pPr algn="l" rtl="0">
              <a:lnSpc>
                <a:spcPct val="100000"/>
              </a:lnSpc>
              <a:buFont typeface="Wingdings" panose="05000000000000000000" pitchFamily="2" charset="2"/>
              <a:buChar char="ü"/>
            </a:pPr>
            <a:endParaRPr lang="ar-SA" sz="2400" b="1" dirty="0">
              <a:latin typeface="Sakkal Majalla" panose="02000000000000000000" pitchFamily="2" charset="-78"/>
              <a:cs typeface="Sakkal Majalla" panose="02000000000000000000" pitchFamily="2" charset="-78"/>
            </a:endParaRPr>
          </a:p>
          <a:p>
            <a:pPr algn="l" rtl="0">
              <a:lnSpc>
                <a:spcPct val="100000"/>
              </a:lnSpc>
              <a:buFont typeface="Wingdings" panose="05000000000000000000" pitchFamily="2" charset="2"/>
              <a:buChar char="ü"/>
            </a:pPr>
            <a:endParaRPr lang="ar-SA" sz="2400" b="1" dirty="0">
              <a:latin typeface="Sakkal Majalla" panose="02000000000000000000" pitchFamily="2" charset="-78"/>
              <a:cs typeface="Sakkal Majalla" panose="02000000000000000000" pitchFamily="2" charset="-78"/>
            </a:endParaRPr>
          </a:p>
        </p:txBody>
      </p:sp>
      <p:pic>
        <p:nvPicPr>
          <p:cNvPr id="16" name="Picture 15">
            <a:extLst>
              <a:ext uri="{FF2B5EF4-FFF2-40B4-BE49-F238E27FC236}">
                <a16:creationId xmlns:a16="http://schemas.microsoft.com/office/drawing/2014/main" id="{44BADFC5-BDFB-4EC7-9738-AA94363199E9}"/>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pic>
        <p:nvPicPr>
          <p:cNvPr id="18" name="صورة 17" descr="صورة تحتوي على نص&#10;&#10;تم إنشاء الوصف تلقائياً">
            <a:extLst>
              <a:ext uri="{FF2B5EF4-FFF2-40B4-BE49-F238E27FC236}">
                <a16:creationId xmlns:a16="http://schemas.microsoft.com/office/drawing/2014/main" id="{A2796007-5A94-4264-931C-5B25895A4013}"/>
              </a:ext>
            </a:extLst>
          </p:cNvPr>
          <p:cNvPicPr>
            <a:picLocks noChangeAspect="1"/>
          </p:cNvPicPr>
          <p:nvPr/>
        </p:nvPicPr>
        <p:blipFill>
          <a:blip r:embed="rId3"/>
          <a:stretch>
            <a:fillRect/>
          </a:stretch>
        </p:blipFill>
        <p:spPr>
          <a:xfrm>
            <a:off x="7866659" y="1365646"/>
            <a:ext cx="4017857" cy="3876539"/>
          </a:xfrm>
          <a:prstGeom prst="rect">
            <a:avLst/>
          </a:prstGeom>
        </p:spPr>
      </p:pic>
      <p:sp>
        <p:nvSpPr>
          <p:cNvPr id="6" name="مستطيل 6">
            <a:extLst>
              <a:ext uri="{FF2B5EF4-FFF2-40B4-BE49-F238E27FC236}">
                <a16:creationId xmlns:a16="http://schemas.microsoft.com/office/drawing/2014/main" id="{DA2A32B4-60DC-418B-947D-6ABADFA9D3E7}"/>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22681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59749"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2105149"/>
            <a:ext cx="11547566" cy="4457695"/>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400" dirty="0">
                <a:solidFill>
                  <a:prstClr val="black"/>
                </a:solidFill>
                <a:ea typeface="Tahoma" panose="020B0604030504040204" pitchFamily="34" charset="0"/>
                <a:cs typeface="Tahoma" panose="020B0604030504040204" pitchFamily="34" charset="0"/>
              </a:rPr>
              <a:t>On Berkeley-based versions of the UNIX operating system, the program </a:t>
            </a:r>
            <a:r>
              <a:rPr lang="en-US" sz="2400" dirty="0" err="1">
                <a:solidFill>
                  <a:prstClr val="black"/>
                </a:solidFill>
                <a:ea typeface="Tahoma" panose="020B0604030504040204" pitchFamily="34" charset="0"/>
                <a:cs typeface="Tahoma" panose="020B0604030504040204" pitchFamily="34" charset="0"/>
              </a:rPr>
              <a:t>su</a:t>
            </a:r>
            <a:r>
              <a:rPr lang="en-US" sz="2400" dirty="0">
                <a:solidFill>
                  <a:prstClr val="black"/>
                </a:solidFill>
                <a:ea typeface="Tahoma" panose="020B0604030504040204" pitchFamily="34" charset="0"/>
                <a:cs typeface="Tahoma" panose="020B0604030504040204" pitchFamily="34" charset="0"/>
              </a:rPr>
              <a:t>, which enables users to change from their accounts to the root account, requires two conditions to be met (</a:t>
            </a:r>
            <a:r>
              <a:rPr lang="ar-DZ" sz="2400" dirty="0">
                <a:solidFill>
                  <a:prstClr val="black"/>
                </a:solidFill>
                <a:ea typeface="Tahoma" panose="020B0604030504040204" pitchFamily="34" charset="0"/>
                <a:cs typeface="Tahoma" panose="020B0604030504040204" pitchFamily="34" charset="0"/>
              </a:rPr>
              <a:t>في الإصدارات القائمة على بيركلي من نظام التشغيل </a:t>
            </a:r>
            <a:r>
              <a:rPr lang="en-US" sz="2400" dirty="0">
                <a:solidFill>
                  <a:prstClr val="black"/>
                </a:solidFill>
                <a:ea typeface="Tahoma" panose="020B0604030504040204" pitchFamily="34" charset="0"/>
                <a:cs typeface="Tahoma" panose="020B0604030504040204" pitchFamily="34" charset="0"/>
              </a:rPr>
              <a:t>UNIX، </a:t>
            </a:r>
            <a:r>
              <a:rPr lang="ar-DZ" sz="2400" dirty="0">
                <a:solidFill>
                  <a:prstClr val="black"/>
                </a:solidFill>
                <a:ea typeface="Tahoma" panose="020B0604030504040204" pitchFamily="34" charset="0"/>
                <a:cs typeface="Tahoma" panose="020B0604030504040204" pitchFamily="34" charset="0"/>
              </a:rPr>
              <a:t>يتطلب البرنامج </a:t>
            </a:r>
            <a:r>
              <a:rPr lang="en-US" sz="2400" dirty="0" err="1">
                <a:solidFill>
                  <a:prstClr val="black"/>
                </a:solidFill>
                <a:ea typeface="Tahoma" panose="020B0604030504040204" pitchFamily="34" charset="0"/>
                <a:cs typeface="Tahoma" panose="020B0604030504040204" pitchFamily="34" charset="0"/>
              </a:rPr>
              <a:t>su</a:t>
            </a:r>
            <a:r>
              <a:rPr lang="en-US" sz="2400" dirty="0">
                <a:solidFill>
                  <a:prstClr val="black"/>
                </a:solidFill>
                <a:ea typeface="Tahoma" panose="020B0604030504040204" pitchFamily="34" charset="0"/>
                <a:cs typeface="Tahoma" panose="020B0604030504040204" pitchFamily="34" charset="0"/>
              </a:rPr>
              <a:t>، </a:t>
            </a:r>
            <a:r>
              <a:rPr lang="ar-DZ" sz="2400" dirty="0">
                <a:solidFill>
                  <a:prstClr val="black"/>
                </a:solidFill>
                <a:ea typeface="Tahoma" panose="020B0604030504040204" pitchFamily="34" charset="0"/>
                <a:cs typeface="Tahoma" panose="020B0604030504040204" pitchFamily="34" charset="0"/>
              </a:rPr>
              <a:t>الذي يمكّن المستخدمين من تغيير حساباتهم إلى حساب الجذر، استيفاء شرطين.</a:t>
            </a:r>
            <a:r>
              <a:rPr lang="en-US" sz="2400" dirty="0">
                <a:solidFill>
                  <a:prstClr val="black"/>
                </a:solidFill>
                <a:ea typeface="Tahoma" panose="020B0604030504040204" pitchFamily="34" charset="0"/>
                <a:cs typeface="Tahoma" panose="020B0604030504040204" pitchFamily="34" charset="0"/>
              </a:rPr>
              <a:t>).</a:t>
            </a:r>
          </a:p>
          <a:p>
            <a:pPr algn="just">
              <a:lnSpc>
                <a:spcPct val="150000"/>
              </a:lnSpc>
            </a:pPr>
            <a:r>
              <a:rPr lang="en-US" sz="2400" dirty="0">
                <a:solidFill>
                  <a:prstClr val="black"/>
                </a:solidFill>
                <a:ea typeface="Tahoma" panose="020B0604030504040204" pitchFamily="34" charset="0"/>
                <a:cs typeface="Tahoma" panose="020B0604030504040204" pitchFamily="34" charset="0"/>
              </a:rPr>
              <a:t> The first condition is that the user knows the root password (</a:t>
            </a:r>
            <a:r>
              <a:rPr lang="ar-DZ" sz="2400" dirty="0">
                <a:solidFill>
                  <a:prstClr val="black"/>
                </a:solidFill>
                <a:ea typeface="Tahoma" panose="020B0604030504040204" pitchFamily="34" charset="0"/>
                <a:cs typeface="Tahoma" panose="020B0604030504040204" pitchFamily="34" charset="0"/>
              </a:rPr>
              <a:t>الشرط الأول هو أن يعرف المستخدم كلمة مرور الجذر."</a:t>
            </a:r>
            <a:r>
              <a:rPr lang="en-US" sz="24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endParaRPr lang="en-US" sz="24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BF329DA6-B130-41C6-9B38-72506CA1AD04}"/>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E788BEF7-1BFD-42BA-841B-FE194E6E1871}"/>
              </a:ext>
            </a:extLst>
          </p:cNvPr>
          <p:cNvSpPr txBox="1"/>
          <p:nvPr/>
        </p:nvSpPr>
        <p:spPr>
          <a:xfrm>
            <a:off x="1354115" y="753151"/>
            <a:ext cx="9678095" cy="461665"/>
          </a:xfrm>
          <a:prstGeom prst="rect">
            <a:avLst/>
          </a:prstGeom>
          <a:noFill/>
        </p:spPr>
        <p:txBody>
          <a:bodyPr wrap="square">
            <a:spAutoFit/>
          </a:bodyPr>
          <a:lstStyle/>
          <a:p>
            <a:r>
              <a:rPr lang="en-US" sz="2400" b="1" dirty="0">
                <a:solidFill>
                  <a:srgbClr val="FF0000"/>
                </a:solidFill>
                <a:cs typeface="Sakkal Majalla" panose="02000000000000000000" pitchFamily="2" charset="-78"/>
              </a:rPr>
              <a:t>Example 4 : Separation of privilege and duties Principle</a:t>
            </a:r>
          </a:p>
        </p:txBody>
      </p:sp>
    </p:spTree>
    <p:extLst>
      <p:ext uri="{BB962C8B-B14F-4D97-AF65-F5344CB8AC3E}">
        <p14:creationId xmlns:p14="http://schemas.microsoft.com/office/powerpoint/2010/main" val="36285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59749" y="699946"/>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2105149"/>
            <a:ext cx="11289475" cy="4457695"/>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400" dirty="0">
                <a:solidFill>
                  <a:prstClr val="black"/>
                </a:solidFill>
                <a:ea typeface="Tahoma" panose="020B0604030504040204" pitchFamily="34" charset="0"/>
                <a:cs typeface="Tahoma" panose="020B0604030504040204" pitchFamily="34" charset="0"/>
              </a:rPr>
              <a:t>The second condition is that the user is in the wheel group (the group with GID 0).  (</a:t>
            </a:r>
            <a:r>
              <a:rPr lang="ar-DZ" sz="2400" dirty="0">
                <a:solidFill>
                  <a:prstClr val="black"/>
                </a:solidFill>
                <a:ea typeface="Tahoma" panose="020B0604030504040204" pitchFamily="34" charset="0"/>
                <a:cs typeface="Tahoma" panose="020B0604030504040204" pitchFamily="34" charset="0"/>
              </a:rPr>
              <a:t>"الشرط الثاني هو أن يكون المستخدم في مجموعة </a:t>
            </a:r>
            <a:r>
              <a:rPr lang="en-US" sz="2400" dirty="0">
                <a:solidFill>
                  <a:prstClr val="black"/>
                </a:solidFill>
                <a:ea typeface="Tahoma" panose="020B0604030504040204" pitchFamily="34" charset="0"/>
                <a:cs typeface="Tahoma" panose="020B0604030504040204" pitchFamily="34" charset="0"/>
              </a:rPr>
              <a:t>wheel (</a:t>
            </a:r>
            <a:r>
              <a:rPr lang="ar-DZ" sz="2400" dirty="0">
                <a:solidFill>
                  <a:prstClr val="black"/>
                </a:solidFill>
                <a:ea typeface="Tahoma" panose="020B0604030504040204" pitchFamily="34" charset="0"/>
                <a:cs typeface="Tahoma" panose="020B0604030504040204" pitchFamily="34" charset="0"/>
              </a:rPr>
              <a:t>المجموعة ذات معرف المجموعة 0)."</a:t>
            </a:r>
            <a:r>
              <a:rPr lang="en-US" sz="24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endParaRPr lang="en-US" sz="2400" dirty="0">
              <a:solidFill>
                <a:prstClr val="black"/>
              </a:solidFill>
              <a:ea typeface="Tahoma" panose="020B0604030504040204" pitchFamily="34" charset="0"/>
              <a:cs typeface="Tahoma" panose="020B0604030504040204" pitchFamily="34" charset="0"/>
            </a:endParaRPr>
          </a:p>
          <a:p>
            <a:pPr marL="342900" indent="-342900" algn="just">
              <a:lnSpc>
                <a:spcPct val="150000"/>
              </a:lnSpc>
              <a:buFont typeface="Arial" panose="020B0604020202020204" pitchFamily="34" charset="0"/>
              <a:buChar char="•"/>
            </a:pPr>
            <a:r>
              <a:rPr lang="en-US" sz="2400" dirty="0">
                <a:solidFill>
                  <a:prstClr val="black"/>
                </a:solidFill>
                <a:ea typeface="Tahoma" panose="020B0604030504040204" pitchFamily="34" charset="0"/>
                <a:cs typeface="Tahoma" panose="020B0604030504040204" pitchFamily="34" charset="0"/>
              </a:rPr>
              <a:t>Meeting either condition is not sufficient to acquire root access; meeting both conditions is required (</a:t>
            </a:r>
            <a:r>
              <a:rPr lang="ar-DZ" sz="2400" dirty="0">
                <a:solidFill>
                  <a:prstClr val="black"/>
                </a:solidFill>
                <a:ea typeface="Tahoma" panose="020B0604030504040204" pitchFamily="34" charset="0"/>
                <a:cs typeface="Tahoma" panose="020B0604030504040204" pitchFamily="34" charset="0"/>
              </a:rPr>
              <a:t>"إن تلبية أي من الشرطين ليست كافية للحصول على وصول الجذر؛ بل يجب تلبية كلا الشرطين."</a:t>
            </a:r>
            <a:r>
              <a:rPr lang="en-US" sz="24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endParaRPr lang="en-US" sz="24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BF329DA6-B130-41C6-9B38-72506CA1AD04}"/>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E788BEF7-1BFD-42BA-841B-FE194E6E1871}"/>
              </a:ext>
            </a:extLst>
          </p:cNvPr>
          <p:cNvSpPr txBox="1"/>
          <p:nvPr/>
        </p:nvSpPr>
        <p:spPr>
          <a:xfrm>
            <a:off x="1354115" y="753151"/>
            <a:ext cx="9678095" cy="461665"/>
          </a:xfrm>
          <a:prstGeom prst="rect">
            <a:avLst/>
          </a:prstGeom>
          <a:noFill/>
        </p:spPr>
        <p:txBody>
          <a:bodyPr wrap="square">
            <a:spAutoFit/>
          </a:bodyPr>
          <a:lstStyle/>
          <a:p>
            <a:r>
              <a:rPr lang="en-US" sz="2400" b="1" dirty="0">
                <a:solidFill>
                  <a:srgbClr val="FF0000"/>
                </a:solidFill>
                <a:cs typeface="Sakkal Majalla" panose="02000000000000000000" pitchFamily="2" charset="-78"/>
              </a:rPr>
              <a:t>Example 4 : Separation of privilege and duties Principle</a:t>
            </a:r>
          </a:p>
        </p:txBody>
      </p:sp>
    </p:spTree>
    <p:extLst>
      <p:ext uri="{BB962C8B-B14F-4D97-AF65-F5344CB8AC3E}">
        <p14:creationId xmlns:p14="http://schemas.microsoft.com/office/powerpoint/2010/main" val="359913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2090325"/>
            <a:ext cx="11547566" cy="3584571"/>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GB" sz="2200" dirty="0">
                <a:solidFill>
                  <a:prstClr val="black"/>
                </a:solidFill>
                <a:ea typeface="Tahoma" panose="020B0604030504040204" pitchFamily="34" charset="0"/>
                <a:cs typeface="Tahoma" panose="020B0604030504040204" pitchFamily="34" charset="0"/>
              </a:rPr>
              <a:t>By implementing these principles and practices, organizations can enhance their security posture and reduce the likelihood of internal threats or mistakes leading to security incidents (</a:t>
            </a:r>
            <a:r>
              <a:rPr lang="ar-DZ" sz="2200" dirty="0">
                <a:solidFill>
                  <a:prstClr val="black"/>
                </a:solidFill>
                <a:ea typeface="Tahoma" panose="020B0604030504040204" pitchFamily="34" charset="0"/>
                <a:cs typeface="Tahoma" panose="020B0604030504040204" pitchFamily="34" charset="0"/>
              </a:rPr>
              <a:t>من خلال تنفيذ هذه المبادئ والممارسات، يمكن للمنظمات تعزيز موقفها الأمني وتقليل احتمالية التهديدات الداخلية أو الأخطاء التي تؤدي إلى حوادث أمنية."</a:t>
            </a:r>
            <a:r>
              <a:rPr lang="en-GB" sz="2200" dirty="0">
                <a:solidFill>
                  <a:prstClr val="black"/>
                </a:solidFill>
                <a:ea typeface="Tahoma" panose="020B0604030504040204" pitchFamily="34" charset="0"/>
                <a:cs typeface="Tahoma" panose="020B0604030504040204" pitchFamily="34" charset="0"/>
              </a:rPr>
              <a:t> ). </a:t>
            </a:r>
          </a:p>
          <a:p>
            <a:pPr marL="342900" indent="-342900" algn="just">
              <a:lnSpc>
                <a:spcPct val="150000"/>
              </a:lnSpc>
              <a:buFont typeface="Arial" panose="020B0604020202020204" pitchFamily="34" charset="0"/>
              <a:buChar char="•"/>
            </a:pPr>
            <a:r>
              <a:rPr lang="en-GB" sz="2200" dirty="0">
                <a:solidFill>
                  <a:prstClr val="black"/>
                </a:solidFill>
                <a:ea typeface="Tahoma" panose="020B0604030504040204" pitchFamily="34" charset="0"/>
                <a:cs typeface="Tahoma" panose="020B0604030504040204" pitchFamily="34" charset="0"/>
              </a:rPr>
              <a:t>The goal is to create a system where no single individual has too much control or access, minimizing the potential for abuse or errors (</a:t>
            </a:r>
            <a:r>
              <a:rPr lang="ar-DZ" sz="2200" dirty="0">
                <a:solidFill>
                  <a:prstClr val="black"/>
                </a:solidFill>
                <a:ea typeface="Tahoma" panose="020B0604030504040204" pitchFamily="34" charset="0"/>
                <a:cs typeface="Tahoma" panose="020B0604030504040204" pitchFamily="34" charset="0"/>
              </a:rPr>
              <a:t>الهدف هو إنشاء نظام حيث لا يمتلك فرد واحد سيطرة أو وصول مفرط، مما يقلل من احتمالية الإساءة أو الأخطاء."</a:t>
            </a:r>
            <a:r>
              <a:rPr lang="en-GB" sz="2200" dirty="0">
                <a:solidFill>
                  <a:prstClr val="black"/>
                </a:solidFill>
                <a:ea typeface="Tahoma" panose="020B0604030504040204" pitchFamily="34" charset="0"/>
                <a:cs typeface="Tahoma" panose="020B0604030504040204" pitchFamily="34" charset="0"/>
              </a:rPr>
              <a:t> ).</a:t>
            </a:r>
            <a:endParaRPr lang="en-US" sz="22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E9EBF4D3-9269-4D43-A2A3-76D1ECF278A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1" name="Rectangle 6">
            <a:extLst>
              <a:ext uri="{FF2B5EF4-FFF2-40B4-BE49-F238E27FC236}">
                <a16:creationId xmlns:a16="http://schemas.microsoft.com/office/drawing/2014/main" id="{301ACE0C-6167-4DFD-B91F-EFE7F03A9FC1}"/>
              </a:ext>
            </a:extLst>
          </p:cNvPr>
          <p:cNvSpPr/>
          <p:nvPr/>
        </p:nvSpPr>
        <p:spPr>
          <a:xfrm>
            <a:off x="547673" y="1086503"/>
            <a:ext cx="10272501" cy="5410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cs typeface="Sakkal Majalla" panose="02000000000000000000" pitchFamily="2" charset="-78"/>
              </a:rPr>
              <a:t>Separation of Privilege and Duties Principle</a:t>
            </a:r>
          </a:p>
        </p:txBody>
      </p:sp>
    </p:spTree>
    <p:extLst>
      <p:ext uri="{BB962C8B-B14F-4D97-AF65-F5344CB8AC3E}">
        <p14:creationId xmlns:p14="http://schemas.microsoft.com/office/powerpoint/2010/main" val="56364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رسم 3">
            <a:extLst>
              <a:ext uri="{FF2B5EF4-FFF2-40B4-BE49-F238E27FC236}">
                <a16:creationId xmlns:a16="http://schemas.microsoft.com/office/drawing/2014/main" id="{3BE6478E-F9EE-485D-A2E3-6D2AEC76A4D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2839" y="1372286"/>
            <a:ext cx="3774341" cy="3774341"/>
          </a:xfrm>
          <a:prstGeom prst="rect">
            <a:avLst/>
          </a:prstGeom>
        </p:spPr>
      </p:pic>
      <p:sp>
        <p:nvSpPr>
          <p:cNvPr id="5" name="مربع نص 4">
            <a:extLst>
              <a:ext uri="{FF2B5EF4-FFF2-40B4-BE49-F238E27FC236}">
                <a16:creationId xmlns:a16="http://schemas.microsoft.com/office/drawing/2014/main" id="{42749C3E-1E25-49E7-AB3C-5FE2400D2B39}"/>
              </a:ext>
            </a:extLst>
          </p:cNvPr>
          <p:cNvSpPr txBox="1"/>
          <p:nvPr/>
        </p:nvSpPr>
        <p:spPr>
          <a:xfrm>
            <a:off x="6096000" y="2321004"/>
            <a:ext cx="4333581" cy="1107996"/>
          </a:xfrm>
          <a:prstGeom prst="rect">
            <a:avLst/>
          </a:prstGeom>
          <a:solidFill>
            <a:schemeClr val="bg1"/>
          </a:solidFill>
        </p:spPr>
        <p:txBody>
          <a:bodyPr wrap="square" rtlCol="1">
            <a:spAutoFit/>
          </a:bodyPr>
          <a:lstStyle/>
          <a:p>
            <a:pPr algn="ctr" rtl="1"/>
            <a:r>
              <a:rPr lang="en-GB" sz="6600" dirty="0">
                <a:latin typeface="Sakkal Majalla" panose="02000000000000000000" pitchFamily="2" charset="-78"/>
                <a:cs typeface="Sakkal Majalla" panose="02000000000000000000" pitchFamily="2" charset="-78"/>
              </a:rPr>
              <a:t>Questions?</a:t>
            </a:r>
            <a:endParaRPr lang="ar-SA" sz="6600" b="1" dirty="0">
              <a:latin typeface="Sakkal Majalla" panose="02000000000000000000" pitchFamily="2" charset="-78"/>
              <a:cs typeface="Sakkal Majalla" panose="02000000000000000000" pitchFamily="2" charset="-78"/>
            </a:endParaRPr>
          </a:p>
        </p:txBody>
      </p:sp>
      <p:pic>
        <p:nvPicPr>
          <p:cNvPr id="6" name="Picture 15">
            <a:extLst>
              <a:ext uri="{FF2B5EF4-FFF2-40B4-BE49-F238E27FC236}">
                <a16:creationId xmlns:a16="http://schemas.microsoft.com/office/drawing/2014/main" id="{B699706C-6C8D-490A-AB1F-BE4809D9DB7F}"/>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7" name="مستطيل 6">
            <a:extLst>
              <a:ext uri="{FF2B5EF4-FFF2-40B4-BE49-F238E27FC236}">
                <a16:creationId xmlns:a16="http://schemas.microsoft.com/office/drawing/2014/main" id="{100DDB45-CC01-4A76-9AF4-E17524D1A883}"/>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78403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BC667C2-5917-478C-B32D-4431786A6649}"/>
              </a:ext>
            </a:extLst>
          </p:cNvPr>
          <p:cNvSpPr>
            <a:spLocks noGrp="1"/>
          </p:cNvSpPr>
          <p:nvPr>
            <p:ph type="ctrTitle"/>
          </p:nvPr>
        </p:nvSpPr>
        <p:spPr>
          <a:xfrm>
            <a:off x="1756042" y="2189272"/>
            <a:ext cx="8679915" cy="1748729"/>
          </a:xfrm>
        </p:spPr>
        <p:txBody>
          <a:bodyPr>
            <a:normAutofit/>
          </a:bodyPr>
          <a:lstStyle/>
          <a:p>
            <a:r>
              <a:rPr lang="en-GB" b="1" kern="0" dirty="0">
                <a:solidFill>
                  <a:schemeClr val="bg1"/>
                </a:solidFill>
                <a:latin typeface="Sakkal Majalla"/>
                <a:cs typeface="Sakkal Majalla"/>
              </a:rPr>
              <a:t>End of Part 1 of </a:t>
            </a:r>
            <a:r>
              <a:rPr lang="en-GB" b="1" kern="0">
                <a:solidFill>
                  <a:schemeClr val="bg1"/>
                </a:solidFill>
                <a:latin typeface="Sakkal Majalla"/>
                <a:cs typeface="Sakkal Majalla"/>
              </a:rPr>
              <a:t>Lecture 2</a:t>
            </a:r>
            <a:endParaRPr lang="ar-SA" dirty="0">
              <a:solidFill>
                <a:schemeClr val="bg1"/>
              </a:solidFill>
              <a:latin typeface="Sakkal Majalla"/>
              <a:cs typeface="Sakkal Majalla"/>
            </a:endParaRPr>
          </a:p>
        </p:txBody>
      </p:sp>
      <p:pic>
        <p:nvPicPr>
          <p:cNvPr id="4" name="Picture 15">
            <a:extLst>
              <a:ext uri="{FF2B5EF4-FFF2-40B4-BE49-F238E27FC236}">
                <a16:creationId xmlns:a16="http://schemas.microsoft.com/office/drawing/2014/main" id="{AF838472-B53A-49C3-8F80-A3519617703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6" name="مستطيل 6">
            <a:extLst>
              <a:ext uri="{FF2B5EF4-FFF2-40B4-BE49-F238E27FC236}">
                <a16:creationId xmlns:a16="http://schemas.microsoft.com/office/drawing/2014/main" id="{23108F4F-26B9-41F6-B645-1098C2E5066C}"/>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Tree>
    <p:extLst>
      <p:ext uri="{BB962C8B-B14F-4D97-AF65-F5344CB8AC3E}">
        <p14:creationId xmlns:p14="http://schemas.microsoft.com/office/powerpoint/2010/main" val="327257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5AC8CB6D-5094-45D0-BE73-BA465F171C4D}"/>
              </a:ext>
            </a:extLst>
          </p:cNvPr>
          <p:cNvSpPr/>
          <p:nvPr/>
        </p:nvSpPr>
        <p:spPr>
          <a:xfrm>
            <a:off x="929013" y="1887988"/>
            <a:ext cx="11128737" cy="4578385"/>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dirty="0">
              <a:ln>
                <a:noFill/>
              </a:ln>
              <a:solidFill>
                <a:prstClr val="white"/>
              </a:solidFill>
              <a:effectLst/>
              <a:uLnTx/>
              <a:uFillTx/>
              <a:latin typeface="Rockwell" panose="02060603020205020403"/>
              <a:ea typeface="+mn-ea"/>
              <a:cs typeface="Arial" panose="020B0604020202020204" pitchFamily="34" charset="0"/>
            </a:endParaRPr>
          </a:p>
        </p:txBody>
      </p:sp>
      <p:sp>
        <p:nvSpPr>
          <p:cNvPr id="6" name="مستطيل 5">
            <a:extLst>
              <a:ext uri="{FF2B5EF4-FFF2-40B4-BE49-F238E27FC236}">
                <a16:creationId xmlns:a16="http://schemas.microsoft.com/office/drawing/2014/main" id="{7F266136-851B-416D-B61C-0A562D4CC6FD}"/>
              </a:ext>
            </a:extLst>
          </p:cNvPr>
          <p:cNvSpPr/>
          <p:nvPr/>
        </p:nvSpPr>
        <p:spPr>
          <a:xfrm>
            <a:off x="-12378" y="0"/>
            <a:ext cx="2824065" cy="685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pic>
        <p:nvPicPr>
          <p:cNvPr id="5" name="Picture 15">
            <a:extLst>
              <a:ext uri="{FF2B5EF4-FFF2-40B4-BE49-F238E27FC236}">
                <a16:creationId xmlns:a16="http://schemas.microsoft.com/office/drawing/2014/main" id="{4AC2C276-0DC4-4145-B73D-20D487EB7FFC}"/>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grpSp>
        <p:nvGrpSpPr>
          <p:cNvPr id="2" name="Group 1">
            <a:extLst>
              <a:ext uri="{FF2B5EF4-FFF2-40B4-BE49-F238E27FC236}">
                <a16:creationId xmlns:a16="http://schemas.microsoft.com/office/drawing/2014/main" id="{FC23E973-CBF1-4B3E-8116-DDAC9392B7C7}"/>
              </a:ext>
            </a:extLst>
          </p:cNvPr>
          <p:cNvGrpSpPr/>
          <p:nvPr/>
        </p:nvGrpSpPr>
        <p:grpSpPr>
          <a:xfrm>
            <a:off x="1248974" y="990531"/>
            <a:ext cx="3125421" cy="1163907"/>
            <a:chOff x="7654546" y="1023419"/>
            <a:chExt cx="3125421" cy="1163907"/>
          </a:xfrm>
        </p:grpSpPr>
        <p:sp>
          <p:nvSpPr>
            <p:cNvPr id="12" name="مستطيل 11">
              <a:extLst>
                <a:ext uri="{FF2B5EF4-FFF2-40B4-BE49-F238E27FC236}">
                  <a16:creationId xmlns:a16="http://schemas.microsoft.com/office/drawing/2014/main" id="{1946529C-68A8-490D-B688-93682B165A2B}"/>
                </a:ext>
              </a:extLst>
            </p:cNvPr>
            <p:cNvSpPr/>
            <p:nvPr/>
          </p:nvSpPr>
          <p:spPr>
            <a:xfrm>
              <a:off x="7781730" y="1023419"/>
              <a:ext cx="2963441" cy="1163907"/>
            </a:xfrm>
            <a:prstGeom prst="rect">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sp>
          <p:nvSpPr>
            <p:cNvPr id="11" name="مستطيل 10">
              <a:extLst>
                <a:ext uri="{FF2B5EF4-FFF2-40B4-BE49-F238E27FC236}">
                  <a16:creationId xmlns:a16="http://schemas.microsoft.com/office/drawing/2014/main" id="{7105AD77-1770-4EA5-832B-1730A1A1CCEF}"/>
                </a:ext>
              </a:extLst>
            </p:cNvPr>
            <p:cNvSpPr/>
            <p:nvPr/>
          </p:nvSpPr>
          <p:spPr>
            <a:xfrm>
              <a:off x="7886213" y="1113917"/>
              <a:ext cx="2754473" cy="9649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sp>
          <p:nvSpPr>
            <p:cNvPr id="8" name="عنوان 1">
              <a:extLst>
                <a:ext uri="{FF2B5EF4-FFF2-40B4-BE49-F238E27FC236}">
                  <a16:creationId xmlns:a16="http://schemas.microsoft.com/office/drawing/2014/main" id="{FE9FF1C9-B6DC-4A78-B7A5-127C5C042AC3}"/>
                </a:ext>
              </a:extLst>
            </p:cNvPr>
            <p:cNvSpPr txBox="1">
              <a:spLocks/>
            </p:cNvSpPr>
            <p:nvPr/>
          </p:nvSpPr>
          <p:spPr>
            <a:xfrm>
              <a:off x="7654546" y="1244071"/>
              <a:ext cx="3125421" cy="689713"/>
            </a:xfrm>
            <a:prstGeom prst="rect">
              <a:avLst/>
            </a:prstGeom>
            <a:noFill/>
          </p:spPr>
          <p:txBody>
            <a:bodyPr vert="horz" lIns="91440" tIns="45720" rIns="91440" bIns="45720" rtlCol="1" anchor="b">
              <a:normAutofit/>
            </a:bodyPr>
            <a:lstStyle>
              <a:lvl1pPr algn="ctr" defTabSz="914400" rtl="1"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rPr>
                <a:t>Objectives</a:t>
              </a:r>
              <a:endParaRPr kumimoji="0" lang="ar-SA" sz="3200" b="1" i="0" u="none" strike="noStrike" kern="1200" cap="none" spc="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grpSp>
      <p:sp>
        <p:nvSpPr>
          <p:cNvPr id="13" name="مستطيل 12">
            <a:extLst>
              <a:ext uri="{FF2B5EF4-FFF2-40B4-BE49-F238E27FC236}">
                <a16:creationId xmlns:a16="http://schemas.microsoft.com/office/drawing/2014/main" id="{2B7F8034-26F4-48D7-9588-25D5884E3D4E}"/>
              </a:ext>
            </a:extLst>
          </p:cNvPr>
          <p:cNvSpPr/>
          <p:nvPr/>
        </p:nvSpPr>
        <p:spPr>
          <a:xfrm>
            <a:off x="3381488" y="2590876"/>
            <a:ext cx="8409160" cy="1154162"/>
          </a:xfrm>
          <a:prstGeom prst="rect">
            <a:avLst/>
          </a:prstGeom>
        </p:spPr>
        <p:txBody>
          <a:bodyPr wrap="square">
            <a:spAutoFit/>
          </a:bodyPr>
          <a:lstStyle/>
          <a:p>
            <a:pPr lvl="0" algn="just" defTabSz="457200">
              <a:lnSpc>
                <a:spcPct val="150000"/>
              </a:lnSpc>
              <a:defRPr/>
            </a:pPr>
            <a:r>
              <a:rPr lang="en-US" sz="2400" b="1" dirty="0">
                <a:cs typeface="Sakkal Majalla" panose="02000000000000000000" pitchFamily="2" charset="-78"/>
              </a:rPr>
              <a:t>Recognition of Separation of Privilege Principle (</a:t>
            </a:r>
            <a:r>
              <a:rPr lang="ar-DZ" sz="2400" b="1" dirty="0">
                <a:cs typeface="Sakkal Majalla" panose="02000000000000000000" pitchFamily="2" charset="-78"/>
              </a:rPr>
              <a:t>الاعتراف بمبدأ فصل الامتيازات</a:t>
            </a:r>
            <a:r>
              <a:rPr lang="en-US" sz="2400" b="1" dirty="0">
                <a:cs typeface="Sakkal Majalla" panose="02000000000000000000" pitchFamily="2" charset="-78"/>
              </a:rPr>
              <a:t> ).</a:t>
            </a:r>
            <a:endParaRPr kumimoji="0" lang="ar-EG" altLang="ar-EG" sz="1800" b="0" i="0" u="none" strike="noStrike" kern="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ea typeface="SimSun" pitchFamily="2" charset="-122"/>
              <a:cs typeface="Tahoma" pitchFamily="34" charset="0"/>
            </a:endParaRPr>
          </a:p>
        </p:txBody>
      </p:sp>
      <p:sp>
        <p:nvSpPr>
          <p:cNvPr id="15" name="مثلث متساوي الساقين 14">
            <a:extLst>
              <a:ext uri="{FF2B5EF4-FFF2-40B4-BE49-F238E27FC236}">
                <a16:creationId xmlns:a16="http://schemas.microsoft.com/office/drawing/2014/main" id="{61FD46B5-F224-4542-828E-1FC89E489E26}"/>
              </a:ext>
            </a:extLst>
          </p:cNvPr>
          <p:cNvSpPr/>
          <p:nvPr/>
        </p:nvSpPr>
        <p:spPr>
          <a:xfrm rot="5400000" flipH="1">
            <a:off x="2862612" y="2848058"/>
            <a:ext cx="439084" cy="379093"/>
          </a:xfrm>
          <a:prstGeom prst="triangle">
            <a:avLst>
              <a:gd name="adj" fmla="val 4778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sp>
        <p:nvSpPr>
          <p:cNvPr id="19" name="مستطيل 6">
            <a:extLst>
              <a:ext uri="{FF2B5EF4-FFF2-40B4-BE49-F238E27FC236}">
                <a16:creationId xmlns:a16="http://schemas.microsoft.com/office/drawing/2014/main" id="{1B71BB19-3F04-4931-BFED-623931FE1A99}"/>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4" name="مستطيل 12">
            <a:extLst>
              <a:ext uri="{FF2B5EF4-FFF2-40B4-BE49-F238E27FC236}">
                <a16:creationId xmlns:a16="http://schemas.microsoft.com/office/drawing/2014/main" id="{E12D2DBA-F3E7-4B6D-98CF-AFA033CEEFCE}"/>
              </a:ext>
            </a:extLst>
          </p:cNvPr>
          <p:cNvSpPr/>
          <p:nvPr/>
        </p:nvSpPr>
        <p:spPr>
          <a:xfrm>
            <a:off x="3300567" y="3927417"/>
            <a:ext cx="8409160" cy="1154162"/>
          </a:xfrm>
          <a:prstGeom prst="rect">
            <a:avLst/>
          </a:prstGeom>
        </p:spPr>
        <p:txBody>
          <a:bodyPr wrap="square">
            <a:spAutoFit/>
          </a:bodyPr>
          <a:lstStyle/>
          <a:p>
            <a:pPr lvl="0" algn="just" defTabSz="457200">
              <a:lnSpc>
                <a:spcPct val="150000"/>
              </a:lnSpc>
              <a:defRPr/>
            </a:pPr>
            <a:r>
              <a:rPr lang="en-US" sz="2400" b="1" dirty="0">
                <a:cs typeface="Sakkal Majalla" panose="02000000000000000000" pitchFamily="2" charset="-78"/>
              </a:rPr>
              <a:t>Importance of Separation of Privilege Principle (</a:t>
            </a:r>
            <a:r>
              <a:rPr lang="ar-DZ" sz="2400" b="1" dirty="0">
                <a:cs typeface="Sakkal Majalla" panose="02000000000000000000" pitchFamily="2" charset="-78"/>
              </a:rPr>
              <a:t>أهمية مبدأ فصل الامتيازات</a:t>
            </a:r>
            <a:r>
              <a:rPr lang="en-US" sz="2400" b="1" dirty="0">
                <a:cs typeface="Sakkal Majalla" panose="02000000000000000000" pitchFamily="2" charset="-78"/>
              </a:rPr>
              <a:t> )</a:t>
            </a:r>
            <a:endParaRPr kumimoji="0" lang="ar-EG" altLang="ar-EG" sz="1800" b="0" i="0" u="none" strike="noStrike" kern="0" cap="none" spc="0" normalizeH="0" baseline="0" noProof="0" dirty="0">
              <a:ln>
                <a:noFill/>
              </a:ln>
              <a:solidFill>
                <a:prstClr val="black">
                  <a:lumMod val="75000"/>
                  <a:lumOff val="25000"/>
                </a:prstClr>
              </a:solidFill>
              <a:effectLst>
                <a:outerShdw blurRad="38100" dist="38100" dir="2700000" algn="tl">
                  <a:srgbClr val="000000">
                    <a:alpha val="43137"/>
                  </a:srgbClr>
                </a:outerShdw>
              </a:effectLst>
              <a:uLnTx/>
              <a:uFillTx/>
              <a:ea typeface="SimSun" pitchFamily="2" charset="-122"/>
              <a:cs typeface="Tahoma" pitchFamily="34" charset="0"/>
            </a:endParaRPr>
          </a:p>
        </p:txBody>
      </p:sp>
      <p:sp>
        <p:nvSpPr>
          <p:cNvPr id="16" name="مثلث متساوي الساقين 14">
            <a:extLst>
              <a:ext uri="{FF2B5EF4-FFF2-40B4-BE49-F238E27FC236}">
                <a16:creationId xmlns:a16="http://schemas.microsoft.com/office/drawing/2014/main" id="{DF1ECD12-FD9E-4311-9C4A-D803C5EFF77D}"/>
              </a:ext>
            </a:extLst>
          </p:cNvPr>
          <p:cNvSpPr/>
          <p:nvPr/>
        </p:nvSpPr>
        <p:spPr>
          <a:xfrm rot="5400000" flipH="1">
            <a:off x="2781691" y="4184599"/>
            <a:ext cx="439084" cy="379093"/>
          </a:xfrm>
          <a:prstGeom prst="triangle">
            <a:avLst>
              <a:gd name="adj" fmla="val 47785"/>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ar-SA" sz="1800" b="0" i="0" u="none" strike="noStrike" kern="1200" cap="none" spc="0" normalizeH="0" baseline="0" noProof="0">
              <a:ln>
                <a:noFill/>
              </a:ln>
              <a:solidFill>
                <a:prstClr val="white"/>
              </a:solidFill>
              <a:effectLst/>
              <a:uLnTx/>
              <a:uFillTx/>
              <a:latin typeface="Rockwell" panose="02060603020205020403"/>
              <a:ea typeface="+mn-ea"/>
              <a:cs typeface="Arial" panose="020B0604020202020204" pitchFamily="34" charset="0"/>
            </a:endParaRPr>
          </a:p>
        </p:txBody>
      </p:sp>
    </p:spTree>
    <p:extLst>
      <p:ext uri="{BB962C8B-B14F-4D97-AF65-F5344CB8AC3E}">
        <p14:creationId xmlns:p14="http://schemas.microsoft.com/office/powerpoint/2010/main" val="2739933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15739" y="1015955"/>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10307"/>
            <a:ext cx="11547566" cy="4593822"/>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GB" sz="2200" dirty="0">
                <a:solidFill>
                  <a:prstClr val="black"/>
                </a:solidFill>
                <a:latin typeface="Tahoma" panose="020B0604030504040204" pitchFamily="34" charset="0"/>
                <a:ea typeface="Tahoma" panose="020B0604030504040204" pitchFamily="34" charset="0"/>
                <a:cs typeface="Tahoma" panose="020B0604030504040204" pitchFamily="34" charset="0"/>
              </a:rPr>
              <a:t>The concept of "</a:t>
            </a:r>
            <a:r>
              <a:rPr lang="en-GB" sz="2200" b="1" dirty="0">
                <a:solidFill>
                  <a:prstClr val="black"/>
                </a:solidFill>
                <a:latin typeface="Tahoma" panose="020B0604030504040204" pitchFamily="34" charset="0"/>
                <a:ea typeface="Tahoma" panose="020B0604030504040204" pitchFamily="34" charset="0"/>
                <a:cs typeface="Tahoma" panose="020B0604030504040204" pitchFamily="34" charset="0"/>
              </a:rPr>
              <a:t>separation of privilege and duties</a:t>
            </a:r>
            <a:r>
              <a:rPr lang="en-GB" sz="2200" dirty="0">
                <a:solidFill>
                  <a:prstClr val="black"/>
                </a:solidFill>
                <a:latin typeface="Tahoma" panose="020B0604030504040204" pitchFamily="34" charset="0"/>
                <a:ea typeface="Tahoma" panose="020B0604030504040204" pitchFamily="34" charset="0"/>
                <a:cs typeface="Tahoma" panose="020B0604030504040204" pitchFamily="34" charset="0"/>
              </a:rPr>
              <a:t>" is a fundamental principle in the field of information security and organizational management (</a:t>
            </a:r>
            <a:r>
              <a:rPr lang="ar-DZ" sz="2200" dirty="0">
                <a:solidFill>
                  <a:prstClr val="black"/>
                </a:solidFill>
                <a:latin typeface="Tahoma" panose="020B0604030504040204" pitchFamily="34" charset="0"/>
                <a:ea typeface="Tahoma" panose="020B0604030504040204" pitchFamily="34" charset="0"/>
                <a:cs typeface="Tahoma" panose="020B0604030504040204" pitchFamily="34" charset="0"/>
              </a:rPr>
              <a:t>مفهوم "فصل الامتيازات والواجبات" هو مبدأ أساسي في مجال أمن المعلومات والإدارة التنظيمية."</a:t>
            </a:r>
            <a:r>
              <a:rPr lang="en-GB" sz="2200" dirty="0">
                <a:solidFill>
                  <a:prstClr val="black"/>
                </a:solidFill>
                <a:latin typeface="Tahoma" panose="020B0604030504040204" pitchFamily="34" charset="0"/>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GB" sz="2200" dirty="0">
                <a:solidFill>
                  <a:prstClr val="black"/>
                </a:solidFill>
                <a:latin typeface="Tahoma" panose="020B0604030504040204" pitchFamily="34" charset="0"/>
                <a:ea typeface="Tahoma" panose="020B0604030504040204" pitchFamily="34" charset="0"/>
                <a:cs typeface="Tahoma" panose="020B0604030504040204" pitchFamily="34" charset="0"/>
              </a:rPr>
              <a:t>It involves distributing tasks, responsibilities, and access rights among different individuals or roles to minimize the risk of misuse or fraud (</a:t>
            </a:r>
            <a:r>
              <a:rPr lang="ar-DZ" sz="2200" dirty="0">
                <a:solidFill>
                  <a:prstClr val="black"/>
                </a:solidFill>
                <a:latin typeface="Tahoma" panose="020B0604030504040204" pitchFamily="34" charset="0"/>
                <a:ea typeface="Tahoma" panose="020B0604030504040204" pitchFamily="34" charset="0"/>
                <a:cs typeface="Tahoma" panose="020B0604030504040204" pitchFamily="34" charset="0"/>
              </a:rPr>
              <a:t>يتضمن توزيع المهام والمسؤوليات وحقوق الوصول بين أفراد أو أدوار مختلفة لتقليل خطر الإساءة أو الاحتيال."</a:t>
            </a:r>
            <a:r>
              <a:rPr lang="en-GB" sz="2200" dirty="0">
                <a:solidFill>
                  <a:prstClr val="black"/>
                </a:solidFill>
                <a:latin typeface="Tahoma" panose="020B0604030504040204" pitchFamily="34" charset="0"/>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GB" sz="2200" dirty="0">
                <a:solidFill>
                  <a:prstClr val="black"/>
                </a:solidFill>
                <a:latin typeface="Tahoma" panose="020B0604030504040204" pitchFamily="34" charset="0"/>
                <a:ea typeface="Tahoma" panose="020B0604030504040204" pitchFamily="34" charset="0"/>
                <a:cs typeface="Tahoma" panose="020B0604030504040204" pitchFamily="34" charset="0"/>
              </a:rPr>
              <a:t>This separation helps prevent conflicts of interest and ensures a system of checks and balances (</a:t>
            </a:r>
            <a:r>
              <a:rPr lang="ar-DZ" sz="2200" dirty="0">
                <a:solidFill>
                  <a:prstClr val="black"/>
                </a:solidFill>
                <a:latin typeface="Tahoma" panose="020B0604030504040204" pitchFamily="34" charset="0"/>
                <a:ea typeface="Tahoma" panose="020B0604030504040204" pitchFamily="34" charset="0"/>
                <a:cs typeface="Tahoma" panose="020B0604030504040204" pitchFamily="34" charset="0"/>
              </a:rPr>
              <a:t>يساعد هذا الفصل في منع تضارب المصالح ويضمن وجود نظام من الضوابط والتوازنات."</a:t>
            </a:r>
            <a:r>
              <a:rPr lang="en-GB" sz="2200" dirty="0">
                <a:solidFill>
                  <a:prstClr val="black"/>
                </a:solidFill>
                <a:latin typeface="Tahoma" panose="020B0604030504040204" pitchFamily="34" charset="0"/>
                <a:ea typeface="Tahoma" panose="020B0604030504040204" pitchFamily="34" charset="0"/>
                <a:cs typeface="Tahoma" panose="020B0604030504040204" pitchFamily="34" charset="0"/>
              </a:rPr>
              <a:t>). </a:t>
            </a:r>
            <a:endParaRPr lang="en-US" sz="22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2F8852BE-A928-4186-BBBC-56B37DA6D6F7}"/>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7F69B8E8-E10D-4951-A03E-81D99C17C45A}"/>
              </a:ext>
            </a:extLst>
          </p:cNvPr>
          <p:cNvSpPr txBox="1"/>
          <p:nvPr/>
        </p:nvSpPr>
        <p:spPr>
          <a:xfrm>
            <a:off x="915738" y="1058059"/>
            <a:ext cx="10507635" cy="523220"/>
          </a:xfrm>
          <a:prstGeom prst="rect">
            <a:avLst/>
          </a:prstGeom>
          <a:noFill/>
        </p:spPr>
        <p:txBody>
          <a:bodyPr wrap="square">
            <a:spAutoFit/>
          </a:bodyPr>
          <a:lstStyle/>
          <a:p>
            <a:pPr algn="ctr"/>
            <a:r>
              <a:rPr lang="en-US" sz="2800" b="1" dirty="0">
                <a:solidFill>
                  <a:srgbClr val="FF0000"/>
                </a:solidFill>
                <a:cs typeface="Sakkal Majalla" panose="02000000000000000000" pitchFamily="2" charset="-78"/>
              </a:rPr>
              <a:t>Separation of Privilege and Duties (</a:t>
            </a:r>
            <a:r>
              <a:rPr lang="ar-DZ" sz="2800" b="1" dirty="0">
                <a:solidFill>
                  <a:srgbClr val="FF0000"/>
                </a:solidFill>
                <a:cs typeface="Sakkal Majalla" panose="02000000000000000000" pitchFamily="2" charset="-78"/>
              </a:rPr>
              <a:t>"فصل الامتيازات والواجبات</a:t>
            </a:r>
            <a:r>
              <a:rPr lang="en-US" sz="2800" b="1" dirty="0">
                <a:solidFill>
                  <a:srgbClr val="FF0000"/>
                </a:solidFill>
                <a:cs typeface="Sakkal Majalla" panose="02000000000000000000" pitchFamily="2" charset="-78"/>
              </a:rPr>
              <a:t> )</a:t>
            </a:r>
          </a:p>
        </p:txBody>
      </p:sp>
    </p:spTree>
    <p:extLst>
      <p:ext uri="{BB962C8B-B14F-4D97-AF65-F5344CB8AC3E}">
        <p14:creationId xmlns:p14="http://schemas.microsoft.com/office/powerpoint/2010/main" val="563212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sp>
        <p:nvSpPr>
          <p:cNvPr id="5" name="Rectangle 6">
            <a:extLst>
              <a:ext uri="{FF2B5EF4-FFF2-40B4-BE49-F238E27FC236}">
                <a16:creationId xmlns:a16="http://schemas.microsoft.com/office/drawing/2014/main" id="{83B18D90-C335-4622-9E2C-B55E3636FC08}"/>
              </a:ext>
            </a:extLst>
          </p:cNvPr>
          <p:cNvSpPr/>
          <p:nvPr/>
        </p:nvSpPr>
        <p:spPr>
          <a:xfrm>
            <a:off x="915739" y="1015955"/>
            <a:ext cx="10272501" cy="6689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195943" y="1710307"/>
            <a:ext cx="11547566" cy="5509200"/>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200" b="1" dirty="0">
                <a:solidFill>
                  <a:prstClr val="black"/>
                </a:solidFill>
                <a:latin typeface="Tahoma" panose="020B0604030504040204" pitchFamily="34" charset="0"/>
                <a:ea typeface="Tahoma" panose="020B0604030504040204" pitchFamily="34" charset="0"/>
                <a:cs typeface="Tahoma" panose="020B0604030504040204" pitchFamily="34" charset="0"/>
              </a:rPr>
              <a:t>Separation of Privilege </a:t>
            </a:r>
            <a:r>
              <a:rPr lang="en-US" sz="2200" dirty="0">
                <a:solidFill>
                  <a:prstClr val="black"/>
                </a:solidFill>
                <a:ea typeface="Tahoma" panose="020B0604030504040204" pitchFamily="34" charset="0"/>
                <a:cs typeface="Tahoma" panose="020B0604030504040204" pitchFamily="34" charset="0"/>
              </a:rPr>
              <a:t>is defined as a practice in which multiple privilege attributes are required to achieve access to a restricted resource (</a:t>
            </a:r>
            <a:r>
              <a:rPr lang="ar-DZ" sz="2200" dirty="0">
                <a:solidFill>
                  <a:prstClr val="black"/>
                </a:solidFill>
                <a:ea typeface="Tahoma" panose="020B0604030504040204" pitchFamily="34" charset="0"/>
                <a:cs typeface="Tahoma" panose="020B0604030504040204" pitchFamily="34" charset="0"/>
              </a:rPr>
              <a:t>"يُعرف فصل الامتيازات على أنه ممارسة تتطلب عدة سمات امتياز لتحقيق الوصول إلى مورد مقيد."</a:t>
            </a:r>
            <a:r>
              <a:rPr lang="en-US" sz="2200" dirty="0">
                <a:solidFill>
                  <a:prstClr val="black"/>
                </a:solidFill>
                <a:ea typeface="Tahoma" panose="020B0604030504040204" pitchFamily="34" charset="0"/>
                <a:cs typeface="Tahoma" panose="020B0604030504040204" pitchFamily="34" charset="0"/>
              </a:rPr>
              <a:t>).</a:t>
            </a:r>
          </a:p>
          <a:p>
            <a:pPr algn="just"/>
            <a:endParaRPr lang="en-US" sz="2200" dirty="0">
              <a:solidFill>
                <a:prstClr val="black"/>
              </a:solidFill>
              <a:ea typeface="Tahoma" panose="020B0604030504040204" pitchFamily="34" charset="0"/>
              <a:cs typeface="Tahoma" panose="020B0604030504040204" pitchFamily="34" charset="0"/>
            </a:endParaRPr>
          </a:p>
          <a:p>
            <a:pPr marL="342900" indent="-342900" algn="just">
              <a:lnSpc>
                <a:spcPct val="150000"/>
              </a:lnSpc>
              <a:buFont typeface="Arial" panose="020B0604020202020204" pitchFamily="34" charset="0"/>
              <a:buChar char="•"/>
            </a:pPr>
            <a:r>
              <a:rPr lang="en-US" sz="2200" dirty="0">
                <a:solidFill>
                  <a:prstClr val="black"/>
                </a:solidFill>
                <a:ea typeface="Tahoma" panose="020B0604030504040204" pitchFamily="34" charset="0"/>
                <a:cs typeface="Tahoma" panose="020B0604030504040204" pitchFamily="34" charset="0"/>
              </a:rPr>
              <a:t>The principle of separation of privilege states that a system should not grant permission based on a single condition (</a:t>
            </a:r>
            <a:r>
              <a:rPr lang="ar-DZ" sz="2200" dirty="0">
                <a:solidFill>
                  <a:prstClr val="black"/>
                </a:solidFill>
                <a:ea typeface="Tahoma" panose="020B0604030504040204" pitchFamily="34" charset="0"/>
                <a:cs typeface="Tahoma" panose="020B0604030504040204" pitchFamily="34" charset="0"/>
              </a:rPr>
              <a:t>"ينص مبدأ فصل الامتيازات على أنه يجب ألا يمنح النظام الإذن بناءً على شرط واحد فقط."</a:t>
            </a:r>
            <a:r>
              <a:rPr lang="en-US" sz="2200" dirty="0">
                <a:solidFill>
                  <a:prstClr val="black"/>
                </a:solidFill>
                <a:ea typeface="Tahoma" panose="020B0604030504040204" pitchFamily="34" charset="0"/>
                <a:cs typeface="Tahoma" panose="020B0604030504040204" pitchFamily="34" charset="0"/>
              </a:rPr>
              <a:t>).</a:t>
            </a:r>
          </a:p>
          <a:p>
            <a:pPr algn="just"/>
            <a:endParaRPr lang="en-US" sz="2200" dirty="0">
              <a:solidFill>
                <a:prstClr val="black"/>
              </a:solidFill>
              <a:ea typeface="Tahoma" panose="020B0604030504040204" pitchFamily="34" charset="0"/>
              <a:cs typeface="Tahoma" panose="020B0604030504040204" pitchFamily="34" charset="0"/>
            </a:endParaRPr>
          </a:p>
          <a:p>
            <a:pPr marL="342900" indent="-342900" algn="just">
              <a:buFont typeface="Arial" panose="020B0604020202020204" pitchFamily="34" charset="0"/>
              <a:buChar char="•"/>
            </a:pPr>
            <a:r>
              <a:rPr lang="en-US" sz="2200" dirty="0">
                <a:solidFill>
                  <a:prstClr val="black"/>
                </a:solidFill>
                <a:ea typeface="Tahoma" panose="020B0604030504040204" pitchFamily="34" charset="0"/>
                <a:cs typeface="Tahoma" panose="020B0604030504040204" pitchFamily="34" charset="0"/>
              </a:rPr>
              <a:t>This principle is restrictive because it limits access to system entities (</a:t>
            </a:r>
            <a:r>
              <a:rPr lang="ar-DZ" sz="2200" dirty="0">
                <a:solidFill>
                  <a:prstClr val="black"/>
                </a:solidFill>
                <a:ea typeface="Tahoma" panose="020B0604030504040204" pitchFamily="34" charset="0"/>
                <a:cs typeface="Tahoma" panose="020B0604030504040204" pitchFamily="34" charset="0"/>
              </a:rPr>
              <a:t>"هذا المبدأ تقييدي لأنه يحدد الوصول إلى كيان النظام."</a:t>
            </a:r>
            <a:r>
              <a:rPr lang="en-US" sz="2200" dirty="0">
                <a:solidFill>
                  <a:prstClr val="black"/>
                </a:solidFill>
                <a:ea typeface="Tahoma" panose="020B0604030504040204" pitchFamily="34" charset="0"/>
                <a:cs typeface="Tahoma" panose="020B0604030504040204" pitchFamily="34" charset="0"/>
              </a:rPr>
              <a:t> ).</a:t>
            </a:r>
          </a:p>
          <a:p>
            <a:pPr marL="342900" indent="-342900" algn="just">
              <a:buFont typeface="Arial" panose="020B0604020202020204" pitchFamily="34" charset="0"/>
              <a:buChar char="•"/>
            </a:pPr>
            <a:endParaRPr lang="en-US" sz="2200" dirty="0">
              <a:solidFill>
                <a:prstClr val="black"/>
              </a:solidFill>
              <a:ea typeface="Tahoma" panose="020B0604030504040204" pitchFamily="34" charset="0"/>
              <a:cs typeface="Tahoma" panose="020B0604030504040204" pitchFamily="34" charset="0"/>
            </a:endParaRPr>
          </a:p>
          <a:p>
            <a:pPr marL="285750" indent="-285750">
              <a:buFont typeface="Arial" panose="020B0604020202020204" pitchFamily="34" charset="0"/>
              <a:buChar char="•"/>
            </a:pPr>
            <a:endParaRPr lang="en-US" sz="2200" dirty="0">
              <a:solidFill>
                <a:prstClr val="black"/>
              </a:solidFill>
              <a:latin typeface="Tahoma" panose="020B0604030504040204" pitchFamily="34" charset="0"/>
              <a:ea typeface="Tahoma" panose="020B0604030504040204" pitchFamily="34" charset="0"/>
              <a:cs typeface="Tahoma" panose="020B0604030504040204" pitchFamily="34" charset="0"/>
            </a:endParaRPr>
          </a:p>
          <a:p>
            <a:pPr algn="just"/>
            <a:endParaRPr lang="en-US" sz="2200" dirty="0">
              <a:solidFill>
                <a:prstClr val="black"/>
              </a:solidFill>
              <a:latin typeface="Tahoma" panose="020B0604030504040204" pitchFamily="34" charset="0"/>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2F8852BE-A928-4186-BBBC-56B37DA6D6F7}"/>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8" name="TextBox 57">
            <a:extLst>
              <a:ext uri="{FF2B5EF4-FFF2-40B4-BE49-F238E27FC236}">
                <a16:creationId xmlns:a16="http://schemas.microsoft.com/office/drawing/2014/main" id="{7F69B8E8-E10D-4951-A03E-81D99C17C45A}"/>
              </a:ext>
            </a:extLst>
          </p:cNvPr>
          <p:cNvSpPr txBox="1"/>
          <p:nvPr/>
        </p:nvSpPr>
        <p:spPr>
          <a:xfrm>
            <a:off x="915738" y="1058059"/>
            <a:ext cx="10507635" cy="954107"/>
          </a:xfrm>
          <a:prstGeom prst="rect">
            <a:avLst/>
          </a:prstGeom>
          <a:noFill/>
        </p:spPr>
        <p:txBody>
          <a:bodyPr wrap="square">
            <a:spAutoFit/>
          </a:bodyPr>
          <a:lstStyle/>
          <a:p>
            <a:pPr algn="ctr"/>
            <a:r>
              <a:rPr lang="en-US" sz="2800" b="1" dirty="0">
                <a:solidFill>
                  <a:srgbClr val="FF0000"/>
                </a:solidFill>
                <a:cs typeface="Sakkal Majalla" panose="02000000000000000000" pitchFamily="2" charset="-78"/>
              </a:rPr>
              <a:t>Separation of Privilege and Duties Principle (</a:t>
            </a:r>
            <a:r>
              <a:rPr lang="ar-DZ" sz="2800" b="1" dirty="0">
                <a:solidFill>
                  <a:srgbClr val="FF0000"/>
                </a:solidFill>
                <a:cs typeface="Sakkal Majalla" panose="02000000000000000000" pitchFamily="2" charset="-78"/>
              </a:rPr>
              <a:t>"مبدأ فصل الامتيازات والواجبات"</a:t>
            </a:r>
            <a:r>
              <a:rPr lang="en-US" sz="2800" b="1" dirty="0">
                <a:solidFill>
                  <a:srgbClr val="FF0000"/>
                </a:solidFill>
                <a:cs typeface="Sakkal Majalla" panose="02000000000000000000" pitchFamily="2" charset="-78"/>
              </a:rPr>
              <a:t> )</a:t>
            </a:r>
          </a:p>
        </p:txBody>
      </p:sp>
    </p:spTree>
    <p:extLst>
      <p:ext uri="{BB962C8B-B14F-4D97-AF65-F5344CB8AC3E}">
        <p14:creationId xmlns:p14="http://schemas.microsoft.com/office/powerpoint/2010/main" val="125035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643285"/>
            <a:ext cx="11547566" cy="5113772"/>
          </a:xfrm>
          <a:prstGeom prst="rect">
            <a:avLst/>
          </a:prstGeom>
          <a:noFill/>
        </p:spPr>
        <p:txBody>
          <a:bodyPr wrap="square" rtlCol="1">
            <a:spAutoFit/>
          </a:bodyPr>
          <a:lstStyle/>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The principle of separation of duty states that if two or more steps are required to perform a critical function, at least two different people should perform the steps (</a:t>
            </a:r>
            <a:r>
              <a:rPr lang="ar-DZ" sz="2000" dirty="0">
                <a:solidFill>
                  <a:prstClr val="black"/>
                </a:solidFill>
                <a:ea typeface="Tahoma" panose="020B0604030504040204" pitchFamily="34" charset="0"/>
                <a:cs typeface="Tahoma" panose="020B0604030504040204" pitchFamily="34" charset="0"/>
              </a:rPr>
              <a:t>ينص مبدأ فصل الواجبات على أنه إذا كانت هناك خطوات أو أكثر مطلوبة لأداء وظيفة حيوية، يجب أن يقوم شخصان مختلفان على الأقل بأداء هذه الخطوات."</a:t>
            </a:r>
            <a:r>
              <a:rPr lang="en-US" sz="20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Separation of Duties involves dividing roles and responsibilities to minimize the risk of a single individual subverting a system or critical process without detection (</a:t>
            </a:r>
            <a:r>
              <a:rPr lang="ar-DZ" sz="2000" dirty="0">
                <a:solidFill>
                  <a:prstClr val="black"/>
                </a:solidFill>
                <a:ea typeface="Tahoma" panose="020B0604030504040204" pitchFamily="34" charset="0"/>
                <a:cs typeface="Tahoma" panose="020B0604030504040204" pitchFamily="34" charset="0"/>
              </a:rPr>
              <a:t>ينطوي فصل الواجبات على تقسيم الأدوار والمسؤوليات لتقليل خطر قيام فرد واحد بتخريب نظام أو عملية حيوية دون اكتشاف."</a:t>
            </a:r>
            <a:r>
              <a:rPr lang="en-US" sz="2000" dirty="0">
                <a:solidFill>
                  <a:prstClr val="black"/>
                </a:solidFill>
                <a:ea typeface="Tahoma" panose="020B0604030504040204" pitchFamily="34" charset="0"/>
                <a:cs typeface="Tahoma" panose="020B0604030504040204" pitchFamily="34" charset="0"/>
              </a:rPr>
              <a:t>). </a:t>
            </a:r>
          </a:p>
          <a:p>
            <a:pPr marL="342900" indent="-342900" algn="just">
              <a:lnSpc>
                <a:spcPct val="150000"/>
              </a:lnSpc>
              <a:buFont typeface="Arial" panose="020B0604020202020204" pitchFamily="34" charset="0"/>
              <a:buChar char="•"/>
            </a:pPr>
            <a:r>
              <a:rPr lang="en-US" sz="2000" dirty="0">
                <a:solidFill>
                  <a:prstClr val="black"/>
                </a:solidFill>
                <a:ea typeface="Tahoma" panose="020B0604030504040204" pitchFamily="34" charset="0"/>
                <a:cs typeface="Tahoma" panose="020B0604030504040204" pitchFamily="34" charset="0"/>
              </a:rPr>
              <a:t>According to NIST, separation of duties refers to the principle that no user should be given enough privileges to misuse the system on their own (</a:t>
            </a:r>
            <a:r>
              <a:rPr lang="ar-DZ" sz="2000" dirty="0">
                <a:solidFill>
                  <a:prstClr val="black"/>
                </a:solidFill>
                <a:ea typeface="Tahoma" panose="020B0604030504040204" pitchFamily="34" charset="0"/>
                <a:cs typeface="Tahoma" panose="020B0604030504040204" pitchFamily="34" charset="0"/>
              </a:rPr>
              <a:t>"وفقًا لمؤسسة المعايير والتكنولوجيا الوطنية (</a:t>
            </a:r>
            <a:r>
              <a:rPr lang="en-US" sz="2000" dirty="0">
                <a:solidFill>
                  <a:prstClr val="black"/>
                </a:solidFill>
                <a:ea typeface="Tahoma" panose="020B0604030504040204" pitchFamily="34" charset="0"/>
                <a:cs typeface="Tahoma" panose="020B0604030504040204" pitchFamily="34" charset="0"/>
              </a:rPr>
              <a:t>NIST)، </a:t>
            </a:r>
            <a:r>
              <a:rPr lang="ar-DZ" sz="2000" dirty="0">
                <a:solidFill>
                  <a:prstClr val="black"/>
                </a:solidFill>
                <a:ea typeface="Tahoma" panose="020B0604030504040204" pitchFamily="34" charset="0"/>
                <a:cs typeface="Tahoma" panose="020B0604030504040204" pitchFamily="34" charset="0"/>
              </a:rPr>
              <a:t>فإن فصل الواجبات يشير إلى المبدأ الذي ينص على أنه يجب عدم منح أي مستخدم امتيازات كافية لاستخدام النظام بشكل خاطئ بمفرده</a:t>
            </a:r>
            <a:r>
              <a:rPr lang="en-US"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E9EBF4D3-9269-4D43-A2A3-76D1ECF278A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1" name="Rectangle 6">
            <a:extLst>
              <a:ext uri="{FF2B5EF4-FFF2-40B4-BE49-F238E27FC236}">
                <a16:creationId xmlns:a16="http://schemas.microsoft.com/office/drawing/2014/main" id="{301ACE0C-6167-4DFD-B91F-EFE7F03A9FC1}"/>
              </a:ext>
            </a:extLst>
          </p:cNvPr>
          <p:cNvSpPr/>
          <p:nvPr/>
        </p:nvSpPr>
        <p:spPr>
          <a:xfrm>
            <a:off x="547673" y="1086503"/>
            <a:ext cx="10272501" cy="5410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cs typeface="Sakkal Majalla" panose="02000000000000000000" pitchFamily="2" charset="-78"/>
              </a:rPr>
              <a:t>Separation of Privilege and Duties Principle</a:t>
            </a:r>
          </a:p>
        </p:txBody>
      </p:sp>
    </p:spTree>
    <p:extLst>
      <p:ext uri="{BB962C8B-B14F-4D97-AF65-F5344CB8AC3E}">
        <p14:creationId xmlns:p14="http://schemas.microsoft.com/office/powerpoint/2010/main" val="185871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643285"/>
            <a:ext cx="11547566" cy="5016758"/>
          </a:xfrm>
          <a:prstGeom prst="rect">
            <a:avLst/>
          </a:prstGeom>
          <a:noFill/>
        </p:spPr>
        <p:txBody>
          <a:bodyPr wrap="square" rtlCol="1">
            <a:spAutoFit/>
          </a:bodyPr>
          <a:lstStyle/>
          <a:p>
            <a:pPr marL="342900" indent="-342900" algn="just">
              <a:buFont typeface="Arial" panose="020B0604020202020204" pitchFamily="34" charset="0"/>
              <a:buChar char="•"/>
            </a:pPr>
            <a:r>
              <a:rPr lang="en-GB" sz="2000" dirty="0">
                <a:solidFill>
                  <a:prstClr val="black"/>
                </a:solidFill>
                <a:ea typeface="Tahoma" panose="020B0604030504040204" pitchFamily="34" charset="0"/>
                <a:cs typeface="Tahoma" panose="020B0604030504040204" pitchFamily="34" charset="0"/>
              </a:rPr>
              <a:t>There are several key aspects to consider when discussing the separation of privilege and duties: (</a:t>
            </a:r>
            <a:r>
              <a:rPr lang="ar-DZ" sz="2000" dirty="0">
                <a:solidFill>
                  <a:prstClr val="black"/>
                </a:solidFill>
                <a:ea typeface="Tahoma" panose="020B0604030504040204" pitchFamily="34" charset="0"/>
                <a:cs typeface="Tahoma" panose="020B0604030504040204" pitchFamily="34" charset="0"/>
              </a:rPr>
              <a:t>"هناك عدة جوانب رئيسية يجب مراعاتها عند مناقشة فصل الامتيازات والواجبات</a:t>
            </a:r>
            <a:r>
              <a:rPr lang="en-GB" sz="2000" dirty="0">
                <a:solidFill>
                  <a:prstClr val="black"/>
                </a:solidFill>
                <a:ea typeface="Tahoma" panose="020B0604030504040204" pitchFamily="34" charset="0"/>
                <a:cs typeface="Tahoma" panose="020B0604030504040204" pitchFamily="34" charset="0"/>
              </a:rPr>
              <a:t> )</a:t>
            </a:r>
          </a:p>
          <a:p>
            <a:pPr marL="342900" indent="-342900" algn="just">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Access Control</a:t>
            </a:r>
          </a:p>
          <a:p>
            <a:pPr marL="800100" lvl="1" indent="-342900" algn="just">
              <a:buFont typeface="Arial" panose="020B0604020202020204" pitchFamily="34" charset="0"/>
              <a:buChar char="•"/>
            </a:pPr>
            <a:r>
              <a:rPr lang="en-GB" sz="2000" dirty="0">
                <a:solidFill>
                  <a:prstClr val="black"/>
                </a:solidFill>
                <a:ea typeface="Tahoma" panose="020B0604030504040204" pitchFamily="34" charset="0"/>
                <a:cs typeface="Tahoma" panose="020B0604030504040204" pitchFamily="34" charset="0"/>
              </a:rPr>
              <a:t>Least Privilege Principle: Users should be given the minimum level of access or permissions necessary to perform their job functions. This principle helps limit the potential damage that could result from accidental or intentional misuse of privileges. (</a:t>
            </a:r>
            <a:r>
              <a:rPr lang="ar-DZ" sz="2000" dirty="0">
                <a:solidFill>
                  <a:prstClr val="black"/>
                </a:solidFill>
                <a:ea typeface="Tahoma" panose="020B0604030504040204" pitchFamily="34" charset="0"/>
                <a:cs typeface="Tahoma" panose="020B0604030504040204" pitchFamily="34" charset="0"/>
              </a:rPr>
              <a:t>مبدأ الأقل</a:t>
            </a:r>
            <a:r>
              <a:rPr lang="en-GB" sz="2000" dirty="0">
                <a:solidFill>
                  <a:prstClr val="black"/>
                </a:solidFill>
                <a:ea typeface="Tahoma" panose="020B0604030504040204" pitchFamily="34" charset="0"/>
                <a:cs typeface="Tahoma" panose="020B0604030504040204" pitchFamily="34" charset="0"/>
              </a:rPr>
              <a:t>Privileges: </a:t>
            </a:r>
            <a:r>
              <a:rPr lang="ar-DZ" sz="2000" dirty="0">
                <a:solidFill>
                  <a:prstClr val="black"/>
                </a:solidFill>
                <a:ea typeface="Tahoma" panose="020B0604030504040204" pitchFamily="34" charset="0"/>
                <a:cs typeface="Tahoma" panose="020B0604030504040204" pitchFamily="34" charset="0"/>
              </a:rPr>
              <a:t>يجب منح المستخدمين الحد الأدنى من الوصول أو الأذونات اللازمة لأداء وظائفهم. يساعد هذا المبدأ في تحديد الضرر المحتمل الذي قد ينجم عن إساءة استخدام الامتيازات سواء عن طريق الخطأ أو عمدًا.</a:t>
            </a:r>
            <a:r>
              <a:rPr lang="en-GB" sz="2000" dirty="0">
                <a:solidFill>
                  <a:prstClr val="black"/>
                </a:solidFill>
                <a:ea typeface="Tahoma" panose="020B0604030504040204" pitchFamily="34" charset="0"/>
                <a:cs typeface="Tahoma" panose="020B0604030504040204" pitchFamily="34" charset="0"/>
              </a:rPr>
              <a:t> )</a:t>
            </a:r>
          </a:p>
          <a:p>
            <a:pPr marL="342900" indent="-342900" algn="just">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Job Rotation</a:t>
            </a:r>
          </a:p>
          <a:p>
            <a:pPr marL="800100" lvl="1" indent="-342900" algn="just">
              <a:buFont typeface="Arial" panose="020B0604020202020204" pitchFamily="34" charset="0"/>
              <a:buChar char="•"/>
            </a:pPr>
            <a:r>
              <a:rPr lang="en-GB" sz="2000" dirty="0">
                <a:solidFill>
                  <a:prstClr val="black"/>
                </a:solidFill>
                <a:ea typeface="Tahoma" panose="020B0604030504040204" pitchFamily="34" charset="0"/>
                <a:cs typeface="Tahoma" panose="020B0604030504040204" pitchFamily="34" charset="0"/>
              </a:rPr>
              <a:t>Rotation of Responsibilities: Periodically rotating job responsibilities among employees can reduce the risk of fraud or unethical </a:t>
            </a:r>
            <a:r>
              <a:rPr lang="en-GB" sz="2000" dirty="0" err="1">
                <a:solidFill>
                  <a:prstClr val="black"/>
                </a:solidFill>
                <a:ea typeface="Tahoma" panose="020B0604030504040204" pitchFamily="34" charset="0"/>
                <a:cs typeface="Tahoma" panose="020B0604030504040204" pitchFamily="34" charset="0"/>
              </a:rPr>
              <a:t>behavior</a:t>
            </a:r>
            <a:r>
              <a:rPr lang="en-GB" sz="2000" dirty="0">
                <a:solidFill>
                  <a:prstClr val="black"/>
                </a:solidFill>
                <a:ea typeface="Tahoma" panose="020B0604030504040204" pitchFamily="34" charset="0"/>
                <a:cs typeface="Tahoma" panose="020B0604030504040204" pitchFamily="34" charset="0"/>
              </a:rPr>
              <a:t>. It makes it more difficult for an individual to carry out a malicious activity over an extended period without detection (</a:t>
            </a:r>
            <a:r>
              <a:rPr lang="ar-DZ" sz="2000" dirty="0">
                <a:solidFill>
                  <a:prstClr val="black"/>
                </a:solidFill>
                <a:ea typeface="Tahoma" panose="020B0604030504040204" pitchFamily="34" charset="0"/>
                <a:cs typeface="Tahoma" panose="020B0604030504040204" pitchFamily="34" charset="0"/>
              </a:rPr>
              <a:t>تدوير المسؤوليات: يمكن أن يقلل تدوير المسؤوليات بشكل دوري بين الموظفين من خطر الاحتيال أو السلوك غير الأخلاقي. يجعل من الصعب على فرد واحد تنفيذ نشاط خبيث لفترة طويلة دون اكتشاف."</a:t>
            </a:r>
            <a:r>
              <a:rPr lang="en-GB" sz="2000" dirty="0">
                <a:solidFill>
                  <a:prstClr val="black"/>
                </a:solidFill>
                <a:ea typeface="Tahoma" panose="020B0604030504040204" pitchFamily="34" charset="0"/>
                <a:cs typeface="Tahoma" panose="020B0604030504040204" pitchFamily="34" charset="0"/>
              </a:rPr>
              <a:t> ).</a:t>
            </a:r>
          </a:p>
        </p:txBody>
      </p:sp>
      <p:sp>
        <p:nvSpPr>
          <p:cNvPr id="9" name="مستطيل 6">
            <a:extLst>
              <a:ext uri="{FF2B5EF4-FFF2-40B4-BE49-F238E27FC236}">
                <a16:creationId xmlns:a16="http://schemas.microsoft.com/office/drawing/2014/main" id="{E9EBF4D3-9269-4D43-A2A3-76D1ECF278A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1" name="Rectangle 6">
            <a:extLst>
              <a:ext uri="{FF2B5EF4-FFF2-40B4-BE49-F238E27FC236}">
                <a16:creationId xmlns:a16="http://schemas.microsoft.com/office/drawing/2014/main" id="{301ACE0C-6167-4DFD-B91F-EFE7F03A9FC1}"/>
              </a:ext>
            </a:extLst>
          </p:cNvPr>
          <p:cNvSpPr/>
          <p:nvPr/>
        </p:nvSpPr>
        <p:spPr>
          <a:xfrm>
            <a:off x="547673" y="1086503"/>
            <a:ext cx="10272501" cy="5410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cs typeface="Sakkal Majalla" panose="02000000000000000000" pitchFamily="2" charset="-78"/>
              </a:rPr>
              <a:t>Separation of Privilege and Duties Principle</a:t>
            </a:r>
          </a:p>
        </p:txBody>
      </p:sp>
    </p:spTree>
    <p:extLst>
      <p:ext uri="{BB962C8B-B14F-4D97-AF65-F5344CB8AC3E}">
        <p14:creationId xmlns:p14="http://schemas.microsoft.com/office/powerpoint/2010/main" val="359060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643285"/>
            <a:ext cx="11547566" cy="4708981"/>
          </a:xfrm>
          <a:prstGeom prst="rect">
            <a:avLst/>
          </a:prstGeom>
          <a:noFill/>
        </p:spPr>
        <p:txBody>
          <a:bodyPr wrap="square" rtlCol="1">
            <a:spAutoFit/>
          </a:bodyPr>
          <a:lstStyle/>
          <a:p>
            <a:pPr marL="342900" indent="-342900" algn="just">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Segregation of Duties (</a:t>
            </a:r>
            <a:r>
              <a:rPr lang="en-GB" sz="2000" b="1" dirty="0" err="1">
                <a:solidFill>
                  <a:prstClr val="black"/>
                </a:solidFill>
                <a:ea typeface="Tahoma" panose="020B0604030504040204" pitchFamily="34" charset="0"/>
                <a:cs typeface="Tahoma" panose="020B0604030504040204" pitchFamily="34" charset="0"/>
              </a:rPr>
              <a:t>SoD</a:t>
            </a:r>
            <a:r>
              <a:rPr lang="en-GB" sz="2000" b="1" dirty="0">
                <a:solidFill>
                  <a:prstClr val="black"/>
                </a:solidFill>
                <a:ea typeface="Tahoma" panose="020B0604030504040204" pitchFamily="34" charset="0"/>
                <a:cs typeface="Tahoma" panose="020B0604030504040204" pitchFamily="34" charset="0"/>
              </a:rPr>
              <a:t>) (</a:t>
            </a:r>
            <a:r>
              <a:rPr lang="ar-DZ" sz="2000" b="1" dirty="0">
                <a:solidFill>
                  <a:prstClr val="black"/>
                </a:solidFill>
                <a:ea typeface="Tahoma" panose="020B0604030504040204" pitchFamily="34" charset="0"/>
                <a:cs typeface="Tahoma" panose="020B0604030504040204" pitchFamily="34" charset="0"/>
              </a:rPr>
              <a:t>فصل الواجبات (</a:t>
            </a:r>
            <a:r>
              <a:rPr lang="en-GB" sz="2000" b="1" dirty="0" err="1">
                <a:solidFill>
                  <a:prstClr val="black"/>
                </a:solidFill>
                <a:ea typeface="Tahoma" panose="020B0604030504040204" pitchFamily="34" charset="0"/>
                <a:cs typeface="Tahoma" panose="020B0604030504040204" pitchFamily="34" charset="0"/>
              </a:rPr>
              <a:t>SoD</a:t>
            </a:r>
            <a:r>
              <a:rPr lang="en-GB" sz="2000" b="1" dirty="0">
                <a:solidFill>
                  <a:prstClr val="black"/>
                </a:solidFill>
                <a:ea typeface="Tahoma" panose="020B0604030504040204" pitchFamily="34" charset="0"/>
                <a:cs typeface="Tahoma" panose="020B0604030504040204" pitchFamily="34" charset="0"/>
              </a:rPr>
              <a:t>) )</a:t>
            </a:r>
          </a:p>
          <a:p>
            <a:pPr marL="800100" lvl="1" indent="-342900" algn="just">
              <a:buFont typeface="Arial" panose="020B0604020202020204" pitchFamily="34" charset="0"/>
              <a:buChar char="•"/>
            </a:pPr>
            <a:r>
              <a:rPr lang="en-GB" sz="2000" b="1" dirty="0" err="1">
                <a:solidFill>
                  <a:prstClr val="black"/>
                </a:solidFill>
                <a:ea typeface="Tahoma" panose="020B0604030504040204" pitchFamily="34" charset="0"/>
                <a:cs typeface="Tahoma" panose="020B0604030504040204" pitchFamily="34" charset="0"/>
              </a:rPr>
              <a:t>SoD</a:t>
            </a:r>
            <a:r>
              <a:rPr lang="en-GB" sz="2000" b="1" dirty="0">
                <a:solidFill>
                  <a:prstClr val="black"/>
                </a:solidFill>
                <a:ea typeface="Tahoma" panose="020B0604030504040204" pitchFamily="34" charset="0"/>
                <a:cs typeface="Tahoma" panose="020B0604030504040204" pitchFamily="34" charset="0"/>
              </a:rPr>
              <a:t> Matrix</a:t>
            </a:r>
            <a:r>
              <a:rPr lang="en-GB" sz="2000" dirty="0">
                <a:solidFill>
                  <a:prstClr val="black"/>
                </a:solidFill>
                <a:ea typeface="Tahoma" panose="020B0604030504040204" pitchFamily="34" charset="0"/>
                <a:cs typeface="Tahoma" panose="020B0604030504040204" pitchFamily="34" charset="0"/>
              </a:rPr>
              <a:t>: Identify critical business processes and the associated tasks, then ensure that no single individual has control over all aspects of a particular process. For example, in financial transactions, the person creating an entry should not be the same person responsible for approving it (</a:t>
            </a:r>
            <a:r>
              <a:rPr lang="ar-DZ" sz="2000" dirty="0">
                <a:solidFill>
                  <a:prstClr val="black"/>
                </a:solidFill>
                <a:ea typeface="Tahoma" panose="020B0604030504040204" pitchFamily="34" charset="0"/>
                <a:cs typeface="Tahoma" panose="020B0604030504040204" pitchFamily="34" charset="0"/>
              </a:rPr>
              <a:t>مصفوفة فصل الواجبات: تحديد العمليات التجارية الحيوية والمهام المرتبطة بها، ثم التأكد من عدم وجود فرد واحد يتحكم في جميع جوانب عملية معينة. على سبيل المثال، في المعاملات المالية، يجب ألا يكون الشخص الذي ينشئ الإدخال هو نفس الشخص المسؤول عن الموافقة عليه."</a:t>
            </a:r>
            <a:r>
              <a:rPr lang="en-GB" sz="2000" dirty="0">
                <a:solidFill>
                  <a:prstClr val="black"/>
                </a:solidFill>
                <a:ea typeface="Tahoma" panose="020B0604030504040204" pitchFamily="34" charset="0"/>
                <a:cs typeface="Tahoma" panose="020B0604030504040204" pitchFamily="34" charset="0"/>
              </a:rPr>
              <a:t> ).</a:t>
            </a:r>
          </a:p>
          <a:p>
            <a:pPr marL="342900" indent="-342900" algn="just">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Dual Control</a:t>
            </a:r>
          </a:p>
          <a:p>
            <a:pPr marL="800100" lvl="1" indent="-342900">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Two-Person Rule: </a:t>
            </a:r>
            <a:r>
              <a:rPr lang="en-GB" sz="2000" dirty="0">
                <a:solidFill>
                  <a:prstClr val="black"/>
                </a:solidFill>
                <a:ea typeface="Tahoma" panose="020B0604030504040204" pitchFamily="34" charset="0"/>
                <a:cs typeface="Tahoma" panose="020B0604030504040204" pitchFamily="34" charset="0"/>
              </a:rPr>
              <a:t>In situations where high levels of security are necessary, the two-person rule requires the involvement of at least two individuals to complete a task or approve a decision. This is often used in contexts such as handling sensitive information or managing critical infrastructure. (</a:t>
            </a:r>
            <a:r>
              <a:rPr lang="ar-DZ" sz="2000" dirty="0">
                <a:solidFill>
                  <a:prstClr val="black"/>
                </a:solidFill>
                <a:ea typeface="Tahoma" panose="020B0604030504040204" pitchFamily="34" charset="0"/>
                <a:cs typeface="Tahoma" panose="020B0604030504040204" pitchFamily="34" charset="0"/>
              </a:rPr>
              <a:t>قاعدة الشخصين: في الحالات التي تتطلب مستويات عالية من الأمان، تتطلب قاعدة الشخصين مشاركة شخصين على الأقل لإكمال مهمة أو الموافقة على قرار. يُستخدم هذا غالبًا في سياقات مثل التعامل مع المعلومات الحساسة أو إدارة البنية التحتية الحيوية.</a:t>
            </a:r>
            <a:r>
              <a:rPr lang="en-GB" sz="2000" dirty="0">
                <a:solidFill>
                  <a:prstClr val="black"/>
                </a:solidFill>
                <a:ea typeface="Tahoma" panose="020B0604030504040204" pitchFamily="34" charset="0"/>
                <a:cs typeface="Tahoma" panose="020B0604030504040204" pitchFamily="34" charset="0"/>
              </a:rPr>
              <a:t>)</a:t>
            </a:r>
            <a:endParaRPr lang="en-GB" sz="2000" dirty="0"/>
          </a:p>
        </p:txBody>
      </p:sp>
      <p:sp>
        <p:nvSpPr>
          <p:cNvPr id="9" name="مستطيل 6">
            <a:extLst>
              <a:ext uri="{FF2B5EF4-FFF2-40B4-BE49-F238E27FC236}">
                <a16:creationId xmlns:a16="http://schemas.microsoft.com/office/drawing/2014/main" id="{E9EBF4D3-9269-4D43-A2A3-76D1ECF278A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1" name="Rectangle 6">
            <a:extLst>
              <a:ext uri="{FF2B5EF4-FFF2-40B4-BE49-F238E27FC236}">
                <a16:creationId xmlns:a16="http://schemas.microsoft.com/office/drawing/2014/main" id="{301ACE0C-6167-4DFD-B91F-EFE7F03A9FC1}"/>
              </a:ext>
            </a:extLst>
          </p:cNvPr>
          <p:cNvSpPr/>
          <p:nvPr/>
        </p:nvSpPr>
        <p:spPr>
          <a:xfrm>
            <a:off x="547673" y="1086503"/>
            <a:ext cx="10272501" cy="5410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cs typeface="Sakkal Majalla" panose="02000000000000000000" pitchFamily="2" charset="-78"/>
              </a:rPr>
              <a:t>Separation of Privilege and Duties Principle</a:t>
            </a:r>
          </a:p>
        </p:txBody>
      </p:sp>
    </p:spTree>
    <p:extLst>
      <p:ext uri="{BB962C8B-B14F-4D97-AF65-F5344CB8AC3E}">
        <p14:creationId xmlns:p14="http://schemas.microsoft.com/office/powerpoint/2010/main" val="230747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2E43B16-C0D1-47C3-8FE8-A263A10C9F41}"/>
              </a:ext>
            </a:extLst>
          </p:cNvPr>
          <p:cNvSpPr txBox="1">
            <a:spLocks/>
          </p:cNvSpPr>
          <p:nvPr/>
        </p:nvSpPr>
        <p:spPr>
          <a:xfrm>
            <a:off x="195943" y="1695043"/>
            <a:ext cx="11688573" cy="4544846"/>
          </a:xfrm>
          <a:prstGeom prst="rect">
            <a:avLst/>
          </a:prstGeom>
          <a:solidFill>
            <a:schemeClr val="bg1"/>
          </a:solidFill>
          <a:ln w="28575">
            <a:solidFill>
              <a:schemeClr val="accent1"/>
            </a:solidFill>
          </a:ln>
        </p:spPr>
        <p:txBody>
          <a:bodyPr vert="horz" lIns="228600" tIns="228600" rIns="228600" bIns="0" rtlCol="0" anchor="ctr">
            <a:noAutofit/>
          </a:bodyPr>
          <a:lstStyle>
            <a:lvl1pPr algn="ctr" defTabSz="914400" rtl="1" eaLnBrk="1" latinLnBrk="0" hangingPunct="1">
              <a:lnSpc>
                <a:spcPct val="85000"/>
              </a:lnSpc>
              <a:spcBef>
                <a:spcPct val="0"/>
              </a:spcBef>
              <a:buNone/>
              <a:defRPr sz="4000" b="0" i="0" kern="1200" cap="none" spc="-150">
                <a:solidFill>
                  <a:srgbClr val="FFFEFF"/>
                </a:solidFill>
                <a:effectLst/>
                <a:latin typeface="+mj-lt"/>
                <a:ea typeface="+mj-ea"/>
                <a:cs typeface="+mj-cs"/>
              </a:defRPr>
            </a:lvl1pPr>
          </a:lstStyle>
          <a:p>
            <a:pPr marL="0" marR="0" lvl="0" indent="0" algn="r" defTabSz="914400" rtl="1" eaLnBrk="1" fontAlgn="auto" latinLnBrk="0" hangingPunct="1">
              <a:lnSpc>
                <a:spcPct val="150000"/>
              </a:lnSpc>
              <a:spcBef>
                <a:spcPct val="0"/>
              </a:spcBef>
              <a:spcAft>
                <a:spcPts val="0"/>
              </a:spcAft>
              <a:buClrTx/>
              <a:buSzTx/>
              <a:buFontTx/>
              <a:buNone/>
              <a:tabLst/>
              <a:defRPr/>
            </a:pPr>
            <a:endParaRPr kumimoji="0" lang="ar-SA" sz="3200" b="1" i="0" u="none" strike="noStrike" kern="0" cap="none" spc="-150" normalizeH="0" baseline="0" noProof="0" dirty="0">
              <a:ln>
                <a:noFill/>
              </a:ln>
              <a:solidFill>
                <a:prstClr val="black"/>
              </a:solidFill>
              <a:effectLst/>
              <a:uLnTx/>
              <a:uFillTx/>
              <a:latin typeface="Sakkal Majalla" panose="02000000000000000000" pitchFamily="2" charset="-78"/>
              <a:ea typeface="+mj-ea"/>
              <a:cs typeface="Sakkal Majalla" panose="02000000000000000000" pitchFamily="2" charset="-78"/>
            </a:endParaRPr>
          </a:p>
        </p:txBody>
      </p:sp>
      <p:pic>
        <p:nvPicPr>
          <p:cNvPr id="7" name="Picture 15">
            <a:extLst>
              <a:ext uri="{FF2B5EF4-FFF2-40B4-BE49-F238E27FC236}">
                <a16:creationId xmlns:a16="http://schemas.microsoft.com/office/drawing/2014/main" id="{3995B03C-842C-4F77-891C-6375EE76D4E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79905" y="272581"/>
            <a:ext cx="1704611" cy="717950"/>
          </a:xfrm>
          <a:prstGeom prst="rect">
            <a:avLst/>
          </a:prstGeom>
        </p:spPr>
      </p:pic>
      <p:sp>
        <p:nvSpPr>
          <p:cNvPr id="3" name="مربع نص 2">
            <a:extLst>
              <a:ext uri="{FF2B5EF4-FFF2-40B4-BE49-F238E27FC236}">
                <a16:creationId xmlns:a16="http://schemas.microsoft.com/office/drawing/2014/main" id="{C35AE665-2019-408B-94CA-3FBE485C2465}"/>
              </a:ext>
            </a:extLst>
          </p:cNvPr>
          <p:cNvSpPr txBox="1"/>
          <p:nvPr/>
        </p:nvSpPr>
        <p:spPr>
          <a:xfrm>
            <a:off x="266446" y="1643285"/>
            <a:ext cx="11547566" cy="4499565"/>
          </a:xfrm>
          <a:prstGeom prst="rect">
            <a:avLst/>
          </a:prstGeom>
          <a:noFill/>
        </p:spPr>
        <p:txBody>
          <a:bodyPr wrap="square" rtlCol="1">
            <a:spAutoFit/>
          </a:bodyPr>
          <a:lstStyle/>
          <a:p>
            <a:pPr marL="342900" indent="-342900" algn="just">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Audit Trails</a:t>
            </a:r>
          </a:p>
          <a:p>
            <a:pPr marL="800100" lvl="1" indent="-342900" algn="just">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Monitoring and Logging: </a:t>
            </a:r>
            <a:r>
              <a:rPr lang="en-GB" sz="2000" dirty="0">
                <a:solidFill>
                  <a:prstClr val="black"/>
                </a:solidFill>
                <a:ea typeface="Tahoma" panose="020B0604030504040204" pitchFamily="34" charset="0"/>
                <a:cs typeface="Tahoma" panose="020B0604030504040204" pitchFamily="34" charset="0"/>
              </a:rPr>
              <a:t>Implementing robust logging and monitoring mechanisms allows organizations to track user activities. Regularly reviewing audit trails can help detect any suspicious or unauthorized actions. (</a:t>
            </a:r>
            <a:r>
              <a:rPr lang="ar-DZ" sz="2000" dirty="0">
                <a:solidFill>
                  <a:prstClr val="black"/>
                </a:solidFill>
                <a:ea typeface="Tahoma" panose="020B0604030504040204" pitchFamily="34" charset="0"/>
                <a:cs typeface="Tahoma" panose="020B0604030504040204" pitchFamily="34" charset="0"/>
              </a:rPr>
              <a:t>سجلات التدقيقالمراقبة والتسجيل: يسمح تنفيذ آليات تسجيل ومراقبة قوية للمنظمات بتتبع أنشطة المستخدمين. يمكن أن تساعد مراجعة سجلات التدقيق بانتظام في اكتشاف أي تصرفات مشبوهة أو غير مصرح بها."</a:t>
            </a:r>
            <a:r>
              <a:rPr lang="en-GB" sz="2000" dirty="0">
                <a:solidFill>
                  <a:prstClr val="black"/>
                </a:solidFill>
                <a:ea typeface="Tahoma" panose="020B0604030504040204" pitchFamily="34" charset="0"/>
                <a:cs typeface="Tahoma" panose="020B0604030504040204" pitchFamily="34" charset="0"/>
              </a:rPr>
              <a:t>)</a:t>
            </a:r>
          </a:p>
          <a:p>
            <a:pPr marL="800100" lvl="1" indent="-342900" algn="just">
              <a:buFont typeface="Arial" panose="020B0604020202020204" pitchFamily="34" charset="0"/>
              <a:buChar char="•"/>
            </a:pPr>
            <a:endParaRPr lang="en-GB" sz="2000" dirty="0">
              <a:solidFill>
                <a:prstClr val="black"/>
              </a:solidFill>
              <a:ea typeface="Tahoma" panose="020B0604030504040204" pitchFamily="34" charset="0"/>
              <a:cs typeface="Tahoma" panose="020B0604030504040204" pitchFamily="34" charset="0"/>
            </a:endParaRPr>
          </a:p>
          <a:p>
            <a:pPr marL="342900" indent="-342900" algn="just">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Role-Based Access Control (RBAC)</a:t>
            </a:r>
          </a:p>
          <a:p>
            <a:pPr marL="800100" lvl="1" indent="-342900" algn="just">
              <a:buFont typeface="Arial" panose="020B0604020202020204" pitchFamily="34" charset="0"/>
              <a:buChar char="•"/>
            </a:pPr>
            <a:r>
              <a:rPr lang="en-GB" sz="2000" b="1" dirty="0">
                <a:solidFill>
                  <a:prstClr val="black"/>
                </a:solidFill>
                <a:ea typeface="Tahoma" panose="020B0604030504040204" pitchFamily="34" charset="0"/>
                <a:cs typeface="Tahoma" panose="020B0604030504040204" pitchFamily="34" charset="0"/>
              </a:rPr>
              <a:t>Access Based on Roles: </a:t>
            </a:r>
            <a:r>
              <a:rPr lang="en-GB" sz="2000" dirty="0">
                <a:solidFill>
                  <a:prstClr val="black"/>
                </a:solidFill>
                <a:ea typeface="Tahoma" panose="020B0604030504040204" pitchFamily="34" charset="0"/>
                <a:cs typeface="Tahoma" panose="020B0604030504040204" pitchFamily="34" charset="0"/>
              </a:rPr>
              <a:t>Define roles within an organization and grant permissions based on these roles. Users are then assigned specific roles according to their job responsibilities, simplifying access management. (</a:t>
            </a:r>
            <a:r>
              <a:rPr lang="ar-DZ" sz="2000" dirty="0">
                <a:solidFill>
                  <a:prstClr val="black"/>
                </a:solidFill>
                <a:ea typeface="Tahoma" panose="020B0604030504040204" pitchFamily="34" charset="0"/>
                <a:cs typeface="Tahoma" panose="020B0604030504040204" pitchFamily="34" charset="0"/>
              </a:rPr>
              <a:t>التحكم في الوصول القائم على الأدوار (</a:t>
            </a:r>
            <a:r>
              <a:rPr lang="en-GB" sz="2000" dirty="0">
                <a:solidFill>
                  <a:prstClr val="black"/>
                </a:solidFill>
                <a:ea typeface="Tahoma" panose="020B0604030504040204" pitchFamily="34" charset="0"/>
                <a:cs typeface="Tahoma" panose="020B0604030504040204" pitchFamily="34" charset="0"/>
              </a:rPr>
              <a:t>RBAC)</a:t>
            </a:r>
            <a:r>
              <a:rPr lang="ar-DZ" sz="2000" dirty="0">
                <a:solidFill>
                  <a:prstClr val="black"/>
                </a:solidFill>
                <a:ea typeface="Tahoma" panose="020B0604030504040204" pitchFamily="34" charset="0"/>
                <a:cs typeface="Tahoma" panose="020B0604030504040204" pitchFamily="34" charset="0"/>
              </a:rPr>
              <a:t>الوصول بناءً على الأدوار: تحديد الأدوار داخل المنظمة ومنح الأذونات بناءً على هذه الأدوار. يتم بعد ذلك تعيين المستخدمين لأدوار محددة وفقًا لمسؤولياتهم الوظيفية، مما يبسط إدارة الوصول."</a:t>
            </a:r>
            <a:r>
              <a:rPr lang="en-GB" sz="2000" dirty="0">
                <a:solidFill>
                  <a:prstClr val="black"/>
                </a:solidFill>
                <a:ea typeface="Tahoma" panose="020B0604030504040204" pitchFamily="34" charset="0"/>
                <a:cs typeface="Tahoma" panose="020B0604030504040204" pitchFamily="34" charset="0"/>
              </a:rPr>
              <a:t>)</a:t>
            </a:r>
          </a:p>
          <a:p>
            <a:pPr marL="342900" indent="-342900" algn="just">
              <a:lnSpc>
                <a:spcPct val="150000"/>
              </a:lnSpc>
              <a:buFont typeface="Arial" panose="020B0604020202020204" pitchFamily="34" charset="0"/>
              <a:buChar char="•"/>
            </a:pPr>
            <a:endParaRPr lang="en-US" sz="2000" dirty="0">
              <a:solidFill>
                <a:prstClr val="black"/>
              </a:solidFill>
              <a:ea typeface="Tahoma" panose="020B0604030504040204" pitchFamily="34" charset="0"/>
              <a:cs typeface="Tahoma" panose="020B0604030504040204" pitchFamily="34" charset="0"/>
            </a:endParaRPr>
          </a:p>
        </p:txBody>
      </p:sp>
      <p:sp>
        <p:nvSpPr>
          <p:cNvPr id="9" name="مستطيل 6">
            <a:extLst>
              <a:ext uri="{FF2B5EF4-FFF2-40B4-BE49-F238E27FC236}">
                <a16:creationId xmlns:a16="http://schemas.microsoft.com/office/drawing/2014/main" id="{E9EBF4D3-9269-4D43-A2A3-76D1ECF278AD}"/>
              </a:ext>
              <a:ext uri="{C183D7F6-B498-43B3-948B-1728B52AA6E4}">
                <adec:decorative xmlns:adec="http://schemas.microsoft.com/office/drawing/2017/decorative" val="1"/>
              </a:ext>
            </a:extLst>
          </p:cNvPr>
          <p:cNvSpPr/>
          <p:nvPr/>
        </p:nvSpPr>
        <p:spPr>
          <a:xfrm>
            <a:off x="2" y="6327647"/>
            <a:ext cx="12192000" cy="338328"/>
          </a:xfrm>
          <a:prstGeom prst="rect">
            <a:avLst/>
          </a:prstGeom>
          <a:solidFill>
            <a:srgbClr val="DFE3E5">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rtl="0"/>
            <a:r>
              <a:rPr lang="en-GB"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King Saud University – Applied Studies and Community Service –</a:t>
            </a:r>
            <a:r>
              <a:rPr lang="en-US"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rPr>
              <a:t>CYS 1212</a:t>
            </a:r>
            <a:endParaRPr lang="ar-SA" sz="1400" spc="50" dirty="0">
              <a:ln w="13500">
                <a:solidFill>
                  <a:schemeClr val="accent1">
                    <a:shade val="2500"/>
                    <a:alpha val="6500"/>
                  </a:schemeClr>
                </a:solidFill>
                <a:prstDash val="solid"/>
              </a:ln>
              <a:solidFill>
                <a:schemeClr val="bg2">
                  <a:lumMod val="50000"/>
                  <a:alpha val="95000"/>
                </a:schemeClr>
              </a:solidFill>
              <a:effectLst>
                <a:innerShdw blurRad="50900" dist="38500" dir="13500000">
                  <a:srgbClr val="000000">
                    <a:alpha val="60000"/>
                  </a:srgbClr>
                </a:innerShdw>
              </a:effectLst>
              <a:latin typeface="Sakkal Majalla" pitchFamily="2" charset="-78"/>
              <a:ea typeface="GE Thameen" pitchFamily="18" charset="-78"/>
              <a:cs typeface="Sakkal Majalla" pitchFamily="2" charset="-78"/>
            </a:endParaRPr>
          </a:p>
        </p:txBody>
      </p:sp>
      <p:sp>
        <p:nvSpPr>
          <p:cNvPr id="11" name="Rectangle 6">
            <a:extLst>
              <a:ext uri="{FF2B5EF4-FFF2-40B4-BE49-F238E27FC236}">
                <a16:creationId xmlns:a16="http://schemas.microsoft.com/office/drawing/2014/main" id="{301ACE0C-6167-4DFD-B91F-EFE7F03A9FC1}"/>
              </a:ext>
            </a:extLst>
          </p:cNvPr>
          <p:cNvSpPr/>
          <p:nvPr/>
        </p:nvSpPr>
        <p:spPr>
          <a:xfrm>
            <a:off x="547673" y="1086503"/>
            <a:ext cx="10272501" cy="5410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FF0000"/>
                </a:solidFill>
                <a:cs typeface="Sakkal Majalla" panose="02000000000000000000" pitchFamily="2" charset="-78"/>
              </a:rPr>
              <a:t>Separation of Privilege and Duties Principle</a:t>
            </a:r>
          </a:p>
        </p:txBody>
      </p:sp>
    </p:spTree>
    <p:extLst>
      <p:ext uri="{BB962C8B-B14F-4D97-AF65-F5344CB8AC3E}">
        <p14:creationId xmlns:p14="http://schemas.microsoft.com/office/powerpoint/2010/main" val="274606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أطلس">
  <a:themeElements>
    <a:clrScheme name="مخصص 6">
      <a:dk1>
        <a:sysClr val="windowText" lastClr="000000"/>
      </a:dk1>
      <a:lt1>
        <a:sysClr val="window" lastClr="FFFFFF"/>
      </a:lt1>
      <a:dk2>
        <a:srgbClr val="444D26"/>
      </a:dk2>
      <a:lt2>
        <a:srgbClr val="FEFAC9"/>
      </a:lt2>
      <a:accent1>
        <a:srgbClr val="546668"/>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otalTime>665</TotalTime>
  <Words>2739</Words>
  <Application>Microsoft Office PowerPoint</Application>
  <PresentationFormat>Widescreen</PresentationFormat>
  <Paragraphs>123</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SimSun</vt:lpstr>
      <vt:lpstr>Arial</vt:lpstr>
      <vt:lpstr>Calibri Light</vt:lpstr>
      <vt:lpstr>Rockwell</vt:lpstr>
      <vt:lpstr>Sakkal Majalla</vt:lpstr>
      <vt:lpstr>Tahoma</vt:lpstr>
      <vt:lpstr>Wingdings</vt:lpstr>
      <vt:lpstr>أطلس</vt:lpstr>
      <vt:lpstr> CYS 1212 Cybersecurity Design Principles  Lecture 1 – Part 2  Separation of Privileges and Duties (فصل الامتيازات والواجبات)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Part 1 of Lecture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Saad Aloteibi</dc:creator>
  <cp:lastModifiedBy>Mohammed Zakariah</cp:lastModifiedBy>
  <cp:revision>141</cp:revision>
  <dcterms:created xsi:type="dcterms:W3CDTF">2022-12-06T06:05:56Z</dcterms:created>
  <dcterms:modified xsi:type="dcterms:W3CDTF">2025-01-21T08:57:36Z</dcterms:modified>
</cp:coreProperties>
</file>