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79" r:id="rId3"/>
    <p:sldId id="391" r:id="rId4"/>
    <p:sldId id="258" r:id="rId5"/>
    <p:sldId id="259" r:id="rId6"/>
    <p:sldId id="260" r:id="rId7"/>
    <p:sldId id="261" r:id="rId8"/>
    <p:sldId id="262" r:id="rId9"/>
    <p:sldId id="395" r:id="rId10"/>
    <p:sldId id="396" r:id="rId11"/>
    <p:sldId id="397" r:id="rId12"/>
    <p:sldId id="399" r:id="rId13"/>
    <p:sldId id="400" r:id="rId14"/>
    <p:sldId id="401" r:id="rId15"/>
    <p:sldId id="364" r:id="rId16"/>
    <p:sldId id="32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86499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124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608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8486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ar-SA" dirty="0"/>
              <a:t>حرر أنماط نص الشكل الرئيسي</a:t>
            </a:r>
          </a:p>
          <a:p>
            <a:pPr lvl="1"/>
            <a:r>
              <a:rPr lang="ar-SA" dirty="0"/>
              <a:t>المستوى الثاني</a:t>
            </a:r>
          </a:p>
          <a:p>
            <a:pPr lvl="2"/>
            <a:r>
              <a:rPr lang="ar-SA" dirty="0"/>
              <a:t>المستوى الثالث</a:t>
            </a:r>
          </a:p>
          <a:p>
            <a:pPr lvl="3"/>
            <a:r>
              <a:rPr lang="ar-SA" dirty="0"/>
              <a:t>المستوى الرابع</a:t>
            </a:r>
          </a:p>
          <a:p>
            <a:pPr lvl="4"/>
            <a:r>
              <a:rPr lang="ar-SA" dirty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135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80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0806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94614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2" name="Flowchart: Delay 10">
            <a:extLst>
              <a:ext uri="{FF2B5EF4-FFF2-40B4-BE49-F238E27FC236}">
                <a16:creationId xmlns:a16="http://schemas.microsoft.com/office/drawing/2014/main" id="{530DC4B3-57F0-4275-AF6C-960710CEFC52}"/>
              </a:ext>
            </a:extLst>
          </p:cNvPr>
          <p:cNvSpPr/>
          <p:nvPr userDrawn="1"/>
        </p:nvSpPr>
        <p:spPr>
          <a:xfrm>
            <a:off x="-1" y="0"/>
            <a:ext cx="3930651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845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C9AC32-DF2D-4CEF-A6CF-B34A2716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AFB578-A5E3-4921-AA46-FD65CD36E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3ACC61-559F-4B5D-8734-C1F414B7E1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11" name="Flowchart: Delay 10">
            <a:extLst>
              <a:ext uri="{FF2B5EF4-FFF2-40B4-BE49-F238E27FC236}">
                <a16:creationId xmlns:a16="http://schemas.microsoft.com/office/drawing/2014/main" id="{BA8A894D-5FE1-4F98-9DF4-9F91D8B46DAA}"/>
              </a:ext>
            </a:extLst>
          </p:cNvPr>
          <p:cNvSpPr/>
          <p:nvPr userDrawn="1"/>
        </p:nvSpPr>
        <p:spPr>
          <a:xfrm>
            <a:off x="0" y="0"/>
            <a:ext cx="3370684" cy="6868633"/>
          </a:xfrm>
          <a:custGeom>
            <a:avLst/>
            <a:gdLst>
              <a:gd name="connsiteX0" fmla="*/ 0 w 2913321"/>
              <a:gd name="connsiteY0" fmla="*/ 0 h 6858000"/>
              <a:gd name="connsiteX1" fmla="*/ 1456661 w 2913321"/>
              <a:gd name="connsiteY1" fmla="*/ 0 h 6858000"/>
              <a:gd name="connsiteX2" fmla="*/ 2913322 w 2913321"/>
              <a:gd name="connsiteY2" fmla="*/ 3429000 h 6858000"/>
              <a:gd name="connsiteX3" fmla="*/ 1456661 w 2913321"/>
              <a:gd name="connsiteY3" fmla="*/ 6858000 h 6858000"/>
              <a:gd name="connsiteX4" fmla="*/ 0 w 2913321"/>
              <a:gd name="connsiteY4" fmla="*/ 6858000 h 6858000"/>
              <a:gd name="connsiteX5" fmla="*/ 0 w 2913321"/>
              <a:gd name="connsiteY5" fmla="*/ 0 h 6858000"/>
              <a:gd name="connsiteX0" fmla="*/ 0 w 2935089"/>
              <a:gd name="connsiteY0" fmla="*/ 0 h 6858000"/>
              <a:gd name="connsiteX1" fmla="*/ 457201 w 2935089"/>
              <a:gd name="connsiteY1" fmla="*/ 0 h 6858000"/>
              <a:gd name="connsiteX2" fmla="*/ 2913322 w 2935089"/>
              <a:gd name="connsiteY2" fmla="*/ 3429000 h 6858000"/>
              <a:gd name="connsiteX3" fmla="*/ 1456661 w 2935089"/>
              <a:gd name="connsiteY3" fmla="*/ 6858000 h 6858000"/>
              <a:gd name="connsiteX4" fmla="*/ 0 w 2935089"/>
              <a:gd name="connsiteY4" fmla="*/ 6858000 h 6858000"/>
              <a:gd name="connsiteX5" fmla="*/ 0 w 2935089"/>
              <a:gd name="connsiteY5" fmla="*/ 0 h 6858000"/>
              <a:gd name="connsiteX0" fmla="*/ 0 w 2914459"/>
              <a:gd name="connsiteY0" fmla="*/ 0 h 6868633"/>
              <a:gd name="connsiteX1" fmla="*/ 457201 w 2914459"/>
              <a:gd name="connsiteY1" fmla="*/ 0 h 6868633"/>
              <a:gd name="connsiteX2" fmla="*/ 2913322 w 2914459"/>
              <a:gd name="connsiteY2" fmla="*/ 3429000 h 6868633"/>
              <a:gd name="connsiteX3" fmla="*/ 148856 w 2914459"/>
              <a:gd name="connsiteY3" fmla="*/ 6868633 h 6868633"/>
              <a:gd name="connsiteX4" fmla="*/ 0 w 2914459"/>
              <a:gd name="connsiteY4" fmla="*/ 6858000 h 6868633"/>
              <a:gd name="connsiteX5" fmla="*/ 0 w 2914459"/>
              <a:gd name="connsiteY5" fmla="*/ 0 h 6868633"/>
              <a:gd name="connsiteX0" fmla="*/ 0 w 3371423"/>
              <a:gd name="connsiteY0" fmla="*/ 0 h 6868633"/>
              <a:gd name="connsiteX1" fmla="*/ 457201 w 3371423"/>
              <a:gd name="connsiteY1" fmla="*/ 0 h 6868633"/>
              <a:gd name="connsiteX2" fmla="*/ 3370522 w 3371423"/>
              <a:gd name="connsiteY2" fmla="*/ 3450265 h 6868633"/>
              <a:gd name="connsiteX3" fmla="*/ 148856 w 3371423"/>
              <a:gd name="connsiteY3" fmla="*/ 6868633 h 6868633"/>
              <a:gd name="connsiteX4" fmla="*/ 0 w 3371423"/>
              <a:gd name="connsiteY4" fmla="*/ 6858000 h 6868633"/>
              <a:gd name="connsiteX5" fmla="*/ 0 w 3371423"/>
              <a:gd name="connsiteY5" fmla="*/ 0 h 6868633"/>
              <a:gd name="connsiteX0" fmla="*/ 0 w 3370684"/>
              <a:gd name="connsiteY0" fmla="*/ 0 h 6868633"/>
              <a:gd name="connsiteX1" fmla="*/ 457201 w 3370684"/>
              <a:gd name="connsiteY1" fmla="*/ 0 h 6868633"/>
              <a:gd name="connsiteX2" fmla="*/ 3370522 w 3370684"/>
              <a:gd name="connsiteY2" fmla="*/ 3450265 h 6868633"/>
              <a:gd name="connsiteX3" fmla="*/ 148856 w 3370684"/>
              <a:gd name="connsiteY3" fmla="*/ 6868633 h 6868633"/>
              <a:gd name="connsiteX4" fmla="*/ 0 w 3370684"/>
              <a:gd name="connsiteY4" fmla="*/ 6858000 h 6868633"/>
              <a:gd name="connsiteX5" fmla="*/ 0 w 3370684"/>
              <a:gd name="connsiteY5" fmla="*/ 0 h 6868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70684" h="6868633">
                <a:moveTo>
                  <a:pt x="0" y="0"/>
                </a:moveTo>
                <a:lnTo>
                  <a:pt x="457201" y="0"/>
                </a:lnTo>
                <a:cubicBezTo>
                  <a:pt x="1261693" y="0"/>
                  <a:pt x="3347485" y="1061483"/>
                  <a:pt x="3370522" y="3450265"/>
                </a:cubicBezTo>
                <a:cubicBezTo>
                  <a:pt x="3393559" y="5839047"/>
                  <a:pt x="953348" y="6868633"/>
                  <a:pt x="148856" y="6868633"/>
                </a:cubicBez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6316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7205C3EB-E067-429F-A6EE-0F6C7D489CDD}"/>
              </a:ext>
            </a:extLst>
          </p:cNvPr>
          <p:cNvGrpSpPr/>
          <p:nvPr userDrawn="1"/>
        </p:nvGrpSpPr>
        <p:grpSpPr>
          <a:xfrm>
            <a:off x="504497" y="1082566"/>
            <a:ext cx="11067393" cy="5076496"/>
            <a:chOff x="504497" y="1082566"/>
            <a:chExt cx="11067393" cy="5076496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EF1178E9-1E90-43B6-BADB-C453A5DA8CD8}"/>
                </a:ext>
              </a:extLst>
            </p:cNvPr>
            <p:cNvSpPr/>
            <p:nvPr/>
          </p:nvSpPr>
          <p:spPr>
            <a:xfrm>
              <a:off x="504497" y="1082566"/>
              <a:ext cx="11067393" cy="507649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1CDC70B-3B54-4C10-8D11-ECB5EA9887CB}"/>
                </a:ext>
              </a:extLst>
            </p:cNvPr>
            <p:cNvSpPr/>
            <p:nvPr/>
          </p:nvSpPr>
          <p:spPr>
            <a:xfrm>
              <a:off x="819807" y="1355835"/>
              <a:ext cx="10436772" cy="4562178"/>
            </a:xfrm>
            <a:prstGeom prst="rect">
              <a:avLst/>
            </a:prstGeom>
            <a:solidFill>
              <a:schemeClr val="bg1"/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ACBD8AD9-7C98-4E03-9400-3212125C5BC6}"/>
                </a:ext>
              </a:extLst>
            </p:cNvPr>
            <p:cNvSpPr/>
            <p:nvPr/>
          </p:nvSpPr>
          <p:spPr>
            <a:xfrm>
              <a:off x="504497" y="3268717"/>
              <a:ext cx="4424855" cy="2890345"/>
            </a:xfrm>
            <a:prstGeom prst="triangle">
              <a:avLst>
                <a:gd name="adj" fmla="val 0"/>
              </a:avLst>
            </a:prstGeom>
            <a:ln w="762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GB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95385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ar-SA"/>
              <a:t>حرر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حرر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3630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8A87A34-81AB-432B-8DAE-1953F412C126}" type="datetimeFigureOut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1/24/2024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D22F896-40B5-4ADD-8801-0D06FADFA095}" type="slidenum"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Rockwell" panose="02060603020205020403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952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1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845581"/>
            <a:ext cx="8679915" cy="2349874"/>
          </a:xfrm>
        </p:spPr>
        <p:txBody>
          <a:bodyPr anchor="ctr">
            <a:noAutofit/>
          </a:bodyPr>
          <a:lstStyle/>
          <a:p>
            <a:r>
              <a:rPr lang="en-US" sz="3600" b="1" kern="0" dirty="0">
                <a:solidFill>
                  <a:schemeClr val="bg1"/>
                </a:solidFill>
                <a:latin typeface="Sakkal Majalla"/>
                <a:cs typeface="Sakkal Majalla"/>
              </a:rPr>
              <a:t> CYS 1212</a:t>
            </a:r>
            <a:br>
              <a:rPr lang="ar-SA" sz="36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kern="0" dirty="0">
                <a:solidFill>
                  <a:schemeClr val="bg1"/>
                </a:solidFill>
                <a:latin typeface="Sakkal Majalla"/>
                <a:cs typeface="Sakkal Majalla"/>
              </a:rPr>
              <a:t>Cybersecurity Design Principles</a:t>
            </a:r>
            <a:br>
              <a:rPr lang="en-US" sz="36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br>
              <a:rPr lang="ar-SA" sz="36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en-US" sz="3600" b="1" kern="0" dirty="0">
                <a:solidFill>
                  <a:schemeClr val="bg1"/>
                </a:solidFill>
                <a:latin typeface="Sakkal Majalla"/>
                <a:cs typeface="Sakkal Majalla"/>
              </a:rPr>
              <a:t>Lecture 1 – Part 1</a:t>
            </a:r>
            <a:br>
              <a:rPr lang="en-US" sz="3600" b="1" kern="0" dirty="0">
                <a:solidFill>
                  <a:schemeClr val="bg1"/>
                </a:solidFill>
                <a:latin typeface="Sakkal Majalla"/>
                <a:cs typeface="Sakkal Majalla"/>
              </a:rPr>
            </a:br>
            <a:br>
              <a:rPr lang="en-US" sz="3600" b="1" kern="0" dirty="0">
                <a:solidFill>
                  <a:schemeClr val="bg1"/>
                </a:solidFill>
                <a:latin typeface="Sakkal Majalla"/>
                <a:cs typeface="Sakkal Majalla"/>
              </a:rPr>
            </a:br>
            <a:r>
              <a:rPr lang="en-US" sz="3600" b="1" kern="0" dirty="0">
                <a:solidFill>
                  <a:schemeClr val="bg1"/>
                </a:solidFill>
                <a:latin typeface="Sakkal Majalla"/>
                <a:cs typeface="Sakkal Majalla"/>
              </a:rPr>
              <a:t>CIA Triad and Fundamental Security Design Principles</a:t>
            </a:r>
            <a:br>
              <a:rPr lang="ar-SA" dirty="0"/>
            </a:br>
            <a:r>
              <a:rPr lang="en-US" dirty="0"/>
              <a:t> </a:t>
            </a:r>
            <a:br>
              <a:rPr lang="ar-SA" sz="3600" b="1" kern="0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ar-SA" sz="3600" b="1" kern="0" dirty="0">
              <a:solidFill>
                <a:schemeClr val="bg1"/>
              </a:solidFill>
              <a:latin typeface="Sakkal Majalla"/>
              <a:cs typeface="Sakkal Majalla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F838472-B53A-49C3-8F80-A35196177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مستطيل 6">
            <a:extLst>
              <a:ext uri="{FF2B5EF4-FFF2-40B4-BE49-F238E27FC236}">
                <a16:creationId xmlns:a16="http://schemas.microsoft.com/office/drawing/2014/main" id="{FA524134-5F47-46D8-80F8-344F4A13D5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56555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195943" y="1695043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A system that provides authentication: high availability requirement </a:t>
            </a:r>
            <a:endParaRPr lang="en-US" altLang="en-US" sz="3200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03978" y="1026115"/>
            <a:ext cx="10272501" cy="668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3995B03C-842C-4F77-891C-6375EE76D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307483" y="948518"/>
            <a:ext cx="108689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457200" rtl="1">
              <a:defRPr/>
            </a:pPr>
            <a:r>
              <a:rPr lang="en-US" altLang="en-US" sz="3200" dirty="0"/>
              <a:t>Examples of security requirements: Availability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809EC2">
                  <a:lumMod val="50000"/>
                </a:srgb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20334491-4746-454F-B1E8-614F1F53C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6638DD1-3793-4FE7-90CB-48F02C740E70}"/>
              </a:ext>
            </a:extLst>
          </p:cNvPr>
          <p:cNvSpPr txBox="1">
            <a:spLocks/>
          </p:cNvSpPr>
          <p:nvPr/>
        </p:nvSpPr>
        <p:spPr>
          <a:xfrm>
            <a:off x="387220" y="1772640"/>
            <a:ext cx="11306016" cy="4383096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50000"/>
              </a:lnSpc>
            </a:pPr>
            <a:r>
              <a:rPr lang="en-US" altLang="en-US" sz="2400" dirty="0"/>
              <a:t>A system that provides authentication: high availability requirement </a:t>
            </a:r>
          </a:p>
          <a:p>
            <a:pPr lvl="1" algn="just" rtl="0">
              <a:lnSpc>
                <a:spcPct val="150000"/>
              </a:lnSpc>
            </a:pPr>
            <a:r>
              <a:rPr lang="en-US" altLang="en-US" sz="2400" dirty="0"/>
              <a:t>If customers cannot access resources, the loss of services could result in financial loss</a:t>
            </a:r>
          </a:p>
          <a:p>
            <a:pPr algn="just" rtl="0">
              <a:lnSpc>
                <a:spcPct val="150000"/>
              </a:lnSpc>
            </a:pPr>
            <a:r>
              <a:rPr lang="en-US" altLang="en-US" sz="2400" dirty="0"/>
              <a:t>A public website for a university: a moderate availably requirement; not critical but causes embarrassment</a:t>
            </a:r>
          </a:p>
          <a:p>
            <a:pPr algn="just" rtl="0">
              <a:lnSpc>
                <a:spcPct val="150000"/>
              </a:lnSpc>
            </a:pPr>
            <a:r>
              <a:rPr lang="en-US" altLang="en-US" sz="2400" dirty="0"/>
              <a:t>An online telephone directory lookup: a low availability requirement because unavailability is mostly annoyance (there are alternative sources)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6464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307484" y="2113713"/>
            <a:ext cx="11577032" cy="4383097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A system that provides authentication: high availability requirement </a:t>
            </a:r>
            <a:endParaRPr lang="en-US" altLang="en-US" sz="3200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675862" y="1026115"/>
            <a:ext cx="10654748" cy="668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3995B03C-842C-4F77-891C-6375EE76D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139002"/>
            <a:ext cx="1704611" cy="717950"/>
          </a:xfrm>
          <a:prstGeom prst="rect">
            <a:avLst/>
          </a:prstGeom>
        </p:spPr>
      </p:pic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307484" y="1026115"/>
            <a:ext cx="108689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457200" rtl="1">
              <a:defRPr/>
            </a:pPr>
            <a:r>
              <a:rPr lang="en-US" altLang="en-US" sz="3200" dirty="0"/>
              <a:t>Some / Challenges of computer security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809EC2">
                  <a:lumMod val="50000"/>
                </a:srgb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20334491-4746-454F-B1E8-614F1F53C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 flipV="1">
            <a:off x="2" y="6199186"/>
            <a:ext cx="12192000" cy="128461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6638DD1-3793-4FE7-90CB-48F02C740E70}"/>
              </a:ext>
            </a:extLst>
          </p:cNvPr>
          <p:cNvSpPr txBox="1">
            <a:spLocks/>
          </p:cNvSpPr>
          <p:nvPr/>
        </p:nvSpPr>
        <p:spPr>
          <a:xfrm>
            <a:off x="578500" y="2262096"/>
            <a:ext cx="11306016" cy="40013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09600" indent="-609600" algn="l" rtl="0">
              <a:lnSpc>
                <a:spcPct val="10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dirty="0"/>
              <a:t>Computer security is not simple</a:t>
            </a:r>
          </a:p>
          <a:p>
            <a:pPr marL="609600" indent="-609600" algn="l" rtl="0">
              <a:lnSpc>
                <a:spcPct val="10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dirty="0"/>
              <a:t>One must consider potential (unexpected) attacks</a:t>
            </a:r>
          </a:p>
          <a:p>
            <a:pPr marL="609600" indent="-609600" algn="l" rtl="0">
              <a:lnSpc>
                <a:spcPct val="10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dirty="0"/>
              <a:t>Procedures used are often counter-intuitive</a:t>
            </a:r>
          </a:p>
          <a:p>
            <a:pPr marL="609600" indent="-609600" algn="l" rtl="0">
              <a:lnSpc>
                <a:spcPct val="10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dirty="0"/>
              <a:t>Must decide where to deploy mechanisms</a:t>
            </a:r>
          </a:p>
          <a:p>
            <a:pPr marL="609600" indent="-609600" algn="l" rtl="0">
              <a:lnSpc>
                <a:spcPct val="10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dirty="0"/>
              <a:t>A battle of wits between attacker / admin</a:t>
            </a:r>
          </a:p>
          <a:p>
            <a:pPr marL="609600" indent="-609600" algn="l" rtl="0">
              <a:lnSpc>
                <a:spcPct val="10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dirty="0"/>
              <a:t>Requires constant monitoring</a:t>
            </a:r>
          </a:p>
          <a:p>
            <a:pPr marL="609600" indent="-609600" algn="l" rtl="0">
              <a:lnSpc>
                <a:spcPct val="100000"/>
              </a:lnSpc>
              <a:buFont typeface="Times" panose="02020603050405020304" pitchFamily="18" charset="0"/>
              <a:buAutoNum type="arabicPeriod"/>
            </a:pPr>
            <a:r>
              <a:rPr lang="en-US" altLang="en-US" sz="2400" dirty="0"/>
              <a:t>Regarded as impediment to using system</a:t>
            </a:r>
          </a:p>
          <a:p>
            <a:pPr marL="609600" indent="-609600" algn="l" rtl="0">
              <a:lnSpc>
                <a:spcPct val="150000"/>
              </a:lnSpc>
              <a:buFont typeface="Times" panose="02020603050405020304" pitchFamily="18" charset="0"/>
              <a:buAutoNum type="arabicPeriod"/>
            </a:pPr>
            <a:endParaRPr lang="en-US" altLang="en-US" sz="2400" dirty="0"/>
          </a:p>
          <a:p>
            <a:pPr marL="609600" indent="-609600" algn="l" rtl="0">
              <a:lnSpc>
                <a:spcPct val="150000"/>
              </a:lnSpc>
              <a:buFont typeface="Times" panose="02020603050405020304" pitchFamily="18" charset="0"/>
              <a:buAutoNum type="arabicPeriod"/>
            </a:pPr>
            <a:endParaRPr lang="en-US" altLang="en-US" sz="2400" dirty="0"/>
          </a:p>
          <a:p>
            <a:pPr marL="609600" indent="-609600" algn="l" rtl="0">
              <a:lnSpc>
                <a:spcPct val="150000"/>
              </a:lnSpc>
              <a:buFont typeface="Times" panose="02020603050405020304" pitchFamily="18" charset="0"/>
              <a:buAutoNum type="arabicPeriod"/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14100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195943" y="1695043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03978" y="1026115"/>
            <a:ext cx="10272501" cy="668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3995B03C-842C-4F77-891C-6375EE76D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387220" y="919851"/>
            <a:ext cx="108689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rtl="1">
              <a:defRPr/>
            </a:pPr>
            <a:r>
              <a:rPr lang="en-US" sz="3200" dirty="0"/>
              <a:t>Fundamental Security Design Principles</a:t>
            </a:r>
            <a:endParaRPr lang="en-GB" sz="3200" dirty="0"/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20334491-4746-454F-B1E8-614F1F53C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6638DD1-3793-4FE7-90CB-48F02C740E70}"/>
              </a:ext>
            </a:extLst>
          </p:cNvPr>
          <p:cNvSpPr txBox="1">
            <a:spLocks/>
          </p:cNvSpPr>
          <p:nvPr/>
        </p:nvSpPr>
        <p:spPr>
          <a:xfrm>
            <a:off x="387220" y="1772640"/>
            <a:ext cx="11306016" cy="4383096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endParaRPr lang="en-US" altLang="en-US" sz="24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8582B0E-93A9-4CAD-BBBF-F29774F21C0F}"/>
              </a:ext>
            </a:extLst>
          </p:cNvPr>
          <p:cNvSpPr txBox="1">
            <a:spLocks/>
          </p:cNvSpPr>
          <p:nvPr/>
        </p:nvSpPr>
        <p:spPr>
          <a:xfrm>
            <a:off x="387220" y="1900672"/>
            <a:ext cx="11306016" cy="4383096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endParaRPr lang="en-US" altLang="en-US" sz="24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6F1F1BC-2B36-4C75-A167-C9488D111087}"/>
              </a:ext>
            </a:extLst>
          </p:cNvPr>
          <p:cNvSpPr txBox="1">
            <a:spLocks/>
          </p:cNvSpPr>
          <p:nvPr/>
        </p:nvSpPr>
        <p:spPr>
          <a:xfrm>
            <a:off x="307484" y="2107990"/>
            <a:ext cx="11306016" cy="3295283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50000"/>
              </a:lnSpc>
            </a:pPr>
            <a:r>
              <a:rPr lang="en-US" dirty="0"/>
              <a:t> </a:t>
            </a:r>
            <a:r>
              <a:rPr lang="en-US" sz="2400" dirty="0"/>
              <a:t>These principles offer a balance between aspirational (and therefore unobtainable) “perfect security,” and the pragmatic need to get things done.</a:t>
            </a:r>
          </a:p>
          <a:p>
            <a:endParaRPr lang="ar-SA" dirty="0"/>
          </a:p>
          <a:p>
            <a:pPr algn="just" rtl="0"/>
            <a:r>
              <a:rPr lang="en-US" sz="2400" dirty="0"/>
              <a:t> Although each of the principles can powerfully affect security, the principles have their full effect only when used in concert and throughout an organization. 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365291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195943" y="1768311"/>
            <a:ext cx="11688573" cy="4471578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03978" y="1026115"/>
            <a:ext cx="10272501" cy="668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3995B03C-842C-4F77-891C-6375EE76D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387220" y="1007603"/>
            <a:ext cx="108689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rtl="1">
              <a:defRPr/>
            </a:pPr>
            <a:r>
              <a:rPr lang="en-US" sz="3200" dirty="0"/>
              <a:t>Fundamental Security Design Principles</a:t>
            </a:r>
            <a:endParaRPr lang="en-GB" sz="3200" dirty="0"/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20334491-4746-454F-B1E8-614F1F53C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6638DD1-3793-4FE7-90CB-48F02C740E70}"/>
              </a:ext>
            </a:extLst>
          </p:cNvPr>
          <p:cNvSpPr txBox="1">
            <a:spLocks/>
          </p:cNvSpPr>
          <p:nvPr/>
        </p:nvSpPr>
        <p:spPr>
          <a:xfrm>
            <a:off x="387220" y="1772640"/>
            <a:ext cx="11306016" cy="4383096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endParaRPr lang="en-US" altLang="en-US" sz="24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8582B0E-93A9-4CAD-BBBF-F29774F21C0F}"/>
              </a:ext>
            </a:extLst>
          </p:cNvPr>
          <p:cNvSpPr txBox="1">
            <a:spLocks/>
          </p:cNvSpPr>
          <p:nvPr/>
        </p:nvSpPr>
        <p:spPr>
          <a:xfrm>
            <a:off x="387220" y="1900672"/>
            <a:ext cx="11306016" cy="4383096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endParaRPr lang="en-US" altLang="en-US" sz="24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6F1F1BC-2B36-4C75-A167-C9488D111087}"/>
              </a:ext>
            </a:extLst>
          </p:cNvPr>
          <p:cNvSpPr txBox="1">
            <a:spLocks/>
          </p:cNvSpPr>
          <p:nvPr/>
        </p:nvSpPr>
        <p:spPr>
          <a:xfrm>
            <a:off x="307484" y="1827404"/>
            <a:ext cx="11306016" cy="4416814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algn="just" rtl="0">
              <a:lnSpc>
                <a:spcPct val="150000"/>
              </a:lnSpc>
            </a:pPr>
            <a:r>
              <a:rPr lang="en-US" sz="2400" dirty="0"/>
              <a:t>These principles are a powerful mental tool for approaching security: one that doesn’t age out of usefulness or apply only to a few specific technologies and contexts.</a:t>
            </a:r>
          </a:p>
          <a:p>
            <a:endParaRPr lang="ar-SA" dirty="0"/>
          </a:p>
          <a:p>
            <a:pPr algn="just" rtl="0">
              <a:lnSpc>
                <a:spcPct val="150000"/>
              </a:lnSpc>
            </a:pPr>
            <a:r>
              <a:rPr lang="en-US" sz="2400" dirty="0"/>
              <a:t> The principles are ultimately only one piece in the security practitioner’s toolkit, but they are a flexible piece that will serve different roles for different people.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2241699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195943" y="1695043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endParaRPr lang="en-US" altLang="en-US" sz="3200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03978" y="1026115"/>
            <a:ext cx="10272501" cy="668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3995B03C-842C-4F77-891C-6375EE76D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387220" y="1024249"/>
            <a:ext cx="108689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457200" rtl="1">
              <a:defRPr/>
            </a:pPr>
            <a:r>
              <a:rPr lang="en-US" sz="3200" dirty="0"/>
              <a:t>Fundamental Security Design Principles</a:t>
            </a:r>
            <a:endParaRPr lang="en-GB" sz="3200" dirty="0"/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20334491-4746-454F-B1E8-614F1F53C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A6638DD1-3793-4FE7-90CB-48F02C740E70}"/>
              </a:ext>
            </a:extLst>
          </p:cNvPr>
          <p:cNvSpPr txBox="1">
            <a:spLocks/>
          </p:cNvSpPr>
          <p:nvPr/>
        </p:nvSpPr>
        <p:spPr>
          <a:xfrm>
            <a:off x="387220" y="1772640"/>
            <a:ext cx="11306016" cy="4383096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endParaRPr lang="en-US" altLang="en-US" sz="2400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8582B0E-93A9-4CAD-BBBF-F29774F21C0F}"/>
              </a:ext>
            </a:extLst>
          </p:cNvPr>
          <p:cNvSpPr txBox="1">
            <a:spLocks/>
          </p:cNvSpPr>
          <p:nvPr/>
        </p:nvSpPr>
        <p:spPr>
          <a:xfrm>
            <a:off x="387220" y="1900672"/>
            <a:ext cx="11306016" cy="4383096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endParaRPr lang="en-US" altLang="en-US" sz="2400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66F1F1BC-2B36-4C75-A167-C9488D111087}"/>
              </a:ext>
            </a:extLst>
          </p:cNvPr>
          <p:cNvSpPr txBox="1">
            <a:spLocks/>
          </p:cNvSpPr>
          <p:nvPr/>
        </p:nvSpPr>
        <p:spPr>
          <a:xfrm>
            <a:off x="307485" y="1728761"/>
            <a:ext cx="5359024" cy="4416814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00000"/>
              </a:lnSpc>
              <a:buAutoNum type="arabicParenR"/>
            </a:pPr>
            <a:r>
              <a:rPr lang="en-US" sz="2200" b="1" dirty="0"/>
              <a:t>Separation of privilege and duties.</a:t>
            </a:r>
          </a:p>
          <a:p>
            <a:pPr marL="457200" indent="-457200" algn="l" rtl="0">
              <a:lnSpc>
                <a:spcPct val="100000"/>
              </a:lnSpc>
              <a:buAutoNum type="arabicParenR"/>
            </a:pPr>
            <a:r>
              <a:rPr lang="en-US" sz="2200" b="1" dirty="0"/>
              <a:t>Least Privilege .</a:t>
            </a:r>
          </a:p>
          <a:p>
            <a:pPr marL="457200" indent="-457200" algn="l" rtl="0">
              <a:lnSpc>
                <a:spcPct val="100000"/>
              </a:lnSpc>
              <a:buAutoNum type="arabicParenR"/>
            </a:pPr>
            <a:r>
              <a:rPr lang="en-US" sz="2200" b="1" dirty="0"/>
              <a:t>Isolation .</a:t>
            </a:r>
          </a:p>
          <a:p>
            <a:pPr marL="457200" indent="-457200" algn="l" rtl="0">
              <a:lnSpc>
                <a:spcPct val="100000"/>
              </a:lnSpc>
              <a:buAutoNum type="arabicParenR"/>
            </a:pPr>
            <a:r>
              <a:rPr lang="en-US" sz="2200" b="1" dirty="0"/>
              <a:t>Modularity.</a:t>
            </a:r>
          </a:p>
          <a:p>
            <a:pPr marL="457200" indent="-457200" algn="l" rtl="0">
              <a:lnSpc>
                <a:spcPct val="100000"/>
              </a:lnSpc>
              <a:buAutoNum type="arabicParenR"/>
            </a:pPr>
            <a:r>
              <a:rPr lang="en-US" sz="2400" b="1" dirty="0"/>
              <a:t>Economy of mechanism</a:t>
            </a:r>
            <a:r>
              <a:rPr lang="en-US" sz="2200" b="1" dirty="0"/>
              <a:t>.</a:t>
            </a:r>
          </a:p>
          <a:p>
            <a:pPr marL="457200" indent="-457200" algn="l" rtl="0">
              <a:lnSpc>
                <a:spcPct val="100000"/>
              </a:lnSpc>
              <a:buAutoNum type="arabicParenR"/>
            </a:pPr>
            <a:r>
              <a:rPr lang="en-US" sz="2200" b="1" dirty="0"/>
              <a:t>Encapsulation.</a:t>
            </a:r>
          </a:p>
          <a:p>
            <a:pPr marL="457200" indent="-457200" algn="l" rtl="0">
              <a:lnSpc>
                <a:spcPct val="100000"/>
              </a:lnSpc>
              <a:buAutoNum type="arabicParenR"/>
            </a:pPr>
            <a:r>
              <a:rPr lang="en-US" sz="2200" b="1" dirty="0"/>
              <a:t>Minimization of Implementation (Least Common Mechanism).</a:t>
            </a:r>
          </a:p>
          <a:p>
            <a:pPr marL="457200" indent="-457200" algn="l" rtl="0">
              <a:lnSpc>
                <a:spcPct val="100000"/>
              </a:lnSpc>
              <a:buAutoNum type="arabicParenR"/>
            </a:pPr>
            <a:r>
              <a:rPr lang="en-US" sz="2200" b="1" dirty="0"/>
              <a:t>Open Design</a:t>
            </a:r>
          </a:p>
          <a:p>
            <a:pPr marL="457200" indent="-457200" algn="l" rtl="0">
              <a:lnSpc>
                <a:spcPct val="100000"/>
              </a:lnSpc>
              <a:buAutoNum type="arabicParenR"/>
            </a:pPr>
            <a:r>
              <a:rPr lang="en-US" sz="2200" b="1" dirty="0"/>
              <a:t>Complete Mediation.</a:t>
            </a:r>
            <a:endParaRPr lang="ar-SA" sz="2200" b="1" dirty="0"/>
          </a:p>
          <a:p>
            <a:pPr algn="l" rtl="0"/>
            <a:endParaRPr lang="en-US" sz="2200" b="1" dirty="0"/>
          </a:p>
          <a:p>
            <a:pPr algn="l" rtl="0"/>
            <a:endParaRPr lang="en-US" b="1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just" rtl="0">
              <a:lnSpc>
                <a:spcPct val="150000"/>
              </a:lnSpc>
            </a:pPr>
            <a:endParaRPr lang="en-US" altLang="en-US" sz="2400" dirty="0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724C773F-E428-488C-A002-8C110D61E4E4}"/>
              </a:ext>
            </a:extLst>
          </p:cNvPr>
          <p:cNvSpPr txBox="1">
            <a:spLocks/>
          </p:cNvSpPr>
          <p:nvPr/>
        </p:nvSpPr>
        <p:spPr>
          <a:xfrm>
            <a:off x="6000360" y="1772640"/>
            <a:ext cx="5804420" cy="4416814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120000"/>
              </a:lnSpc>
              <a:spcBef>
                <a:spcPts val="5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 rtl="0">
              <a:lnSpc>
                <a:spcPct val="100000"/>
              </a:lnSpc>
              <a:buFont typeface="+mj-lt"/>
              <a:buAutoNum type="arabicParenR" startAt="10"/>
            </a:pPr>
            <a:r>
              <a:rPr lang="en-US" sz="2200" b="1" dirty="0"/>
              <a:t>Layering and Defense-in-Depth.</a:t>
            </a:r>
          </a:p>
          <a:p>
            <a:pPr marL="457200" indent="-457200" algn="l" rtl="0">
              <a:lnSpc>
                <a:spcPct val="100000"/>
              </a:lnSpc>
              <a:buFont typeface="+mj-lt"/>
              <a:buAutoNum type="arabicParenR" startAt="10"/>
            </a:pPr>
            <a:r>
              <a:rPr lang="en-US" sz="2200" b="1" dirty="0"/>
              <a:t>Fail Safe Defaults/Fail Secure.</a:t>
            </a:r>
          </a:p>
          <a:p>
            <a:pPr marL="457200" indent="-457200" algn="l" rtl="0">
              <a:lnSpc>
                <a:spcPct val="100000"/>
              </a:lnSpc>
              <a:buFont typeface="+mj-lt"/>
              <a:buAutoNum type="arabicParenR" startAt="10"/>
            </a:pPr>
            <a:r>
              <a:rPr lang="en-US" sz="2200" b="1" dirty="0"/>
              <a:t>Least Astonishment (Psychological Acceptability).</a:t>
            </a:r>
          </a:p>
          <a:p>
            <a:pPr marL="457200" indent="-457200" algn="l" rtl="0">
              <a:lnSpc>
                <a:spcPct val="100000"/>
              </a:lnSpc>
              <a:buFont typeface="+mj-lt"/>
              <a:buAutoNum type="arabicParenR" startAt="10"/>
            </a:pPr>
            <a:r>
              <a:rPr lang="en-US" sz="2200" b="1" dirty="0"/>
              <a:t>Minimize Trust Surface (Reluctance to Trust).</a:t>
            </a:r>
          </a:p>
          <a:p>
            <a:pPr marL="457200" indent="-457200" algn="l" rtl="0">
              <a:lnSpc>
                <a:spcPct val="100000"/>
              </a:lnSpc>
              <a:buFont typeface="+mj-lt"/>
              <a:buAutoNum type="arabicParenR" startAt="10"/>
            </a:pPr>
            <a:r>
              <a:rPr lang="en-US" sz="2200" b="1" dirty="0"/>
              <a:t>Trust Relationships</a:t>
            </a:r>
          </a:p>
          <a:p>
            <a:pPr marL="457200" indent="-457200" algn="l" rtl="0">
              <a:lnSpc>
                <a:spcPct val="100000"/>
              </a:lnSpc>
              <a:buFont typeface="+mj-lt"/>
              <a:buAutoNum type="arabicParenR" startAt="10"/>
            </a:pPr>
            <a:r>
              <a:rPr lang="en-US" sz="2200" b="1" dirty="0"/>
              <a:t>Usability </a:t>
            </a: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b="1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just" rtl="0">
              <a:lnSpc>
                <a:spcPct val="15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204805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رسم 3">
            <a:extLst>
              <a:ext uri="{FF2B5EF4-FFF2-40B4-BE49-F238E27FC236}">
                <a16:creationId xmlns:a16="http://schemas.microsoft.com/office/drawing/2014/main" id="{3BE6478E-F9EE-485D-A2E3-6D2AEC76A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52839" y="1372286"/>
            <a:ext cx="3774341" cy="3774341"/>
          </a:xfrm>
          <a:prstGeom prst="rect">
            <a:avLst/>
          </a:prstGeom>
        </p:spPr>
      </p:pic>
      <p:sp>
        <p:nvSpPr>
          <p:cNvPr id="5" name="مربع نص 4">
            <a:extLst>
              <a:ext uri="{FF2B5EF4-FFF2-40B4-BE49-F238E27FC236}">
                <a16:creationId xmlns:a16="http://schemas.microsoft.com/office/drawing/2014/main" id="{42749C3E-1E25-49E7-AB3C-5FE2400D2B39}"/>
              </a:ext>
            </a:extLst>
          </p:cNvPr>
          <p:cNvSpPr txBox="1"/>
          <p:nvPr/>
        </p:nvSpPr>
        <p:spPr>
          <a:xfrm>
            <a:off x="6096000" y="2321004"/>
            <a:ext cx="4333581" cy="1107996"/>
          </a:xfrm>
          <a:prstGeom prst="rect">
            <a:avLst/>
          </a:prstGeom>
          <a:solidFill>
            <a:schemeClr val="bg1"/>
          </a:solidFill>
        </p:spPr>
        <p:txBody>
          <a:bodyPr wrap="square" rtlCol="1">
            <a:spAutoFit/>
          </a:bodyPr>
          <a:lstStyle/>
          <a:p>
            <a:pPr algn="ctr" rtl="1"/>
            <a:r>
              <a:rPr lang="en-GB" sz="6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Questions?</a:t>
            </a:r>
            <a:endParaRPr lang="ar-SA" sz="6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6" name="Picture 15">
            <a:extLst>
              <a:ext uri="{FF2B5EF4-FFF2-40B4-BE49-F238E27FC236}">
                <a16:creationId xmlns:a16="http://schemas.microsoft.com/office/drawing/2014/main" id="{B699706C-6C8D-490A-AB1F-BE4809D9DB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7" name="مستطيل 6">
            <a:extLst>
              <a:ext uri="{FF2B5EF4-FFF2-40B4-BE49-F238E27FC236}">
                <a16:creationId xmlns:a16="http://schemas.microsoft.com/office/drawing/2014/main" id="{0C49D0C9-F92F-40AE-A0F3-85A8BC1F44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403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BC667C2-5917-478C-B32D-4431786A66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6042" y="2189272"/>
            <a:ext cx="8679915" cy="1748729"/>
          </a:xfrm>
        </p:spPr>
        <p:txBody>
          <a:bodyPr>
            <a:normAutofit/>
          </a:bodyPr>
          <a:lstStyle/>
          <a:p>
            <a:r>
              <a:rPr lang="en-GB" b="1" kern="0" dirty="0">
                <a:solidFill>
                  <a:schemeClr val="bg1"/>
                </a:solidFill>
                <a:latin typeface="Sakkal Majalla"/>
                <a:cs typeface="Sakkal Majalla"/>
              </a:rPr>
              <a:t>End of Part 1 of Lecture 1</a:t>
            </a:r>
            <a:endParaRPr lang="ar-SA" dirty="0">
              <a:solidFill>
                <a:schemeClr val="bg1"/>
              </a:solidFill>
              <a:latin typeface="Sakkal Majalla"/>
              <a:cs typeface="Sakkal Majalla"/>
            </a:endParaRPr>
          </a:p>
        </p:txBody>
      </p:sp>
      <p:pic>
        <p:nvPicPr>
          <p:cNvPr id="4" name="Picture 15">
            <a:extLst>
              <a:ext uri="{FF2B5EF4-FFF2-40B4-BE49-F238E27FC236}">
                <a16:creationId xmlns:a16="http://schemas.microsoft.com/office/drawing/2014/main" id="{AF838472-B53A-49C3-8F80-A35196177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مستطيل 6">
            <a:extLst>
              <a:ext uri="{FF2B5EF4-FFF2-40B4-BE49-F238E27FC236}">
                <a16:creationId xmlns:a16="http://schemas.microsoft.com/office/drawing/2014/main" id="{070B2739-F4D1-4CC5-95F2-283F26C21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257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093ACE14-E7DE-457B-822C-5CF43CC9EE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162" y="3429000"/>
            <a:ext cx="6842904" cy="2898647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0" indent="0" algn="l" rtl="0">
              <a:lnSpc>
                <a:spcPct val="100000"/>
              </a:lnSpc>
              <a:buNone/>
            </a:pPr>
            <a:endParaRPr lang="en-GB" sz="4000" b="1" u="sng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GB" sz="4000" b="1" u="sng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GB" sz="4000" b="1" u="sng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GB" sz="4000" b="1" u="sng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GB" sz="4000" b="1" u="sng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GB" sz="4000" b="1" u="sng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l" rtl="0">
              <a:lnSpc>
                <a:spcPct val="100000"/>
              </a:lnSpc>
              <a:buNone/>
            </a:pPr>
            <a:endParaRPr lang="en-GB" sz="4000" b="1" u="sng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l" rtl="0">
              <a:lnSpc>
                <a:spcPct val="100000"/>
              </a:lnSpc>
              <a:buNone/>
            </a:pPr>
            <a:r>
              <a:rPr lang="en-GB" sz="4000" b="1" u="sng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Topics</a:t>
            </a:r>
            <a:endParaRPr lang="ar-SA" sz="20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endParaRPr lang="en-US" alt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Three key objectives </a:t>
            </a:r>
            <a:r>
              <a:rPr lang="en-GB" altLang="en-US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of computer security</a:t>
            </a:r>
            <a:r>
              <a:rPr lang="en-US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Levels of security.</a:t>
            </a: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Examples of security requirements:  Confidentiality, Integrity, and Availability.</a:t>
            </a: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r>
              <a:rPr lang="en-US" altLang="en-US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Challenges of computer security.</a:t>
            </a: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r>
              <a:rPr lang="en-US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Fundamental Security Design Principles.</a:t>
            </a: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endParaRPr lang="en-US" alt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endParaRPr lang="en-US" alt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endParaRPr lang="en-US" alt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endParaRPr lang="en-US" alt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endParaRPr lang="en-US" alt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endParaRPr lang="en-US" alt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endParaRPr lang="en-US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endParaRPr lang="en-GB" sz="32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457200" indent="-457200" algn="l" rtl="0">
              <a:lnSpc>
                <a:spcPct val="100000"/>
              </a:lnSpc>
              <a:buFont typeface="+mj-lt"/>
              <a:buAutoNum type="arabicPeriod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l" rtl="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ar-SA" sz="24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44BADFC5-BDFB-4EC7-9738-AA94363199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pic>
        <p:nvPicPr>
          <p:cNvPr id="18" name="صورة 17" descr="صورة تحتوي على نص&#10;&#10;تم إنشاء الوصف تلقائياً">
            <a:extLst>
              <a:ext uri="{FF2B5EF4-FFF2-40B4-BE49-F238E27FC236}">
                <a16:creationId xmlns:a16="http://schemas.microsoft.com/office/drawing/2014/main" id="{A2796007-5A94-4264-931C-5B25895A4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3770" y="1720820"/>
            <a:ext cx="4017857" cy="3876539"/>
          </a:xfrm>
          <a:prstGeom prst="rect">
            <a:avLst/>
          </a:prstGeom>
        </p:spPr>
      </p:pic>
      <p:sp>
        <p:nvSpPr>
          <p:cNvPr id="6" name="مستطيل 6">
            <a:extLst>
              <a:ext uri="{FF2B5EF4-FFF2-40B4-BE49-F238E27FC236}">
                <a16:creationId xmlns:a16="http://schemas.microsoft.com/office/drawing/2014/main" id="{EBB0E625-E4C5-45D5-AA9F-466D5445CE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26812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ستطيل 3">
            <a:extLst>
              <a:ext uri="{FF2B5EF4-FFF2-40B4-BE49-F238E27FC236}">
                <a16:creationId xmlns:a16="http://schemas.microsoft.com/office/drawing/2014/main" id="{5AC8CB6D-5094-45D0-BE73-BA465F171C4D}"/>
              </a:ext>
            </a:extLst>
          </p:cNvPr>
          <p:cNvSpPr/>
          <p:nvPr/>
        </p:nvSpPr>
        <p:spPr>
          <a:xfrm>
            <a:off x="702834" y="1640788"/>
            <a:ext cx="11128737" cy="457838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 defTabSz="457200" rtl="1">
              <a:defRPr/>
            </a:pPr>
            <a:r>
              <a:rPr lang="en-US" altLang="en-US"/>
              <a:t>Levels of security breach impact</a:t>
            </a:r>
            <a:endParaRPr lang="en-GB" b="1" dirty="0">
              <a:solidFill>
                <a:srgbClr val="809EC2">
                  <a:lumMod val="50000"/>
                </a:srgbClr>
              </a:solidFill>
              <a:cs typeface="Sakkal Majalla" panose="02000000000000000000" pitchFamily="2" charset="-78"/>
            </a:endParaRPr>
          </a:p>
        </p:txBody>
      </p:sp>
      <p:pic>
        <p:nvPicPr>
          <p:cNvPr id="5" name="Picture 15">
            <a:extLst>
              <a:ext uri="{FF2B5EF4-FFF2-40B4-BE49-F238E27FC236}">
                <a16:creationId xmlns:a16="http://schemas.microsoft.com/office/drawing/2014/main" id="{4AC2C276-0DC4-4145-B73D-20D487EB7F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FC23E973-CBF1-4B3E-8116-DDAC9392B7C7}"/>
              </a:ext>
            </a:extLst>
          </p:cNvPr>
          <p:cNvGrpSpPr/>
          <p:nvPr/>
        </p:nvGrpSpPr>
        <p:grpSpPr>
          <a:xfrm>
            <a:off x="1248974" y="990531"/>
            <a:ext cx="3125421" cy="1163907"/>
            <a:chOff x="7654546" y="1023419"/>
            <a:chExt cx="3125421" cy="1163907"/>
          </a:xfrm>
        </p:grpSpPr>
        <p:sp>
          <p:nvSpPr>
            <p:cNvPr id="12" name="مستطيل 11">
              <a:extLst>
                <a:ext uri="{FF2B5EF4-FFF2-40B4-BE49-F238E27FC236}">
                  <a16:creationId xmlns:a16="http://schemas.microsoft.com/office/drawing/2014/main" id="{1946529C-68A8-490D-B688-93682B165A2B}"/>
                </a:ext>
              </a:extLst>
            </p:cNvPr>
            <p:cNvSpPr/>
            <p:nvPr/>
          </p:nvSpPr>
          <p:spPr>
            <a:xfrm>
              <a:off x="7781730" y="1023419"/>
              <a:ext cx="2963441" cy="11639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مستطيل 10">
              <a:extLst>
                <a:ext uri="{FF2B5EF4-FFF2-40B4-BE49-F238E27FC236}">
                  <a16:creationId xmlns:a16="http://schemas.microsoft.com/office/drawing/2014/main" id="{7105AD77-1770-4EA5-832B-1730A1A1CCEF}"/>
                </a:ext>
              </a:extLst>
            </p:cNvPr>
            <p:cNvSpPr/>
            <p:nvPr/>
          </p:nvSpPr>
          <p:spPr>
            <a:xfrm>
              <a:off x="7886213" y="1113917"/>
              <a:ext cx="2754473" cy="9649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ar-SA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" panose="02060603020205020403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8" name="عنوان 1">
              <a:extLst>
                <a:ext uri="{FF2B5EF4-FFF2-40B4-BE49-F238E27FC236}">
                  <a16:creationId xmlns:a16="http://schemas.microsoft.com/office/drawing/2014/main" id="{FE9FF1C9-B6DC-4A78-B7A5-127C5C042AC3}"/>
                </a:ext>
              </a:extLst>
            </p:cNvPr>
            <p:cNvSpPr txBox="1">
              <a:spLocks/>
            </p:cNvSpPr>
            <p:nvPr/>
          </p:nvSpPr>
          <p:spPr>
            <a:xfrm>
              <a:off x="7654546" y="1244071"/>
              <a:ext cx="3125421" cy="689713"/>
            </a:xfrm>
            <a:prstGeom prst="rect">
              <a:avLst/>
            </a:prstGeom>
            <a:noFill/>
          </p:spPr>
          <p:txBody>
            <a:bodyPr vert="horz" lIns="91440" tIns="45720" rIns="91440" bIns="45720" rtlCol="1" anchor="b">
              <a:normAutofit/>
            </a:bodyPr>
            <a:lstStyle>
              <a:lvl1pPr algn="ctr" defTabSz="914400" rtl="1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1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akkal Majalla" panose="02000000000000000000" pitchFamily="2" charset="-78"/>
                  <a:ea typeface="+mj-ea"/>
                  <a:cs typeface="Sakkal Majalla" panose="02000000000000000000" pitchFamily="2" charset="-78"/>
                </a:rPr>
                <a:t>Objectives</a:t>
              </a:r>
              <a:endPara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endParaRPr>
            </a:p>
          </p:txBody>
        </p:sp>
      </p:grpSp>
      <p:sp>
        <p:nvSpPr>
          <p:cNvPr id="16" name="مثلث متساوي الساقين 15">
            <a:extLst>
              <a:ext uri="{FF2B5EF4-FFF2-40B4-BE49-F238E27FC236}">
                <a16:creationId xmlns:a16="http://schemas.microsoft.com/office/drawing/2014/main" id="{E8C1E0CD-EAA8-4A77-A02F-69857F600D67}"/>
              </a:ext>
            </a:extLst>
          </p:cNvPr>
          <p:cNvSpPr/>
          <p:nvPr/>
        </p:nvSpPr>
        <p:spPr>
          <a:xfrm rot="5400000" flipH="1">
            <a:off x="2827882" y="2277069"/>
            <a:ext cx="439084" cy="379093"/>
          </a:xfrm>
          <a:prstGeom prst="triangle">
            <a:avLst>
              <a:gd name="adj" fmla="val 4778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مستطيل 12">
            <a:extLst>
              <a:ext uri="{FF2B5EF4-FFF2-40B4-BE49-F238E27FC236}">
                <a16:creationId xmlns:a16="http://schemas.microsoft.com/office/drawing/2014/main" id="{68F0F830-A0EA-9A32-71EC-8982F1964412}"/>
              </a:ext>
            </a:extLst>
          </p:cNvPr>
          <p:cNvSpPr/>
          <p:nvPr/>
        </p:nvSpPr>
        <p:spPr>
          <a:xfrm>
            <a:off x="3374853" y="3368042"/>
            <a:ext cx="8409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altLang="ar-EG" sz="2400" dirty="0">
                <a:solidFill>
                  <a:prstClr val="black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kumimoji="0" lang="ar-EG" altLang="ar-EG" sz="18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10" name="مثلث متساوي الساقين 15">
            <a:extLst>
              <a:ext uri="{FF2B5EF4-FFF2-40B4-BE49-F238E27FC236}">
                <a16:creationId xmlns:a16="http://schemas.microsoft.com/office/drawing/2014/main" id="{1D7F0EA7-2E11-0FE5-2194-7670E3B480DD}"/>
              </a:ext>
            </a:extLst>
          </p:cNvPr>
          <p:cNvSpPr/>
          <p:nvPr/>
        </p:nvSpPr>
        <p:spPr>
          <a:xfrm rot="5400000" flipH="1">
            <a:off x="2861044" y="3038772"/>
            <a:ext cx="439084" cy="379093"/>
          </a:xfrm>
          <a:prstGeom prst="triangle">
            <a:avLst>
              <a:gd name="adj" fmla="val 4778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مثلث متساوي الساقين 15">
            <a:extLst>
              <a:ext uri="{FF2B5EF4-FFF2-40B4-BE49-F238E27FC236}">
                <a16:creationId xmlns:a16="http://schemas.microsoft.com/office/drawing/2014/main" id="{2932432D-6664-6D45-8339-29C4C8E1F9C8}"/>
              </a:ext>
            </a:extLst>
          </p:cNvPr>
          <p:cNvSpPr/>
          <p:nvPr/>
        </p:nvSpPr>
        <p:spPr>
          <a:xfrm rot="5400000" flipH="1">
            <a:off x="2852065" y="3733388"/>
            <a:ext cx="439084" cy="361140"/>
          </a:xfrm>
          <a:prstGeom prst="triangle">
            <a:avLst>
              <a:gd name="adj" fmla="val 4778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مستطيل 12">
            <a:extLst>
              <a:ext uri="{FF2B5EF4-FFF2-40B4-BE49-F238E27FC236}">
                <a16:creationId xmlns:a16="http://schemas.microsoft.com/office/drawing/2014/main" id="{C1065264-025E-2246-ABF1-936CED8944C9}"/>
              </a:ext>
            </a:extLst>
          </p:cNvPr>
          <p:cNvSpPr/>
          <p:nvPr/>
        </p:nvSpPr>
        <p:spPr>
          <a:xfrm>
            <a:off x="3353101" y="3687206"/>
            <a:ext cx="8409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457200">
              <a:defRPr/>
            </a:pPr>
            <a:r>
              <a:rPr lang="en-US" altLang="en-US" sz="2400" dirty="0"/>
              <a:t>Give Examples of security requirements.</a:t>
            </a:r>
            <a:endParaRPr kumimoji="0" lang="ar-EG" altLang="ar-EG" sz="2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19" name="مستطيل 6">
            <a:extLst>
              <a:ext uri="{FF2B5EF4-FFF2-40B4-BE49-F238E27FC236}">
                <a16:creationId xmlns:a16="http://schemas.microsoft.com/office/drawing/2014/main" id="{FB4E805D-F814-4BF8-A67F-33C38B14A3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20" name="مستطيل 12">
            <a:extLst>
              <a:ext uri="{FF2B5EF4-FFF2-40B4-BE49-F238E27FC236}">
                <a16:creationId xmlns:a16="http://schemas.microsoft.com/office/drawing/2014/main" id="{05E49D68-A8AF-47A2-BE85-831C5908E6AF}"/>
              </a:ext>
            </a:extLst>
          </p:cNvPr>
          <p:cNvSpPr/>
          <p:nvPr/>
        </p:nvSpPr>
        <p:spPr>
          <a:xfrm>
            <a:off x="3367278" y="2144453"/>
            <a:ext cx="84091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defRPr/>
            </a:pPr>
            <a:r>
              <a:rPr lang="en-GB" altLang="ar-EG" sz="2400" dirty="0"/>
              <a:t>Recognizing</a:t>
            </a:r>
            <a:r>
              <a:rPr lang="en-US" altLang="en-US" sz="2400" dirty="0"/>
              <a:t> Three key objectives of Computer Security (the CIA triad)</a:t>
            </a:r>
            <a:r>
              <a:rPr lang="en-GB" altLang="ar-EG" sz="2400" dirty="0"/>
              <a:t>.</a:t>
            </a:r>
            <a:endParaRPr lang="ar-EG" altLang="ar-EG" sz="2400" dirty="0"/>
          </a:p>
        </p:txBody>
      </p:sp>
      <p:sp>
        <p:nvSpPr>
          <p:cNvPr id="21" name="مستطيل 12">
            <a:extLst>
              <a:ext uri="{FF2B5EF4-FFF2-40B4-BE49-F238E27FC236}">
                <a16:creationId xmlns:a16="http://schemas.microsoft.com/office/drawing/2014/main" id="{44DC06DA-5BB2-4A3A-A3ED-C5DEE31FE7C5}"/>
              </a:ext>
            </a:extLst>
          </p:cNvPr>
          <p:cNvSpPr/>
          <p:nvPr/>
        </p:nvSpPr>
        <p:spPr>
          <a:xfrm>
            <a:off x="3422411" y="3048878"/>
            <a:ext cx="8409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defRPr/>
            </a:pPr>
            <a:r>
              <a:rPr lang="en-US" altLang="ar-EG" sz="2400" dirty="0"/>
              <a:t>Knowing </a:t>
            </a:r>
            <a:r>
              <a:rPr lang="en-US" altLang="en-US" sz="2400" dirty="0"/>
              <a:t>Levels of security.</a:t>
            </a:r>
            <a:endParaRPr lang="ar-EG" altLang="ar-EG" sz="2400" dirty="0"/>
          </a:p>
        </p:txBody>
      </p:sp>
      <p:sp>
        <p:nvSpPr>
          <p:cNvPr id="22" name="مثلث متساوي الساقين 15">
            <a:extLst>
              <a:ext uri="{FF2B5EF4-FFF2-40B4-BE49-F238E27FC236}">
                <a16:creationId xmlns:a16="http://schemas.microsoft.com/office/drawing/2014/main" id="{6F49A0E3-C28F-4EE7-9E31-8CDD5EA29957}"/>
              </a:ext>
            </a:extLst>
          </p:cNvPr>
          <p:cNvSpPr/>
          <p:nvPr/>
        </p:nvSpPr>
        <p:spPr>
          <a:xfrm rot="5400000" flipH="1">
            <a:off x="2861043" y="4862226"/>
            <a:ext cx="439084" cy="379093"/>
          </a:xfrm>
          <a:prstGeom prst="triangle">
            <a:avLst>
              <a:gd name="adj" fmla="val 4778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مستطيل 12">
            <a:extLst>
              <a:ext uri="{FF2B5EF4-FFF2-40B4-BE49-F238E27FC236}">
                <a16:creationId xmlns:a16="http://schemas.microsoft.com/office/drawing/2014/main" id="{B85A6E09-313A-407A-B052-050D977BCA39}"/>
              </a:ext>
            </a:extLst>
          </p:cNvPr>
          <p:cNvSpPr/>
          <p:nvPr/>
        </p:nvSpPr>
        <p:spPr>
          <a:xfrm>
            <a:off x="3422411" y="4812478"/>
            <a:ext cx="8409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457200">
              <a:defRPr/>
            </a:pPr>
            <a:r>
              <a:rPr lang="en-GB" altLang="ar-EG" sz="2400" dirty="0"/>
              <a:t>Recognizing of </a:t>
            </a:r>
            <a:r>
              <a:rPr lang="en-US" altLang="en-US" sz="2400" dirty="0"/>
              <a:t>Challenges of computer security.</a:t>
            </a:r>
            <a:endParaRPr kumimoji="0" lang="ar-EG" altLang="ar-EG" sz="24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itchFamily="34" charset="0"/>
              <a:ea typeface="SimSun" pitchFamily="2" charset="-122"/>
              <a:cs typeface="Tahoma" pitchFamily="34" charset="0"/>
            </a:endParaRPr>
          </a:p>
        </p:txBody>
      </p:sp>
      <p:sp>
        <p:nvSpPr>
          <p:cNvPr id="24" name="TextBox 57">
            <a:extLst>
              <a:ext uri="{FF2B5EF4-FFF2-40B4-BE49-F238E27FC236}">
                <a16:creationId xmlns:a16="http://schemas.microsoft.com/office/drawing/2014/main" id="{E3CCA34A-974A-45C5-BF32-AFD4959E9AA0}"/>
              </a:ext>
            </a:extLst>
          </p:cNvPr>
          <p:cNvSpPr txBox="1"/>
          <p:nvPr/>
        </p:nvSpPr>
        <p:spPr>
          <a:xfrm>
            <a:off x="3422411" y="4247333"/>
            <a:ext cx="904249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lvl="0" algn="ctr" defTabSz="457200" rtl="1">
              <a:defRPr sz="3200"/>
            </a:lvl1pPr>
          </a:lstStyle>
          <a:p>
            <a:pPr algn="just" rtl="0">
              <a:defRPr/>
            </a:pPr>
            <a:r>
              <a:rPr lang="en-US" altLang="en-US" sz="2400" dirty="0"/>
              <a:t>Explaining Levels of security.</a:t>
            </a:r>
            <a:endParaRPr lang="en-GB" sz="2400" dirty="0"/>
          </a:p>
        </p:txBody>
      </p:sp>
      <p:sp>
        <p:nvSpPr>
          <p:cNvPr id="25" name="مثلث متساوي الساقين 15">
            <a:extLst>
              <a:ext uri="{FF2B5EF4-FFF2-40B4-BE49-F238E27FC236}">
                <a16:creationId xmlns:a16="http://schemas.microsoft.com/office/drawing/2014/main" id="{7EFC09EA-3F06-45D0-A7DF-092799C8F4FD}"/>
              </a:ext>
            </a:extLst>
          </p:cNvPr>
          <p:cNvSpPr/>
          <p:nvPr/>
        </p:nvSpPr>
        <p:spPr>
          <a:xfrm rot="5400000" flipH="1">
            <a:off x="2870020" y="4263143"/>
            <a:ext cx="439084" cy="361140"/>
          </a:xfrm>
          <a:prstGeom prst="triangle">
            <a:avLst>
              <a:gd name="adj" fmla="val 4778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مثلث متساوي الساقين 15">
            <a:extLst>
              <a:ext uri="{FF2B5EF4-FFF2-40B4-BE49-F238E27FC236}">
                <a16:creationId xmlns:a16="http://schemas.microsoft.com/office/drawing/2014/main" id="{FA9713BD-8577-4B9E-BF18-99B77A82105A}"/>
              </a:ext>
            </a:extLst>
          </p:cNvPr>
          <p:cNvSpPr/>
          <p:nvPr/>
        </p:nvSpPr>
        <p:spPr>
          <a:xfrm rot="5400000" flipH="1">
            <a:off x="2878996" y="5562602"/>
            <a:ext cx="439084" cy="379093"/>
          </a:xfrm>
          <a:prstGeom prst="triangle">
            <a:avLst>
              <a:gd name="adj" fmla="val 47785"/>
            </a:avLst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مستطيل 12">
            <a:extLst>
              <a:ext uri="{FF2B5EF4-FFF2-40B4-BE49-F238E27FC236}">
                <a16:creationId xmlns:a16="http://schemas.microsoft.com/office/drawing/2014/main" id="{028D547E-950E-447C-8E2A-A6FDB8549119}"/>
              </a:ext>
            </a:extLst>
          </p:cNvPr>
          <p:cNvSpPr/>
          <p:nvPr/>
        </p:nvSpPr>
        <p:spPr>
          <a:xfrm>
            <a:off x="3475356" y="5415984"/>
            <a:ext cx="84091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>
              <a:defRPr/>
            </a:pPr>
            <a:r>
              <a:rPr lang="en-US" sz="2400" dirty="0"/>
              <a:t>Listing Fundamental Security Design Principles.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7399336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195943" y="1695043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200" b="1" i="0" u="none" strike="noStrike" kern="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15739" y="1015955"/>
            <a:ext cx="10272501" cy="668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3995B03C-842C-4F77-891C-6375EE76D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2779691" y="1058031"/>
            <a:ext cx="68851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altLang="en-US" sz="3200" dirty="0"/>
              <a:t>Three key objectives (the CIA triad)</a:t>
            </a:r>
            <a:endParaRPr lang="en-GB" sz="3200" dirty="0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5AE665-2019-408B-94CA-3FBE485C2465}"/>
              </a:ext>
            </a:extLst>
          </p:cNvPr>
          <p:cNvSpPr txBox="1"/>
          <p:nvPr/>
        </p:nvSpPr>
        <p:spPr>
          <a:xfrm>
            <a:off x="448491" y="1726987"/>
            <a:ext cx="11547566" cy="55569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Confidentiality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Data confidentiality</a:t>
            </a:r>
            <a:r>
              <a:rPr lang="en-US" sz="2400" dirty="0"/>
              <a:t>: Assures that confidential information is not disclosed to unauthorized individuals.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Privacy</a:t>
            </a:r>
            <a:r>
              <a:rPr lang="en-US" sz="2400" dirty="0"/>
              <a:t>: Assures that individual control or influence what information may be collected and stored.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Integrity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Data integrity</a:t>
            </a:r>
            <a:r>
              <a:rPr lang="en-US" sz="2400" dirty="0"/>
              <a:t>: assures that information and programs are changed only in a specified and authorized manner.</a:t>
            </a:r>
          </a:p>
          <a:p>
            <a:pPr marL="342900" indent="-342900" algn="just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07DCB537-A1C7-468F-AD31-B396F3AEF4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09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195943" y="1695043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200" b="1" i="0" u="none" strike="noStrike" kern="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15739" y="1015955"/>
            <a:ext cx="10272501" cy="668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3995B03C-842C-4F77-891C-6375EE76D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3294739" y="1058059"/>
            <a:ext cx="68851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457200" rtl="1">
              <a:defRPr/>
            </a:pPr>
            <a:r>
              <a:rPr lang="en-US" altLang="en-US" sz="3200" dirty="0"/>
              <a:t>Three key objectives (the CIA triad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809EC2">
                  <a:lumMod val="50000"/>
                </a:srgb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5AE665-2019-408B-94CA-3FBE485C2465}"/>
              </a:ext>
            </a:extLst>
          </p:cNvPr>
          <p:cNvSpPr txBox="1"/>
          <p:nvPr/>
        </p:nvSpPr>
        <p:spPr>
          <a:xfrm>
            <a:off x="195943" y="1772640"/>
            <a:ext cx="11547566" cy="44489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60363" lvl="1" indent="-2778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System integrity</a:t>
            </a:r>
            <a:r>
              <a:rPr lang="en-US" sz="2400" dirty="0"/>
              <a:t>: Assures that a system performs its operations in unimpaired manner.</a:t>
            </a:r>
          </a:p>
          <a:p>
            <a:pPr marL="82550" lvl="1">
              <a:lnSpc>
                <a:spcPct val="150000"/>
              </a:lnSpc>
              <a:defRPr/>
            </a:pPr>
            <a:endParaRPr lang="ar-SA" sz="2400" dirty="0"/>
          </a:p>
          <a:p>
            <a:pPr marL="360363" lvl="1" indent="-277813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Availability</a:t>
            </a:r>
            <a:r>
              <a:rPr lang="en-US" sz="2400" dirty="0"/>
              <a:t>: assure that systems works promptly and service is not denied to authorized users.</a:t>
            </a:r>
          </a:p>
          <a:p>
            <a:pPr defTabSz="457200">
              <a:lnSpc>
                <a:spcPct val="150000"/>
              </a:lnSpc>
            </a:pPr>
            <a:br>
              <a:rPr 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 algn="just" defTabSz="4572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E3F08DD1-8207-4815-A965-BBD79A3B11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871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195943" y="1695043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200" b="1" i="0" u="none" strike="noStrike" kern="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15739" y="1015955"/>
            <a:ext cx="10272501" cy="668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3995B03C-842C-4F77-891C-6375EE76D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2653417" y="1015955"/>
            <a:ext cx="688516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457200" rtl="1">
              <a:defRPr/>
            </a:pPr>
            <a:r>
              <a:rPr lang="en-US" altLang="en-US" sz="3200" dirty="0"/>
              <a:t>Key Security Concepts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809EC2">
                  <a:lumMod val="50000"/>
                </a:srgb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5AE665-2019-408B-94CA-3FBE485C2465}"/>
              </a:ext>
            </a:extLst>
          </p:cNvPr>
          <p:cNvSpPr txBox="1"/>
          <p:nvPr/>
        </p:nvSpPr>
        <p:spPr>
          <a:xfrm>
            <a:off x="195943" y="1751934"/>
            <a:ext cx="11547566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br>
              <a:rPr lang="en-US" sz="24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24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DFC417DA-CC7E-4CE6-A8D4-DAE375407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3B5C535F-AFB3-4AE6-8637-944415956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33" t="10739" r="4633" b="21477"/>
          <a:stretch>
            <a:fillRect/>
          </a:stretch>
        </p:blipFill>
        <p:spPr bwMode="auto">
          <a:xfrm>
            <a:off x="3654957" y="1772641"/>
            <a:ext cx="5286375" cy="4234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168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195943" y="1695043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b="1" dirty="0"/>
              <a:t>Authenticity</a:t>
            </a:r>
            <a:r>
              <a:rPr lang="en-US" altLang="en-US" sz="3200" dirty="0"/>
              <a:t>: the property of being genuine and being able to be verified and trusted; confident in the validity of a transmission, or a message, or its originator</a:t>
            </a:r>
            <a:endParaRPr lang="ar-SA" altLang="en-US" sz="3200" dirty="0"/>
          </a:p>
          <a:p>
            <a:endParaRPr lang="en-US" altLang="en-US" sz="3200" dirty="0"/>
          </a:p>
          <a:p>
            <a:r>
              <a:rPr lang="en-US" altLang="en-US" sz="3200" b="1" dirty="0"/>
              <a:t>Accountability</a:t>
            </a:r>
            <a:r>
              <a:rPr lang="en-US" altLang="en-US" sz="3200" dirty="0"/>
              <a:t>: generates the requirement for actions of an entity to be traced uniquely to that individual to support nonrepudiation, deference, fault isolation, </a:t>
            </a:r>
            <a:endParaRPr kumimoji="0" lang="ar-SA" sz="3200" b="1" i="0" u="none" strike="noStrike" kern="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15739" y="1015955"/>
            <a:ext cx="10272501" cy="668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3995B03C-842C-4F77-891C-6375EE76D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1851491" y="990531"/>
            <a:ext cx="904249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457200" rtl="1">
              <a:defRPr/>
            </a:pPr>
            <a:r>
              <a:rPr lang="en-US" altLang="en-US" sz="3200" dirty="0"/>
              <a:t>Levels of security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809EC2">
                  <a:lumMod val="50000"/>
                </a:srgbClr>
              </a:solidFill>
              <a:effectLst/>
              <a:uLnTx/>
              <a:uFillTx/>
              <a:cs typeface="Sakkal Majalla" panose="02000000000000000000" pitchFamily="2" charset="-78"/>
            </a:endParaRPr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1162B48A-1A08-4EC4-A437-9C582E10C1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82BBAC7-F306-4783-841B-2C3939EAF5DB}"/>
              </a:ext>
            </a:extLst>
          </p:cNvPr>
          <p:cNvSpPr/>
          <p:nvPr/>
        </p:nvSpPr>
        <p:spPr>
          <a:xfrm>
            <a:off x="307484" y="1813257"/>
            <a:ext cx="11413460" cy="44576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defRPr/>
            </a:pPr>
            <a:r>
              <a:rPr lang="en-US" sz="2400" b="1" dirty="0"/>
              <a:t>Low</a:t>
            </a:r>
            <a:r>
              <a:rPr lang="en-US" sz="2400" dirty="0"/>
              <a:t>: the loss will have a limited impact, e.g., a degradation in mission or minor damage or minor financial loss or minor harm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b="1" dirty="0"/>
              <a:t>Moderate</a:t>
            </a:r>
            <a:r>
              <a:rPr lang="en-US" sz="2400" dirty="0"/>
              <a:t>: the loss has a serious effect, e.g., significance degradation on mission or significant harm to individuals but no loss of life or threatening injuries</a:t>
            </a:r>
          </a:p>
          <a:p>
            <a:pPr algn="just">
              <a:lnSpc>
                <a:spcPct val="150000"/>
              </a:lnSpc>
              <a:defRPr/>
            </a:pPr>
            <a:r>
              <a:rPr lang="en-US" sz="2400" b="1" dirty="0"/>
              <a:t>High</a:t>
            </a:r>
            <a:r>
              <a:rPr lang="en-US" sz="2400" dirty="0"/>
              <a:t>: the loss has severe or catastrophic adverse effect on operations, organizational assets or on individuals (e.g., loss of life)</a:t>
            </a:r>
          </a:p>
          <a:p>
            <a:pPr>
              <a:lnSpc>
                <a:spcPct val="150000"/>
              </a:lnSpc>
            </a:pP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744858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195943" y="1695043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200" b="1" i="0" u="none" strike="noStrike" kern="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03978" y="1026115"/>
            <a:ext cx="10272501" cy="668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3995B03C-842C-4F77-891C-6375EE76D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307483" y="948518"/>
            <a:ext cx="108689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457200" rtl="1">
              <a:defRPr/>
            </a:pPr>
            <a:r>
              <a:rPr lang="en-US" altLang="en-US" sz="3200" dirty="0"/>
              <a:t>Examples of security requirements:  Confidentiality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809EC2">
                  <a:lumMod val="50000"/>
                </a:srgb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5AE665-2019-408B-94CA-3FBE485C2465}"/>
              </a:ext>
            </a:extLst>
          </p:cNvPr>
          <p:cNvSpPr txBox="1"/>
          <p:nvPr/>
        </p:nvSpPr>
        <p:spPr>
          <a:xfrm>
            <a:off x="307482" y="1961373"/>
            <a:ext cx="11460447" cy="39036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263525" indent="-263525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Student grade information is an asset whose confidentiality is considered to be very high</a:t>
            </a:r>
          </a:p>
          <a:p>
            <a:pPr lvl="1">
              <a:lnSpc>
                <a:spcPct val="150000"/>
              </a:lnSpc>
            </a:pPr>
            <a:r>
              <a:rPr lang="en-US" altLang="en-US" sz="2400" dirty="0"/>
              <a:t>- The US FERPA Act: grades should only be available to students, their parents, and their employers (when required for the job)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Student enrollment information: may have moderate confidentiality rating; less damage if enclosed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Directory information: low confidentiality rating; often available publicly </a:t>
            </a:r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20334491-4746-454F-B1E8-614F1F53C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9129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2E43B16-C0D1-47C3-8FE8-A263A10C9F41}"/>
              </a:ext>
            </a:extLst>
          </p:cNvPr>
          <p:cNvSpPr txBox="1">
            <a:spLocks/>
          </p:cNvSpPr>
          <p:nvPr/>
        </p:nvSpPr>
        <p:spPr>
          <a:xfrm>
            <a:off x="195943" y="1695043"/>
            <a:ext cx="11688573" cy="4544846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/>
            </a:solidFill>
          </a:ln>
        </p:spPr>
        <p:txBody>
          <a:bodyPr vert="horz" lIns="228600" tIns="228600" rIns="228600" bIns="0" rtlCol="0" anchor="ctr">
            <a:noAutofit/>
          </a:bodyPr>
          <a:lstStyle>
            <a:lvl1pPr algn="ctr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b="0" i="0" kern="1200" cap="none" spc="-150">
                <a:solidFill>
                  <a:srgbClr val="FFFEFF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SA" sz="3200" b="1" i="0" u="none" strike="noStrike" kern="0" cap="none" spc="-15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83B18D90-C335-4622-9E2C-B55E3636FC08}"/>
              </a:ext>
            </a:extLst>
          </p:cNvPr>
          <p:cNvSpPr/>
          <p:nvPr/>
        </p:nvSpPr>
        <p:spPr>
          <a:xfrm>
            <a:off x="903978" y="1026115"/>
            <a:ext cx="10272501" cy="6689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pic>
        <p:nvPicPr>
          <p:cNvPr id="7" name="Picture 15">
            <a:extLst>
              <a:ext uri="{FF2B5EF4-FFF2-40B4-BE49-F238E27FC236}">
                <a16:creationId xmlns:a16="http://schemas.microsoft.com/office/drawing/2014/main" id="{3995B03C-842C-4F77-891C-6375EE76D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9905" y="272581"/>
            <a:ext cx="1704611" cy="717950"/>
          </a:xfrm>
          <a:prstGeom prst="rect">
            <a:avLst/>
          </a:prstGeom>
        </p:spPr>
      </p:pic>
      <p:sp>
        <p:nvSpPr>
          <p:cNvPr id="6" name="TextBox 57">
            <a:extLst>
              <a:ext uri="{FF2B5EF4-FFF2-40B4-BE49-F238E27FC236}">
                <a16:creationId xmlns:a16="http://schemas.microsoft.com/office/drawing/2014/main" id="{2C9CC049-BBD5-4908-B04D-9CAD2043943C}"/>
              </a:ext>
            </a:extLst>
          </p:cNvPr>
          <p:cNvSpPr txBox="1"/>
          <p:nvPr/>
        </p:nvSpPr>
        <p:spPr>
          <a:xfrm>
            <a:off x="307483" y="948518"/>
            <a:ext cx="1086899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defTabSz="457200" rtl="1">
              <a:defRPr/>
            </a:pPr>
            <a:r>
              <a:rPr lang="en-US" altLang="en-US" sz="3200" dirty="0"/>
              <a:t>Examples of security requirements: Integrity</a:t>
            </a:r>
            <a:endParaRPr kumimoji="0" lang="en-GB" sz="3200" b="1" i="0" u="none" strike="noStrike" kern="1200" cap="none" spc="0" normalizeH="0" baseline="0" noProof="0" dirty="0">
              <a:ln>
                <a:noFill/>
              </a:ln>
              <a:solidFill>
                <a:srgbClr val="809EC2">
                  <a:lumMod val="50000"/>
                </a:srgbClr>
              </a:solidFill>
              <a:effectLst/>
              <a:uLnTx/>
              <a:uFillTx/>
              <a:latin typeface="Rockwell" panose="02060603020205020403"/>
              <a:ea typeface="+mn-ea"/>
              <a:cs typeface="+mn-cs"/>
            </a:endParaRPr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C35AE665-2019-408B-94CA-3FBE485C2465}"/>
              </a:ext>
            </a:extLst>
          </p:cNvPr>
          <p:cNvSpPr txBox="1"/>
          <p:nvPr/>
        </p:nvSpPr>
        <p:spPr>
          <a:xfrm>
            <a:off x="195943" y="1772640"/>
            <a:ext cx="11688572" cy="44576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A hospital patient’s allergy information (high integrity data): a doctor should be able to trust that the info is correct and current</a:t>
            </a:r>
          </a:p>
          <a:p>
            <a:pPr marL="442913" lvl="1">
              <a:lnSpc>
                <a:spcPct val="150000"/>
              </a:lnSpc>
            </a:pPr>
            <a:r>
              <a:rPr lang="en-US" altLang="en-US" sz="2400" dirty="0"/>
              <a:t>- If a nurse deliberately falsifies the data, the database should be restored to a trusted basis and the falsified information traced back to the person who did it.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An online newsgroup registration data: moderate level of integrity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en-US" sz="2400" dirty="0"/>
              <a:t>An example of low integrity requirement: anonymous online poll (inaccuracy is well understood)</a:t>
            </a:r>
          </a:p>
          <a:p>
            <a:pPr>
              <a:lnSpc>
                <a:spcPct val="150000"/>
              </a:lnSpc>
            </a:pPr>
            <a:endParaRPr lang="en-US" altLang="en-US" sz="2400" dirty="0"/>
          </a:p>
        </p:txBody>
      </p:sp>
      <p:sp>
        <p:nvSpPr>
          <p:cNvPr id="9" name="مستطيل 6">
            <a:extLst>
              <a:ext uri="{FF2B5EF4-FFF2-40B4-BE49-F238E27FC236}">
                <a16:creationId xmlns:a16="http://schemas.microsoft.com/office/drawing/2014/main" id="{20334491-4746-454F-B1E8-614F1F53C1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2" y="6327647"/>
            <a:ext cx="12192000" cy="338328"/>
          </a:xfrm>
          <a:prstGeom prst="rect">
            <a:avLst/>
          </a:prstGeom>
          <a:solidFill>
            <a:srgbClr val="DFE3E5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en-GB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King Saud University – Applied Studies and Community Service –</a:t>
            </a:r>
            <a:r>
              <a:rPr lang="en-US" sz="1400" spc="50" dirty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bg2">
                    <a:lumMod val="50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Sakkal Majalla" pitchFamily="2" charset="-78"/>
                <a:ea typeface="GE Thameen" pitchFamily="18" charset="-78"/>
                <a:cs typeface="Sakkal Majalla" pitchFamily="2" charset="-78"/>
              </a:rPr>
              <a:t>CYS 1212</a:t>
            </a:r>
            <a:endParaRPr lang="ar-SA" sz="1400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bg2">
                  <a:lumMod val="50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latin typeface="Sakkal Majalla" pitchFamily="2" charset="-78"/>
              <a:ea typeface="GE Thameen" pitchFamily="18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5983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أطلس">
  <a:themeElements>
    <a:clrScheme name="مخصص 6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546668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1029</Words>
  <Application>Microsoft Office PowerPoint</Application>
  <PresentationFormat>Widescreen</PresentationFormat>
  <Paragraphs>134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SimSun</vt:lpstr>
      <vt:lpstr>Arial</vt:lpstr>
      <vt:lpstr>Calibri Light</vt:lpstr>
      <vt:lpstr>GE Thameen</vt:lpstr>
      <vt:lpstr>Rockwell</vt:lpstr>
      <vt:lpstr>Sakkal Majalla</vt:lpstr>
      <vt:lpstr>Tahoma</vt:lpstr>
      <vt:lpstr>Times</vt:lpstr>
      <vt:lpstr>Times New Roman</vt:lpstr>
      <vt:lpstr>Wingdings</vt:lpstr>
      <vt:lpstr>أطلس</vt:lpstr>
      <vt:lpstr> CYS 1212 Cybersecurity Design Principles  Lecture 1 – Part 1  CIA Triad and Fundamental Security Design Principles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 of Part 1 of Lecture 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Saad Aloteibi</dc:creator>
  <cp:lastModifiedBy>Admin</cp:lastModifiedBy>
  <cp:revision>103</cp:revision>
  <dcterms:created xsi:type="dcterms:W3CDTF">2022-12-06T06:05:56Z</dcterms:created>
  <dcterms:modified xsi:type="dcterms:W3CDTF">2024-01-23T23:34:23Z</dcterms:modified>
</cp:coreProperties>
</file>