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9" r:id="rId3"/>
    <p:sldId id="391" r:id="rId4"/>
    <p:sldId id="258" r:id="rId5"/>
    <p:sldId id="259" r:id="rId6"/>
    <p:sldId id="260" r:id="rId7"/>
    <p:sldId id="261" r:id="rId8"/>
    <p:sldId id="262" r:id="rId9"/>
    <p:sldId id="395" r:id="rId10"/>
    <p:sldId id="396" r:id="rId11"/>
    <p:sldId id="397" r:id="rId12"/>
    <p:sldId id="399" r:id="rId13"/>
    <p:sldId id="400" r:id="rId14"/>
    <p:sldId id="401" r:id="rId15"/>
    <p:sldId id="364" r:id="rId16"/>
    <p:sldId id="32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64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12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08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848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ar-SA" dirty="0"/>
              <a:t>حرر أنماط نص الشكل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13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8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80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61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2" name="Flowchart: Delay 10">
            <a:extLst>
              <a:ext uri="{FF2B5EF4-FFF2-40B4-BE49-F238E27FC236}">
                <a16:creationId xmlns:a16="http://schemas.microsoft.com/office/drawing/2014/main" id="{530DC4B3-57F0-4275-AF6C-960710CEFC52}"/>
              </a:ext>
            </a:extLst>
          </p:cNvPr>
          <p:cNvSpPr/>
          <p:nvPr userDrawn="1"/>
        </p:nvSpPr>
        <p:spPr>
          <a:xfrm>
            <a:off x="-1" y="0"/>
            <a:ext cx="3930651" cy="6868633"/>
          </a:xfrm>
          <a:custGeom>
            <a:avLst/>
            <a:gdLst>
              <a:gd name="connsiteX0" fmla="*/ 0 w 2913321"/>
              <a:gd name="connsiteY0" fmla="*/ 0 h 6858000"/>
              <a:gd name="connsiteX1" fmla="*/ 1456661 w 2913321"/>
              <a:gd name="connsiteY1" fmla="*/ 0 h 6858000"/>
              <a:gd name="connsiteX2" fmla="*/ 2913322 w 2913321"/>
              <a:gd name="connsiteY2" fmla="*/ 3429000 h 6858000"/>
              <a:gd name="connsiteX3" fmla="*/ 1456661 w 2913321"/>
              <a:gd name="connsiteY3" fmla="*/ 6858000 h 6858000"/>
              <a:gd name="connsiteX4" fmla="*/ 0 w 2913321"/>
              <a:gd name="connsiteY4" fmla="*/ 6858000 h 6858000"/>
              <a:gd name="connsiteX5" fmla="*/ 0 w 2913321"/>
              <a:gd name="connsiteY5" fmla="*/ 0 h 6858000"/>
              <a:gd name="connsiteX0" fmla="*/ 0 w 2935089"/>
              <a:gd name="connsiteY0" fmla="*/ 0 h 6858000"/>
              <a:gd name="connsiteX1" fmla="*/ 457201 w 2935089"/>
              <a:gd name="connsiteY1" fmla="*/ 0 h 6858000"/>
              <a:gd name="connsiteX2" fmla="*/ 2913322 w 2935089"/>
              <a:gd name="connsiteY2" fmla="*/ 3429000 h 6858000"/>
              <a:gd name="connsiteX3" fmla="*/ 1456661 w 2935089"/>
              <a:gd name="connsiteY3" fmla="*/ 6858000 h 6858000"/>
              <a:gd name="connsiteX4" fmla="*/ 0 w 2935089"/>
              <a:gd name="connsiteY4" fmla="*/ 6858000 h 6858000"/>
              <a:gd name="connsiteX5" fmla="*/ 0 w 2935089"/>
              <a:gd name="connsiteY5" fmla="*/ 0 h 6858000"/>
              <a:gd name="connsiteX0" fmla="*/ 0 w 2914459"/>
              <a:gd name="connsiteY0" fmla="*/ 0 h 6868633"/>
              <a:gd name="connsiteX1" fmla="*/ 457201 w 2914459"/>
              <a:gd name="connsiteY1" fmla="*/ 0 h 6868633"/>
              <a:gd name="connsiteX2" fmla="*/ 2913322 w 2914459"/>
              <a:gd name="connsiteY2" fmla="*/ 3429000 h 6868633"/>
              <a:gd name="connsiteX3" fmla="*/ 148856 w 2914459"/>
              <a:gd name="connsiteY3" fmla="*/ 6868633 h 6868633"/>
              <a:gd name="connsiteX4" fmla="*/ 0 w 2914459"/>
              <a:gd name="connsiteY4" fmla="*/ 6858000 h 6868633"/>
              <a:gd name="connsiteX5" fmla="*/ 0 w 2914459"/>
              <a:gd name="connsiteY5" fmla="*/ 0 h 6868633"/>
              <a:gd name="connsiteX0" fmla="*/ 0 w 3371423"/>
              <a:gd name="connsiteY0" fmla="*/ 0 h 6868633"/>
              <a:gd name="connsiteX1" fmla="*/ 457201 w 3371423"/>
              <a:gd name="connsiteY1" fmla="*/ 0 h 6868633"/>
              <a:gd name="connsiteX2" fmla="*/ 3370522 w 3371423"/>
              <a:gd name="connsiteY2" fmla="*/ 3450265 h 6868633"/>
              <a:gd name="connsiteX3" fmla="*/ 148856 w 3371423"/>
              <a:gd name="connsiteY3" fmla="*/ 6868633 h 6868633"/>
              <a:gd name="connsiteX4" fmla="*/ 0 w 3371423"/>
              <a:gd name="connsiteY4" fmla="*/ 6858000 h 6868633"/>
              <a:gd name="connsiteX5" fmla="*/ 0 w 3371423"/>
              <a:gd name="connsiteY5" fmla="*/ 0 h 6868633"/>
              <a:gd name="connsiteX0" fmla="*/ 0 w 3370684"/>
              <a:gd name="connsiteY0" fmla="*/ 0 h 6868633"/>
              <a:gd name="connsiteX1" fmla="*/ 457201 w 3370684"/>
              <a:gd name="connsiteY1" fmla="*/ 0 h 6868633"/>
              <a:gd name="connsiteX2" fmla="*/ 3370522 w 3370684"/>
              <a:gd name="connsiteY2" fmla="*/ 3450265 h 6868633"/>
              <a:gd name="connsiteX3" fmla="*/ 148856 w 3370684"/>
              <a:gd name="connsiteY3" fmla="*/ 6868633 h 6868633"/>
              <a:gd name="connsiteX4" fmla="*/ 0 w 3370684"/>
              <a:gd name="connsiteY4" fmla="*/ 6858000 h 6868633"/>
              <a:gd name="connsiteX5" fmla="*/ 0 w 3370684"/>
              <a:gd name="connsiteY5" fmla="*/ 0 h 6868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0684" h="6868633">
                <a:moveTo>
                  <a:pt x="0" y="0"/>
                </a:moveTo>
                <a:lnTo>
                  <a:pt x="457201" y="0"/>
                </a:lnTo>
                <a:cubicBezTo>
                  <a:pt x="1261693" y="0"/>
                  <a:pt x="3347485" y="1061483"/>
                  <a:pt x="3370522" y="3450265"/>
                </a:cubicBezTo>
                <a:cubicBezTo>
                  <a:pt x="3393559" y="5839047"/>
                  <a:pt x="953348" y="6868633"/>
                  <a:pt x="148856" y="6868633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84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9AC32-DF2D-4CEF-A6CF-B34A2716D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FB578-A5E3-4921-AA46-FD65CD36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ACC61-559F-4B5D-8734-C1F414B7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BA8A894D-5FE1-4F98-9DF4-9F91D8B46DAA}"/>
              </a:ext>
            </a:extLst>
          </p:cNvPr>
          <p:cNvSpPr/>
          <p:nvPr userDrawn="1"/>
        </p:nvSpPr>
        <p:spPr>
          <a:xfrm>
            <a:off x="0" y="0"/>
            <a:ext cx="3370684" cy="6868633"/>
          </a:xfrm>
          <a:custGeom>
            <a:avLst/>
            <a:gdLst>
              <a:gd name="connsiteX0" fmla="*/ 0 w 2913321"/>
              <a:gd name="connsiteY0" fmla="*/ 0 h 6858000"/>
              <a:gd name="connsiteX1" fmla="*/ 1456661 w 2913321"/>
              <a:gd name="connsiteY1" fmla="*/ 0 h 6858000"/>
              <a:gd name="connsiteX2" fmla="*/ 2913322 w 2913321"/>
              <a:gd name="connsiteY2" fmla="*/ 3429000 h 6858000"/>
              <a:gd name="connsiteX3" fmla="*/ 1456661 w 2913321"/>
              <a:gd name="connsiteY3" fmla="*/ 6858000 h 6858000"/>
              <a:gd name="connsiteX4" fmla="*/ 0 w 2913321"/>
              <a:gd name="connsiteY4" fmla="*/ 6858000 h 6858000"/>
              <a:gd name="connsiteX5" fmla="*/ 0 w 2913321"/>
              <a:gd name="connsiteY5" fmla="*/ 0 h 6858000"/>
              <a:gd name="connsiteX0" fmla="*/ 0 w 2935089"/>
              <a:gd name="connsiteY0" fmla="*/ 0 h 6858000"/>
              <a:gd name="connsiteX1" fmla="*/ 457201 w 2935089"/>
              <a:gd name="connsiteY1" fmla="*/ 0 h 6858000"/>
              <a:gd name="connsiteX2" fmla="*/ 2913322 w 2935089"/>
              <a:gd name="connsiteY2" fmla="*/ 3429000 h 6858000"/>
              <a:gd name="connsiteX3" fmla="*/ 1456661 w 2935089"/>
              <a:gd name="connsiteY3" fmla="*/ 6858000 h 6858000"/>
              <a:gd name="connsiteX4" fmla="*/ 0 w 2935089"/>
              <a:gd name="connsiteY4" fmla="*/ 6858000 h 6858000"/>
              <a:gd name="connsiteX5" fmla="*/ 0 w 2935089"/>
              <a:gd name="connsiteY5" fmla="*/ 0 h 6858000"/>
              <a:gd name="connsiteX0" fmla="*/ 0 w 2914459"/>
              <a:gd name="connsiteY0" fmla="*/ 0 h 6868633"/>
              <a:gd name="connsiteX1" fmla="*/ 457201 w 2914459"/>
              <a:gd name="connsiteY1" fmla="*/ 0 h 6868633"/>
              <a:gd name="connsiteX2" fmla="*/ 2913322 w 2914459"/>
              <a:gd name="connsiteY2" fmla="*/ 3429000 h 6868633"/>
              <a:gd name="connsiteX3" fmla="*/ 148856 w 2914459"/>
              <a:gd name="connsiteY3" fmla="*/ 6868633 h 6868633"/>
              <a:gd name="connsiteX4" fmla="*/ 0 w 2914459"/>
              <a:gd name="connsiteY4" fmla="*/ 6858000 h 6868633"/>
              <a:gd name="connsiteX5" fmla="*/ 0 w 2914459"/>
              <a:gd name="connsiteY5" fmla="*/ 0 h 6868633"/>
              <a:gd name="connsiteX0" fmla="*/ 0 w 3371423"/>
              <a:gd name="connsiteY0" fmla="*/ 0 h 6868633"/>
              <a:gd name="connsiteX1" fmla="*/ 457201 w 3371423"/>
              <a:gd name="connsiteY1" fmla="*/ 0 h 6868633"/>
              <a:gd name="connsiteX2" fmla="*/ 3370522 w 3371423"/>
              <a:gd name="connsiteY2" fmla="*/ 3450265 h 6868633"/>
              <a:gd name="connsiteX3" fmla="*/ 148856 w 3371423"/>
              <a:gd name="connsiteY3" fmla="*/ 6868633 h 6868633"/>
              <a:gd name="connsiteX4" fmla="*/ 0 w 3371423"/>
              <a:gd name="connsiteY4" fmla="*/ 6858000 h 6868633"/>
              <a:gd name="connsiteX5" fmla="*/ 0 w 3371423"/>
              <a:gd name="connsiteY5" fmla="*/ 0 h 6868633"/>
              <a:gd name="connsiteX0" fmla="*/ 0 w 3370684"/>
              <a:gd name="connsiteY0" fmla="*/ 0 h 6868633"/>
              <a:gd name="connsiteX1" fmla="*/ 457201 w 3370684"/>
              <a:gd name="connsiteY1" fmla="*/ 0 h 6868633"/>
              <a:gd name="connsiteX2" fmla="*/ 3370522 w 3370684"/>
              <a:gd name="connsiteY2" fmla="*/ 3450265 h 6868633"/>
              <a:gd name="connsiteX3" fmla="*/ 148856 w 3370684"/>
              <a:gd name="connsiteY3" fmla="*/ 6868633 h 6868633"/>
              <a:gd name="connsiteX4" fmla="*/ 0 w 3370684"/>
              <a:gd name="connsiteY4" fmla="*/ 6858000 h 6868633"/>
              <a:gd name="connsiteX5" fmla="*/ 0 w 3370684"/>
              <a:gd name="connsiteY5" fmla="*/ 0 h 6868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0684" h="6868633">
                <a:moveTo>
                  <a:pt x="0" y="0"/>
                </a:moveTo>
                <a:lnTo>
                  <a:pt x="457201" y="0"/>
                </a:lnTo>
                <a:cubicBezTo>
                  <a:pt x="1261693" y="0"/>
                  <a:pt x="3347485" y="1061483"/>
                  <a:pt x="3370522" y="3450265"/>
                </a:cubicBezTo>
                <a:cubicBezTo>
                  <a:pt x="3393559" y="5839047"/>
                  <a:pt x="953348" y="6868633"/>
                  <a:pt x="148856" y="6868633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31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05C3EB-E067-429F-A6EE-0F6C7D489CDD}"/>
              </a:ext>
            </a:extLst>
          </p:cNvPr>
          <p:cNvGrpSpPr/>
          <p:nvPr userDrawn="1"/>
        </p:nvGrpSpPr>
        <p:grpSpPr>
          <a:xfrm>
            <a:off x="504497" y="1082566"/>
            <a:ext cx="11067393" cy="5076496"/>
            <a:chOff x="504497" y="1082566"/>
            <a:chExt cx="11067393" cy="50764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F1178E9-1E90-43B6-BADB-C453A5DA8CD8}"/>
                </a:ext>
              </a:extLst>
            </p:cNvPr>
            <p:cNvSpPr/>
            <p:nvPr/>
          </p:nvSpPr>
          <p:spPr>
            <a:xfrm>
              <a:off x="504497" y="1082566"/>
              <a:ext cx="11067393" cy="50764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1CDC70B-3B54-4C10-8D11-ECB5EA9887CB}"/>
                </a:ext>
              </a:extLst>
            </p:cNvPr>
            <p:cNvSpPr/>
            <p:nvPr/>
          </p:nvSpPr>
          <p:spPr>
            <a:xfrm>
              <a:off x="819807" y="1355835"/>
              <a:ext cx="10436772" cy="4562178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ACBD8AD9-7C98-4E03-9400-3212125C5BC6}"/>
                </a:ext>
              </a:extLst>
            </p:cNvPr>
            <p:cNvSpPr/>
            <p:nvPr/>
          </p:nvSpPr>
          <p:spPr>
            <a:xfrm>
              <a:off x="504497" y="3268717"/>
              <a:ext cx="4424855" cy="2890345"/>
            </a:xfrm>
            <a:prstGeom prst="triangle">
              <a:avLst>
                <a:gd name="adj" fmla="val 0"/>
              </a:avLst>
            </a:prstGeom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38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63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1/24/2024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5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1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C667C2-5917-478C-B32D-4431786A6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845581"/>
            <a:ext cx="8679915" cy="2349874"/>
          </a:xfrm>
        </p:spPr>
        <p:txBody>
          <a:bodyPr anchor="ctr">
            <a:noAutofit/>
          </a:bodyPr>
          <a:lstStyle/>
          <a:p>
            <a: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  <a:t> CYS 1212</a:t>
            </a:r>
            <a:br>
              <a:rPr lang="ar-SA" sz="3600" b="1" kern="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  <a:t>Cybersecurity Design Principles</a:t>
            </a:r>
            <a:br>
              <a:rPr lang="en-US" sz="3600" b="1" kern="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br>
              <a:rPr lang="ar-SA" sz="3600" b="1" kern="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  <a:t>Lecture 1 – Part 1</a:t>
            </a:r>
            <a:b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</a:br>
            <a:b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</a:br>
            <a:r>
              <a:rPr lang="en-US" sz="3600" b="1" kern="0" dirty="0">
                <a:solidFill>
                  <a:schemeClr val="bg1"/>
                </a:solidFill>
                <a:latin typeface="Sakkal Majalla"/>
                <a:cs typeface="Sakkal Majalla"/>
              </a:rPr>
              <a:t>CIA Triad and Fundamental Security Design Principles</a:t>
            </a:r>
            <a:br>
              <a:rPr lang="ar-SA" dirty="0"/>
            </a:br>
            <a:r>
              <a:rPr lang="en-US" dirty="0"/>
              <a:t> </a:t>
            </a:r>
            <a:br>
              <a:rPr lang="ar-SA" sz="3600" b="1" kern="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ar-SA" sz="3600" b="1" kern="0" dirty="0">
              <a:solidFill>
                <a:schemeClr val="bg1"/>
              </a:solidFill>
              <a:latin typeface="Sakkal Majalla"/>
              <a:cs typeface="Sakkal Majalla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AF838472-B53A-49C3-8F80-A35196177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مستطيل 6">
            <a:extLst>
              <a:ext uri="{FF2B5EF4-FFF2-40B4-BE49-F238E27FC236}">
                <a16:creationId xmlns:a16="http://schemas.microsoft.com/office/drawing/2014/main" id="{FA524134-5F47-46D8-80F8-344F4A13D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6555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 system that provides authentication: high availability requirement </a:t>
            </a:r>
            <a:endParaRPr lang="en-US" altLang="en-US" sz="32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07483" y="948518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Examples of security requirements: Availability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638DD1-3793-4FE7-90CB-48F02C740E70}"/>
              </a:ext>
            </a:extLst>
          </p:cNvPr>
          <p:cNvSpPr txBox="1">
            <a:spLocks/>
          </p:cNvSpPr>
          <p:nvPr/>
        </p:nvSpPr>
        <p:spPr>
          <a:xfrm>
            <a:off x="387220" y="1772640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en-US" altLang="en-US" sz="2400" dirty="0"/>
              <a:t>A system that provides authentication: high availability requirement </a:t>
            </a:r>
          </a:p>
          <a:p>
            <a:pPr lvl="1" algn="just" rtl="0">
              <a:lnSpc>
                <a:spcPct val="150000"/>
              </a:lnSpc>
            </a:pPr>
            <a:r>
              <a:rPr lang="en-US" altLang="en-US" sz="2400" dirty="0"/>
              <a:t>If customers cannot access resources, the loss of services could result in financial loss</a:t>
            </a:r>
          </a:p>
          <a:p>
            <a:pPr algn="just" rtl="0">
              <a:lnSpc>
                <a:spcPct val="150000"/>
              </a:lnSpc>
            </a:pPr>
            <a:r>
              <a:rPr lang="en-US" altLang="en-US" sz="2400" dirty="0"/>
              <a:t>A public website for a university: a moderate availably requirement; not critical but causes embarrassment</a:t>
            </a:r>
          </a:p>
          <a:p>
            <a:pPr algn="just" rtl="0">
              <a:lnSpc>
                <a:spcPct val="150000"/>
              </a:lnSpc>
            </a:pPr>
            <a:r>
              <a:rPr lang="en-US" altLang="en-US" sz="2400" dirty="0"/>
              <a:t>An online telephone directory lookup: a low availability requirement because unavailability is mostly annoyance (there are alternative sources)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646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307484" y="2113713"/>
            <a:ext cx="11577032" cy="43830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 system that provides authentication: high availability requirement </a:t>
            </a:r>
            <a:endParaRPr lang="en-US" altLang="en-US" sz="32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675862" y="1026115"/>
            <a:ext cx="10654748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139002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07484" y="1026115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Some / Challenges of computer security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2" y="6199186"/>
            <a:ext cx="12192000" cy="128461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638DD1-3793-4FE7-90CB-48F02C740E70}"/>
              </a:ext>
            </a:extLst>
          </p:cNvPr>
          <p:cNvSpPr txBox="1">
            <a:spLocks/>
          </p:cNvSpPr>
          <p:nvPr/>
        </p:nvSpPr>
        <p:spPr>
          <a:xfrm>
            <a:off x="578500" y="2262096"/>
            <a:ext cx="11306016" cy="40013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Computer security is not simple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One must consider potential (unexpected) attacks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Procedures used are often counter-intuitive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Must decide where to deploy mechanisms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A battle of wits between attacker / admin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Requires constant monitoring</a:t>
            </a:r>
          </a:p>
          <a:p>
            <a:pPr marL="609600" indent="-609600" algn="l" rtl="0">
              <a:lnSpc>
                <a:spcPct val="100000"/>
              </a:lnSpc>
              <a:buFont typeface="Times" panose="02020603050405020304" pitchFamily="18" charset="0"/>
              <a:buAutoNum type="arabicPeriod"/>
            </a:pPr>
            <a:r>
              <a:rPr lang="en-US" altLang="en-US" sz="2400" dirty="0"/>
              <a:t>Regarded as impediment to using system</a:t>
            </a:r>
          </a:p>
          <a:p>
            <a:pPr marL="609600" indent="-609600" algn="l" rtl="0">
              <a:lnSpc>
                <a:spcPct val="150000"/>
              </a:lnSpc>
              <a:buFont typeface="Times" panose="02020603050405020304" pitchFamily="18" charset="0"/>
              <a:buAutoNum type="arabicPeriod"/>
            </a:pPr>
            <a:endParaRPr lang="en-US" altLang="en-US" sz="2400" dirty="0"/>
          </a:p>
          <a:p>
            <a:pPr marL="609600" indent="-609600" algn="l" rtl="0">
              <a:lnSpc>
                <a:spcPct val="150000"/>
              </a:lnSpc>
              <a:buFont typeface="Times" panose="02020603050405020304" pitchFamily="18" charset="0"/>
              <a:buAutoNum type="arabicPeriod"/>
            </a:pPr>
            <a:endParaRPr lang="en-US" altLang="en-US" sz="2400" dirty="0"/>
          </a:p>
          <a:p>
            <a:pPr marL="609600" indent="-609600" algn="l" rtl="0">
              <a:lnSpc>
                <a:spcPct val="150000"/>
              </a:lnSpc>
              <a:buFont typeface="Times" panose="02020603050405020304" pitchFamily="18" charset="0"/>
              <a:buAutoNum type="arabicPeriod"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1410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87220" y="919851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1">
              <a:defRPr/>
            </a:pPr>
            <a:r>
              <a:rPr lang="en-US" sz="3200" dirty="0"/>
              <a:t>Fundamental Security Design Principles</a:t>
            </a:r>
            <a:endParaRPr lang="en-GB" sz="3200" dirty="0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638DD1-3793-4FE7-90CB-48F02C740E70}"/>
              </a:ext>
            </a:extLst>
          </p:cNvPr>
          <p:cNvSpPr txBox="1">
            <a:spLocks/>
          </p:cNvSpPr>
          <p:nvPr/>
        </p:nvSpPr>
        <p:spPr>
          <a:xfrm>
            <a:off x="387220" y="1772640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582B0E-93A9-4CAD-BBBF-F29774F21C0F}"/>
              </a:ext>
            </a:extLst>
          </p:cNvPr>
          <p:cNvSpPr txBox="1">
            <a:spLocks/>
          </p:cNvSpPr>
          <p:nvPr/>
        </p:nvSpPr>
        <p:spPr>
          <a:xfrm>
            <a:off x="387220" y="1900672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F1F1BC-2B36-4C75-A167-C9488D111087}"/>
              </a:ext>
            </a:extLst>
          </p:cNvPr>
          <p:cNvSpPr txBox="1">
            <a:spLocks/>
          </p:cNvSpPr>
          <p:nvPr/>
        </p:nvSpPr>
        <p:spPr>
          <a:xfrm>
            <a:off x="307484" y="2107990"/>
            <a:ext cx="11306016" cy="329528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en-US" dirty="0"/>
              <a:t> </a:t>
            </a:r>
            <a:r>
              <a:rPr lang="en-US" sz="2400" dirty="0"/>
              <a:t>These principles offer a balance between aspirational (and therefore unobtainable) “perfect security,” and the pragmatic need to get things done.</a:t>
            </a:r>
          </a:p>
          <a:p>
            <a:endParaRPr lang="ar-SA" dirty="0"/>
          </a:p>
          <a:p>
            <a:pPr algn="just" rtl="0"/>
            <a:r>
              <a:rPr lang="en-US" sz="2400" dirty="0"/>
              <a:t> Although each of the principles can powerfully affect security, the principles have their full effect only when used in concert and throughout an organization.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652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768311"/>
            <a:ext cx="11688573" cy="447157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87220" y="1007603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1">
              <a:defRPr/>
            </a:pPr>
            <a:r>
              <a:rPr lang="en-US" sz="3200" dirty="0"/>
              <a:t>Fundamental Security Design Principles</a:t>
            </a:r>
            <a:endParaRPr lang="en-GB" sz="3200" dirty="0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638DD1-3793-4FE7-90CB-48F02C740E70}"/>
              </a:ext>
            </a:extLst>
          </p:cNvPr>
          <p:cNvSpPr txBox="1">
            <a:spLocks/>
          </p:cNvSpPr>
          <p:nvPr/>
        </p:nvSpPr>
        <p:spPr>
          <a:xfrm>
            <a:off x="387220" y="1772640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582B0E-93A9-4CAD-BBBF-F29774F21C0F}"/>
              </a:ext>
            </a:extLst>
          </p:cNvPr>
          <p:cNvSpPr txBox="1">
            <a:spLocks/>
          </p:cNvSpPr>
          <p:nvPr/>
        </p:nvSpPr>
        <p:spPr>
          <a:xfrm>
            <a:off x="387220" y="1900672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F1F1BC-2B36-4C75-A167-C9488D111087}"/>
              </a:ext>
            </a:extLst>
          </p:cNvPr>
          <p:cNvSpPr txBox="1">
            <a:spLocks/>
          </p:cNvSpPr>
          <p:nvPr/>
        </p:nvSpPr>
        <p:spPr>
          <a:xfrm>
            <a:off x="307484" y="1827404"/>
            <a:ext cx="11306016" cy="4416814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en-US" sz="2400" dirty="0"/>
              <a:t>These principles are a powerful mental tool for approaching security: one that doesn’t age out of usefulness or apply only to a few specific technologies and contexts.</a:t>
            </a:r>
          </a:p>
          <a:p>
            <a:endParaRPr lang="ar-SA" dirty="0"/>
          </a:p>
          <a:p>
            <a:pPr algn="just" rtl="0">
              <a:lnSpc>
                <a:spcPct val="150000"/>
              </a:lnSpc>
            </a:pPr>
            <a:r>
              <a:rPr lang="en-US" sz="2400" dirty="0"/>
              <a:t> The principles are ultimately only one piece in the security practitioner’s toolkit, but they are a flexible piece that will serve different roles for different people.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24169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87220" y="1024249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1">
              <a:defRPr/>
            </a:pPr>
            <a:r>
              <a:rPr lang="en-US" sz="3200" dirty="0"/>
              <a:t>Fundamental Security Design Principles</a:t>
            </a:r>
            <a:endParaRPr lang="en-GB" sz="3200" dirty="0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638DD1-3793-4FE7-90CB-48F02C740E70}"/>
              </a:ext>
            </a:extLst>
          </p:cNvPr>
          <p:cNvSpPr txBox="1">
            <a:spLocks/>
          </p:cNvSpPr>
          <p:nvPr/>
        </p:nvSpPr>
        <p:spPr>
          <a:xfrm>
            <a:off x="387220" y="1772640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582B0E-93A9-4CAD-BBBF-F29774F21C0F}"/>
              </a:ext>
            </a:extLst>
          </p:cNvPr>
          <p:cNvSpPr txBox="1">
            <a:spLocks/>
          </p:cNvSpPr>
          <p:nvPr/>
        </p:nvSpPr>
        <p:spPr>
          <a:xfrm>
            <a:off x="387220" y="1900672"/>
            <a:ext cx="11306016" cy="438309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F1F1BC-2B36-4C75-A167-C9488D111087}"/>
              </a:ext>
            </a:extLst>
          </p:cNvPr>
          <p:cNvSpPr txBox="1">
            <a:spLocks/>
          </p:cNvSpPr>
          <p:nvPr/>
        </p:nvSpPr>
        <p:spPr>
          <a:xfrm>
            <a:off x="307485" y="1728761"/>
            <a:ext cx="5359024" cy="4416814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Separation of privilege and duties.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Least Privilege 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Isolation 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Modularity.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400" b="1" dirty="0"/>
              <a:t>Economy of mechanism</a:t>
            </a:r>
            <a:r>
              <a:rPr lang="en-US" sz="2200" b="1" dirty="0"/>
              <a:t>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Encapsulation.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Minimization of Implementation (Least Common Mechanism).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Open Design</a:t>
            </a:r>
          </a:p>
          <a:p>
            <a:pPr marL="457200" indent="-457200" algn="l" rtl="0">
              <a:lnSpc>
                <a:spcPct val="100000"/>
              </a:lnSpc>
              <a:buAutoNum type="arabicParenR"/>
            </a:pPr>
            <a:r>
              <a:rPr lang="en-US" sz="2200" b="1" dirty="0"/>
              <a:t>Complete Mediation.</a:t>
            </a:r>
            <a:endParaRPr lang="ar-SA" sz="2200" b="1" dirty="0"/>
          </a:p>
          <a:p>
            <a:pPr algn="l" rtl="0"/>
            <a:endParaRPr lang="en-US" sz="2200" b="1" dirty="0"/>
          </a:p>
          <a:p>
            <a:pPr algn="l" rtl="0"/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just" rtl="0">
              <a:lnSpc>
                <a:spcPct val="150000"/>
              </a:lnSpc>
            </a:pPr>
            <a:endParaRPr lang="en-US" altLang="en-US" sz="2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24C773F-E428-488C-A002-8C110D61E4E4}"/>
              </a:ext>
            </a:extLst>
          </p:cNvPr>
          <p:cNvSpPr txBox="1">
            <a:spLocks/>
          </p:cNvSpPr>
          <p:nvPr/>
        </p:nvSpPr>
        <p:spPr>
          <a:xfrm>
            <a:off x="6000360" y="1772640"/>
            <a:ext cx="5804420" cy="4416814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Layering and Defense-in-Depth.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Fail Safe Defaults/Fail Secure.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Least Astonishment (Psychological Acceptability).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Minimize Trust Surface (Reluctance to Trust).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Trust Relationships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arenR" startAt="10"/>
            </a:pPr>
            <a:r>
              <a:rPr lang="en-US" sz="2200" b="1" dirty="0"/>
              <a:t>Usability 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b="1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just" rtl="0">
              <a:lnSpc>
                <a:spcPct val="15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4805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رسم 3">
            <a:extLst>
              <a:ext uri="{FF2B5EF4-FFF2-40B4-BE49-F238E27FC236}">
                <a16:creationId xmlns:a16="http://schemas.microsoft.com/office/drawing/2014/main" id="{3BE6478E-F9EE-485D-A2E3-6D2AEC76A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839" y="1372286"/>
            <a:ext cx="3774341" cy="3774341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42749C3E-1E25-49E7-AB3C-5FE2400D2B39}"/>
              </a:ext>
            </a:extLst>
          </p:cNvPr>
          <p:cNvSpPr txBox="1"/>
          <p:nvPr/>
        </p:nvSpPr>
        <p:spPr>
          <a:xfrm>
            <a:off x="6096000" y="2321004"/>
            <a:ext cx="4333581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en-GB" sz="6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Questions?</a:t>
            </a:r>
            <a:endParaRPr lang="ar-SA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B699706C-6C8D-490A-AB1F-BE4809D9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0C49D0C9-F92F-40AE-A0F3-85A8BC1F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0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C667C2-5917-478C-B32D-4431786A6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189272"/>
            <a:ext cx="8679915" cy="1748729"/>
          </a:xfrm>
        </p:spPr>
        <p:txBody>
          <a:bodyPr>
            <a:normAutofit/>
          </a:bodyPr>
          <a:lstStyle/>
          <a:p>
            <a:r>
              <a:rPr lang="en-GB" b="1" kern="0" dirty="0">
                <a:solidFill>
                  <a:schemeClr val="bg1"/>
                </a:solidFill>
                <a:latin typeface="Sakkal Majalla"/>
                <a:cs typeface="Sakkal Majalla"/>
              </a:rPr>
              <a:t>End of Part 1 of Lecture 1</a:t>
            </a:r>
            <a:endParaRPr lang="ar-SA" dirty="0">
              <a:solidFill>
                <a:schemeClr val="bg1"/>
              </a:solidFill>
              <a:latin typeface="Sakkal Majalla"/>
              <a:cs typeface="Sakkal Majalla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AF838472-B53A-49C3-8F80-A35196177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مستطيل 6">
            <a:extLst>
              <a:ext uri="{FF2B5EF4-FFF2-40B4-BE49-F238E27FC236}">
                <a16:creationId xmlns:a16="http://schemas.microsoft.com/office/drawing/2014/main" id="{070B2739-F4D1-4CC5-95F2-283F26C21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25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93ACE14-E7DE-457B-822C-5CF43CC9E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62" y="3429000"/>
            <a:ext cx="6842904" cy="289864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GB" sz="4000" b="1" u="sng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l" rtl="0">
              <a:lnSpc>
                <a:spcPct val="100000"/>
              </a:lnSpc>
              <a:buNone/>
            </a:pPr>
            <a:r>
              <a:rPr lang="en-GB" sz="40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Topics</a:t>
            </a:r>
            <a:endParaRPr lang="ar-SA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Three key objectives </a:t>
            </a:r>
            <a:r>
              <a:rPr lang="en-GB" alt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of computer security</a:t>
            </a:r>
            <a:r>
              <a:rPr 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Levels of security.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Examples of security requirements:  Confidentiality, Integrity, and Availability.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Challenges of computer security.</a:t>
            </a: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Fundamental Security Design Principles.</a:t>
            </a: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alt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l" rtl="0">
              <a:lnSpc>
                <a:spcPct val="100000"/>
              </a:lnSpc>
              <a:buFont typeface="+mj-lt"/>
              <a:buAutoNum type="arabicPeriod"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BADFC5-BDFB-4EC7-9738-AA9436319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pic>
        <p:nvPicPr>
          <p:cNvPr id="18" name="صورة 17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A2796007-5A94-4264-931C-5B25895A4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770" y="1720820"/>
            <a:ext cx="4017857" cy="3876539"/>
          </a:xfrm>
          <a:prstGeom prst="rect">
            <a:avLst/>
          </a:prstGeom>
        </p:spPr>
      </p:pic>
      <p:sp>
        <p:nvSpPr>
          <p:cNvPr id="6" name="مستطيل 6">
            <a:extLst>
              <a:ext uri="{FF2B5EF4-FFF2-40B4-BE49-F238E27FC236}">
                <a16:creationId xmlns:a16="http://schemas.microsoft.com/office/drawing/2014/main" id="{EBB0E625-E4C5-45D5-AA9F-466D5445C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681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5AC8CB6D-5094-45D0-BE73-BA465F171C4D}"/>
              </a:ext>
            </a:extLst>
          </p:cNvPr>
          <p:cNvSpPr/>
          <p:nvPr/>
        </p:nvSpPr>
        <p:spPr>
          <a:xfrm>
            <a:off x="702834" y="1640788"/>
            <a:ext cx="11128737" cy="4578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defTabSz="457200" rtl="1">
              <a:defRPr/>
            </a:pPr>
            <a:r>
              <a:rPr lang="en-US" altLang="en-US"/>
              <a:t>Levels of security breach impact</a:t>
            </a:r>
            <a:endParaRPr lang="en-GB" b="1" dirty="0">
              <a:solidFill>
                <a:srgbClr val="809EC2">
                  <a:lumMod val="50000"/>
                </a:srgbClr>
              </a:solidFill>
              <a:cs typeface="Sakkal Majalla" panose="02000000000000000000" pitchFamily="2" charset="-78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4AC2C276-0DC4-4145-B73D-20D487EB7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C23E973-CBF1-4B3E-8116-DDAC9392B7C7}"/>
              </a:ext>
            </a:extLst>
          </p:cNvPr>
          <p:cNvGrpSpPr/>
          <p:nvPr/>
        </p:nvGrpSpPr>
        <p:grpSpPr>
          <a:xfrm>
            <a:off x="1248974" y="990531"/>
            <a:ext cx="3125421" cy="1163907"/>
            <a:chOff x="7654546" y="1023419"/>
            <a:chExt cx="3125421" cy="1163907"/>
          </a:xfrm>
        </p:grpSpPr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1946529C-68A8-490D-B688-93682B165A2B}"/>
                </a:ext>
              </a:extLst>
            </p:cNvPr>
            <p:cNvSpPr/>
            <p:nvPr/>
          </p:nvSpPr>
          <p:spPr>
            <a:xfrm>
              <a:off x="7781730" y="1023419"/>
              <a:ext cx="2963441" cy="11639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7105AD77-1770-4EA5-832B-1730A1A1CCEF}"/>
                </a:ext>
              </a:extLst>
            </p:cNvPr>
            <p:cNvSpPr/>
            <p:nvPr/>
          </p:nvSpPr>
          <p:spPr>
            <a:xfrm>
              <a:off x="7886213" y="1113917"/>
              <a:ext cx="2754473" cy="9649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عنوان 1">
              <a:extLst>
                <a:ext uri="{FF2B5EF4-FFF2-40B4-BE49-F238E27FC236}">
                  <a16:creationId xmlns:a16="http://schemas.microsoft.com/office/drawing/2014/main" id="{FE9FF1C9-B6DC-4A78-B7A5-127C5C042AC3}"/>
                </a:ext>
              </a:extLst>
            </p:cNvPr>
            <p:cNvSpPr txBox="1">
              <a:spLocks/>
            </p:cNvSpPr>
            <p:nvPr/>
          </p:nvSpPr>
          <p:spPr>
            <a:xfrm>
              <a:off x="7654546" y="1244071"/>
              <a:ext cx="3125421" cy="689713"/>
            </a:xfrm>
            <a:prstGeom prst="rect">
              <a:avLst/>
            </a:prstGeom>
            <a:noFill/>
          </p:spPr>
          <p:txBody>
            <a:bodyPr vert="horz" lIns="91440" tIns="45720" rIns="91440" bIns="45720" rtlCol="1" anchor="b">
              <a:normAutofit/>
            </a:bodyPr>
            <a:lstStyle>
              <a:lvl1pPr algn="ctr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kkal Majalla" panose="02000000000000000000" pitchFamily="2" charset="-78"/>
                  <a:ea typeface="+mj-ea"/>
                  <a:cs typeface="Sakkal Majalla" panose="02000000000000000000" pitchFamily="2" charset="-78"/>
                </a:rPr>
                <a:t>Objectives</a:t>
              </a:r>
              <a:endPara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endParaRPr>
            </a:p>
          </p:txBody>
        </p:sp>
      </p:grpSp>
      <p:sp>
        <p:nvSpPr>
          <p:cNvPr id="16" name="مثلث متساوي الساقين 15">
            <a:extLst>
              <a:ext uri="{FF2B5EF4-FFF2-40B4-BE49-F238E27FC236}">
                <a16:creationId xmlns:a16="http://schemas.microsoft.com/office/drawing/2014/main" id="{E8C1E0CD-EAA8-4A77-A02F-69857F600D67}"/>
              </a:ext>
            </a:extLst>
          </p:cNvPr>
          <p:cNvSpPr/>
          <p:nvPr/>
        </p:nvSpPr>
        <p:spPr>
          <a:xfrm rot="5400000" flipH="1">
            <a:off x="2827882" y="2277069"/>
            <a:ext cx="439084" cy="379093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مستطيل 12">
            <a:extLst>
              <a:ext uri="{FF2B5EF4-FFF2-40B4-BE49-F238E27FC236}">
                <a16:creationId xmlns:a16="http://schemas.microsoft.com/office/drawing/2014/main" id="{68F0F830-A0EA-9A32-71EC-8982F1964412}"/>
              </a:ext>
            </a:extLst>
          </p:cNvPr>
          <p:cNvSpPr/>
          <p:nvPr/>
        </p:nvSpPr>
        <p:spPr>
          <a:xfrm>
            <a:off x="3374853" y="3368042"/>
            <a:ext cx="8409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ar-EG" sz="2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kumimoji="0" lang="ar-EG" altLang="ar-EG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10" name="مثلث متساوي الساقين 15">
            <a:extLst>
              <a:ext uri="{FF2B5EF4-FFF2-40B4-BE49-F238E27FC236}">
                <a16:creationId xmlns:a16="http://schemas.microsoft.com/office/drawing/2014/main" id="{1D7F0EA7-2E11-0FE5-2194-7670E3B480DD}"/>
              </a:ext>
            </a:extLst>
          </p:cNvPr>
          <p:cNvSpPr/>
          <p:nvPr/>
        </p:nvSpPr>
        <p:spPr>
          <a:xfrm rot="5400000" flipH="1">
            <a:off x="2861044" y="3038772"/>
            <a:ext cx="439084" cy="379093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مثلث متساوي الساقين 15">
            <a:extLst>
              <a:ext uri="{FF2B5EF4-FFF2-40B4-BE49-F238E27FC236}">
                <a16:creationId xmlns:a16="http://schemas.microsoft.com/office/drawing/2014/main" id="{2932432D-6664-6D45-8339-29C4C8E1F9C8}"/>
              </a:ext>
            </a:extLst>
          </p:cNvPr>
          <p:cNvSpPr/>
          <p:nvPr/>
        </p:nvSpPr>
        <p:spPr>
          <a:xfrm rot="5400000" flipH="1">
            <a:off x="2852065" y="3733388"/>
            <a:ext cx="439084" cy="361140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مستطيل 12">
            <a:extLst>
              <a:ext uri="{FF2B5EF4-FFF2-40B4-BE49-F238E27FC236}">
                <a16:creationId xmlns:a16="http://schemas.microsoft.com/office/drawing/2014/main" id="{C1065264-025E-2246-ABF1-936CED8944C9}"/>
              </a:ext>
            </a:extLst>
          </p:cNvPr>
          <p:cNvSpPr/>
          <p:nvPr/>
        </p:nvSpPr>
        <p:spPr>
          <a:xfrm>
            <a:off x="3353101" y="3687206"/>
            <a:ext cx="8409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>
              <a:defRPr/>
            </a:pPr>
            <a:r>
              <a:rPr lang="en-US" altLang="en-US" sz="2400" dirty="0"/>
              <a:t>Give Examples of security requirements.</a:t>
            </a:r>
            <a:endParaRPr kumimoji="0" lang="ar-EG" altLang="ar-EG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19" name="مستطيل 6">
            <a:extLst>
              <a:ext uri="{FF2B5EF4-FFF2-40B4-BE49-F238E27FC236}">
                <a16:creationId xmlns:a16="http://schemas.microsoft.com/office/drawing/2014/main" id="{FB4E805D-F814-4BF8-A67F-33C38B14A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20" name="مستطيل 12">
            <a:extLst>
              <a:ext uri="{FF2B5EF4-FFF2-40B4-BE49-F238E27FC236}">
                <a16:creationId xmlns:a16="http://schemas.microsoft.com/office/drawing/2014/main" id="{05E49D68-A8AF-47A2-BE85-831C5908E6AF}"/>
              </a:ext>
            </a:extLst>
          </p:cNvPr>
          <p:cNvSpPr/>
          <p:nvPr/>
        </p:nvSpPr>
        <p:spPr>
          <a:xfrm>
            <a:off x="3367278" y="2144453"/>
            <a:ext cx="8409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defRPr/>
            </a:pPr>
            <a:r>
              <a:rPr lang="en-GB" altLang="ar-EG" sz="2400" dirty="0"/>
              <a:t>Recognizing</a:t>
            </a:r>
            <a:r>
              <a:rPr lang="en-US" altLang="en-US" sz="2400" dirty="0"/>
              <a:t> Three key objectives of Computer Security (the CIA triad)</a:t>
            </a:r>
            <a:r>
              <a:rPr lang="en-GB" altLang="ar-EG" sz="2400" dirty="0"/>
              <a:t>.</a:t>
            </a:r>
            <a:endParaRPr lang="ar-EG" altLang="ar-EG" sz="2400" dirty="0"/>
          </a:p>
        </p:txBody>
      </p:sp>
      <p:sp>
        <p:nvSpPr>
          <p:cNvPr id="21" name="مستطيل 12">
            <a:extLst>
              <a:ext uri="{FF2B5EF4-FFF2-40B4-BE49-F238E27FC236}">
                <a16:creationId xmlns:a16="http://schemas.microsoft.com/office/drawing/2014/main" id="{44DC06DA-5BB2-4A3A-A3ED-C5DEE31FE7C5}"/>
              </a:ext>
            </a:extLst>
          </p:cNvPr>
          <p:cNvSpPr/>
          <p:nvPr/>
        </p:nvSpPr>
        <p:spPr>
          <a:xfrm>
            <a:off x="3422411" y="3048878"/>
            <a:ext cx="8409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defRPr/>
            </a:pPr>
            <a:r>
              <a:rPr lang="en-US" altLang="ar-EG" sz="2400" dirty="0"/>
              <a:t>Knowing </a:t>
            </a:r>
            <a:r>
              <a:rPr lang="en-US" altLang="en-US" sz="2400" dirty="0"/>
              <a:t>Levels of security.</a:t>
            </a:r>
            <a:endParaRPr lang="ar-EG" altLang="ar-EG" sz="2400" dirty="0"/>
          </a:p>
        </p:txBody>
      </p:sp>
      <p:sp>
        <p:nvSpPr>
          <p:cNvPr id="22" name="مثلث متساوي الساقين 15">
            <a:extLst>
              <a:ext uri="{FF2B5EF4-FFF2-40B4-BE49-F238E27FC236}">
                <a16:creationId xmlns:a16="http://schemas.microsoft.com/office/drawing/2014/main" id="{6F49A0E3-C28F-4EE7-9E31-8CDD5EA29957}"/>
              </a:ext>
            </a:extLst>
          </p:cNvPr>
          <p:cNvSpPr/>
          <p:nvPr/>
        </p:nvSpPr>
        <p:spPr>
          <a:xfrm rot="5400000" flipH="1">
            <a:off x="2861043" y="4862226"/>
            <a:ext cx="439084" cy="379093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مستطيل 12">
            <a:extLst>
              <a:ext uri="{FF2B5EF4-FFF2-40B4-BE49-F238E27FC236}">
                <a16:creationId xmlns:a16="http://schemas.microsoft.com/office/drawing/2014/main" id="{B85A6E09-313A-407A-B052-050D977BCA39}"/>
              </a:ext>
            </a:extLst>
          </p:cNvPr>
          <p:cNvSpPr/>
          <p:nvPr/>
        </p:nvSpPr>
        <p:spPr>
          <a:xfrm>
            <a:off x="3422411" y="4812478"/>
            <a:ext cx="8409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defRPr/>
            </a:pPr>
            <a:r>
              <a:rPr lang="en-GB" altLang="ar-EG" sz="2400" dirty="0"/>
              <a:t>Recognizing of </a:t>
            </a:r>
            <a:r>
              <a:rPr lang="en-US" altLang="en-US" sz="2400" dirty="0"/>
              <a:t>Challenges of computer security.</a:t>
            </a:r>
            <a:endParaRPr kumimoji="0" lang="ar-EG" altLang="ar-EG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24" name="TextBox 57">
            <a:extLst>
              <a:ext uri="{FF2B5EF4-FFF2-40B4-BE49-F238E27FC236}">
                <a16:creationId xmlns:a16="http://schemas.microsoft.com/office/drawing/2014/main" id="{E3CCA34A-974A-45C5-BF32-AFD4959E9AA0}"/>
              </a:ext>
            </a:extLst>
          </p:cNvPr>
          <p:cNvSpPr txBox="1"/>
          <p:nvPr/>
        </p:nvSpPr>
        <p:spPr>
          <a:xfrm>
            <a:off x="3422411" y="4247333"/>
            <a:ext cx="90424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lvl="0" algn="ctr" defTabSz="457200" rtl="1">
              <a:defRPr sz="3200"/>
            </a:lvl1pPr>
          </a:lstStyle>
          <a:p>
            <a:pPr algn="just" rtl="0">
              <a:defRPr/>
            </a:pPr>
            <a:r>
              <a:rPr lang="en-US" altLang="en-US" sz="2400" dirty="0"/>
              <a:t>Explaining Levels of security.</a:t>
            </a:r>
            <a:endParaRPr lang="en-GB" sz="2400" dirty="0"/>
          </a:p>
        </p:txBody>
      </p:sp>
      <p:sp>
        <p:nvSpPr>
          <p:cNvPr id="25" name="مثلث متساوي الساقين 15">
            <a:extLst>
              <a:ext uri="{FF2B5EF4-FFF2-40B4-BE49-F238E27FC236}">
                <a16:creationId xmlns:a16="http://schemas.microsoft.com/office/drawing/2014/main" id="{7EFC09EA-3F06-45D0-A7DF-092799C8F4FD}"/>
              </a:ext>
            </a:extLst>
          </p:cNvPr>
          <p:cNvSpPr/>
          <p:nvPr/>
        </p:nvSpPr>
        <p:spPr>
          <a:xfrm rot="5400000" flipH="1">
            <a:off x="2870020" y="4263143"/>
            <a:ext cx="439084" cy="361140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مثلث متساوي الساقين 15">
            <a:extLst>
              <a:ext uri="{FF2B5EF4-FFF2-40B4-BE49-F238E27FC236}">
                <a16:creationId xmlns:a16="http://schemas.microsoft.com/office/drawing/2014/main" id="{FA9713BD-8577-4B9E-BF18-99B77A82105A}"/>
              </a:ext>
            </a:extLst>
          </p:cNvPr>
          <p:cNvSpPr/>
          <p:nvPr/>
        </p:nvSpPr>
        <p:spPr>
          <a:xfrm rot="5400000" flipH="1">
            <a:off x="2878996" y="5562602"/>
            <a:ext cx="439084" cy="379093"/>
          </a:xfrm>
          <a:prstGeom prst="triangle">
            <a:avLst>
              <a:gd name="adj" fmla="val 4778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مستطيل 12">
            <a:extLst>
              <a:ext uri="{FF2B5EF4-FFF2-40B4-BE49-F238E27FC236}">
                <a16:creationId xmlns:a16="http://schemas.microsoft.com/office/drawing/2014/main" id="{028D547E-950E-447C-8E2A-A6FDB8549119}"/>
              </a:ext>
            </a:extLst>
          </p:cNvPr>
          <p:cNvSpPr/>
          <p:nvPr/>
        </p:nvSpPr>
        <p:spPr>
          <a:xfrm>
            <a:off x="3475356" y="5415984"/>
            <a:ext cx="8409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2400" dirty="0"/>
              <a:t>Listing Fundamental Security Design Principles.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3993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15739" y="101595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2779691" y="1058031"/>
            <a:ext cx="6885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 sz="3200" dirty="0"/>
              <a:t>Three key objectives (the CIA triad)</a:t>
            </a:r>
            <a:endParaRPr lang="en-GB" sz="3200"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5AE665-2019-408B-94CA-3FBE485C2465}"/>
              </a:ext>
            </a:extLst>
          </p:cNvPr>
          <p:cNvSpPr txBox="1"/>
          <p:nvPr/>
        </p:nvSpPr>
        <p:spPr>
          <a:xfrm>
            <a:off x="448491" y="1726987"/>
            <a:ext cx="11547566" cy="55569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Confidentiality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Data confidentiality</a:t>
            </a:r>
            <a:r>
              <a:rPr lang="en-US" sz="2400" dirty="0"/>
              <a:t>: Assures that confidential information is not disclosed to unauthorized individuals.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Privacy</a:t>
            </a:r>
            <a:r>
              <a:rPr lang="en-US" sz="2400" dirty="0"/>
              <a:t>: Assures that individual control or influence what information may be collected and stored.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Integrity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Data integrity</a:t>
            </a:r>
            <a:r>
              <a:rPr lang="en-US" sz="2400" dirty="0"/>
              <a:t>: assures that information and programs are changed only in a specified and authorized manner.</a:t>
            </a:r>
          </a:p>
          <a:p>
            <a:pPr marL="342900" indent="-342900" algn="just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07DCB537-A1C7-468F-AD31-B396F3AEF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0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15739" y="101595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294739" y="1058059"/>
            <a:ext cx="6885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Three key objectives (the CIA triad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5AE665-2019-408B-94CA-3FBE485C2465}"/>
              </a:ext>
            </a:extLst>
          </p:cNvPr>
          <p:cNvSpPr txBox="1"/>
          <p:nvPr/>
        </p:nvSpPr>
        <p:spPr>
          <a:xfrm>
            <a:off x="195943" y="1772640"/>
            <a:ext cx="11547566" cy="4448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60363" lvl="1" indent="-2778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System integrity</a:t>
            </a:r>
            <a:r>
              <a:rPr lang="en-US" sz="2400" dirty="0"/>
              <a:t>: Assures that a system performs its operations in unimpaired manner.</a:t>
            </a:r>
          </a:p>
          <a:p>
            <a:pPr marL="82550" lvl="1">
              <a:lnSpc>
                <a:spcPct val="150000"/>
              </a:lnSpc>
              <a:defRPr/>
            </a:pPr>
            <a:endParaRPr lang="ar-SA" sz="2400" dirty="0"/>
          </a:p>
          <a:p>
            <a:pPr marL="360363" lvl="1" indent="-277813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Availability</a:t>
            </a:r>
            <a:r>
              <a:rPr lang="en-US" sz="2400" dirty="0"/>
              <a:t>: assure that systems works promptly and service is not denied to authorized users.</a:t>
            </a:r>
          </a:p>
          <a:p>
            <a:pPr defTabSz="457200">
              <a:lnSpc>
                <a:spcPct val="150000"/>
              </a:lnSpc>
            </a:pPr>
            <a:b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defTabSz="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E3F08DD1-8207-4815-A965-BBD79A3B1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87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15739" y="101595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2653417" y="1015955"/>
            <a:ext cx="6885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Key Security Concepts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5AE665-2019-408B-94CA-3FBE485C2465}"/>
              </a:ext>
            </a:extLst>
          </p:cNvPr>
          <p:cNvSpPr txBox="1"/>
          <p:nvPr/>
        </p:nvSpPr>
        <p:spPr>
          <a:xfrm>
            <a:off x="195943" y="1751934"/>
            <a:ext cx="115475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b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DFC417DA-CC7E-4CE6-A8D4-DAE375407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3B5C535F-AFB3-4AE6-8637-944415956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3" t="10739" r="4633" b="21477"/>
          <a:stretch>
            <a:fillRect/>
          </a:stretch>
        </p:blipFill>
        <p:spPr bwMode="auto">
          <a:xfrm>
            <a:off x="3654957" y="1772641"/>
            <a:ext cx="5286375" cy="423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68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/>
              <a:t>Authenticity</a:t>
            </a:r>
            <a:r>
              <a:rPr lang="en-US" altLang="en-US" sz="3200" dirty="0"/>
              <a:t>: the property of being genuine and being able to be verified and trusted; confident in the validity of a transmission, or a message, or its originator</a:t>
            </a:r>
            <a:endParaRPr lang="ar-SA" altLang="en-US" sz="3200" dirty="0"/>
          </a:p>
          <a:p>
            <a:endParaRPr lang="en-US" altLang="en-US" sz="3200" dirty="0"/>
          </a:p>
          <a:p>
            <a:r>
              <a:rPr lang="en-US" altLang="en-US" sz="3200" b="1" dirty="0"/>
              <a:t>Accountability</a:t>
            </a:r>
            <a:r>
              <a:rPr lang="en-US" altLang="en-US" sz="3200" dirty="0"/>
              <a:t>: generates the requirement for actions of an entity to be traced uniquely to that individual to support nonrepudiation, deference, fault isolation, </a:t>
            </a: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15739" y="101595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1851491" y="990531"/>
            <a:ext cx="90424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Levels of security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cs typeface="Sakkal Majalla" panose="02000000000000000000" pitchFamily="2" charset="-78"/>
            </a:endParaRP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1162B48A-1A08-4EC4-A437-9C582E10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2BBAC7-F306-4783-841B-2C3939EAF5DB}"/>
              </a:ext>
            </a:extLst>
          </p:cNvPr>
          <p:cNvSpPr/>
          <p:nvPr/>
        </p:nvSpPr>
        <p:spPr>
          <a:xfrm>
            <a:off x="307484" y="1813257"/>
            <a:ext cx="11413460" cy="4457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2400" b="1" dirty="0"/>
              <a:t>Low</a:t>
            </a:r>
            <a:r>
              <a:rPr lang="en-US" sz="2400" dirty="0"/>
              <a:t>: the loss will have a limited impact, e.g., a degradation in mission or minor damage or minor financial loss or minor harm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/>
              <a:t>Moderate</a:t>
            </a:r>
            <a:r>
              <a:rPr lang="en-US" sz="2400" dirty="0"/>
              <a:t>: the loss has a serious effect, e.g., significance degradation on mission or significant harm to individuals but no loss of life or threatening injuries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/>
              <a:t>High</a:t>
            </a:r>
            <a:r>
              <a:rPr lang="en-US" sz="2400" dirty="0"/>
              <a:t>: the loss has severe or catastrophic adverse effect on operations, organizational assets or on individuals (e.g., loss of life)</a:t>
            </a:r>
          </a:p>
          <a:p>
            <a:pPr>
              <a:lnSpc>
                <a:spcPct val="15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4485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07483" y="948518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Examples of security requirements:  Confidentiality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5AE665-2019-408B-94CA-3FBE485C2465}"/>
              </a:ext>
            </a:extLst>
          </p:cNvPr>
          <p:cNvSpPr txBox="1"/>
          <p:nvPr/>
        </p:nvSpPr>
        <p:spPr>
          <a:xfrm>
            <a:off x="307482" y="1961373"/>
            <a:ext cx="11460447" cy="3903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63525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Student grade information is an asset whose confidentiality is considered to be very high</a:t>
            </a:r>
          </a:p>
          <a:p>
            <a:pPr lvl="1">
              <a:lnSpc>
                <a:spcPct val="150000"/>
              </a:lnSpc>
            </a:pPr>
            <a:r>
              <a:rPr lang="en-US" altLang="en-US" sz="2400" dirty="0"/>
              <a:t>- The US FERPA Act: grades should only be available to students, their parents, and their employers (when required for the job)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Student enrollment information: may have moderate confidentiality rating; less damage if enclosed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Directory information: low confidentiality rating; often available publicly </a:t>
            </a:r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91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E43B16-C0D1-47C3-8FE8-A263A10C9F41}"/>
              </a:ext>
            </a:extLst>
          </p:cNvPr>
          <p:cNvSpPr txBox="1">
            <a:spLocks/>
          </p:cNvSpPr>
          <p:nvPr/>
        </p:nvSpPr>
        <p:spPr>
          <a:xfrm>
            <a:off x="195943" y="1695043"/>
            <a:ext cx="11688573" cy="45448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228600" tIns="228600" rIns="228600" bIns="0" rtlCol="0" anchor="ctr">
            <a:noAutofit/>
          </a:bodyPr>
          <a:lstStyle>
            <a:lvl1pPr algn="ctr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1" i="0" u="none" strike="noStrike" kern="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B18D90-C335-4622-9E2C-B55E3636FC08}"/>
              </a:ext>
            </a:extLst>
          </p:cNvPr>
          <p:cNvSpPr/>
          <p:nvPr/>
        </p:nvSpPr>
        <p:spPr>
          <a:xfrm>
            <a:off x="903978" y="1026115"/>
            <a:ext cx="10272501" cy="668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3995B03C-842C-4F77-891C-6375EE76D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905" y="272581"/>
            <a:ext cx="1704611" cy="717950"/>
          </a:xfrm>
          <a:prstGeom prst="rect">
            <a:avLst/>
          </a:prstGeom>
        </p:spPr>
      </p:pic>
      <p:sp>
        <p:nvSpPr>
          <p:cNvPr id="6" name="TextBox 57">
            <a:extLst>
              <a:ext uri="{FF2B5EF4-FFF2-40B4-BE49-F238E27FC236}">
                <a16:creationId xmlns:a16="http://schemas.microsoft.com/office/drawing/2014/main" id="{2C9CC049-BBD5-4908-B04D-9CAD2043943C}"/>
              </a:ext>
            </a:extLst>
          </p:cNvPr>
          <p:cNvSpPr txBox="1"/>
          <p:nvPr/>
        </p:nvSpPr>
        <p:spPr>
          <a:xfrm>
            <a:off x="307483" y="948518"/>
            <a:ext cx="10868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 rtl="1">
              <a:defRPr/>
            </a:pPr>
            <a:r>
              <a:rPr lang="en-US" altLang="en-US" sz="3200" dirty="0"/>
              <a:t>Examples of security requirements: Integrity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809EC2">
                  <a:lumMod val="50000"/>
                </a:srgbClr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35AE665-2019-408B-94CA-3FBE485C2465}"/>
              </a:ext>
            </a:extLst>
          </p:cNvPr>
          <p:cNvSpPr txBox="1"/>
          <p:nvPr/>
        </p:nvSpPr>
        <p:spPr>
          <a:xfrm>
            <a:off x="195943" y="1772640"/>
            <a:ext cx="11688572" cy="44576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A hospital patient’s allergy information (high integrity data): a doctor should be able to trust that the info is correct and current</a:t>
            </a:r>
          </a:p>
          <a:p>
            <a:pPr marL="442913" lvl="1">
              <a:lnSpc>
                <a:spcPct val="150000"/>
              </a:lnSpc>
            </a:pPr>
            <a:r>
              <a:rPr lang="en-US" altLang="en-US" sz="2400" dirty="0"/>
              <a:t>- If a nurse deliberately falsifies the data, the database should be restored to a trusted basis and the falsified information traced back to the person who did it.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An online newsgroup registration data: moderate level of integrity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An example of low integrity requirement: anonymous online poll (inaccuracy is well understood)</a:t>
            </a:r>
          </a:p>
          <a:p>
            <a:pPr>
              <a:lnSpc>
                <a:spcPct val="150000"/>
              </a:lnSpc>
            </a:pPr>
            <a:endParaRPr lang="en-US" altLang="en-US" sz="2400" dirty="0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20334491-4746-454F-B1E8-614F1F53C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6327647"/>
            <a:ext cx="12192000" cy="338328"/>
          </a:xfrm>
          <a:prstGeom prst="rect">
            <a:avLst/>
          </a:prstGeom>
          <a:solidFill>
            <a:srgbClr val="DFE3E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King Saud University – Applied Studies and Community Service –</a:t>
            </a:r>
            <a:r>
              <a:rPr lang="en-US" sz="1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akkal Majalla" pitchFamily="2" charset="-78"/>
                <a:ea typeface="GE Thameen" pitchFamily="18" charset="-78"/>
                <a:cs typeface="Sakkal Majalla" pitchFamily="2" charset="-78"/>
              </a:rPr>
              <a:t>CYS 1212</a:t>
            </a:r>
            <a:endParaRPr lang="ar-SA" sz="1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akkal Majalla" pitchFamily="2" charset="-78"/>
              <a:ea typeface="GE Thameen" pitchFamily="18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598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أطلس">
  <a:themeElements>
    <a:clrScheme name="مخصص 6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546668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1029</Words>
  <Application>Microsoft Office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SimSun</vt:lpstr>
      <vt:lpstr>Arial</vt:lpstr>
      <vt:lpstr>Calibri Light</vt:lpstr>
      <vt:lpstr>GE Thameen</vt:lpstr>
      <vt:lpstr>Rockwell</vt:lpstr>
      <vt:lpstr>Sakkal Majalla</vt:lpstr>
      <vt:lpstr>Tahoma</vt:lpstr>
      <vt:lpstr>Times</vt:lpstr>
      <vt:lpstr>Times New Roman</vt:lpstr>
      <vt:lpstr>Wingdings</vt:lpstr>
      <vt:lpstr>أطلس</vt:lpstr>
      <vt:lpstr> CYS 1212 Cybersecurity Design Principles  Lecture 1 – Part 1  CIA Triad and Fundamental Security Design Principles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Part 1 of Lecture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Saad Aloteibi</dc:creator>
  <cp:lastModifiedBy>Admin</cp:lastModifiedBy>
  <cp:revision>103</cp:revision>
  <dcterms:created xsi:type="dcterms:W3CDTF">2022-12-06T06:05:56Z</dcterms:created>
  <dcterms:modified xsi:type="dcterms:W3CDTF">2024-01-23T23:34:23Z</dcterms:modified>
</cp:coreProperties>
</file>