
<file path=[Content_Types].xml><?xml version="1.0" encoding="utf-8"?>
<Types xmlns="http://schemas.openxmlformats.org/package/2006/content-types">
  <Default Extension="png" ContentType="image/png"/>
  <Default Extension="UFM5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379" r:id="rId3"/>
    <p:sldId id="392" r:id="rId4"/>
    <p:sldId id="394" r:id="rId5"/>
    <p:sldId id="406" r:id="rId6"/>
    <p:sldId id="402" r:id="rId7"/>
    <p:sldId id="401" r:id="rId8"/>
    <p:sldId id="403" r:id="rId9"/>
    <p:sldId id="39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EDBA93C-3A92-49C5-AEAB-FD20FC840222}">
          <p14:sldIdLst>
            <p14:sldId id="256"/>
            <p14:sldId id="379"/>
            <p14:sldId id="392"/>
            <p14:sldId id="394"/>
            <p14:sldId id="406"/>
            <p14:sldId id="402"/>
            <p14:sldId id="401"/>
            <p14:sldId id="403"/>
            <p14:sldId id="39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CFCFA0"/>
    <a:srgbClr val="F07F09"/>
    <a:srgbClr val="FBCC9A"/>
    <a:srgbClr val="B8C4C5"/>
    <a:srgbClr val="546668"/>
    <a:srgbClr val="94B6D2"/>
    <a:srgbClr val="A5B592"/>
    <a:srgbClr val="DBE1D3"/>
    <a:srgbClr val="F49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نمط متوسط 3 - تميي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2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rad Abouammoh" userId="c404dd04-6436-4d7b-9ab9-6e9be713e516" providerId="ADAL" clId="{6165D967-ED2F-4523-8C04-67191063A1D6}"/>
    <pc:docChg chg="delSld modSection">
      <pc:chgData name="Murad Abouammoh" userId="c404dd04-6436-4d7b-9ab9-6e9be713e516" providerId="ADAL" clId="{6165D967-ED2F-4523-8C04-67191063A1D6}" dt="2022-12-19T18:40:55.251" v="0" actId="47"/>
      <pc:docMkLst>
        <pc:docMk/>
      </pc:docMkLst>
      <pc:sldChg chg="del">
        <pc:chgData name="Murad Abouammoh" userId="c404dd04-6436-4d7b-9ab9-6e9be713e516" providerId="ADAL" clId="{6165D967-ED2F-4523-8C04-67191063A1D6}" dt="2022-12-19T18:40:55.251" v="0" actId="47"/>
        <pc:sldMkLst>
          <pc:docMk/>
          <pc:sldMk cId="1904316926" sldId="396"/>
        </pc:sldMkLst>
      </pc:sldChg>
      <pc:sldChg chg="del">
        <pc:chgData name="Murad Abouammoh" userId="c404dd04-6436-4d7b-9ab9-6e9be713e516" providerId="ADAL" clId="{6165D967-ED2F-4523-8C04-67191063A1D6}" dt="2022-12-19T18:40:55.251" v="0" actId="47"/>
        <pc:sldMkLst>
          <pc:docMk/>
          <pc:sldMk cId="2168083833" sldId="408"/>
        </pc:sldMkLst>
      </pc:sldChg>
      <pc:sldChg chg="del">
        <pc:chgData name="Murad Abouammoh" userId="c404dd04-6436-4d7b-9ab9-6e9be713e516" providerId="ADAL" clId="{6165D967-ED2F-4523-8C04-67191063A1D6}" dt="2022-12-19T18:40:55.251" v="0" actId="47"/>
        <pc:sldMkLst>
          <pc:docMk/>
          <pc:sldMk cId="2102056143" sldId="409"/>
        </pc:sldMkLst>
      </pc:sldChg>
      <pc:sldChg chg="del">
        <pc:chgData name="Murad Abouammoh" userId="c404dd04-6436-4d7b-9ab9-6e9be713e516" providerId="ADAL" clId="{6165D967-ED2F-4523-8C04-67191063A1D6}" dt="2022-12-19T18:40:55.251" v="0" actId="47"/>
        <pc:sldMkLst>
          <pc:docMk/>
          <pc:sldMk cId="421722380" sldId="410"/>
        </pc:sldMkLst>
      </pc:sldChg>
      <pc:sldChg chg="del">
        <pc:chgData name="Murad Abouammoh" userId="c404dd04-6436-4d7b-9ab9-6e9be713e516" providerId="ADAL" clId="{6165D967-ED2F-4523-8C04-67191063A1D6}" dt="2022-12-19T18:40:55.251" v="0" actId="47"/>
        <pc:sldMkLst>
          <pc:docMk/>
          <pc:sldMk cId="49474087" sldId="414"/>
        </pc:sldMkLst>
      </pc:sldChg>
      <pc:sldChg chg="del">
        <pc:chgData name="Murad Abouammoh" userId="c404dd04-6436-4d7b-9ab9-6e9be713e516" providerId="ADAL" clId="{6165D967-ED2F-4523-8C04-67191063A1D6}" dt="2022-12-19T18:40:55.251" v="0" actId="47"/>
        <pc:sldMkLst>
          <pc:docMk/>
          <pc:sldMk cId="3221377597" sldId="415"/>
        </pc:sldMkLst>
      </pc:sldChg>
      <pc:sldChg chg="del">
        <pc:chgData name="Murad Abouammoh" userId="c404dd04-6436-4d7b-9ab9-6e9be713e516" providerId="ADAL" clId="{6165D967-ED2F-4523-8C04-67191063A1D6}" dt="2022-12-19T18:40:55.251" v="0" actId="47"/>
        <pc:sldMkLst>
          <pc:docMk/>
          <pc:sldMk cId="3594999451" sldId="419"/>
        </pc:sldMkLst>
      </pc:sldChg>
      <pc:sldChg chg="del">
        <pc:chgData name="Murad Abouammoh" userId="c404dd04-6436-4d7b-9ab9-6e9be713e516" providerId="ADAL" clId="{6165D967-ED2F-4523-8C04-67191063A1D6}" dt="2022-12-19T18:40:55.251" v="0" actId="47"/>
        <pc:sldMkLst>
          <pc:docMk/>
          <pc:sldMk cId="293350776" sldId="420"/>
        </pc:sldMkLst>
      </pc:sldChg>
    </pc:docChg>
  </pc:docChgLst>
  <pc:docChgLst>
    <pc:chgData name="Murad Abouammoh" userId="c404dd04-6436-4d7b-9ab9-6e9be713e516" providerId="ADAL" clId="{3123D317-A05D-45B6-AC27-0ADB61FE403C}"/>
    <pc:docChg chg="modSld">
      <pc:chgData name="Murad Abouammoh" userId="c404dd04-6436-4d7b-9ab9-6e9be713e516" providerId="ADAL" clId="{3123D317-A05D-45B6-AC27-0ADB61FE403C}" dt="2022-12-20T01:51:44.601" v="0" actId="20577"/>
      <pc:docMkLst>
        <pc:docMk/>
      </pc:docMkLst>
      <pc:sldChg chg="modSp mod">
        <pc:chgData name="Murad Abouammoh" userId="c404dd04-6436-4d7b-9ab9-6e9be713e516" providerId="ADAL" clId="{3123D317-A05D-45B6-AC27-0ADB61FE403C}" dt="2022-12-20T01:51:44.601" v="0" actId="20577"/>
        <pc:sldMkLst>
          <pc:docMk/>
          <pc:sldMk cId="4256555358" sldId="256"/>
        </pc:sldMkLst>
        <pc:spChg chg="mod">
          <ac:chgData name="Murad Abouammoh" userId="c404dd04-6436-4d7b-9ab9-6e9be713e516" providerId="ADAL" clId="{3123D317-A05D-45B6-AC27-0ADB61FE403C}" dt="2022-12-20T01:51:44.601" v="0" actId="20577"/>
          <ac:spMkLst>
            <pc:docMk/>
            <pc:sldMk cId="4256555358" sldId="256"/>
            <ac:spMk id="2" creationId="{8BC667C2-5917-478C-B32D-4431786A664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19331-4BDF-4E56-9029-698398FA5D34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1106A-63F7-471F-ABE4-1F8412FF9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43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ar-SA" dirty="0"/>
              <a:t>حرر أنماط نص الشكل الرئيسي</a:t>
            </a:r>
          </a:p>
          <a:p>
            <a:pPr lvl="1"/>
            <a:r>
              <a:rPr lang="ar-SA" dirty="0"/>
              <a:t>المستوى الثاني</a:t>
            </a:r>
          </a:p>
          <a:p>
            <a:pPr lvl="2"/>
            <a:r>
              <a:rPr lang="ar-SA" dirty="0"/>
              <a:t>المستوى الثالث</a:t>
            </a:r>
          </a:p>
          <a:p>
            <a:pPr lvl="3"/>
            <a:r>
              <a:rPr lang="ar-SA" dirty="0"/>
              <a:t>المستوى الرابع</a:t>
            </a:r>
          </a:p>
          <a:p>
            <a:pPr lvl="4"/>
            <a:r>
              <a:rPr lang="ar-SA" dirty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32" name="Flowchart: Delay 10">
            <a:extLst>
              <a:ext uri="{FF2B5EF4-FFF2-40B4-BE49-F238E27FC236}">
                <a16:creationId xmlns:a16="http://schemas.microsoft.com/office/drawing/2014/main" id="{530DC4B3-57F0-4275-AF6C-960710CEFC52}"/>
              </a:ext>
            </a:extLst>
          </p:cNvPr>
          <p:cNvSpPr/>
          <p:nvPr userDrawn="1"/>
        </p:nvSpPr>
        <p:spPr>
          <a:xfrm>
            <a:off x="-1" y="0"/>
            <a:ext cx="3930651" cy="6868633"/>
          </a:xfrm>
          <a:custGeom>
            <a:avLst/>
            <a:gdLst>
              <a:gd name="connsiteX0" fmla="*/ 0 w 2913321"/>
              <a:gd name="connsiteY0" fmla="*/ 0 h 6858000"/>
              <a:gd name="connsiteX1" fmla="*/ 1456661 w 2913321"/>
              <a:gd name="connsiteY1" fmla="*/ 0 h 6858000"/>
              <a:gd name="connsiteX2" fmla="*/ 2913322 w 2913321"/>
              <a:gd name="connsiteY2" fmla="*/ 3429000 h 6858000"/>
              <a:gd name="connsiteX3" fmla="*/ 1456661 w 2913321"/>
              <a:gd name="connsiteY3" fmla="*/ 6858000 h 6858000"/>
              <a:gd name="connsiteX4" fmla="*/ 0 w 2913321"/>
              <a:gd name="connsiteY4" fmla="*/ 6858000 h 6858000"/>
              <a:gd name="connsiteX5" fmla="*/ 0 w 2913321"/>
              <a:gd name="connsiteY5" fmla="*/ 0 h 6858000"/>
              <a:gd name="connsiteX0" fmla="*/ 0 w 2935089"/>
              <a:gd name="connsiteY0" fmla="*/ 0 h 6858000"/>
              <a:gd name="connsiteX1" fmla="*/ 457201 w 2935089"/>
              <a:gd name="connsiteY1" fmla="*/ 0 h 6858000"/>
              <a:gd name="connsiteX2" fmla="*/ 2913322 w 2935089"/>
              <a:gd name="connsiteY2" fmla="*/ 3429000 h 6858000"/>
              <a:gd name="connsiteX3" fmla="*/ 1456661 w 2935089"/>
              <a:gd name="connsiteY3" fmla="*/ 6858000 h 6858000"/>
              <a:gd name="connsiteX4" fmla="*/ 0 w 2935089"/>
              <a:gd name="connsiteY4" fmla="*/ 6858000 h 6858000"/>
              <a:gd name="connsiteX5" fmla="*/ 0 w 2935089"/>
              <a:gd name="connsiteY5" fmla="*/ 0 h 6858000"/>
              <a:gd name="connsiteX0" fmla="*/ 0 w 2914459"/>
              <a:gd name="connsiteY0" fmla="*/ 0 h 6868633"/>
              <a:gd name="connsiteX1" fmla="*/ 457201 w 2914459"/>
              <a:gd name="connsiteY1" fmla="*/ 0 h 6868633"/>
              <a:gd name="connsiteX2" fmla="*/ 2913322 w 2914459"/>
              <a:gd name="connsiteY2" fmla="*/ 3429000 h 6868633"/>
              <a:gd name="connsiteX3" fmla="*/ 148856 w 2914459"/>
              <a:gd name="connsiteY3" fmla="*/ 6868633 h 6868633"/>
              <a:gd name="connsiteX4" fmla="*/ 0 w 2914459"/>
              <a:gd name="connsiteY4" fmla="*/ 6858000 h 6868633"/>
              <a:gd name="connsiteX5" fmla="*/ 0 w 2914459"/>
              <a:gd name="connsiteY5" fmla="*/ 0 h 6868633"/>
              <a:gd name="connsiteX0" fmla="*/ 0 w 3371423"/>
              <a:gd name="connsiteY0" fmla="*/ 0 h 6868633"/>
              <a:gd name="connsiteX1" fmla="*/ 457201 w 3371423"/>
              <a:gd name="connsiteY1" fmla="*/ 0 h 6868633"/>
              <a:gd name="connsiteX2" fmla="*/ 3370522 w 3371423"/>
              <a:gd name="connsiteY2" fmla="*/ 3450265 h 6868633"/>
              <a:gd name="connsiteX3" fmla="*/ 148856 w 3371423"/>
              <a:gd name="connsiteY3" fmla="*/ 6868633 h 6868633"/>
              <a:gd name="connsiteX4" fmla="*/ 0 w 3371423"/>
              <a:gd name="connsiteY4" fmla="*/ 6858000 h 6868633"/>
              <a:gd name="connsiteX5" fmla="*/ 0 w 3371423"/>
              <a:gd name="connsiteY5" fmla="*/ 0 h 6868633"/>
              <a:gd name="connsiteX0" fmla="*/ 0 w 3370684"/>
              <a:gd name="connsiteY0" fmla="*/ 0 h 6868633"/>
              <a:gd name="connsiteX1" fmla="*/ 457201 w 3370684"/>
              <a:gd name="connsiteY1" fmla="*/ 0 h 6868633"/>
              <a:gd name="connsiteX2" fmla="*/ 3370522 w 3370684"/>
              <a:gd name="connsiteY2" fmla="*/ 3450265 h 6868633"/>
              <a:gd name="connsiteX3" fmla="*/ 148856 w 3370684"/>
              <a:gd name="connsiteY3" fmla="*/ 6868633 h 6868633"/>
              <a:gd name="connsiteX4" fmla="*/ 0 w 3370684"/>
              <a:gd name="connsiteY4" fmla="*/ 6858000 h 6868633"/>
              <a:gd name="connsiteX5" fmla="*/ 0 w 3370684"/>
              <a:gd name="connsiteY5" fmla="*/ 0 h 6868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0684" h="6868633">
                <a:moveTo>
                  <a:pt x="0" y="0"/>
                </a:moveTo>
                <a:lnTo>
                  <a:pt x="457201" y="0"/>
                </a:lnTo>
                <a:cubicBezTo>
                  <a:pt x="1261693" y="0"/>
                  <a:pt x="3347485" y="1061483"/>
                  <a:pt x="3370522" y="3450265"/>
                </a:cubicBezTo>
                <a:cubicBezTo>
                  <a:pt x="3393559" y="5839047"/>
                  <a:pt x="953348" y="6868633"/>
                  <a:pt x="148856" y="6868633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251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C9AC32-DF2D-4CEF-A6CF-B34A2716D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AFB578-A5E3-4921-AA46-FD65CD36E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3ACC61-559F-4B5D-8734-C1F414B7E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lowchart: Delay 10">
            <a:extLst>
              <a:ext uri="{FF2B5EF4-FFF2-40B4-BE49-F238E27FC236}">
                <a16:creationId xmlns:a16="http://schemas.microsoft.com/office/drawing/2014/main" id="{BA8A894D-5FE1-4F98-9DF4-9F91D8B46DAA}"/>
              </a:ext>
            </a:extLst>
          </p:cNvPr>
          <p:cNvSpPr/>
          <p:nvPr userDrawn="1"/>
        </p:nvSpPr>
        <p:spPr>
          <a:xfrm>
            <a:off x="0" y="0"/>
            <a:ext cx="3370684" cy="6868633"/>
          </a:xfrm>
          <a:custGeom>
            <a:avLst/>
            <a:gdLst>
              <a:gd name="connsiteX0" fmla="*/ 0 w 2913321"/>
              <a:gd name="connsiteY0" fmla="*/ 0 h 6858000"/>
              <a:gd name="connsiteX1" fmla="*/ 1456661 w 2913321"/>
              <a:gd name="connsiteY1" fmla="*/ 0 h 6858000"/>
              <a:gd name="connsiteX2" fmla="*/ 2913322 w 2913321"/>
              <a:gd name="connsiteY2" fmla="*/ 3429000 h 6858000"/>
              <a:gd name="connsiteX3" fmla="*/ 1456661 w 2913321"/>
              <a:gd name="connsiteY3" fmla="*/ 6858000 h 6858000"/>
              <a:gd name="connsiteX4" fmla="*/ 0 w 2913321"/>
              <a:gd name="connsiteY4" fmla="*/ 6858000 h 6858000"/>
              <a:gd name="connsiteX5" fmla="*/ 0 w 2913321"/>
              <a:gd name="connsiteY5" fmla="*/ 0 h 6858000"/>
              <a:gd name="connsiteX0" fmla="*/ 0 w 2935089"/>
              <a:gd name="connsiteY0" fmla="*/ 0 h 6858000"/>
              <a:gd name="connsiteX1" fmla="*/ 457201 w 2935089"/>
              <a:gd name="connsiteY1" fmla="*/ 0 h 6858000"/>
              <a:gd name="connsiteX2" fmla="*/ 2913322 w 2935089"/>
              <a:gd name="connsiteY2" fmla="*/ 3429000 h 6858000"/>
              <a:gd name="connsiteX3" fmla="*/ 1456661 w 2935089"/>
              <a:gd name="connsiteY3" fmla="*/ 6858000 h 6858000"/>
              <a:gd name="connsiteX4" fmla="*/ 0 w 2935089"/>
              <a:gd name="connsiteY4" fmla="*/ 6858000 h 6858000"/>
              <a:gd name="connsiteX5" fmla="*/ 0 w 2935089"/>
              <a:gd name="connsiteY5" fmla="*/ 0 h 6858000"/>
              <a:gd name="connsiteX0" fmla="*/ 0 w 2914459"/>
              <a:gd name="connsiteY0" fmla="*/ 0 h 6868633"/>
              <a:gd name="connsiteX1" fmla="*/ 457201 w 2914459"/>
              <a:gd name="connsiteY1" fmla="*/ 0 h 6868633"/>
              <a:gd name="connsiteX2" fmla="*/ 2913322 w 2914459"/>
              <a:gd name="connsiteY2" fmla="*/ 3429000 h 6868633"/>
              <a:gd name="connsiteX3" fmla="*/ 148856 w 2914459"/>
              <a:gd name="connsiteY3" fmla="*/ 6868633 h 6868633"/>
              <a:gd name="connsiteX4" fmla="*/ 0 w 2914459"/>
              <a:gd name="connsiteY4" fmla="*/ 6858000 h 6868633"/>
              <a:gd name="connsiteX5" fmla="*/ 0 w 2914459"/>
              <a:gd name="connsiteY5" fmla="*/ 0 h 6868633"/>
              <a:gd name="connsiteX0" fmla="*/ 0 w 3371423"/>
              <a:gd name="connsiteY0" fmla="*/ 0 h 6868633"/>
              <a:gd name="connsiteX1" fmla="*/ 457201 w 3371423"/>
              <a:gd name="connsiteY1" fmla="*/ 0 h 6868633"/>
              <a:gd name="connsiteX2" fmla="*/ 3370522 w 3371423"/>
              <a:gd name="connsiteY2" fmla="*/ 3450265 h 6868633"/>
              <a:gd name="connsiteX3" fmla="*/ 148856 w 3371423"/>
              <a:gd name="connsiteY3" fmla="*/ 6868633 h 6868633"/>
              <a:gd name="connsiteX4" fmla="*/ 0 w 3371423"/>
              <a:gd name="connsiteY4" fmla="*/ 6858000 h 6868633"/>
              <a:gd name="connsiteX5" fmla="*/ 0 w 3371423"/>
              <a:gd name="connsiteY5" fmla="*/ 0 h 6868633"/>
              <a:gd name="connsiteX0" fmla="*/ 0 w 3370684"/>
              <a:gd name="connsiteY0" fmla="*/ 0 h 6868633"/>
              <a:gd name="connsiteX1" fmla="*/ 457201 w 3370684"/>
              <a:gd name="connsiteY1" fmla="*/ 0 h 6868633"/>
              <a:gd name="connsiteX2" fmla="*/ 3370522 w 3370684"/>
              <a:gd name="connsiteY2" fmla="*/ 3450265 h 6868633"/>
              <a:gd name="connsiteX3" fmla="*/ 148856 w 3370684"/>
              <a:gd name="connsiteY3" fmla="*/ 6868633 h 6868633"/>
              <a:gd name="connsiteX4" fmla="*/ 0 w 3370684"/>
              <a:gd name="connsiteY4" fmla="*/ 6858000 h 6868633"/>
              <a:gd name="connsiteX5" fmla="*/ 0 w 3370684"/>
              <a:gd name="connsiteY5" fmla="*/ 0 h 6868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0684" h="6868633">
                <a:moveTo>
                  <a:pt x="0" y="0"/>
                </a:moveTo>
                <a:lnTo>
                  <a:pt x="457201" y="0"/>
                </a:lnTo>
                <a:cubicBezTo>
                  <a:pt x="1261693" y="0"/>
                  <a:pt x="3347485" y="1061483"/>
                  <a:pt x="3370522" y="3450265"/>
                </a:cubicBezTo>
                <a:cubicBezTo>
                  <a:pt x="3393559" y="5839047"/>
                  <a:pt x="953348" y="6868633"/>
                  <a:pt x="148856" y="6868633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025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205C3EB-E067-429F-A6EE-0F6C7D489CDD}"/>
              </a:ext>
            </a:extLst>
          </p:cNvPr>
          <p:cNvGrpSpPr/>
          <p:nvPr userDrawn="1"/>
        </p:nvGrpSpPr>
        <p:grpSpPr>
          <a:xfrm>
            <a:off x="504497" y="1082566"/>
            <a:ext cx="11067393" cy="5076496"/>
            <a:chOff x="504497" y="1082566"/>
            <a:chExt cx="11067393" cy="507649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F1178E9-1E90-43B6-BADB-C453A5DA8CD8}"/>
                </a:ext>
              </a:extLst>
            </p:cNvPr>
            <p:cNvSpPr/>
            <p:nvPr/>
          </p:nvSpPr>
          <p:spPr>
            <a:xfrm>
              <a:off x="504497" y="1082566"/>
              <a:ext cx="11067393" cy="50764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1CDC70B-3B54-4C10-8D11-ECB5EA9887CB}"/>
                </a:ext>
              </a:extLst>
            </p:cNvPr>
            <p:cNvSpPr/>
            <p:nvPr/>
          </p:nvSpPr>
          <p:spPr>
            <a:xfrm>
              <a:off x="819807" y="1355835"/>
              <a:ext cx="10436772" cy="4562178"/>
            </a:xfrm>
            <a:prstGeom prst="rect">
              <a:avLst/>
            </a:pr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ACBD8AD9-7C98-4E03-9400-3212125C5BC6}"/>
                </a:ext>
              </a:extLst>
            </p:cNvPr>
            <p:cNvSpPr/>
            <p:nvPr/>
          </p:nvSpPr>
          <p:spPr>
            <a:xfrm>
              <a:off x="504497" y="3268717"/>
              <a:ext cx="4424855" cy="2890345"/>
            </a:xfrm>
            <a:prstGeom prst="triangle">
              <a:avLst>
                <a:gd name="adj" fmla="val 0"/>
              </a:avLst>
            </a:prstGeom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AACF9663-F7DD-C998-2E94-67DD9F10EF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774" y="121085"/>
            <a:ext cx="1704611" cy="717950"/>
          </a:xfrm>
          <a:prstGeom prst="rect">
            <a:avLst/>
          </a:prstGeom>
        </p:spPr>
      </p:pic>
      <p:sp>
        <p:nvSpPr>
          <p:cNvPr id="9" name="مستطيل 6">
            <a:extLst>
              <a:ext uri="{FF2B5EF4-FFF2-40B4-BE49-F238E27FC236}">
                <a16:creationId xmlns:a16="http://schemas.microsoft.com/office/drawing/2014/main" id="{8923ED1D-4C06-9506-9776-7EA170BAD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–CYS </a:t>
            </a:r>
            <a:r>
              <a:rPr lang="ar-SA" sz="1400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 1112</a:t>
            </a:r>
            <a:endParaRPr lang="ar-SA" sz="1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5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1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1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s://en.wikipedia.org/wiki/Android_(operating_system)" TargetMode="External"/><Relationship Id="rId3" Type="http://schemas.openxmlformats.org/officeDocument/2006/relationships/hyperlink" Target="https://www.deviantart.com/windytheplaneh/art/with-speedvideo-Windows-10-Logo-vector-request-597654857" TargetMode="External"/><Relationship Id="rId7" Type="http://schemas.openxmlformats.org/officeDocument/2006/relationships/image" Target="../media/image6.jpg"/><Relationship Id="rId12" Type="http://schemas.openxmlformats.org/officeDocument/2006/relationships/image" Target="../media/image9.png"/><Relationship Id="rId17" Type="http://schemas.openxmlformats.org/officeDocument/2006/relationships/hyperlink" Target="https://libuntu.wordpress.com/2016/07/07/fedora-25-incluira-mejoras-en-el-soporte-para-graficos-intercambiables/" TargetMode="External"/><Relationship Id="rId2" Type="http://schemas.openxmlformats.org/officeDocument/2006/relationships/image" Target="../media/image3.UFM5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pngall.com/macos-png" TargetMode="External"/><Relationship Id="rId11" Type="http://schemas.openxmlformats.org/officeDocument/2006/relationships/hyperlink" Target="https://www.pngall.com/linux-png" TargetMode="External"/><Relationship Id="rId5" Type="http://schemas.openxmlformats.org/officeDocument/2006/relationships/image" Target="../media/image5.png"/><Relationship Id="rId15" Type="http://schemas.openxmlformats.org/officeDocument/2006/relationships/hyperlink" Target="https://www.ubuntizando.com/liberado-freebsd-11/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4.jpg"/><Relationship Id="rId9" Type="http://schemas.openxmlformats.org/officeDocument/2006/relationships/hyperlink" Target="https://pi.gate.ac.uk/pages/package.html" TargetMode="External"/><Relationship Id="rId1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BC667C2-5917-478C-B32D-4431786A66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2" y="2554635"/>
            <a:ext cx="8679915" cy="1748729"/>
          </a:xfrm>
        </p:spPr>
        <p:txBody>
          <a:bodyPr anchor="ctr">
            <a:noAutofit/>
          </a:bodyPr>
          <a:lstStyle/>
          <a:p>
            <a:pPr rtl="0"/>
            <a:r>
              <a:rPr lang="ar-SA" sz="3600" b="1" kern="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GB" sz="3600" b="1" kern="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CYS 1112</a:t>
            </a:r>
            <a:br>
              <a:rPr lang="ar-SA" sz="3600" b="1" kern="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GB" sz="3600" b="1" kern="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Operating System Concept</a:t>
            </a:r>
            <a:br>
              <a:rPr lang="en-US" sz="3600" b="1" kern="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br>
              <a:rPr lang="ar-SA" sz="3600" b="1" kern="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GB" sz="3600" b="1" kern="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Lecture #1 </a:t>
            </a:r>
            <a:br>
              <a:rPr lang="ar-SA" sz="3600" b="1" kern="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GB" sz="3600" b="1" kern="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Operating System Introduction (</a:t>
            </a:r>
            <a:r>
              <a:rPr lang="ar-DZ" dirty="0">
                <a:solidFill>
                  <a:schemeClr val="tx1"/>
                </a:solidFill>
              </a:rPr>
              <a:t>مقدمة في نظام التشغيل</a:t>
            </a:r>
            <a:r>
              <a:rPr lang="en-GB" sz="3600" b="1" kern="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 </a:t>
            </a:r>
            <a:endParaRPr lang="ar-SA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555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93ACE14-E7DE-457B-822C-5CF43CC9E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866" y="1595736"/>
            <a:ext cx="6842904" cy="4126707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l" rtl="0">
              <a:lnSpc>
                <a:spcPct val="100000"/>
              </a:lnSpc>
              <a:buNone/>
            </a:pPr>
            <a:r>
              <a:rPr lang="en-GB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Topics:</a:t>
            </a:r>
            <a:endParaRPr lang="ar-SA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l" rtl="0">
              <a:lnSpc>
                <a:spcPct val="100000"/>
              </a:lnSpc>
              <a:buNone/>
            </a:pPr>
            <a:endParaRPr lang="ar-SA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46088" indent="-446088"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Objectives (</a:t>
            </a:r>
            <a:r>
              <a:rPr lang="ar-DZ" dirty="0"/>
              <a:t>الأهداف</a:t>
            </a:r>
            <a:r>
              <a:rPr lang="en-GB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</a:p>
          <a:p>
            <a:pPr marL="446088" indent="-446088"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Introduction (</a:t>
            </a:r>
            <a:r>
              <a:rPr lang="ar-DZ" dirty="0"/>
              <a:t>مقدمة</a:t>
            </a:r>
            <a:r>
              <a:rPr lang="en-GB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</a:p>
          <a:p>
            <a:pPr marL="446088" indent="-446088"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What is an operating system? (definition)</a:t>
            </a:r>
          </a:p>
          <a:p>
            <a:pPr marL="446088" indent="-446088"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Main function of an operating system (</a:t>
            </a:r>
            <a:r>
              <a:rPr lang="ar-DZ" dirty="0"/>
              <a:t>الوظيفة الرئيسية لنظام التشغيل</a:t>
            </a:r>
            <a:r>
              <a:rPr lang="en-GB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</a:p>
          <a:p>
            <a:pPr marL="446088" indent="-446088"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Resource sharing (</a:t>
            </a:r>
            <a:r>
              <a:rPr lang="ar-DZ" dirty="0"/>
              <a:t>مشاركة الموارد</a:t>
            </a:r>
            <a:r>
              <a:rPr lang="en-GB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endParaRPr lang="ar-SA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46088" indent="-446088"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ar-SA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ar-SA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ar-SA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ar-SA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8" name="صورة 17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A2796007-5A94-4264-931C-5B25895A4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3770" y="1720820"/>
            <a:ext cx="4017857" cy="3876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812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15DAF-1B90-440D-94C2-2B542EEE07B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78378" y="2802973"/>
            <a:ext cx="3455987" cy="1006475"/>
          </a:xfrm>
        </p:spPr>
        <p:txBody>
          <a:bodyPr>
            <a:normAutofit/>
          </a:bodyPr>
          <a:lstStyle/>
          <a:p>
            <a:r>
              <a:rPr lang="en-US" b="1" dirty="0"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Objectives</a:t>
            </a:r>
            <a:endParaRPr lang="en-GB" b="1" dirty="0"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27AAE41-E47F-442D-B9F7-F715FCAC5BDA}"/>
              </a:ext>
            </a:extLst>
          </p:cNvPr>
          <p:cNvGrpSpPr/>
          <p:nvPr/>
        </p:nvGrpSpPr>
        <p:grpSpPr>
          <a:xfrm>
            <a:off x="4025219" y="1463632"/>
            <a:ext cx="4548330" cy="1682729"/>
            <a:chOff x="1855688" y="3215591"/>
            <a:chExt cx="4261117" cy="1499161"/>
          </a:xfrm>
        </p:grpSpPr>
        <p:grpSp>
          <p:nvGrpSpPr>
            <p:cNvPr id="37" name="Group 12">
              <a:extLst>
                <a:ext uri="{FF2B5EF4-FFF2-40B4-BE49-F238E27FC236}">
                  <a16:creationId xmlns:a16="http://schemas.microsoft.com/office/drawing/2014/main" id="{574E4866-B610-4220-B7AB-C0DB18EAB946}"/>
                </a:ext>
              </a:extLst>
            </p:cNvPr>
            <p:cNvGrpSpPr/>
            <p:nvPr/>
          </p:nvGrpSpPr>
          <p:grpSpPr>
            <a:xfrm>
              <a:off x="1855688" y="3215591"/>
              <a:ext cx="4261117" cy="923677"/>
              <a:chOff x="2489200" y="3676819"/>
              <a:chExt cx="4261117" cy="923677"/>
            </a:xfrm>
          </p:grpSpPr>
          <p:sp>
            <p:nvSpPr>
              <p:cNvPr id="39" name="Rectangle 6">
                <a:extLst>
                  <a:ext uri="{FF2B5EF4-FFF2-40B4-BE49-F238E27FC236}">
                    <a16:creationId xmlns:a16="http://schemas.microsoft.com/office/drawing/2014/main" id="{59BF2278-E6A1-483D-8721-F392B7F455F9}"/>
                  </a:ext>
                </a:extLst>
              </p:cNvPr>
              <p:cNvSpPr/>
              <p:nvPr/>
            </p:nvSpPr>
            <p:spPr>
              <a:xfrm>
                <a:off x="2489200" y="3681225"/>
                <a:ext cx="4261117" cy="91927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8" name="Flowchart: Delay 5">
                <a:extLst>
                  <a:ext uri="{FF2B5EF4-FFF2-40B4-BE49-F238E27FC236}">
                    <a16:creationId xmlns:a16="http://schemas.microsoft.com/office/drawing/2014/main" id="{5ECC8CF5-9973-495B-8306-2903F1C57D07}"/>
                  </a:ext>
                </a:extLst>
              </p:cNvPr>
              <p:cNvSpPr/>
              <p:nvPr/>
            </p:nvSpPr>
            <p:spPr>
              <a:xfrm rot="10800000" flipH="1" flipV="1">
                <a:off x="2489200" y="3676819"/>
                <a:ext cx="889077" cy="922881"/>
              </a:xfrm>
              <a:prstGeom prst="flowChartDelay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SA" sz="3200" b="1" dirty="0"/>
                  <a:t>1</a:t>
                </a:r>
                <a:endParaRPr lang="en-GB" sz="3200" b="1" dirty="0"/>
              </a:p>
            </p:txBody>
          </p:sp>
        </p:grpSp>
        <p:sp>
          <p:nvSpPr>
            <p:cNvPr id="40" name="TextBox 14">
              <a:extLst>
                <a:ext uri="{FF2B5EF4-FFF2-40B4-BE49-F238E27FC236}">
                  <a16:creationId xmlns:a16="http://schemas.microsoft.com/office/drawing/2014/main" id="{70755AC4-C702-43AA-8BAC-6ED3EE43C85B}"/>
                </a:ext>
              </a:extLst>
            </p:cNvPr>
            <p:cNvSpPr txBox="1"/>
            <p:nvPr/>
          </p:nvSpPr>
          <p:spPr>
            <a:xfrm>
              <a:off x="2744764" y="3316326"/>
              <a:ext cx="3270434" cy="139842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altLang="ar-EG" sz="24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Getting familiar with the core components of operating system (</a:t>
              </a:r>
              <a:r>
                <a:rPr lang="ar-DZ" dirty="0"/>
                <a:t>التعرف على المكونات الأساسية لنظام التشغيل</a:t>
              </a:r>
              <a:r>
                <a:rPr lang="en-GB" altLang="ar-EG" sz="24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 )</a:t>
              </a:r>
              <a:endPara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3ED4C90-B57E-4544-ADCF-B4A8F17C0833}"/>
              </a:ext>
            </a:extLst>
          </p:cNvPr>
          <p:cNvGrpSpPr/>
          <p:nvPr/>
        </p:nvGrpSpPr>
        <p:grpSpPr>
          <a:xfrm>
            <a:off x="4025218" y="2888858"/>
            <a:ext cx="4548330" cy="1406518"/>
            <a:chOff x="1855688" y="3202014"/>
            <a:chExt cx="4261117" cy="1253081"/>
          </a:xfrm>
        </p:grpSpPr>
        <p:grpSp>
          <p:nvGrpSpPr>
            <p:cNvPr id="21" name="Group 12">
              <a:extLst>
                <a:ext uri="{FF2B5EF4-FFF2-40B4-BE49-F238E27FC236}">
                  <a16:creationId xmlns:a16="http://schemas.microsoft.com/office/drawing/2014/main" id="{F1F2903B-BE49-44D7-9218-8857A4548621}"/>
                </a:ext>
              </a:extLst>
            </p:cNvPr>
            <p:cNvGrpSpPr/>
            <p:nvPr/>
          </p:nvGrpSpPr>
          <p:grpSpPr>
            <a:xfrm>
              <a:off x="1855688" y="3202014"/>
              <a:ext cx="4261117" cy="931673"/>
              <a:chOff x="2489200" y="3663242"/>
              <a:chExt cx="4261117" cy="931673"/>
            </a:xfrm>
          </p:grpSpPr>
          <p:sp>
            <p:nvSpPr>
              <p:cNvPr id="23" name="Rectangle 6">
                <a:extLst>
                  <a:ext uri="{FF2B5EF4-FFF2-40B4-BE49-F238E27FC236}">
                    <a16:creationId xmlns:a16="http://schemas.microsoft.com/office/drawing/2014/main" id="{42DDA890-32D5-42B7-86C4-68F8585246BC}"/>
                  </a:ext>
                </a:extLst>
              </p:cNvPr>
              <p:cNvSpPr/>
              <p:nvPr/>
            </p:nvSpPr>
            <p:spPr>
              <a:xfrm>
                <a:off x="2489200" y="3675644"/>
                <a:ext cx="4261117" cy="91927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Flowchart: Delay 5">
                <a:extLst>
                  <a:ext uri="{FF2B5EF4-FFF2-40B4-BE49-F238E27FC236}">
                    <a16:creationId xmlns:a16="http://schemas.microsoft.com/office/drawing/2014/main" id="{1097C678-CC3C-4DD0-B8F3-EEFA6093F6B6}"/>
                  </a:ext>
                </a:extLst>
              </p:cNvPr>
              <p:cNvSpPr/>
              <p:nvPr/>
            </p:nvSpPr>
            <p:spPr>
              <a:xfrm rot="10800000" flipH="1" flipV="1">
                <a:off x="2489200" y="3663242"/>
                <a:ext cx="889077" cy="922881"/>
              </a:xfrm>
              <a:prstGeom prst="flowChartDelay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200" b="1" dirty="0"/>
                  <a:t>2</a:t>
                </a:r>
              </a:p>
            </p:txBody>
          </p:sp>
        </p:grpSp>
        <p:sp>
          <p:nvSpPr>
            <p:cNvPr id="22" name="TextBox 14">
              <a:extLst>
                <a:ext uri="{FF2B5EF4-FFF2-40B4-BE49-F238E27FC236}">
                  <a16:creationId xmlns:a16="http://schemas.microsoft.com/office/drawing/2014/main" id="{92653235-422A-4C64-B5F7-D430BD645EEB}"/>
                </a:ext>
              </a:extLst>
            </p:cNvPr>
            <p:cNvSpPr txBox="1"/>
            <p:nvPr/>
          </p:nvSpPr>
          <p:spPr>
            <a:xfrm>
              <a:off x="2744765" y="3385710"/>
              <a:ext cx="3270434" cy="106938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altLang="ar-EG" sz="24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Understanding the importance of operating system (</a:t>
              </a:r>
              <a:r>
                <a:rPr lang="ar-DZ" dirty="0"/>
                <a:t>فهم أهمية نظام التشغيل</a:t>
              </a:r>
              <a:r>
                <a:rPr lang="en-GB" altLang="ar-EG" sz="24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) </a:t>
              </a:r>
              <a:endPara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6F24095-E142-4F2E-BA13-BFD166206100}"/>
              </a:ext>
            </a:extLst>
          </p:cNvPr>
          <p:cNvGrpSpPr/>
          <p:nvPr/>
        </p:nvGrpSpPr>
        <p:grpSpPr>
          <a:xfrm>
            <a:off x="4025218" y="4369205"/>
            <a:ext cx="4548330" cy="1397544"/>
            <a:chOff x="1855688" y="3215591"/>
            <a:chExt cx="4261117" cy="1245087"/>
          </a:xfrm>
        </p:grpSpPr>
        <p:grpSp>
          <p:nvGrpSpPr>
            <p:cNvPr id="26" name="Group 12">
              <a:extLst>
                <a:ext uri="{FF2B5EF4-FFF2-40B4-BE49-F238E27FC236}">
                  <a16:creationId xmlns:a16="http://schemas.microsoft.com/office/drawing/2014/main" id="{0A6DB6F1-3A43-492D-8AC3-F7CFE086E5D0}"/>
                </a:ext>
              </a:extLst>
            </p:cNvPr>
            <p:cNvGrpSpPr/>
            <p:nvPr/>
          </p:nvGrpSpPr>
          <p:grpSpPr>
            <a:xfrm>
              <a:off x="1855688" y="3215591"/>
              <a:ext cx="4261117" cy="923677"/>
              <a:chOff x="2489200" y="3676819"/>
              <a:chExt cx="4261117" cy="923677"/>
            </a:xfrm>
          </p:grpSpPr>
          <p:sp>
            <p:nvSpPr>
              <p:cNvPr id="28" name="Rectangle 6">
                <a:extLst>
                  <a:ext uri="{FF2B5EF4-FFF2-40B4-BE49-F238E27FC236}">
                    <a16:creationId xmlns:a16="http://schemas.microsoft.com/office/drawing/2014/main" id="{9C197BCA-D923-4957-88B9-49AE01978F79}"/>
                  </a:ext>
                </a:extLst>
              </p:cNvPr>
              <p:cNvSpPr/>
              <p:nvPr/>
            </p:nvSpPr>
            <p:spPr>
              <a:xfrm>
                <a:off x="2489200" y="3681225"/>
                <a:ext cx="4261117" cy="91927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Flowchart: Delay 5">
                <a:extLst>
                  <a:ext uri="{FF2B5EF4-FFF2-40B4-BE49-F238E27FC236}">
                    <a16:creationId xmlns:a16="http://schemas.microsoft.com/office/drawing/2014/main" id="{3D9EC971-54E4-4119-AA64-5579973BD173}"/>
                  </a:ext>
                </a:extLst>
              </p:cNvPr>
              <p:cNvSpPr/>
              <p:nvPr/>
            </p:nvSpPr>
            <p:spPr>
              <a:xfrm rot="10800000" flipH="1" flipV="1">
                <a:off x="2489200" y="3676819"/>
                <a:ext cx="889077" cy="922881"/>
              </a:xfrm>
              <a:prstGeom prst="flowChartDelay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200" b="1" dirty="0"/>
                  <a:t>3</a:t>
                </a:r>
              </a:p>
            </p:txBody>
          </p:sp>
        </p:grpSp>
        <p:sp>
          <p:nvSpPr>
            <p:cNvPr id="27" name="TextBox 14">
              <a:extLst>
                <a:ext uri="{FF2B5EF4-FFF2-40B4-BE49-F238E27FC236}">
                  <a16:creationId xmlns:a16="http://schemas.microsoft.com/office/drawing/2014/main" id="{9C3FCA68-888E-4562-A331-B951C30D2051}"/>
                </a:ext>
              </a:extLst>
            </p:cNvPr>
            <p:cNvSpPr txBox="1"/>
            <p:nvPr/>
          </p:nvSpPr>
          <p:spPr>
            <a:xfrm>
              <a:off x="2744765" y="3391292"/>
              <a:ext cx="3270434" cy="10693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altLang="ar-EG" sz="24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Understand the role and aim of operating system (</a:t>
              </a:r>
              <a:r>
                <a:rPr lang="ar-DZ" dirty="0"/>
                <a:t>فهم دور وهدف نظام التشغيل</a:t>
              </a:r>
              <a:r>
                <a:rPr lang="en-GB" altLang="ar-EG" sz="24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)</a:t>
              </a:r>
              <a:endPara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686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2E43B16-C0D1-47C3-8FE8-A263A10C9F41}"/>
              </a:ext>
            </a:extLst>
          </p:cNvPr>
          <p:cNvSpPr txBox="1">
            <a:spLocks/>
          </p:cNvSpPr>
          <p:nvPr/>
        </p:nvSpPr>
        <p:spPr>
          <a:xfrm>
            <a:off x="195943" y="1695043"/>
            <a:ext cx="11688573" cy="45448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vert="horz" lIns="228600" tIns="228600" rIns="228600" bIns="0" rtlCol="0" anchor="ctr">
            <a:noAutofit/>
          </a:bodyPr>
          <a:lstStyle>
            <a:lvl1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</a:pPr>
            <a:endParaRPr lang="ar-SA" sz="3200" b="1" kern="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B18D90-C335-4622-9E2C-B55E3636FC08}"/>
              </a:ext>
            </a:extLst>
          </p:cNvPr>
          <p:cNvSpPr/>
          <p:nvPr/>
        </p:nvSpPr>
        <p:spPr>
          <a:xfrm>
            <a:off x="915739" y="1015955"/>
            <a:ext cx="10272501" cy="668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7">
            <a:extLst>
              <a:ext uri="{FF2B5EF4-FFF2-40B4-BE49-F238E27FC236}">
                <a16:creationId xmlns:a16="http://schemas.microsoft.com/office/drawing/2014/main" id="{2C9CC049-BBD5-4908-B04D-9CAD2043943C}"/>
              </a:ext>
            </a:extLst>
          </p:cNvPr>
          <p:cNvSpPr txBox="1"/>
          <p:nvPr/>
        </p:nvSpPr>
        <p:spPr>
          <a:xfrm>
            <a:off x="3294739" y="1058059"/>
            <a:ext cx="54784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en-GB" sz="3200" b="1" kern="0" dirty="0">
                <a:latin typeface="Sakkal Majalla" panose="02000000000000000000" pitchFamily="2" charset="-78"/>
                <a:cs typeface="Sakkal Majalla" panose="02000000000000000000" pitchFamily="2" charset="-78"/>
              </a:rPr>
              <a:t>Introduction </a:t>
            </a:r>
            <a:endParaRPr lang="en-GB" sz="3200" dirty="0"/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C35AE665-2019-408B-94CA-3FBE485C2465}"/>
              </a:ext>
            </a:extLst>
          </p:cNvPr>
          <p:cNvSpPr txBox="1"/>
          <p:nvPr/>
        </p:nvSpPr>
        <p:spPr>
          <a:xfrm>
            <a:off x="897719" y="2259306"/>
            <a:ext cx="10272501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GB" sz="2400" dirty="0"/>
              <a:t>Operating system (OS) is a </a:t>
            </a:r>
            <a:r>
              <a:rPr lang="en-GB" sz="2400" dirty="0">
                <a:solidFill>
                  <a:schemeClr val="accent2"/>
                </a:solidFill>
              </a:rPr>
              <a:t>layer of software </a:t>
            </a:r>
            <a:r>
              <a:rPr lang="en-GB" sz="2400" dirty="0"/>
              <a:t>which act as an intermediary between the computer and the user that provides a simple view of the computer through (</a:t>
            </a:r>
            <a:r>
              <a:rPr lang="ar-DZ" dirty="0"/>
              <a:t>نظام التشغيل (</a:t>
            </a:r>
            <a:r>
              <a:rPr lang="en-GB" dirty="0"/>
              <a:t>OS) </a:t>
            </a:r>
            <a:r>
              <a:rPr lang="ar-DZ" dirty="0"/>
              <a:t>هو طبقة من البرمجيات تعمل كوسيط بين الحاسوب والمستخدم يوفر رؤية بسيطة للحاسوب من خلال</a:t>
            </a:r>
            <a:r>
              <a:rPr lang="en-GB" sz="2400" dirty="0"/>
              <a:t>)</a:t>
            </a:r>
          </a:p>
          <a:p>
            <a:pPr algn="just"/>
            <a:endParaRPr lang="en-GB" sz="24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GB" sz="2400" dirty="0"/>
              <a:t>Abstraction: It hides all the different hardware and software complicated details from the user.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GB" sz="24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GB" sz="2400" dirty="0"/>
              <a:t>Arbitration: Allow different application to use the same hardware simultaneously by managing the recourse.</a:t>
            </a:r>
          </a:p>
        </p:txBody>
      </p:sp>
    </p:spTree>
    <p:extLst>
      <p:ext uri="{BB962C8B-B14F-4D97-AF65-F5344CB8AC3E}">
        <p14:creationId xmlns:p14="http://schemas.microsoft.com/office/powerpoint/2010/main" val="390539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35D70921-3B2E-4FF4-9EDA-D5CD70D8957D}"/>
              </a:ext>
            </a:extLst>
          </p:cNvPr>
          <p:cNvSpPr/>
          <p:nvPr/>
        </p:nvSpPr>
        <p:spPr>
          <a:xfrm>
            <a:off x="307484" y="985710"/>
            <a:ext cx="11577032" cy="524517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ctr"/>
            <a:endParaRPr lang="ar-SA" sz="2000" dirty="0">
              <a:solidFill>
                <a:schemeClr val="tx1"/>
              </a:solidFill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887D9A4B-0ED2-4FC7-BB79-8B2C85AFEFC4}"/>
              </a:ext>
            </a:extLst>
          </p:cNvPr>
          <p:cNvSpPr/>
          <p:nvPr/>
        </p:nvSpPr>
        <p:spPr>
          <a:xfrm>
            <a:off x="1212976" y="627118"/>
            <a:ext cx="3174631" cy="7171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id="{65323036-4F49-4A71-94B8-A739A9588E7F}"/>
              </a:ext>
            </a:extLst>
          </p:cNvPr>
          <p:cNvSpPr txBox="1">
            <a:spLocks/>
          </p:cNvSpPr>
          <p:nvPr/>
        </p:nvSpPr>
        <p:spPr>
          <a:xfrm>
            <a:off x="1473094" y="723077"/>
            <a:ext cx="2654393" cy="525265"/>
          </a:xfrm>
          <a:prstGeom prst="rect">
            <a:avLst/>
          </a:prstGeom>
        </p:spPr>
        <p:txBody>
          <a:bodyPr vert="horz" lIns="91440" tIns="45720" rIns="91440" bIns="45720" rtlCol="1" anchor="b">
            <a:normAutofit lnSpcReduction="100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Example of OS</a:t>
            </a:r>
            <a:endParaRPr lang="ar-SA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مربع نص 2">
            <a:extLst>
              <a:ext uri="{FF2B5EF4-FFF2-40B4-BE49-F238E27FC236}">
                <a16:creationId xmlns:a16="http://schemas.microsoft.com/office/drawing/2014/main" id="{A538DADE-5A78-BEFF-8B3C-90FE600B0F3F}"/>
              </a:ext>
            </a:extLst>
          </p:cNvPr>
          <p:cNvSpPr txBox="1"/>
          <p:nvPr/>
        </p:nvSpPr>
        <p:spPr>
          <a:xfrm>
            <a:off x="307484" y="1510975"/>
            <a:ext cx="1117150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1"/>
            <a:endParaRPr lang="en-GB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1"/>
            <a:endParaRPr lang="en-GB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1"/>
            <a:endParaRPr lang="en-GB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84B650BF-2405-7AE8-C1D6-4A1731BFE9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13494"/>
          <a:stretch/>
        </p:blipFill>
        <p:spPr>
          <a:xfrm>
            <a:off x="2878350" y="2574699"/>
            <a:ext cx="4944896" cy="1057689"/>
          </a:xfrm>
          <a:prstGeom prst="rect">
            <a:avLst/>
          </a:prstGeom>
        </p:spPr>
      </p:pic>
      <p:pic>
        <p:nvPicPr>
          <p:cNvPr id="18" name="Picture 17" descr="Logo, company name&#10;&#10;Description automatically generated with medium confidence">
            <a:extLst>
              <a:ext uri="{FF2B5EF4-FFF2-40B4-BE49-F238E27FC236}">
                <a16:creationId xmlns:a16="http://schemas.microsoft.com/office/drawing/2014/main" id="{63C23248-D982-5A10-22A5-A1EF7109CAE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4377" t="5093" r="21635"/>
          <a:stretch/>
        </p:blipFill>
        <p:spPr>
          <a:xfrm>
            <a:off x="617752" y="2368502"/>
            <a:ext cx="1508453" cy="2651733"/>
          </a:xfrm>
          <a:prstGeom prst="rect">
            <a:avLst/>
          </a:prstGeom>
        </p:spPr>
      </p:pic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725FDC74-38E3-A22B-9938-3350DA7ED48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l="8524" t="5782" r="7583" b="5748"/>
          <a:stretch/>
        </p:blipFill>
        <p:spPr>
          <a:xfrm>
            <a:off x="2288388" y="3694369"/>
            <a:ext cx="2694214" cy="2471845"/>
          </a:xfrm>
          <a:prstGeom prst="rect">
            <a:avLst/>
          </a:prstGeom>
        </p:spPr>
      </p:pic>
      <p:pic>
        <p:nvPicPr>
          <p:cNvPr id="23" name="Picture 22" descr="A picture containing logo&#10;&#10;Description automatically generated">
            <a:extLst>
              <a:ext uri="{FF2B5EF4-FFF2-40B4-BE49-F238E27FC236}">
                <a16:creationId xmlns:a16="http://schemas.microsoft.com/office/drawing/2014/main" id="{45893D26-A329-3F7C-CF06-61D8E53F28F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6697" t="20900" r="18662" b="23262"/>
          <a:stretch/>
        </p:blipFill>
        <p:spPr>
          <a:xfrm>
            <a:off x="8317986" y="4669986"/>
            <a:ext cx="2844800" cy="1380247"/>
          </a:xfrm>
          <a:prstGeom prst="rect">
            <a:avLst/>
          </a:prstGeom>
        </p:spPr>
      </p:pic>
      <p:pic>
        <p:nvPicPr>
          <p:cNvPr id="25" name="Picture 24" descr="A picture containing pool ball&#10;&#10;Description automatically generated">
            <a:extLst>
              <a:ext uri="{FF2B5EF4-FFF2-40B4-BE49-F238E27FC236}">
                <a16:creationId xmlns:a16="http://schemas.microsoft.com/office/drawing/2014/main" id="{A521358C-8F59-3303-E730-4F359980A65D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837473B0-CC2E-450A-ABE3-18F120FF3D39}">
                <a1611:picAttrSrcUrl xmlns:a1611="http://schemas.microsoft.com/office/drawing/2016/11/main" r:id="rId9"/>
              </a:ext>
            </a:extLst>
          </a:blip>
          <a:srcRect l="21044" t="11557" r="24470" b="19102"/>
          <a:stretch/>
        </p:blipFill>
        <p:spPr>
          <a:xfrm>
            <a:off x="6987739" y="985709"/>
            <a:ext cx="2152408" cy="1937986"/>
          </a:xfrm>
          <a:prstGeom prst="rect">
            <a:avLst/>
          </a:prstGeom>
        </p:spPr>
      </p:pic>
      <p:pic>
        <p:nvPicPr>
          <p:cNvPr id="28" name="Picture 2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30B9CE4-DB50-BB9A-E675-ABA041068BB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5459799" y="3501474"/>
            <a:ext cx="2040488" cy="2706001"/>
          </a:xfrm>
          <a:prstGeom prst="rect">
            <a:avLst/>
          </a:prstGeom>
        </p:spPr>
      </p:pic>
      <p:pic>
        <p:nvPicPr>
          <p:cNvPr id="13" name="Picture 12" descr="Shape&#10;&#10;Description automatically generated with medium confidence">
            <a:extLst>
              <a:ext uri="{FF2B5EF4-FFF2-40B4-BE49-F238E27FC236}">
                <a16:creationId xmlns:a16="http://schemas.microsoft.com/office/drawing/2014/main" id="{0434CDDF-007D-F46E-FD4F-83050BA68BE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837473B0-CC2E-450A-ABE3-18F120FF3D39}">
                <a1611:picAttrSrcUrl xmlns:a1611="http://schemas.microsoft.com/office/drawing/2016/11/main" r:id="rId13"/>
              </a:ext>
            </a:extLst>
          </a:blip>
          <a:stretch>
            <a:fillRect/>
          </a:stretch>
        </p:blipFill>
        <p:spPr>
          <a:xfrm>
            <a:off x="1473094" y="1448171"/>
            <a:ext cx="4762500" cy="7239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EB2B605E-B84F-48BA-8263-3E5CC4CF285A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837473B0-CC2E-450A-ABE3-18F120FF3D39}">
                <a1611:picAttrSrcUrl xmlns:a1611="http://schemas.microsoft.com/office/drawing/2016/11/main" r:id="rId15"/>
              </a:ext>
            </a:extLst>
          </a:blip>
          <a:srcRect/>
          <a:stretch/>
        </p:blipFill>
        <p:spPr>
          <a:xfrm>
            <a:off x="9642129" y="1448171"/>
            <a:ext cx="2252317" cy="1952008"/>
          </a:xfrm>
          <a:prstGeom prst="rect">
            <a:avLst/>
          </a:prstGeom>
        </p:spPr>
      </p:pic>
      <p:pic>
        <p:nvPicPr>
          <p:cNvPr id="34" name="Picture 33" descr="Icon&#10;&#10;Description automatically generated">
            <a:extLst>
              <a:ext uri="{FF2B5EF4-FFF2-40B4-BE49-F238E27FC236}">
                <a16:creationId xmlns:a16="http://schemas.microsoft.com/office/drawing/2014/main" id="{12165DD4-D7AF-539E-FA34-2B60CB6DA61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837473B0-CC2E-450A-ABE3-18F120FF3D39}">
                <a1611:picAttrSrcUrl xmlns:a1611="http://schemas.microsoft.com/office/drawing/2016/11/main" r:id="rId17"/>
              </a:ext>
            </a:extLst>
          </a:blip>
          <a:stretch>
            <a:fillRect/>
          </a:stretch>
        </p:blipFill>
        <p:spPr>
          <a:xfrm>
            <a:off x="7838721" y="2586676"/>
            <a:ext cx="2506540" cy="234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29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>
            <a:extLst>
              <a:ext uri="{FF2B5EF4-FFF2-40B4-BE49-F238E27FC236}">
                <a16:creationId xmlns:a16="http://schemas.microsoft.com/office/drawing/2014/main" id="{E50B9432-7F8D-4D22-A07E-EAB371B88851}"/>
              </a:ext>
            </a:extLst>
          </p:cNvPr>
          <p:cNvSpPr/>
          <p:nvPr/>
        </p:nvSpPr>
        <p:spPr>
          <a:xfrm>
            <a:off x="4885251" y="385630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ar-SA" sz="3200" dirty="0"/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28986B12-C00B-4942-82D8-17B110057EAD}"/>
              </a:ext>
            </a:extLst>
          </p:cNvPr>
          <p:cNvSpPr/>
          <p:nvPr/>
        </p:nvSpPr>
        <p:spPr>
          <a:xfrm rot="5400000">
            <a:off x="7021094" y="660029"/>
            <a:ext cx="914522" cy="23173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43B1539A-34E5-47AB-A180-49DBCC1899C6}"/>
              </a:ext>
            </a:extLst>
          </p:cNvPr>
          <p:cNvSpPr/>
          <p:nvPr/>
        </p:nvSpPr>
        <p:spPr>
          <a:xfrm rot="5400000">
            <a:off x="4315212" y="638535"/>
            <a:ext cx="914522" cy="23173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74DBF391-64FD-4432-86FF-916706AEC85B}"/>
              </a:ext>
            </a:extLst>
          </p:cNvPr>
          <p:cNvSpPr/>
          <p:nvPr/>
        </p:nvSpPr>
        <p:spPr>
          <a:xfrm rot="5400000">
            <a:off x="1609328" y="638534"/>
            <a:ext cx="914524" cy="23173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220547EE-AC6B-43F1-99E6-49FF071A6AE2}"/>
              </a:ext>
            </a:extLst>
          </p:cNvPr>
          <p:cNvSpPr/>
          <p:nvPr/>
        </p:nvSpPr>
        <p:spPr>
          <a:xfrm>
            <a:off x="6260851" y="2528342"/>
            <a:ext cx="2376181" cy="3480571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285750" indent="-28575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ar-SA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8661D1C8-9688-4642-8F42-393947084257}"/>
              </a:ext>
            </a:extLst>
          </p:cNvPr>
          <p:cNvSpPr/>
          <p:nvPr/>
        </p:nvSpPr>
        <p:spPr>
          <a:xfrm rot="5400000">
            <a:off x="6991681" y="531640"/>
            <a:ext cx="914522" cy="237618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algn="ctr"/>
            <a:r>
              <a:rPr lang="en-US" sz="3200" b="1" kern="0" dirty="0">
                <a:solidFill>
                  <a:srgbClr val="FFFFFF"/>
                </a:solidFill>
                <a:latin typeface="Sakkal Majalla" panose="02000000000000000000" pitchFamily="2" charset="-78"/>
                <a:ea typeface="SimSun" pitchFamily="2" charset="-122"/>
                <a:cs typeface="Sakkal Majalla" panose="02000000000000000000" pitchFamily="2" charset="-78"/>
              </a:rPr>
              <a:t>Operating system</a:t>
            </a:r>
            <a:endParaRPr lang="ar-SA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60F05D0D-776D-4EDC-A455-20AAE4C28B2A}"/>
              </a:ext>
            </a:extLst>
          </p:cNvPr>
          <p:cNvSpPr/>
          <p:nvPr/>
        </p:nvSpPr>
        <p:spPr>
          <a:xfrm>
            <a:off x="3554969" y="2506848"/>
            <a:ext cx="2376181" cy="3480571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3B75DFC8-8788-46E2-B0B7-C25A9A7974EA}"/>
              </a:ext>
            </a:extLst>
          </p:cNvPr>
          <p:cNvSpPr/>
          <p:nvPr/>
        </p:nvSpPr>
        <p:spPr>
          <a:xfrm rot="5400000">
            <a:off x="4285799" y="510146"/>
            <a:ext cx="914522" cy="237618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algn="ctr"/>
            <a:r>
              <a:rPr lang="en-US" sz="3200" b="1" kern="0" dirty="0">
                <a:solidFill>
                  <a:srgbClr val="FFFFFF"/>
                </a:solidFill>
                <a:latin typeface="Sakkal Majalla" panose="02000000000000000000" pitchFamily="2" charset="-78"/>
                <a:ea typeface="SimSun" pitchFamily="2" charset="-122"/>
                <a:cs typeface="Sakkal Majalla" panose="02000000000000000000" pitchFamily="2" charset="-78"/>
              </a:rPr>
              <a:t>Software</a:t>
            </a:r>
            <a:endParaRPr lang="ar-EG" sz="3200" b="1" kern="0" dirty="0">
              <a:solidFill>
                <a:srgbClr val="FFFFFF"/>
              </a:solidFill>
              <a:latin typeface="Sakkal Majalla" panose="02000000000000000000" pitchFamily="2" charset="-78"/>
              <a:ea typeface="SimSun" pitchFamily="2" charset="-122"/>
              <a:cs typeface="Sakkal Majalla" panose="02000000000000000000" pitchFamily="2" charset="-78"/>
            </a:endParaRP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6CA03D6B-6D8D-4DF2-8668-064DD584B28E}"/>
              </a:ext>
            </a:extLst>
          </p:cNvPr>
          <p:cNvSpPr/>
          <p:nvPr/>
        </p:nvSpPr>
        <p:spPr>
          <a:xfrm>
            <a:off x="849086" y="2506848"/>
            <a:ext cx="2376181" cy="3480571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2445B9DA-6AC5-405F-BAED-61CCE8ADD3E8}"/>
              </a:ext>
            </a:extLst>
          </p:cNvPr>
          <p:cNvSpPr/>
          <p:nvPr/>
        </p:nvSpPr>
        <p:spPr>
          <a:xfrm rot="5400000">
            <a:off x="1579914" y="510146"/>
            <a:ext cx="914523" cy="237618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algn="ctr"/>
            <a:r>
              <a:rPr lang="en-US" sz="3200" b="1" kern="0" dirty="0">
                <a:solidFill>
                  <a:srgbClr val="FFFFFF"/>
                </a:solidFill>
                <a:latin typeface="Sakkal Majalla" panose="02000000000000000000" pitchFamily="2" charset="-78"/>
                <a:ea typeface="SimSun" pitchFamily="2" charset="-122"/>
                <a:cs typeface="Sakkal Majalla" panose="02000000000000000000" pitchFamily="2" charset="-78"/>
              </a:rPr>
              <a:t>User</a:t>
            </a:r>
            <a:endParaRPr lang="ar-EG" sz="3200" b="1" kern="0" dirty="0">
              <a:solidFill>
                <a:srgbClr val="FFFFFF"/>
              </a:solidFill>
              <a:latin typeface="Sakkal Majalla" panose="02000000000000000000" pitchFamily="2" charset="-78"/>
              <a:ea typeface="SimSun" pitchFamily="2" charset="-122"/>
              <a:cs typeface="Sakkal Majalla" panose="02000000000000000000" pitchFamily="2" charset="-78"/>
            </a:endParaRP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AEE2BF7D-6E28-42ED-9E3A-36BA1E1FEEEE}"/>
              </a:ext>
            </a:extLst>
          </p:cNvPr>
          <p:cNvSpPr txBox="1"/>
          <p:nvPr/>
        </p:nvSpPr>
        <p:spPr>
          <a:xfrm>
            <a:off x="6333936" y="2632025"/>
            <a:ext cx="2303096" cy="28161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Managing resources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Control program execution.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Kernel </a:t>
            </a:r>
            <a:endParaRPr lang="ar-SA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D3EA33EB-3644-4A25-B411-8094F216B7D7}"/>
              </a:ext>
            </a:extLst>
          </p:cNvPr>
          <p:cNvSpPr txBox="1"/>
          <p:nvPr/>
        </p:nvSpPr>
        <p:spPr>
          <a:xfrm>
            <a:off x="3640077" y="2610531"/>
            <a:ext cx="2232248" cy="28161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System software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Application software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ar-SA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8856EC02-97A2-4891-8BED-9A6E1055E118}"/>
              </a:ext>
            </a:extLst>
          </p:cNvPr>
          <p:cNvSpPr txBox="1"/>
          <p:nvPr/>
        </p:nvSpPr>
        <p:spPr>
          <a:xfrm>
            <a:off x="925324" y="2632025"/>
            <a:ext cx="2232248" cy="11541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People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Machine</a:t>
            </a:r>
          </a:p>
        </p:txBody>
      </p:sp>
      <p:sp>
        <p:nvSpPr>
          <p:cNvPr id="2" name="مستطيل 7">
            <a:extLst>
              <a:ext uri="{FF2B5EF4-FFF2-40B4-BE49-F238E27FC236}">
                <a16:creationId xmlns:a16="http://schemas.microsoft.com/office/drawing/2014/main" id="{2865A3FB-8AD3-1622-343F-B56937F75556}"/>
              </a:ext>
            </a:extLst>
          </p:cNvPr>
          <p:cNvSpPr/>
          <p:nvPr/>
        </p:nvSpPr>
        <p:spPr>
          <a:xfrm rot="5400000">
            <a:off x="9726975" y="660029"/>
            <a:ext cx="914522" cy="23173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11">
            <a:extLst>
              <a:ext uri="{FF2B5EF4-FFF2-40B4-BE49-F238E27FC236}">
                <a16:creationId xmlns:a16="http://schemas.microsoft.com/office/drawing/2014/main" id="{9E19B67F-247D-9DBC-4C8E-7D0923740116}"/>
              </a:ext>
            </a:extLst>
          </p:cNvPr>
          <p:cNvSpPr/>
          <p:nvPr/>
        </p:nvSpPr>
        <p:spPr>
          <a:xfrm>
            <a:off x="9025558" y="2528342"/>
            <a:ext cx="2317355" cy="3480571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ستطيل 12">
            <a:extLst>
              <a:ext uri="{FF2B5EF4-FFF2-40B4-BE49-F238E27FC236}">
                <a16:creationId xmlns:a16="http://schemas.microsoft.com/office/drawing/2014/main" id="{A0EB462A-FADA-2F11-9636-E41C1EFD2C88}"/>
              </a:ext>
            </a:extLst>
          </p:cNvPr>
          <p:cNvSpPr/>
          <p:nvPr/>
        </p:nvSpPr>
        <p:spPr>
          <a:xfrm rot="5400000">
            <a:off x="9697562" y="531640"/>
            <a:ext cx="914522" cy="237618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algn="ctr"/>
            <a:r>
              <a:rPr lang="en-US" sz="3200" b="1" kern="0" dirty="0">
                <a:solidFill>
                  <a:srgbClr val="FFFFFF"/>
                </a:solidFill>
                <a:latin typeface="Sakkal Majalla" panose="02000000000000000000" pitchFamily="2" charset="-78"/>
                <a:ea typeface="SimSun" pitchFamily="2" charset="-122"/>
                <a:cs typeface="Sakkal Majalla" panose="02000000000000000000" pitchFamily="2" charset="-78"/>
              </a:rPr>
              <a:t>Hardware</a:t>
            </a:r>
            <a:endParaRPr lang="ar-EG" sz="3200" b="1" kern="0" dirty="0">
              <a:solidFill>
                <a:srgbClr val="FFFFFF"/>
              </a:solidFill>
              <a:latin typeface="Sakkal Majalla" panose="02000000000000000000" pitchFamily="2" charset="-78"/>
              <a:ea typeface="SimSun" pitchFamily="2" charset="-122"/>
              <a:cs typeface="Sakkal Majalla" panose="02000000000000000000" pitchFamily="2" charset="-78"/>
            </a:endParaRPr>
          </a:p>
        </p:txBody>
      </p:sp>
      <p:sp>
        <p:nvSpPr>
          <p:cNvPr id="20" name="مربع نص 16">
            <a:extLst>
              <a:ext uri="{FF2B5EF4-FFF2-40B4-BE49-F238E27FC236}">
                <a16:creationId xmlns:a16="http://schemas.microsoft.com/office/drawing/2014/main" id="{BE4BBD40-FF3F-6697-4F6D-8C359D00EA70}"/>
              </a:ext>
            </a:extLst>
          </p:cNvPr>
          <p:cNvSpPr txBox="1"/>
          <p:nvPr/>
        </p:nvSpPr>
        <p:spPr>
          <a:xfrm>
            <a:off x="9051840" y="2632025"/>
            <a:ext cx="2232248" cy="17081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CPU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Memory 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I/O devices</a:t>
            </a:r>
            <a:endParaRPr lang="ar-SA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5262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35D70921-3B2E-4FF4-9EDA-D5CD70D8957D}"/>
              </a:ext>
            </a:extLst>
          </p:cNvPr>
          <p:cNvSpPr/>
          <p:nvPr/>
        </p:nvSpPr>
        <p:spPr>
          <a:xfrm>
            <a:off x="307484" y="985710"/>
            <a:ext cx="11577032" cy="524517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ctr"/>
            <a:endParaRPr lang="ar-SA" sz="2000" dirty="0">
              <a:solidFill>
                <a:schemeClr val="tx1"/>
              </a:solidFill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887D9A4B-0ED2-4FC7-BB79-8B2C85AFEFC4}"/>
              </a:ext>
            </a:extLst>
          </p:cNvPr>
          <p:cNvSpPr/>
          <p:nvPr/>
        </p:nvSpPr>
        <p:spPr>
          <a:xfrm>
            <a:off x="1212976" y="627118"/>
            <a:ext cx="3174631" cy="7171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id="{65323036-4F49-4A71-94B8-A739A9588E7F}"/>
              </a:ext>
            </a:extLst>
          </p:cNvPr>
          <p:cNvSpPr txBox="1">
            <a:spLocks/>
          </p:cNvSpPr>
          <p:nvPr/>
        </p:nvSpPr>
        <p:spPr>
          <a:xfrm>
            <a:off x="1473094" y="723077"/>
            <a:ext cx="2654393" cy="525265"/>
          </a:xfrm>
          <a:prstGeom prst="rect">
            <a:avLst/>
          </a:prstGeom>
        </p:spPr>
        <p:txBody>
          <a:bodyPr vert="horz" lIns="91440" tIns="45720" rIns="91440" bIns="45720" rtlCol="1" anchor="b">
            <a:normAutofit lnSpcReduction="100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Intro.</a:t>
            </a:r>
            <a:endParaRPr lang="ar-SA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مربع نص 2">
            <a:extLst>
              <a:ext uri="{FF2B5EF4-FFF2-40B4-BE49-F238E27FC236}">
                <a16:creationId xmlns:a16="http://schemas.microsoft.com/office/drawing/2014/main" id="{A538DADE-5A78-BEFF-8B3C-90FE600B0F3F}"/>
              </a:ext>
            </a:extLst>
          </p:cNvPr>
          <p:cNvSpPr txBox="1"/>
          <p:nvPr/>
        </p:nvSpPr>
        <p:spPr>
          <a:xfrm>
            <a:off x="307484" y="2054023"/>
            <a:ext cx="11171502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1"/>
            <a:r>
              <a:rPr lang="en-GB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Computer can be divided into four components: (</a:t>
            </a:r>
            <a:r>
              <a:rPr lang="ar-DZ" dirty="0"/>
              <a:t>الحاسوب يمكن تقسيمه إلى أربعة مكونات:</a:t>
            </a:r>
            <a:r>
              <a:rPr lang="en-GB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</a:p>
          <a:p>
            <a:pPr marL="812800" lvl="1" indent="-355600" algn="just">
              <a:buFont typeface="Wingdings" panose="05000000000000000000" pitchFamily="2" charset="2"/>
              <a:buChar char="Ø"/>
            </a:pPr>
            <a:r>
              <a:rPr lang="en-US" altLang="ar-EG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User: </a:t>
            </a:r>
            <a:r>
              <a:rPr lang="en-US" altLang="ar-EG" sz="28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can be a person or a machine. (</a:t>
            </a:r>
            <a:r>
              <a:rPr lang="ar-DZ" dirty="0"/>
              <a:t>المستخدم: يمكن أن يكون شخصًا أو جهازًا.</a:t>
            </a:r>
            <a:r>
              <a:rPr lang="en-US" altLang="ar-EG" sz="28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</a:p>
          <a:p>
            <a:pPr marL="812800" lvl="1" indent="-355600" algn="just">
              <a:buFont typeface="Wingdings" panose="05000000000000000000" pitchFamily="2" charset="2"/>
              <a:buChar char="Ø"/>
            </a:pPr>
            <a:r>
              <a:rPr lang="en-GB" altLang="ar-EG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Software: </a:t>
            </a:r>
            <a:r>
              <a:rPr lang="en-GB" altLang="ar-EG" sz="28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which includes  (</a:t>
            </a:r>
            <a:r>
              <a:rPr lang="ar-DZ" dirty="0"/>
              <a:t>البرمجيات.</a:t>
            </a:r>
            <a:r>
              <a:rPr lang="en-GB" altLang="ar-EG" sz="28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</a:p>
          <a:p>
            <a:pPr marL="1270000" lvl="2" indent="-355600" algn="just">
              <a:buFont typeface="Wingdings" panose="05000000000000000000" pitchFamily="2" charset="2"/>
              <a:buChar char="Ø"/>
            </a:pPr>
            <a:r>
              <a:rPr lang="en-GB" altLang="ar-EG" sz="28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Application software. (</a:t>
            </a:r>
            <a:r>
              <a:rPr lang="ar-DZ" dirty="0"/>
              <a:t>برمجيات التطبيق.</a:t>
            </a:r>
            <a:r>
              <a:rPr lang="en-GB" altLang="ar-EG" sz="28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</a:p>
          <a:p>
            <a:pPr marL="1270000" lvl="2" indent="-355600" algn="just">
              <a:buFont typeface="Wingdings" panose="05000000000000000000" pitchFamily="2" charset="2"/>
              <a:buChar char="Ø"/>
            </a:pPr>
            <a:r>
              <a:rPr lang="en-GB" altLang="ar-EG" sz="28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System software. (</a:t>
            </a:r>
            <a:r>
              <a:rPr lang="ar-DZ" dirty="0"/>
              <a:t>برمجيات النظام</a:t>
            </a:r>
            <a:r>
              <a:rPr lang="en-GB" altLang="ar-EG" sz="28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</a:p>
          <a:p>
            <a:pPr marL="812800" lvl="1" indent="-355600" algn="just">
              <a:buFont typeface="Wingdings" panose="05000000000000000000" pitchFamily="2" charset="2"/>
              <a:buChar char="Ø"/>
            </a:pPr>
            <a:r>
              <a:rPr lang="en-GB" altLang="ar-EG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Operating system: </a:t>
            </a:r>
            <a:r>
              <a:rPr lang="en-GB" altLang="ar-EG" sz="28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Manages the computer resources and user program execution. (</a:t>
            </a:r>
            <a:r>
              <a:rPr lang="ar-DZ" dirty="0"/>
              <a:t>نظام التشغيل: يدير موارد الحاسوب وتنفيذ برامج المستخدم</a:t>
            </a:r>
            <a:r>
              <a:rPr lang="en-GB" altLang="ar-EG" sz="28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</a:p>
          <a:p>
            <a:pPr marL="812800" lvl="1" indent="-355600" algn="just">
              <a:buFont typeface="Wingdings" panose="05000000000000000000" pitchFamily="2" charset="2"/>
              <a:buChar char="Ø"/>
            </a:pPr>
            <a:r>
              <a:rPr lang="en-US" altLang="ar-EG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Hardware:</a:t>
            </a:r>
            <a:r>
              <a:rPr lang="en-US" altLang="ar-EG" sz="28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The lowest level of the hierarchy and the most crucial part of the computer.</a:t>
            </a:r>
          </a:p>
        </p:txBody>
      </p:sp>
    </p:spTree>
    <p:extLst>
      <p:ext uri="{BB962C8B-B14F-4D97-AF65-F5344CB8AC3E}">
        <p14:creationId xmlns:p14="http://schemas.microsoft.com/office/powerpoint/2010/main" val="2735302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2E43B16-C0D1-47C3-8FE8-A263A10C9F41}"/>
              </a:ext>
            </a:extLst>
          </p:cNvPr>
          <p:cNvSpPr txBox="1">
            <a:spLocks/>
          </p:cNvSpPr>
          <p:nvPr/>
        </p:nvSpPr>
        <p:spPr>
          <a:xfrm>
            <a:off x="202558" y="1692749"/>
            <a:ext cx="11688573" cy="45448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vert="horz" lIns="228600" tIns="228600" rIns="228600" bIns="0" rtlCol="0" anchor="ctr">
            <a:noAutofit/>
          </a:bodyPr>
          <a:lstStyle>
            <a:lvl1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</a:pPr>
            <a:endParaRPr lang="ar-SA" sz="3200" b="1" kern="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B18D90-C335-4622-9E2C-B55E3636FC08}"/>
              </a:ext>
            </a:extLst>
          </p:cNvPr>
          <p:cNvSpPr/>
          <p:nvPr/>
        </p:nvSpPr>
        <p:spPr>
          <a:xfrm>
            <a:off x="915739" y="1015955"/>
            <a:ext cx="10272501" cy="668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7">
            <a:extLst>
              <a:ext uri="{FF2B5EF4-FFF2-40B4-BE49-F238E27FC236}">
                <a16:creationId xmlns:a16="http://schemas.microsoft.com/office/drawing/2014/main" id="{2C9CC049-BBD5-4908-B04D-9CAD2043943C}"/>
              </a:ext>
            </a:extLst>
          </p:cNvPr>
          <p:cNvSpPr txBox="1"/>
          <p:nvPr/>
        </p:nvSpPr>
        <p:spPr>
          <a:xfrm>
            <a:off x="3294739" y="1058059"/>
            <a:ext cx="54784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en-US" sz="3200" b="1" kern="0" dirty="0">
                <a:latin typeface="Sakkal Majalla" panose="02000000000000000000" pitchFamily="2" charset="-78"/>
                <a:cs typeface="Sakkal Majalla" panose="02000000000000000000" pitchFamily="2" charset="-78"/>
              </a:rPr>
              <a:t>Computer System Components</a:t>
            </a:r>
            <a:endParaRPr lang="en-GB" sz="3200" dirty="0"/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C35AE665-2019-408B-94CA-3FBE485C2465}"/>
              </a:ext>
            </a:extLst>
          </p:cNvPr>
          <p:cNvSpPr txBox="1"/>
          <p:nvPr/>
        </p:nvSpPr>
        <p:spPr>
          <a:xfrm>
            <a:off x="611906" y="3765459"/>
            <a:ext cx="10272501" cy="5797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--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2E5C1A8-9D35-1846-565F-EFFD8DFEDB80}"/>
              </a:ext>
            </a:extLst>
          </p:cNvPr>
          <p:cNvGrpSpPr/>
          <p:nvPr/>
        </p:nvGrpSpPr>
        <p:grpSpPr>
          <a:xfrm>
            <a:off x="2422071" y="1844241"/>
            <a:ext cx="7347857" cy="796144"/>
            <a:chOff x="2857500" y="1865413"/>
            <a:chExt cx="7347857" cy="79614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A7B112B-ADE8-AA74-C5A6-0CE1D27D7774}"/>
                </a:ext>
              </a:extLst>
            </p:cNvPr>
            <p:cNvSpPr>
              <a:spLocks/>
            </p:cNvSpPr>
            <p:nvPr/>
          </p:nvSpPr>
          <p:spPr>
            <a:xfrm>
              <a:off x="2857500" y="1865413"/>
              <a:ext cx="7347857" cy="7961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				…        </a:t>
              </a:r>
              <a:r>
                <a:rPr lang="en-GB" sz="3200" dirty="0">
                  <a:solidFill>
                    <a:schemeClr val="tx1"/>
                  </a:solidFill>
                </a:rPr>
                <a:t>. . . .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2930AECE-039B-D84A-C3E7-5253FE16F3DD}"/>
                </a:ext>
              </a:extLst>
            </p:cNvPr>
            <p:cNvSpPr>
              <a:spLocks/>
            </p:cNvSpPr>
            <p:nvPr/>
          </p:nvSpPr>
          <p:spPr>
            <a:xfrm>
              <a:off x="3138529" y="1927679"/>
              <a:ext cx="959753" cy="579710"/>
            </a:xfrm>
            <a:prstGeom prst="roundRect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User 1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24F9C7A8-5581-E9A7-EBBC-ADA5BF1042B4}"/>
                </a:ext>
              </a:extLst>
            </p:cNvPr>
            <p:cNvSpPr>
              <a:spLocks/>
            </p:cNvSpPr>
            <p:nvPr/>
          </p:nvSpPr>
          <p:spPr>
            <a:xfrm>
              <a:off x="4661202" y="1933122"/>
              <a:ext cx="959753" cy="579710"/>
            </a:xfrm>
            <a:prstGeom prst="roundRect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User 2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6403EB4D-D707-0A2B-308B-0FE8BF237FD0}"/>
                </a:ext>
              </a:extLst>
            </p:cNvPr>
            <p:cNvSpPr>
              <a:spLocks/>
            </p:cNvSpPr>
            <p:nvPr/>
          </p:nvSpPr>
          <p:spPr>
            <a:xfrm>
              <a:off x="6237325" y="1927679"/>
              <a:ext cx="959753" cy="579710"/>
            </a:xfrm>
            <a:prstGeom prst="roundRect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User 3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650680E4-2762-E8D5-563D-85CC5CF48BCB}"/>
                </a:ext>
              </a:extLst>
            </p:cNvPr>
            <p:cNvSpPr>
              <a:spLocks/>
            </p:cNvSpPr>
            <p:nvPr/>
          </p:nvSpPr>
          <p:spPr>
            <a:xfrm>
              <a:off x="8512965" y="1927679"/>
              <a:ext cx="959753" cy="579710"/>
            </a:xfrm>
            <a:prstGeom prst="roundRect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User </a:t>
              </a: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4CCC608C-76EF-6FCA-E06C-0E0FCF9ADF86}"/>
              </a:ext>
            </a:extLst>
          </p:cNvPr>
          <p:cNvSpPr/>
          <p:nvPr/>
        </p:nvSpPr>
        <p:spPr>
          <a:xfrm>
            <a:off x="2703100" y="3107870"/>
            <a:ext cx="6334189" cy="195723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- - - - - - - - - - - - - - - - - - - Software - - - - - - - - - - - - - - - - - - -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43040F-9B04-0B3D-16D6-7C8B840440C9}"/>
              </a:ext>
            </a:extLst>
          </p:cNvPr>
          <p:cNvSpPr/>
          <p:nvPr/>
        </p:nvSpPr>
        <p:spPr>
          <a:xfrm>
            <a:off x="2703100" y="5541842"/>
            <a:ext cx="6334189" cy="57971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Computer Hardware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6966913-26AE-130C-5D61-6E3E1259798B}"/>
              </a:ext>
            </a:extLst>
          </p:cNvPr>
          <p:cNvSpPr/>
          <p:nvPr/>
        </p:nvSpPr>
        <p:spPr>
          <a:xfrm>
            <a:off x="3556717" y="4312525"/>
            <a:ext cx="4490357" cy="57971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/>
              <a:t>Operating system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F4935FD3-CCB5-63AF-CDFF-B3C01547F4CA}"/>
              </a:ext>
            </a:extLst>
          </p:cNvPr>
          <p:cNvSpPr/>
          <p:nvPr/>
        </p:nvSpPr>
        <p:spPr>
          <a:xfrm>
            <a:off x="3040396" y="3285500"/>
            <a:ext cx="2593615" cy="57971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Application Software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663B23D-13EA-ECDB-5289-73799FCBB39E}"/>
              </a:ext>
            </a:extLst>
          </p:cNvPr>
          <p:cNvSpPr/>
          <p:nvPr/>
        </p:nvSpPr>
        <p:spPr>
          <a:xfrm>
            <a:off x="6135362" y="3285500"/>
            <a:ext cx="2593617" cy="57971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System Software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E0F5D71-3962-BD07-4B9C-4AA840E34C70}"/>
              </a:ext>
            </a:extLst>
          </p:cNvPr>
          <p:cNvCxnSpPr>
            <a:stCxn id="2" idx="2"/>
          </p:cNvCxnSpPr>
          <p:nvPr/>
        </p:nvCxnSpPr>
        <p:spPr>
          <a:xfrm flipH="1">
            <a:off x="3182976" y="2486217"/>
            <a:ext cx="1" cy="621653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E5A6A1B-A30B-5B53-65A3-E036D175D762}"/>
              </a:ext>
            </a:extLst>
          </p:cNvPr>
          <p:cNvCxnSpPr/>
          <p:nvPr/>
        </p:nvCxnSpPr>
        <p:spPr>
          <a:xfrm flipH="1">
            <a:off x="8572500" y="2487456"/>
            <a:ext cx="1" cy="621653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6ECD1FB-AD4B-D825-5169-2F6C5291DEF2}"/>
              </a:ext>
            </a:extLst>
          </p:cNvPr>
          <p:cNvCxnSpPr/>
          <p:nvPr/>
        </p:nvCxnSpPr>
        <p:spPr>
          <a:xfrm flipH="1">
            <a:off x="6281772" y="2496640"/>
            <a:ext cx="1" cy="621653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3F05CEF-8541-3A19-6A0B-A876864B52D3}"/>
              </a:ext>
            </a:extLst>
          </p:cNvPr>
          <p:cNvCxnSpPr/>
          <p:nvPr/>
        </p:nvCxnSpPr>
        <p:spPr>
          <a:xfrm flipH="1">
            <a:off x="4707859" y="2488975"/>
            <a:ext cx="1" cy="621653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B701986-30CA-4FE9-5B81-DBA59A2507C3}"/>
              </a:ext>
            </a:extLst>
          </p:cNvPr>
          <p:cNvCxnSpPr>
            <a:cxnSpLocks/>
          </p:cNvCxnSpPr>
          <p:nvPr/>
        </p:nvCxnSpPr>
        <p:spPr>
          <a:xfrm>
            <a:off x="4326897" y="3854863"/>
            <a:ext cx="0" cy="484328"/>
          </a:xfrm>
          <a:prstGeom prst="straightConnector1">
            <a:avLst/>
          </a:prstGeom>
          <a:ln w="38100">
            <a:headEnd type="none"/>
            <a:tailEnd type="stealth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B4C80DF-8690-CE38-BEE0-4B03BF6E089B}"/>
              </a:ext>
            </a:extLst>
          </p:cNvPr>
          <p:cNvCxnSpPr>
            <a:cxnSpLocks/>
          </p:cNvCxnSpPr>
          <p:nvPr/>
        </p:nvCxnSpPr>
        <p:spPr>
          <a:xfrm>
            <a:off x="7428367" y="3852510"/>
            <a:ext cx="0" cy="484328"/>
          </a:xfrm>
          <a:prstGeom prst="straightConnector1">
            <a:avLst/>
          </a:prstGeom>
          <a:ln w="38100">
            <a:headEnd type="none"/>
            <a:tailEnd type="stealth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56B358C-C477-B453-0564-CD17701B25A2}"/>
              </a:ext>
            </a:extLst>
          </p:cNvPr>
          <p:cNvCxnSpPr>
            <a:cxnSpLocks/>
          </p:cNvCxnSpPr>
          <p:nvPr/>
        </p:nvCxnSpPr>
        <p:spPr>
          <a:xfrm>
            <a:off x="5863150" y="5065102"/>
            <a:ext cx="0" cy="484328"/>
          </a:xfrm>
          <a:prstGeom prst="straightConnector1">
            <a:avLst/>
          </a:prstGeom>
          <a:ln w="38100">
            <a:headEnd type="none"/>
            <a:tailEnd type="stealth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8720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2E43B16-C0D1-47C3-8FE8-A263A10C9F41}"/>
              </a:ext>
            </a:extLst>
          </p:cNvPr>
          <p:cNvSpPr txBox="1">
            <a:spLocks/>
          </p:cNvSpPr>
          <p:nvPr/>
        </p:nvSpPr>
        <p:spPr>
          <a:xfrm>
            <a:off x="205468" y="1695043"/>
            <a:ext cx="11688573" cy="45448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vert="horz" lIns="228600" tIns="228600" rIns="228600" bIns="0" rtlCol="0" anchor="ctr">
            <a:noAutofit/>
          </a:bodyPr>
          <a:lstStyle>
            <a:lvl1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</a:pPr>
            <a:endParaRPr lang="ar-SA" sz="3200" b="1" kern="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B18D90-C335-4622-9E2C-B55E3636FC08}"/>
              </a:ext>
            </a:extLst>
          </p:cNvPr>
          <p:cNvSpPr/>
          <p:nvPr/>
        </p:nvSpPr>
        <p:spPr>
          <a:xfrm>
            <a:off x="915739" y="1015955"/>
            <a:ext cx="10272501" cy="668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7">
            <a:extLst>
              <a:ext uri="{FF2B5EF4-FFF2-40B4-BE49-F238E27FC236}">
                <a16:creationId xmlns:a16="http://schemas.microsoft.com/office/drawing/2014/main" id="{2C9CC049-BBD5-4908-B04D-9CAD2043943C}"/>
              </a:ext>
            </a:extLst>
          </p:cNvPr>
          <p:cNvSpPr txBox="1"/>
          <p:nvPr/>
        </p:nvSpPr>
        <p:spPr>
          <a:xfrm>
            <a:off x="3294739" y="1058059"/>
            <a:ext cx="54784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en-US" sz="3200" b="1" kern="0" dirty="0">
                <a:latin typeface="Sakkal Majalla" panose="02000000000000000000" pitchFamily="2" charset="-78"/>
                <a:cs typeface="Sakkal Majalla" panose="02000000000000000000" pitchFamily="2" charset="-78"/>
              </a:rPr>
              <a:t>What is an operating system?</a:t>
            </a:r>
            <a:endParaRPr lang="en-GB" sz="3200" dirty="0"/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C35AE665-2019-408B-94CA-3FBE485C2465}"/>
              </a:ext>
            </a:extLst>
          </p:cNvPr>
          <p:cNvSpPr txBox="1"/>
          <p:nvPr/>
        </p:nvSpPr>
        <p:spPr>
          <a:xfrm>
            <a:off x="897719" y="2667494"/>
            <a:ext cx="10272501" cy="32462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An operating system may be viewed as an organized collection of software extensions of the hardware, consisting of control routines for operating a computer and providing an environment for execution of the user programs. (</a:t>
            </a:r>
            <a:r>
              <a:rPr lang="ar-DZ"/>
              <a:t>يمكن تصور نظام التشغيل كمجموعة من الامتدادات البرمجية المنظمة للأجهزة، تتكون من الروتينات التحكمية لتشغيل الحاسوب وتوفير بيئة لتنفيذ برامج المستخدم.</a:t>
            </a:r>
            <a:r>
              <a:rPr lang="en-US" sz="280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92060704"/>
      </p:ext>
    </p:extLst>
  </p:cSld>
  <p:clrMapOvr>
    <a:masterClrMapping/>
  </p:clrMapOvr>
</p:sld>
</file>

<file path=ppt/theme/theme1.xml><?xml version="1.0" encoding="utf-8"?>
<a:theme xmlns:a="http://schemas.openxmlformats.org/drawingml/2006/main" name="أطلس">
  <a:themeElements>
    <a:clrScheme name="مخصص 26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CFCF9F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TM16401371[[fn=أطلس]]</Template>
  <TotalTime>3870</TotalTime>
  <Words>457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SimSun</vt:lpstr>
      <vt:lpstr>Arial</vt:lpstr>
      <vt:lpstr>Calibri</vt:lpstr>
      <vt:lpstr>Calibri Light</vt:lpstr>
      <vt:lpstr>GE Thameen</vt:lpstr>
      <vt:lpstr>Rockwell</vt:lpstr>
      <vt:lpstr>Sakkal Majalla</vt:lpstr>
      <vt:lpstr>Times New Roman</vt:lpstr>
      <vt:lpstr>Wingdings</vt:lpstr>
      <vt:lpstr>أطلس</vt:lpstr>
      <vt:lpstr> CYS 1112 Operating System Concept  Lecture #1  Operating System Introduction (مقدمة في نظام التشغيل) </vt:lpstr>
      <vt:lpstr>PowerPoint Presentation</vt:lpstr>
      <vt:lpstr>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سبر 1112</dc:title>
  <dc:creator>Moneerah Nasser Alghonaim</dc:creator>
  <cp:lastModifiedBy>Mohammed Zakariah</cp:lastModifiedBy>
  <cp:revision>244</cp:revision>
  <dcterms:created xsi:type="dcterms:W3CDTF">2021-05-23T05:55:00Z</dcterms:created>
  <dcterms:modified xsi:type="dcterms:W3CDTF">2024-02-08T09:33:10Z</dcterms:modified>
</cp:coreProperties>
</file>