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534" r:id="rId2"/>
    <p:sldId id="554" r:id="rId3"/>
    <p:sldId id="557" r:id="rId4"/>
    <p:sldId id="558" r:id="rId5"/>
    <p:sldId id="559" r:id="rId6"/>
    <p:sldId id="560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70" r:id="rId15"/>
    <p:sldId id="556" r:id="rId16"/>
    <p:sldId id="5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3772" autoAdjust="0"/>
  </p:normalViewPr>
  <p:slideViewPr>
    <p:cSldViewPr snapToGrid="0">
      <p:cViewPr varScale="1">
        <p:scale>
          <a:sx n="78" d="100"/>
          <a:sy n="78" d="100"/>
        </p:scale>
        <p:origin x="91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Mandel’s experiment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Mendel’s laws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Mendel’s hypothesis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8FA45445-E8F6-46A3-A8C1-D258E840632D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Test cross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6432036-41D5-46BE-988B-A64521DA59D6}" type="par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EA5D02E-38D8-4C32-A3C5-3FD1FCB6A72F}" type="sib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Some terminology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5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5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5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A5FC90FB-DC4C-4933-A80E-211E4C82791F}" type="pres">
      <dgm:prSet presAssocID="{8FA45445-E8F6-46A3-A8C1-D258E840632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5E5D-8BA1-438F-AA80-777978CFB75E}" type="pres">
      <dgm:prSet presAssocID="{8FA45445-E8F6-46A3-A8C1-D258E840632D}" presName="accent_4" presStyleCnt="0"/>
      <dgm:spPr/>
      <dgm:t>
        <a:bodyPr/>
        <a:lstStyle/>
        <a:p>
          <a:endParaRPr lang="en-US"/>
        </a:p>
      </dgm:t>
    </dgm:pt>
    <dgm:pt modelId="{21C71FF5-0863-4636-9542-6E6D4D8EB8E5}" type="pres">
      <dgm:prSet presAssocID="{8FA45445-E8F6-46A3-A8C1-D258E840632D}" presName="accentRepeatNode" presStyleLbl="solidFgAcc1" presStyleIdx="3" presStyleCnt="5" custLinFactNeighborY="0"/>
      <dgm:spPr/>
      <dgm:t>
        <a:bodyPr/>
        <a:lstStyle/>
        <a:p>
          <a:endParaRPr lang="en-US"/>
        </a:p>
      </dgm:t>
    </dgm:pt>
    <dgm:pt modelId="{C6BEF6FC-0E0B-4A55-8B25-E6C05952DEEF}" type="pres">
      <dgm:prSet presAssocID="{9B1A19A5-6118-4A5D-AA6D-6E749B35B2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177C-E9B2-4C87-A360-017F143168E5}" type="pres">
      <dgm:prSet presAssocID="{9B1A19A5-6118-4A5D-AA6D-6E749B35B2E5}" presName="accent_5" presStyleCnt="0"/>
      <dgm:spPr/>
      <dgm:t>
        <a:bodyPr/>
        <a:lstStyle/>
        <a:p>
          <a:endParaRPr lang="en-US"/>
        </a:p>
      </dgm:t>
    </dgm:pt>
    <dgm:pt modelId="{A0F360D8-E697-42E2-A753-55FCE40B7363}" type="pres">
      <dgm:prSet presAssocID="{9B1A19A5-6118-4A5D-AA6D-6E749B35B2E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5FB9234-0030-4B93-911E-E8CBE6BDA295}" type="presOf" srcId="{7BBE0F47-DF40-4F3F-A052-02CD8A935238}" destId="{ED54EA44-749C-4341-BE8D-3F35CBB8C870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6BC684FA-6302-4CEF-9DE9-B1C9CBC2ECD4}" type="presOf" srcId="{042436FC-153D-431C-9800-F7AD0DBB3ECC}" destId="{B3440E0A-95C1-4E0A-B58F-A1C2311D8AE4}" srcOrd="0" destOrd="0" presId="urn:microsoft.com/office/officeart/2008/layout/VerticalCurvedList"/>
    <dgm:cxn modelId="{6B626A3D-FB0C-45C6-89DF-AEEDE61F9FD2}" type="presOf" srcId="{FF7827DA-B12A-44A6-B86A-4ABC529D6EAB}" destId="{F5683F5A-9B4D-472B-9E1B-F8BB12F858CC}" srcOrd="0" destOrd="0" presId="urn:microsoft.com/office/officeart/2008/layout/VerticalCurvedList"/>
    <dgm:cxn modelId="{B7022F49-EB63-49B3-BC75-7EEE1F32FF6B}" type="presOf" srcId="{DC42D7A7-ADDE-4A49-A972-CCF022C32B92}" destId="{E5340FB6-B911-4A1D-904A-ABACEFBCC761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8B230BF9-89C4-4485-A8F8-3D9CE9E5BEBB}" type="presOf" srcId="{9B1A19A5-6118-4A5D-AA6D-6E749B35B2E5}" destId="{C6BEF6FC-0E0B-4A55-8B25-E6C05952DEEF}" srcOrd="0" destOrd="0" presId="urn:microsoft.com/office/officeart/2008/layout/VerticalCurvedList"/>
    <dgm:cxn modelId="{A95441FB-E8BC-41AA-B961-6AE119254948}" type="presOf" srcId="{EE0B7E32-69F1-41F9-B654-093D905E215E}" destId="{E8562B0F-9FFF-4F71-8106-AAB10B343F77}" srcOrd="0" destOrd="0" presId="urn:microsoft.com/office/officeart/2008/layout/VerticalCurvedList"/>
    <dgm:cxn modelId="{9F4D696A-475C-4BFC-8A7F-5E770BFD0F99}" srcId="{FF7827DA-B12A-44A6-B86A-4ABC529D6EAB}" destId="{8FA45445-E8F6-46A3-A8C1-D258E840632D}" srcOrd="3" destOrd="0" parTransId="{B6432036-41D5-46BE-988B-A64521DA59D6}" sibTransId="{BEA5D02E-38D8-4C32-A3C5-3FD1FCB6A72F}"/>
    <dgm:cxn modelId="{75496D0B-83B3-4588-B93D-661CF5C53502}" type="presOf" srcId="{8FA45445-E8F6-46A3-A8C1-D258E840632D}" destId="{A5FC90FB-DC4C-4933-A80E-211E4C82791F}" srcOrd="0" destOrd="0" presId="urn:microsoft.com/office/officeart/2008/layout/VerticalCurvedList"/>
    <dgm:cxn modelId="{05F4B090-6062-4FE5-9BAD-336F4A490114}" srcId="{FF7827DA-B12A-44A6-B86A-4ABC529D6EAB}" destId="{9B1A19A5-6118-4A5D-AA6D-6E749B35B2E5}" srcOrd="4" destOrd="0" parTransId="{DA74C3BC-68DA-4BB1-911B-E58BD03D5380}" sibTransId="{CBDEA2BE-7A2D-48BB-A564-7E61F2E64366}"/>
    <dgm:cxn modelId="{D636743B-78B3-4DD4-8939-6CEBCF39370B}" type="presParOf" srcId="{F5683F5A-9B4D-472B-9E1B-F8BB12F858CC}" destId="{722E9513-CFEC-451C-899B-88187B7BE53A}" srcOrd="0" destOrd="0" presId="urn:microsoft.com/office/officeart/2008/layout/VerticalCurvedList"/>
    <dgm:cxn modelId="{0F0F996E-00F0-43D0-A502-500D524AD03F}" type="presParOf" srcId="{722E9513-CFEC-451C-899B-88187B7BE53A}" destId="{3A3D7A04-9AC1-4B0F-B3AC-30EB6A9727FC}" srcOrd="0" destOrd="0" presId="urn:microsoft.com/office/officeart/2008/layout/VerticalCurvedList"/>
    <dgm:cxn modelId="{B10658DA-A105-4579-8818-E498E53D61E6}" type="presParOf" srcId="{3A3D7A04-9AC1-4B0F-B3AC-30EB6A9727FC}" destId="{CB9D5997-7EE9-45E3-B768-28569175EDEC}" srcOrd="0" destOrd="0" presId="urn:microsoft.com/office/officeart/2008/layout/VerticalCurvedList"/>
    <dgm:cxn modelId="{14311EEC-1114-4EFD-83FA-3AEE95B066B0}" type="presParOf" srcId="{3A3D7A04-9AC1-4B0F-B3AC-30EB6A9727FC}" destId="{E5340FB6-B911-4A1D-904A-ABACEFBCC761}" srcOrd="1" destOrd="0" presId="urn:microsoft.com/office/officeart/2008/layout/VerticalCurvedList"/>
    <dgm:cxn modelId="{67043171-2FA6-4847-86D3-638D40B878DE}" type="presParOf" srcId="{3A3D7A04-9AC1-4B0F-B3AC-30EB6A9727FC}" destId="{5F168238-341A-4B48-ABB3-0F24131A88B8}" srcOrd="2" destOrd="0" presId="urn:microsoft.com/office/officeart/2008/layout/VerticalCurvedList"/>
    <dgm:cxn modelId="{935FC0E6-DF1C-415D-8554-69CADD24A617}" type="presParOf" srcId="{3A3D7A04-9AC1-4B0F-B3AC-30EB6A9727FC}" destId="{ACA64086-5B1D-430C-8430-4D4D6143674E}" srcOrd="3" destOrd="0" presId="urn:microsoft.com/office/officeart/2008/layout/VerticalCurvedList"/>
    <dgm:cxn modelId="{03BC0356-12A5-47FD-93A0-8808558B60AC}" type="presParOf" srcId="{722E9513-CFEC-451C-899B-88187B7BE53A}" destId="{ED54EA44-749C-4341-BE8D-3F35CBB8C870}" srcOrd="1" destOrd="0" presId="urn:microsoft.com/office/officeart/2008/layout/VerticalCurvedList"/>
    <dgm:cxn modelId="{1C69259E-207D-4F61-9655-56F060A02A2E}" type="presParOf" srcId="{722E9513-CFEC-451C-899B-88187B7BE53A}" destId="{2134E4AD-C0A6-400E-8D2C-1EA4439991E0}" srcOrd="2" destOrd="0" presId="urn:microsoft.com/office/officeart/2008/layout/VerticalCurvedList"/>
    <dgm:cxn modelId="{3DDE6C30-0FA2-488B-986F-1CBD9D2AFC8E}" type="presParOf" srcId="{2134E4AD-C0A6-400E-8D2C-1EA4439991E0}" destId="{CAFACDCD-96BE-432E-8D6D-B6FB224B46E5}" srcOrd="0" destOrd="0" presId="urn:microsoft.com/office/officeart/2008/layout/VerticalCurvedList"/>
    <dgm:cxn modelId="{FF22DE57-CFB4-4807-976C-46B8DBA68DD7}" type="presParOf" srcId="{722E9513-CFEC-451C-899B-88187B7BE53A}" destId="{B3440E0A-95C1-4E0A-B58F-A1C2311D8AE4}" srcOrd="3" destOrd="0" presId="urn:microsoft.com/office/officeart/2008/layout/VerticalCurvedList"/>
    <dgm:cxn modelId="{ED5F3203-69C6-4BC5-8029-9CA0D38F5836}" type="presParOf" srcId="{722E9513-CFEC-451C-899B-88187B7BE53A}" destId="{641EE04E-C441-428E-A0E3-44EBADA30AD9}" srcOrd="4" destOrd="0" presId="urn:microsoft.com/office/officeart/2008/layout/VerticalCurvedList"/>
    <dgm:cxn modelId="{F7CDDDD7-61C2-4998-B863-B8AB45B3988E}" type="presParOf" srcId="{641EE04E-C441-428E-A0E3-44EBADA30AD9}" destId="{7BD60A38-04AC-453B-885F-B04BEBB80452}" srcOrd="0" destOrd="0" presId="urn:microsoft.com/office/officeart/2008/layout/VerticalCurvedList"/>
    <dgm:cxn modelId="{95E03A23-8B19-496B-B05C-6CFB3CD67319}" type="presParOf" srcId="{722E9513-CFEC-451C-899B-88187B7BE53A}" destId="{E8562B0F-9FFF-4F71-8106-AAB10B343F77}" srcOrd="5" destOrd="0" presId="urn:microsoft.com/office/officeart/2008/layout/VerticalCurvedList"/>
    <dgm:cxn modelId="{50EB2DF6-EFA4-4DC1-ACB1-2AF6D3C0C8C0}" type="presParOf" srcId="{722E9513-CFEC-451C-899B-88187B7BE53A}" destId="{746F72AF-CB0D-495F-BB54-3D253981A31A}" srcOrd="6" destOrd="0" presId="urn:microsoft.com/office/officeart/2008/layout/VerticalCurvedList"/>
    <dgm:cxn modelId="{F5E37A1F-2D50-4468-BE67-C034121439D5}" type="presParOf" srcId="{746F72AF-CB0D-495F-BB54-3D253981A31A}" destId="{5D3E834E-F6BC-4CBC-961B-CE7CBCE25880}" srcOrd="0" destOrd="0" presId="urn:microsoft.com/office/officeart/2008/layout/VerticalCurvedList"/>
    <dgm:cxn modelId="{5B06395C-0A2F-415D-80F4-26AA9B74B4AF}" type="presParOf" srcId="{722E9513-CFEC-451C-899B-88187B7BE53A}" destId="{A5FC90FB-DC4C-4933-A80E-211E4C82791F}" srcOrd="7" destOrd="0" presId="urn:microsoft.com/office/officeart/2008/layout/VerticalCurvedList"/>
    <dgm:cxn modelId="{A4E24F16-C13A-43CB-82DF-1B033D14903C}" type="presParOf" srcId="{722E9513-CFEC-451C-899B-88187B7BE53A}" destId="{3CA85E5D-8BA1-438F-AA80-777978CFB75E}" srcOrd="8" destOrd="0" presId="urn:microsoft.com/office/officeart/2008/layout/VerticalCurvedList"/>
    <dgm:cxn modelId="{B0AD3FEA-0558-4D3F-8F36-271BC0ACCF76}" type="presParOf" srcId="{3CA85E5D-8BA1-438F-AA80-777978CFB75E}" destId="{21C71FF5-0863-4636-9542-6E6D4D8EB8E5}" srcOrd="0" destOrd="0" presId="urn:microsoft.com/office/officeart/2008/layout/VerticalCurvedList"/>
    <dgm:cxn modelId="{129E9A4D-D7D9-474F-8232-025E99C883CA}" type="presParOf" srcId="{722E9513-CFEC-451C-899B-88187B7BE53A}" destId="{C6BEF6FC-0E0B-4A55-8B25-E6C05952DEEF}" srcOrd="9" destOrd="0" presId="urn:microsoft.com/office/officeart/2008/layout/VerticalCurvedList"/>
    <dgm:cxn modelId="{D3726A85-AF4B-4E58-B02A-B558B4C30D49}" type="presParOf" srcId="{722E9513-CFEC-451C-899B-88187B7BE53A}" destId="{166B177C-E9B2-4C87-A360-017F143168E5}" srcOrd="10" destOrd="0" presId="urn:microsoft.com/office/officeart/2008/layout/VerticalCurvedList"/>
    <dgm:cxn modelId="{E9D58B9E-B46C-424E-8538-99485973D0CE}" type="presParOf" srcId="{166B177C-E9B2-4C87-A360-017F143168E5}" destId="{A0F360D8-E697-42E2-A753-55FCE40B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460568" y="305326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Mandel’s experiment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05326"/>
        <a:ext cx="10037173" cy="611042"/>
      </dsp:txXfrm>
    </dsp:sp>
    <dsp:sp modelId="{CAFACDCD-96BE-432E-8D6D-B6FB224B46E5}">
      <dsp:nvSpPr>
        <dsp:cNvPr id="0" name=""/>
        <dsp:cNvSpPr/>
      </dsp:nvSpPr>
      <dsp:spPr>
        <a:xfrm>
          <a:off x="78666" y="228945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898423" y="1221597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Mendel’s laws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1221597"/>
        <a:ext cx="9599317" cy="611042"/>
      </dsp:txXfrm>
    </dsp:sp>
    <dsp:sp modelId="{7BD60A38-04AC-453B-885F-B04BEBB80452}">
      <dsp:nvSpPr>
        <dsp:cNvPr id="0" name=""/>
        <dsp:cNvSpPr/>
      </dsp:nvSpPr>
      <dsp:spPr>
        <a:xfrm>
          <a:off x="516521" y="1145216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1032810" y="2137868"/>
          <a:ext cx="9464931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Mendel’s hypothesis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32810" y="2137868"/>
        <a:ext cx="9464931" cy="611042"/>
      </dsp:txXfrm>
    </dsp:sp>
    <dsp:sp modelId="{5D3E834E-F6BC-4CBC-961B-CE7CBCE25880}">
      <dsp:nvSpPr>
        <dsp:cNvPr id="0" name=""/>
        <dsp:cNvSpPr/>
      </dsp:nvSpPr>
      <dsp:spPr>
        <a:xfrm>
          <a:off x="650908" y="2061488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90FB-DC4C-4933-A80E-211E4C82791F}">
      <dsp:nvSpPr>
        <dsp:cNvPr id="0" name=""/>
        <dsp:cNvSpPr/>
      </dsp:nvSpPr>
      <dsp:spPr>
        <a:xfrm>
          <a:off x="898423" y="3054139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Test cross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3054139"/>
        <a:ext cx="9599317" cy="611042"/>
      </dsp:txXfrm>
    </dsp:sp>
    <dsp:sp modelId="{21C71FF5-0863-4636-9542-6E6D4D8EB8E5}">
      <dsp:nvSpPr>
        <dsp:cNvPr id="0" name=""/>
        <dsp:cNvSpPr/>
      </dsp:nvSpPr>
      <dsp:spPr>
        <a:xfrm>
          <a:off x="516521" y="2977759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F6FC-0E0B-4A55-8B25-E6C05952DEEF}">
      <dsp:nvSpPr>
        <dsp:cNvPr id="0" name=""/>
        <dsp:cNvSpPr/>
      </dsp:nvSpPr>
      <dsp:spPr>
        <a:xfrm>
          <a:off x="460568" y="3970411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Some terminology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970411"/>
        <a:ext cx="10037173" cy="611042"/>
      </dsp:txXfrm>
    </dsp:sp>
    <dsp:sp modelId="{A0F360D8-E697-42E2-A753-55FCE40B7363}">
      <dsp:nvSpPr>
        <dsp:cNvPr id="0" name=""/>
        <dsp:cNvSpPr/>
      </dsp:nvSpPr>
      <dsp:spPr>
        <a:xfrm>
          <a:off x="78666" y="3894030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t>02/03/1447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5325" y="176941"/>
            <a:ext cx="522906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(8)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rabdelgaber.c\Desktop\67489d4e1df2cf24fe28037674feaa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4" b="24060"/>
          <a:stretch/>
        </p:blipFill>
        <p:spPr bwMode="auto">
          <a:xfrm>
            <a:off x="7950200" y="1743074"/>
            <a:ext cx="42418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47076" y="5786449"/>
            <a:ext cx="5581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Mendel and the gene idea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1" name="Picture 3" descr="C:\Users\rabdelgaber.c\Desktop\colour-inheritance-flower-Mendelian-pea-race-cross-19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7950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7234238" y="152398"/>
            <a:ext cx="4674733" cy="6569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61256" y="662082"/>
            <a:ext cx="6778171" cy="559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6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400" baseline="-250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hybrids will produce two classes of gametes, half with the </a:t>
            </a:r>
            <a:r>
              <a:rPr lang="en-US" altLang="en-US" sz="2400" b="1" dirty="0">
                <a:solidFill>
                  <a:srgbClr val="00B050"/>
                </a:solidFill>
                <a:latin typeface="Bahnschrift Light Condensed" panose="020B0502040204020203" pitchFamily="34" charset="0"/>
              </a:rPr>
              <a:t>purple-flower allele 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and half with the </a:t>
            </a:r>
            <a:r>
              <a:rPr lang="en-US" altLang="en-US" sz="2400" b="1" dirty="0">
                <a:solidFill>
                  <a:srgbClr val="00B050"/>
                </a:solidFill>
                <a:latin typeface="Bahnschrift Light Condensed" panose="020B0502040204020203" pitchFamily="34" charset="0"/>
              </a:rPr>
              <a:t>white-flower allele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During self-pollination, the gametes of these two classes unite randomly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endParaRPr lang="en-US" altLang="en-US" sz="10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This can produce four equally likely combinations of sperm and ovum. </a:t>
            </a:r>
            <a:endParaRPr lang="en-US" altLang="en-US" sz="24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A Punnett square predicts the results of a genetic cross between individuals of known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genotype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endParaRPr lang="en-US" altLang="en-US" sz="10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A Punnett square analysis of the flower-color example demonstrates Mendel’s model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endParaRPr lang="en-US" altLang="en-US" sz="10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Mendel’s model accounts for the </a:t>
            </a:r>
            <a:r>
              <a:rPr lang="en-US" altLang="en-US" sz="24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3:1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 ratio </a:t>
            </a:r>
            <a:r>
              <a:rPr lang="en-US" altLang="en-US" sz="24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in the </a:t>
            </a:r>
            <a:r>
              <a:rPr lang="en-US" altLang="en-US" sz="24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400" baseline="-250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n-US" sz="2400" dirty="0" smtClean="0">
                <a:latin typeface="Bahnschrift Light Condensed" panose="020B0502040204020203" pitchFamily="34" charset="0"/>
              </a:rPr>
              <a:t>generation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.</a:t>
            </a:r>
            <a:endParaRPr lang="en-US" altLang="en-US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1395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9A5321-9D63-47CA-B222-EE7271A26B25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0255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8615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65615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932750" y="762000"/>
            <a:ext cx="4419600" cy="1539875"/>
            <a:chOff x="2880" y="480"/>
            <a:chExt cx="2784" cy="97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80" y="96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600" y="9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280" y="101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072" y="480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552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4752" y="480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5184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62795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70950" y="3824288"/>
            <a:ext cx="990600" cy="9001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91395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51415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817950" y="1295400"/>
            <a:ext cx="762000" cy="1524000"/>
            <a:chOff x="432" y="768"/>
            <a:chExt cx="480" cy="960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24" y="7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951550" y="1295400"/>
            <a:ext cx="685800" cy="1600200"/>
            <a:chOff x="1440" y="720"/>
            <a:chExt cx="432" cy="1008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680" y="7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 flipH="1">
            <a:off x="1970350" y="2895600"/>
            <a:ext cx="2438400" cy="990600"/>
            <a:chOff x="720" y="1728"/>
            <a:chExt cx="912" cy="624"/>
          </a:xfrm>
        </p:grpSpPr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1248" y="1728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720" y="1776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19895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endParaRPr lang="en-GB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923350" y="6096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/>
              <a:t>F</a:t>
            </a:r>
            <a:r>
              <a:rPr lang="en-GB" altLang="en-US" sz="2800" b="1" baseline="-25000"/>
              <a:t>2</a:t>
            </a:r>
            <a:r>
              <a:rPr lang="en-GB" altLang="en-US" sz="2800" b="1" i="1"/>
              <a:t> </a:t>
            </a:r>
            <a:r>
              <a:rPr lang="en-GB" altLang="en-US" sz="2800" b="1"/>
              <a:t>generation</a:t>
            </a:r>
            <a:endParaRPr lang="en-GB" altLang="en-US" sz="2800" b="1" i="1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46615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:         1 White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046550" y="6110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/>
              <a:t>F</a:t>
            </a:r>
            <a:r>
              <a:rPr lang="en-GB" altLang="en-US" sz="2800" b="1" baseline="-25000" dirty="0"/>
              <a:t>1</a:t>
            </a:r>
            <a:r>
              <a:rPr lang="en-GB" altLang="en-US" sz="2800" b="1" i="1" dirty="0"/>
              <a:t> </a:t>
            </a:r>
            <a:r>
              <a:rPr lang="en-GB" altLang="en-US" sz="2800" b="1" dirty="0"/>
              <a:t>generation</a:t>
            </a:r>
            <a:endParaRPr lang="en-GB" altLang="en-US" sz="2800" b="1" i="1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555175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085150" y="2133600"/>
            <a:ext cx="2819400" cy="1600200"/>
            <a:chOff x="2976" y="1344"/>
            <a:chExt cx="1776" cy="1008"/>
          </a:xfrm>
        </p:grpSpPr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2976" y="1344"/>
              <a:ext cx="177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6237550" y="2133600"/>
            <a:ext cx="3657600" cy="1600200"/>
            <a:chOff x="3072" y="1344"/>
            <a:chExt cx="2304" cy="1008"/>
          </a:xfrm>
        </p:grpSpPr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>
              <a:off x="3744" y="1344"/>
              <a:ext cx="163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072" y="1344"/>
              <a:ext cx="67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744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7380550" y="2057400"/>
            <a:ext cx="1524000" cy="1676400"/>
            <a:chOff x="3792" y="1296"/>
            <a:chExt cx="960" cy="1056"/>
          </a:xfrm>
        </p:grpSpPr>
        <p:sp>
          <p:nvSpPr>
            <p:cNvPr id="42" name="Line 41"/>
            <p:cNvSpPr>
              <a:spLocks noChangeShapeType="1"/>
            </p:cNvSpPr>
            <p:nvPr/>
          </p:nvSpPr>
          <p:spPr bwMode="auto">
            <a:xfrm>
              <a:off x="3792" y="1296"/>
              <a:ext cx="62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H="1">
              <a:off x="4416" y="1344"/>
              <a:ext cx="33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441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380550" y="2057400"/>
            <a:ext cx="2590800" cy="1676400"/>
            <a:chOff x="3792" y="1296"/>
            <a:chExt cx="1632" cy="1056"/>
          </a:xfrm>
        </p:grpSpPr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H="1">
              <a:off x="542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3792" y="1296"/>
              <a:ext cx="16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542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1386150" y="4006850"/>
            <a:ext cx="3962400" cy="641350"/>
            <a:chOff x="0" y="2448"/>
            <a:chExt cx="2496" cy="404"/>
          </a:xfrm>
        </p:grpSpPr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53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Recessive allele</a:t>
                </a:r>
              </a:p>
            </p:txBody>
          </p:sp>
          <p:sp>
            <p:nvSpPr>
              <p:cNvPr id="54" name="Line 51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V="1">
                <a:off x="1296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Dominant allele</a:t>
              </a:r>
            </a:p>
          </p:txBody>
        </p:sp>
        <p:sp>
          <p:nvSpPr>
            <p:cNvPr id="52" name="Line 53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H="1" flipV="1">
              <a:off x="624" y="2640"/>
              <a:ext cx="327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1741750" y="152400"/>
            <a:ext cx="2971800" cy="914400"/>
            <a:chOff x="288" y="96"/>
            <a:chExt cx="1680" cy="576"/>
          </a:xfrm>
        </p:grpSpPr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6389950" y="76200"/>
            <a:ext cx="3505200" cy="838200"/>
            <a:chOff x="3168" y="48"/>
            <a:chExt cx="2208" cy="528"/>
          </a:xfrm>
        </p:grpSpPr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sp>
        <p:nvSpPr>
          <p:cNvPr id="63" name="Freeform 62"/>
          <p:cNvSpPr>
            <a:spLocks/>
          </p:cNvSpPr>
          <p:nvPr/>
        </p:nvSpPr>
        <p:spPr bwMode="auto">
          <a:xfrm>
            <a:off x="3494350" y="533400"/>
            <a:ext cx="2743200" cy="3429000"/>
          </a:xfrm>
          <a:custGeom>
            <a:avLst/>
            <a:gdLst>
              <a:gd name="T0" fmla="*/ 0 w 1728"/>
              <a:gd name="T1" fmla="*/ 2147483647 h 2160"/>
              <a:gd name="T2" fmla="*/ 2147483647 w 1728"/>
              <a:gd name="T3" fmla="*/ 2147483647 h 2160"/>
              <a:gd name="T4" fmla="*/ 2147483647 w 1728"/>
              <a:gd name="T5" fmla="*/ 2147483647 h 2160"/>
              <a:gd name="T6" fmla="*/ 2147483647 w 1728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160"/>
              <a:gd name="T14" fmla="*/ 1728 w 172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4611952" y="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 plant</a:t>
            </a: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219895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>
            <a:off x="6923350" y="6858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</a:p>
        </p:txBody>
      </p:sp>
    </p:spTree>
    <p:extLst>
      <p:ext uri="{BB962C8B-B14F-4D97-AF65-F5344CB8AC3E}">
        <p14:creationId xmlns:p14="http://schemas.microsoft.com/office/powerpoint/2010/main" val="21822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28" grpId="0"/>
      <p:bldP spid="30" grpId="0"/>
      <p:bldP spid="63" grpId="0" animBg="1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7494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F4683-BD84-4104-AD6C-3A7E4E020091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14294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0494" y="152400"/>
            <a:ext cx="3581400" cy="655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556694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lang="en-US" sz="9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85294" y="3352800"/>
            <a:ext cx="2895600" cy="1981200"/>
            <a:chOff x="2064" y="2448"/>
            <a:chExt cx="1824" cy="1248"/>
          </a:xfrm>
        </p:grpSpPr>
        <p:sp>
          <p:nvSpPr>
            <p:cNvPr id="7" name="Text Box 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Genotype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(Genetic make up)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94894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GB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937694" y="533400"/>
            <a:ext cx="2590800" cy="1828800"/>
            <a:chOff x="2112" y="240"/>
            <a:chExt cx="1632" cy="1152"/>
          </a:xfrm>
        </p:grpSpPr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solidFill>
                    <a:srgbClr val="CC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Phenotype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(Colour)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880" y="86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442894" y="2682875"/>
            <a:ext cx="4648200" cy="762000"/>
            <a:chOff x="2544" y="144"/>
            <a:chExt cx="2928" cy="48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6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Homozygous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519094" y="4435475"/>
            <a:ext cx="3962400" cy="838200"/>
            <a:chOff x="2592" y="1248"/>
            <a:chExt cx="2496" cy="528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40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Heterozygous</a:t>
              </a: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442894" y="346075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identical alleles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366694" y="5349875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two different alleles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214294" y="3810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Phenotype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 t</a:t>
            </a:r>
            <a:r>
              <a:rPr lang="en-GB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</a:t>
            </a:r>
            <a: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appearance.</a:t>
            </a:r>
            <a:endParaRPr lang="en-GB" sz="2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290494" y="137160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Genotype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  </a:t>
            </a: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Is t</a:t>
            </a:r>
            <a:r>
              <a:rPr lang="en-GB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genetic  </a:t>
            </a:r>
            <a:r>
              <a:rPr lang="en-GB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makeup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799" y="2015023"/>
            <a:ext cx="5892801" cy="3711785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For flower color in peas, both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PP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and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P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p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plants have the same phenotype (</a:t>
            </a:r>
            <a:r>
              <a:rPr lang="en-US" altLang="en-US" sz="2800" dirty="0" smtClean="0">
                <a:solidFill>
                  <a:srgbClr val="FF00FF"/>
                </a:solidFill>
                <a:latin typeface="Bahnschrift Light Condensed" panose="020B0502040204020203" pitchFamily="34" charset="0"/>
              </a:rPr>
              <a:t>purple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) but different genotypes (homozygous and heterozygous).</a:t>
            </a:r>
          </a:p>
          <a:p>
            <a:pPr marL="0" indent="0" algn="l" rtl="0">
              <a:buClr>
                <a:srgbClr val="339933"/>
              </a:buClr>
              <a:buFont typeface="Arial" pitchFamily="34" charset="0"/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The only way to produce a white phenotype is to be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homozygous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recessive (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pp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) for the flower-color gene.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480629" y="1659868"/>
            <a:ext cx="5130800" cy="44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346532"/>
            <a:ext cx="43059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Homozygous </a:t>
            </a:r>
            <a:r>
              <a:rPr lang="en-US" altLang="en-US" sz="3200" dirty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and </a:t>
            </a: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Heterozygous</a:t>
            </a:r>
            <a:endParaRPr lang="en-US" sz="3200" dirty="0">
              <a:ln w="11430"/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6304" y="887407"/>
            <a:ext cx="349005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Genotype </a:t>
            </a:r>
            <a:r>
              <a:rPr lang="en-US" altLang="en-US" sz="3200" dirty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and </a:t>
            </a: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Phenotype</a:t>
            </a:r>
            <a:endParaRPr lang="en-US" sz="3200" dirty="0">
              <a:ln w="11430"/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371" y="1176471"/>
            <a:ext cx="6513285" cy="5262979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It is not possible to predict the genotype of an organism with a dominant phenotype.</a:t>
            </a:r>
          </a:p>
          <a:p>
            <a:pPr marL="576263" lvl="1" indent="-2286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The organism must have one </a:t>
            </a:r>
            <a:r>
              <a:rPr lang="en-US" altLang="en-US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dominant</a:t>
            </a:r>
            <a:r>
              <a:rPr lang="en-US" altLang="en-US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 allele, but it could be </a:t>
            </a:r>
            <a:r>
              <a:rPr lang="en-US" altLang="en-US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homozygous</a:t>
            </a:r>
            <a:r>
              <a:rPr lang="en-US" altLang="en-US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 dominant or </a:t>
            </a:r>
            <a:r>
              <a:rPr lang="en-US" altLang="en-US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heterozygous</a:t>
            </a:r>
            <a:r>
              <a:rPr lang="en-US" altLang="en-US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.</a:t>
            </a:r>
          </a:p>
          <a:p>
            <a:pPr marL="576263" lvl="1" indent="-228600" algn="l" rtl="0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800" dirty="0" smtClean="0">
              <a:solidFill>
                <a:srgbClr val="0000FF"/>
              </a:solidFill>
              <a:latin typeface="Bahnschrift Ligh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u="sng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Test cross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: 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is breeding a homozygous recessive with </a:t>
            </a:r>
            <a:r>
              <a:rPr lang="en-US" altLang="en-US" sz="2800" u="sng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dominant phenotype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, 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but </a:t>
            </a:r>
            <a:r>
              <a:rPr lang="en-US" altLang="en-US" sz="2800" u="sng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unknown genotype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, can determine the identity of the unknown allele.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3351" b="4466"/>
          <a:stretch>
            <a:fillRect/>
          </a:stretch>
        </p:blipFill>
        <p:spPr bwMode="auto">
          <a:xfrm>
            <a:off x="7130143" y="383273"/>
            <a:ext cx="4185638" cy="4798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714467" y="5312988"/>
            <a:ext cx="50169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u="sng" dirty="0">
                <a:latin typeface="Bahnschrift Light Condensed" panose="020B0502040204020203" pitchFamily="34" charset="0"/>
              </a:rPr>
              <a:t>Q:</a:t>
            </a:r>
            <a:r>
              <a:rPr lang="en-U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What is the result of Cross hybridization of </a:t>
            </a:r>
            <a:r>
              <a:rPr lang="en-US" sz="2800" dirty="0">
                <a:solidFill>
                  <a:srgbClr val="CC0099"/>
                </a:solidFill>
                <a:latin typeface="Bahnschrift Light Condensed" panose="020B0502040204020203" pitchFamily="34" charset="0"/>
              </a:rPr>
              <a:t>purple</a:t>
            </a:r>
            <a:r>
              <a:rPr lang="en-U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X</a:t>
            </a:r>
            <a:r>
              <a:rPr lang="en-U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800" dirty="0">
                <a:latin typeface="Bahnschrift Light Condensed" panose="020B0502040204020203" pitchFamily="34" charset="0"/>
              </a:rPr>
              <a:t>white</a:t>
            </a:r>
            <a:r>
              <a:rPr lang="en-U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colored flowers ? </a:t>
            </a:r>
            <a:endParaRPr lang="en-GB" sz="2800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614" y="393931"/>
            <a:ext cx="158349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Test cross</a:t>
            </a:r>
            <a:endParaRPr lang="en-US" sz="3200" b="1" dirty="0">
              <a:ln w="11430"/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52171" y="206673"/>
            <a:ext cx="8229600" cy="685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Some Terminology</a:t>
            </a:r>
            <a:endParaRPr lang="en-US" altLang="en-US" sz="4000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858" y="1063206"/>
            <a:ext cx="11440884" cy="5607689"/>
          </a:xfrm>
        </p:spPr>
        <p:txBody>
          <a:bodyPr wrap="square">
            <a:spAutoFit/>
          </a:bodyPr>
          <a:lstStyle/>
          <a:p>
            <a:pPr marL="0" indent="0" algn="l" rtl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The Law of Segregation: </a:t>
            </a:r>
            <a:r>
              <a:rPr lang="en-US" sz="2800" dirty="0" smtClean="0">
                <a:latin typeface="Bahnschrift Light Condensed" panose="020B0502040204020203" pitchFamily="34" charset="0"/>
              </a:rPr>
              <a:t>The law of segregation states that a pair of factors is segregated, or separated, during the formation of gametes.</a:t>
            </a:r>
          </a:p>
          <a:p>
            <a:pPr marL="0" indent="0" algn="l" rtl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endParaRPr lang="en-US" sz="2800" dirty="0" smtClean="0">
              <a:latin typeface="Bahnschrift Light Condensed" panose="020B0502040204020203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Dominant character (allele):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Is fully expressed in the organism’s appearance.</a:t>
            </a: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Recessive character (allele):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Has no noticeable effect on the organism’s appearance.</a:t>
            </a: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Homozygous: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An organism with two identical alleles for a character.</a:t>
            </a: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Heterozygous: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An organism with two different alleles for a character.</a:t>
            </a: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Phenotype: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A description of an organism’s traits (feature).</a:t>
            </a: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0" indent="0" algn="l" rtl="0"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Genotype: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A description of an organism’s genetic makeup.</a:t>
            </a:r>
          </a:p>
        </p:txBody>
      </p:sp>
    </p:spTree>
    <p:extLst>
      <p:ext uri="{BB962C8B-B14F-4D97-AF65-F5344CB8AC3E}">
        <p14:creationId xmlns:p14="http://schemas.microsoft.com/office/powerpoint/2010/main" val="80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Cambria" pitchFamily="18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3974238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55835" y="170168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196" y="261283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8" y="35355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682" y="44520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349" y="53684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511629" y="551543"/>
            <a:ext cx="6183085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Mendel brought an experimental and quantitative approach to genetics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37458" y="1631215"/>
            <a:ext cx="6444342" cy="465973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23838" algn="l" rtl="0">
              <a:tabLst>
                <a:tab pos="2743200" algn="l"/>
              </a:tabLst>
              <a:defRPr/>
            </a:pPr>
            <a:r>
              <a:rPr lang="en-US" altLang="en-US" sz="2800" dirty="0" smtClean="0">
                <a:latin typeface="Bahnschrift Light Condensed" panose="020B0502040204020203" pitchFamily="34" charset="0"/>
              </a:rPr>
              <a:t>Around 1857, Mendel began breeding garden peas to study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inheritance</a:t>
            </a:r>
            <a:r>
              <a:rPr lang="en-US" altLang="en-US" sz="2800" dirty="0" smtClean="0">
                <a:latin typeface="Bahnschrift Light Condensed" panose="020B0502040204020203" pitchFamily="34" charset="0"/>
              </a:rPr>
              <a:t>. Because they are available in many varieties with distinct heritable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characters</a:t>
            </a:r>
            <a:r>
              <a:rPr lang="en-US" altLang="en-US" sz="2800" dirty="0" smtClean="0">
                <a:latin typeface="Bahnschrift Light Condensed" panose="020B0502040204020203" pitchFamily="34" charset="0"/>
              </a:rPr>
              <a:t> with different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genes</a:t>
            </a:r>
            <a:r>
              <a:rPr lang="en-US" altLang="en-US" sz="2800" dirty="0" smtClean="0">
                <a:latin typeface="Bahnschrift Light Condensed" panose="020B0502040204020203" pitchFamily="34" charset="0"/>
              </a:rPr>
              <a:t>.</a:t>
            </a:r>
          </a:p>
          <a:p>
            <a:pPr marL="231775" indent="-223838" algn="l" rtl="0"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Each pea plant has male (</a:t>
            </a:r>
            <a:r>
              <a:rPr lang="en-US" altLang="en-US" sz="2800" dirty="0">
                <a:solidFill>
                  <a:srgbClr val="0000FF"/>
                </a:solidFill>
                <a:latin typeface="Bahnschrift Light Condensed" panose="020B0502040204020203" pitchFamily="34" charset="0"/>
                <a:cs typeface="Arial" pitchFamily="34" charset="0"/>
              </a:rPr>
              <a:t>stamens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) and female (</a:t>
            </a:r>
            <a:r>
              <a:rPr lang="en-US" altLang="en-US" sz="2800" dirty="0">
                <a:solidFill>
                  <a:srgbClr val="0000FF"/>
                </a:solidFill>
                <a:latin typeface="Bahnschrift Light Condensed" panose="020B0502040204020203" pitchFamily="34" charset="0"/>
                <a:cs typeface="Arial" pitchFamily="34" charset="0"/>
              </a:rPr>
              <a:t>carpel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) sexual organs.</a:t>
            </a:r>
          </a:p>
          <a:p>
            <a:pPr marL="231775" indent="-223838" algn="l" rtl="0"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00B050"/>
                </a:solidFill>
                <a:latin typeface="Bahnschrift Light Condensed" panose="020B0502040204020203" pitchFamily="34" charset="0"/>
                <a:cs typeface="Arial" pitchFamily="34" charset="0"/>
              </a:rPr>
              <a:t>In nature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, pea plants typically </a:t>
            </a:r>
            <a:r>
              <a:rPr lang="en-US" altLang="en-US" sz="2800" dirty="0">
                <a:solidFill>
                  <a:srgbClr val="FF00FF"/>
                </a:solidFill>
                <a:latin typeface="Bahnschrift Light Condensed" panose="020B0502040204020203" pitchFamily="34" charset="0"/>
                <a:cs typeface="Arial" pitchFamily="34" charset="0"/>
              </a:rPr>
              <a:t/>
            </a:r>
            <a:br>
              <a:rPr lang="en-US" altLang="en-US" sz="2800" dirty="0">
                <a:solidFill>
                  <a:srgbClr val="FF00FF"/>
                </a:solidFill>
                <a:latin typeface="Bahnschrift Light Condensed" panose="020B0502040204020203" pitchFamily="34" charset="0"/>
                <a:cs typeface="Arial" pitchFamily="34" charset="0"/>
              </a:rPr>
            </a:br>
            <a:r>
              <a:rPr lang="en-US" altLang="en-US" sz="2800" dirty="0" smtClean="0">
                <a:solidFill>
                  <a:srgbClr val="0070C0"/>
                </a:solidFill>
                <a:latin typeface="Bahnschrift Light Condensed" panose="020B0502040204020203" pitchFamily="34" charset="0"/>
                <a:cs typeface="Arial" pitchFamily="34" charset="0"/>
              </a:rPr>
              <a:t>self-fertilize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, 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fertilizing ova with their own pollens.</a:t>
            </a:r>
          </a:p>
          <a:p>
            <a:pPr marL="231775" indent="-223838" algn="l" rtl="0"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However, Mendel could also move pollens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from 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one plant to another to </a:t>
            </a:r>
            <a:r>
              <a:rPr lang="en-US" altLang="en-US" sz="2800" dirty="0">
                <a:solidFill>
                  <a:srgbClr val="0070C0"/>
                </a:solidFill>
                <a:latin typeface="Bahnschrift Light Condensed" panose="020B0502040204020203" pitchFamily="34" charset="0"/>
                <a:cs typeface="Arial" pitchFamily="34" charset="0"/>
              </a:rPr>
              <a:t>cross-pollinate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  <a:cs typeface="Arial" pitchFamily="34" charset="0"/>
              </a:rPr>
              <a:t>plants.</a:t>
            </a:r>
            <a:endParaRPr lang="en-US" altLang="en-US" sz="2800" dirty="0">
              <a:solidFill>
                <a:srgbClr val="000000"/>
              </a:solidFill>
              <a:latin typeface="Bahnschrift Light Condensed" panose="020B0502040204020203" pitchFamily="34" charset="0"/>
              <a:cs typeface="Arial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6955970" y="319315"/>
            <a:ext cx="4931229" cy="619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2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6" y="228600"/>
            <a:ext cx="7696200" cy="609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Three Steps of Mendel’s Experiments</a:t>
            </a:r>
          </a:p>
        </p:txBody>
      </p:sp>
      <p:pic>
        <p:nvPicPr>
          <p:cNvPr id="3" name="Picture 9" descr="p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4" y="1208087"/>
            <a:ext cx="10225004" cy="51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2601" y="1442487"/>
            <a:ext cx="11201400" cy="4832092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In a breeding experiment, Mendel would </a:t>
            </a:r>
            <a:r>
              <a:rPr lang="en-US" altLang="en-US" sz="2800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cross-pollinate (hybridize)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two contrasting, true-breeding pea varieties.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The true-breeding parents are the </a:t>
            </a:r>
            <a:r>
              <a:rPr lang="en-US" altLang="en-US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P </a:t>
            </a:r>
            <a:r>
              <a:rPr lang="en-US" altLang="en-US" dirty="0" smtClean="0">
                <a:latin typeface="Bahnschrift Light Condensed" panose="020B0502040204020203" pitchFamily="34" charset="0"/>
              </a:rPr>
              <a:t>(</a:t>
            </a:r>
            <a:r>
              <a:rPr lang="en-US" altLang="en-US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P</a:t>
            </a:r>
            <a:r>
              <a:rPr lang="en-US" altLang="en-US" dirty="0" smtClean="0">
                <a:latin typeface="Bahnschrift Light Condensed" panose="020B0502040204020203" pitchFamily="34" charset="0"/>
              </a:rPr>
              <a:t>arental generation)</a:t>
            </a:r>
            <a:r>
              <a:rPr lang="en-US" altLang="en-US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and their hybrid offspring are the </a:t>
            </a:r>
            <a:r>
              <a:rPr lang="en-US" altLang="en-US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(1</a:t>
            </a:r>
            <a:r>
              <a:rPr lang="en-US" altLang="en-US" baseline="300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st</a:t>
            </a:r>
            <a:r>
              <a:rPr lang="en-US" altLang="en-US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ilial generation) 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Mendel would then allow the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800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(1</a:t>
            </a:r>
            <a:r>
              <a:rPr lang="en-US" altLang="en-US" sz="2800" baseline="300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st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ilial generation) hybrids to self-pollinate to produce an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800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generation.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It was mainly Mendel’s </a:t>
            </a:r>
            <a:r>
              <a:rPr lang="en-US" altLang="en-US" sz="2800" u="sng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quantitative analysis</a:t>
            </a:r>
            <a:r>
              <a:rPr lang="en-US" altLang="en-US" sz="2800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of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800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plants that revealed the two fundamental laws of heredity:                                                                                                    </a:t>
            </a: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	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A)- The law of segregation.                                     </a:t>
            </a: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	B)- The law of independent assortment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71128" y="718457"/>
            <a:ext cx="448240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Mendel’s laws</a:t>
            </a:r>
            <a:endParaRPr lang="en-US" sz="3200" dirty="0">
              <a:ln w="11430"/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6743" y="1727190"/>
            <a:ext cx="7561943" cy="4431983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7030A0"/>
                </a:solidFill>
                <a:latin typeface="Bahnschrift Light Condensed" panose="020B0502040204020203" pitchFamily="34" charset="0"/>
              </a:rPr>
              <a:t>Mendel expected that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the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400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hybrids from a cross between </a:t>
            </a:r>
            <a:r>
              <a:rPr lang="en-US" altLang="en-US" sz="2400" dirty="0" smtClean="0">
                <a:solidFill>
                  <a:srgbClr val="CC0099"/>
                </a:solidFill>
                <a:latin typeface="Bahnschrift Light Condensed" panose="020B0502040204020203" pitchFamily="34" charset="0"/>
              </a:rPr>
              <a:t>purple-flowered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and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white-flowered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pea plants would have </a:t>
            </a:r>
            <a:r>
              <a:rPr lang="en-US" altLang="en-US" sz="2400" b="1" u="sng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pale purple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flowers.</a:t>
            </a: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Instead, the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400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hybrids all have </a:t>
            </a:r>
            <a:r>
              <a:rPr lang="en-US" altLang="en-US" sz="2400" dirty="0" smtClean="0">
                <a:solidFill>
                  <a:srgbClr val="CC0099"/>
                </a:solidFill>
                <a:latin typeface="Bahnschrift Light Condensed" panose="020B0502040204020203" pitchFamily="34" charset="0"/>
              </a:rPr>
              <a:t>purple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flowers, just a purple like their parents.</a:t>
            </a: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This cross produced a </a:t>
            </a:r>
            <a:r>
              <a:rPr lang="en-US" altLang="en-US" sz="24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purple to </a:t>
            </a:r>
            <a:r>
              <a:rPr lang="en-US" altLang="en-US" sz="24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white ratio of traits in the </a:t>
            </a:r>
            <a:r>
              <a:rPr lang="en-US" altLang="en-US" sz="24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400" baseline="-250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offspring.</a:t>
            </a: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Mendel reasoned that the heritable factor for white flowers was present in the F</a:t>
            </a:r>
            <a:r>
              <a:rPr lang="en-US" altLang="en-US" sz="2400" baseline="-250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plants, but it did not affect flower color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.</a:t>
            </a: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Thus, purple flower is a </a:t>
            </a:r>
            <a:r>
              <a:rPr lang="en-US" altLang="en-US" sz="24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dominant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color and white flower is a </a:t>
            </a:r>
            <a:r>
              <a:rPr lang="en-US" altLang="en-US" sz="24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recessive</a:t>
            </a:r>
            <a:r>
              <a:rPr lang="en-US" altLang="en-US" sz="24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color.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2743200" y="195942"/>
            <a:ext cx="6781800" cy="132805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eaLnBrk="1" hangingPunct="1">
              <a:defRPr/>
            </a:pPr>
            <a:r>
              <a:rPr lang="en-US" altLang="en-US" sz="2800" u="sng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A)- Law of segregation</a:t>
            </a:r>
            <a:br>
              <a:rPr lang="en-US" altLang="en-US" sz="2800" u="sng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</a:br>
            <a:r>
              <a:rPr lang="en-US" altLang="en-US" sz="2800" dirty="0" smtClean="0">
                <a:ln w="11430"/>
                <a:solidFill>
                  <a:srgbClr val="0070C0"/>
                </a:solidFill>
                <a:latin typeface="Bahnschrift Light Condensed" panose="020B0502040204020203" pitchFamily="34" charset="0"/>
              </a:rPr>
              <a:t>The two alleles for a character are isolated into separate gametes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46680"/>
          <a:stretch>
            <a:fillRect/>
          </a:stretch>
        </p:blipFill>
        <p:spPr bwMode="auto">
          <a:xfrm>
            <a:off x="7935685" y="1426700"/>
            <a:ext cx="4038600" cy="247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7018" b="3355"/>
          <a:stretch>
            <a:fillRect/>
          </a:stretch>
        </p:blipFill>
        <p:spPr bwMode="auto">
          <a:xfrm>
            <a:off x="7935685" y="4043184"/>
            <a:ext cx="4038600" cy="2560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9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277970" y="163772"/>
            <a:ext cx="5734822" cy="655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2828" y="498559"/>
            <a:ext cx="6045958" cy="592777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Mendel found similar </a:t>
            </a:r>
            <a:r>
              <a:rPr lang="en-US" altLang="en-US" sz="2400" u="sng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3 : 1  ratios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of two traits among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400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offspring when he conducted crosses for six other characters, each represented by two different varieties.</a:t>
            </a:r>
          </a:p>
          <a:p>
            <a:pPr algn="l" rtl="0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dirty="0" smtClean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algn="l" rtl="0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For example, when Mendel crossed two true-breeding varieties, one of which produced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round seeds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, the other of which produced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wrinkled seeds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, all the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400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offspring had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round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seeds, but among the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F</a:t>
            </a:r>
            <a:r>
              <a:rPr lang="en-US" altLang="en-US" sz="2400" baseline="-250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plants,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75%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of the seeds were round and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25%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were wrinkled (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Light Condensed" panose="020B0502040204020203" pitchFamily="34" charset="0"/>
              </a:rPr>
              <a:t>see second law in the next lecture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829" y="3220870"/>
            <a:ext cx="6045958" cy="320546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775" y="903285"/>
            <a:ext cx="11517109" cy="2505301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Mendel developed a hypothesis to explain these results that consisted of four related ideas.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FF00FF"/>
                </a:solidFill>
                <a:latin typeface="Bahnschrift Light Condensed" panose="020B0502040204020203" pitchFamily="34" charset="0"/>
              </a:rPr>
              <a:t>	</a:t>
            </a:r>
            <a:r>
              <a:rPr lang="en-US" altLang="en-US" sz="2800" b="1" dirty="0" smtClean="0">
                <a:solidFill>
                  <a:srgbClr val="00B050"/>
                </a:solidFill>
                <a:latin typeface="Bahnschrift Light Condensed" panose="020B0502040204020203" pitchFamily="34" charset="0"/>
              </a:rPr>
              <a:t>1.  Alternative version of genes (different alleles)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 account for variations in inherited characters.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Different alleles vary somewhat in the sequence of nucleotides at the specific locus of a gene.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999513" y="3124038"/>
            <a:ext cx="4822372" cy="349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6296" y="3439434"/>
            <a:ext cx="6360904" cy="32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74625" algn="l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dirty="0">
                <a:solidFill>
                  <a:srgbClr val="FF00FF"/>
                </a:solidFill>
                <a:latin typeface="Bahnschrift Light Condensed" panose="020B0502040204020203" pitchFamily="34" charset="0"/>
              </a:rPr>
              <a:t>	</a:t>
            </a:r>
            <a:r>
              <a:rPr lang="en-US" altLang="en-US" sz="2800" b="1" dirty="0">
                <a:solidFill>
                  <a:srgbClr val="00B050"/>
                </a:solidFill>
                <a:latin typeface="Bahnschrift Light Condensed" panose="020B0502040204020203" pitchFamily="34" charset="0"/>
              </a:rPr>
              <a:t>2.  For each character</a:t>
            </a:r>
            <a:r>
              <a:rPr lang="en-US" altLang="en-US" sz="2800" dirty="0">
                <a:latin typeface="Bahnschrift Light Condensed" panose="020B0502040204020203" pitchFamily="34" charset="0"/>
              </a:rPr>
              <a:t>, an organism</a:t>
            </a:r>
            <a:r>
              <a:rPr lang="en-US" altLang="en-US" sz="2800" dirty="0">
                <a:solidFill>
                  <a:srgbClr val="FF00FF"/>
                </a:solidFill>
                <a:latin typeface="Bahnschrift Light Condensed" panose="020B0502040204020203" pitchFamily="34" charset="0"/>
              </a:rPr>
              <a:t/>
            </a:r>
            <a:br>
              <a:rPr lang="en-US" altLang="en-US" sz="2800" dirty="0">
                <a:solidFill>
                  <a:srgbClr val="FF00FF"/>
                </a:solidFill>
                <a:latin typeface="Bahnschrift Light Condensed" panose="020B0502040204020203" pitchFamily="34" charset="0"/>
              </a:rPr>
            </a:br>
            <a:r>
              <a:rPr lang="en-US" altLang="en-US" sz="2800" dirty="0">
                <a:latin typeface="Bahnschrift Light Condensed" panose="020B0502040204020203" pitchFamily="34" charset="0"/>
              </a:rPr>
              <a:t>     inherits </a:t>
            </a:r>
            <a:r>
              <a:rPr lang="en-US" altLang="en-US" sz="2800" dirty="0" smtClean="0">
                <a:latin typeface="Bahnschrift Light Condensed" panose="020B0502040204020203" pitchFamily="34" charset="0"/>
              </a:rPr>
              <a:t>two </a:t>
            </a:r>
            <a:r>
              <a:rPr lang="en-US" altLang="en-US" sz="2800" dirty="0">
                <a:latin typeface="Bahnschrift Light Condensed" panose="020B0502040204020203" pitchFamily="34" charset="0"/>
              </a:rPr>
              <a:t>alleles, one from</a:t>
            </a:r>
            <a:r>
              <a:rPr lang="en-US" altLang="en-US" sz="2800" dirty="0">
                <a:solidFill>
                  <a:srgbClr val="FF00FF"/>
                </a:solidFill>
                <a:latin typeface="Bahnschrift Light Condensed" panose="020B0502040204020203" pitchFamily="34" charset="0"/>
              </a:rPr>
              <a:t/>
            </a:r>
            <a:br>
              <a:rPr lang="en-US" altLang="en-US" sz="2800" dirty="0">
                <a:solidFill>
                  <a:srgbClr val="FF00FF"/>
                </a:solidFill>
                <a:latin typeface="Bahnschrift Light Condensed" panose="020B0502040204020203" pitchFamily="34" charset="0"/>
              </a:rPr>
            </a:br>
            <a:r>
              <a:rPr lang="en-US" altLang="en-US" sz="2800" dirty="0">
                <a:latin typeface="Bahnschrift Light Condensed" panose="020B0502040204020203" pitchFamily="34" charset="0"/>
              </a:rPr>
              <a:t>     each parent.</a:t>
            </a:r>
          </a:p>
          <a:p>
            <a:pPr marL="539750" lvl="1" indent="-174625" algn="l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These homologous loci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may 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differ</a:t>
            </a:r>
          </a:p>
          <a:p>
            <a:pPr marL="539750" lvl="1" indent="-174625" algn="l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In the flower-color example, the F</a:t>
            </a:r>
            <a:r>
              <a:rPr lang="en-US" altLang="en-US" sz="2800" baseline="-250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1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 plants inherited a </a:t>
            </a:r>
            <a:r>
              <a:rPr lang="en-US" altLang="en-US" sz="2800" u="sng" dirty="0">
                <a:solidFill>
                  <a:srgbClr val="7030A0"/>
                </a:solidFill>
                <a:latin typeface="Bahnschrift Light Condensed" panose="020B0502040204020203" pitchFamily="34" charset="0"/>
              </a:rPr>
              <a:t>purple-flower allele</a:t>
            </a:r>
            <a:r>
              <a:rPr lang="en-US" altLang="en-US" sz="2800" dirty="0">
                <a:solidFill>
                  <a:srgbClr val="7030A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from one parent and a </a:t>
            </a:r>
            <a:r>
              <a:rPr lang="en-US" altLang="en-US" sz="2800" u="sng" dirty="0">
                <a:solidFill>
                  <a:srgbClr val="7030A0"/>
                </a:solidFill>
                <a:latin typeface="Bahnschrift Light Condensed" panose="020B0502040204020203" pitchFamily="34" charset="0"/>
              </a:rPr>
              <a:t>white-flower allele</a:t>
            </a:r>
            <a:r>
              <a:rPr lang="en-US" altLang="en-US" sz="2800" dirty="0">
                <a:solidFill>
                  <a:srgbClr val="7030A0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Bahnschrift Light Condensed" panose="020B0502040204020203" pitchFamily="34" charset="0"/>
              </a:rPr>
              <a:t>from the other.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9117" y="251039"/>
            <a:ext cx="3127779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Mendel </a:t>
            </a: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Light Condensed" panose="020B0502040204020203" pitchFamily="34" charset="0"/>
              </a:rPr>
              <a:t>h’s Hypothesis</a:t>
            </a:r>
            <a:endParaRPr lang="en-US" sz="3200" b="1" dirty="0">
              <a:ln w="11430"/>
              <a:solidFill>
                <a:srgbClr val="C00000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0111" y="430900"/>
            <a:ext cx="1160417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Bahnschrift Light Condensed" panose="020B0502040204020203" pitchFamily="34" charset="0"/>
              </a:rPr>
              <a:t>Mendelian inheritance reflects rules of </a:t>
            </a:r>
            <a:r>
              <a:rPr lang="en-GB" altLang="en-US" sz="28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probability</a:t>
            </a:r>
            <a:r>
              <a:rPr lang="en-GB" altLang="en-US" sz="2800" dirty="0">
                <a:latin typeface="Bahnschrift Light Condensed" panose="020B0502040204020203" pitchFamily="34" charset="0"/>
              </a:rPr>
              <a:t> for the behaviour of genes (alleles</a:t>
            </a:r>
            <a:r>
              <a:rPr lang="en-GB" altLang="en-US" sz="2800" dirty="0" smtClean="0">
                <a:latin typeface="Bahnschrift Light Condensed" panose="020B0502040204020203" pitchFamily="34" charset="0"/>
              </a:rPr>
              <a:t>).</a:t>
            </a:r>
          </a:p>
          <a:p>
            <a:pPr marL="0" lvl="1" indent="0" eaLnBrk="1" hangingPunct="1">
              <a:spcBef>
                <a:spcPct val="50000"/>
              </a:spcBef>
              <a:buNone/>
            </a:pPr>
            <a:r>
              <a:rPr lang="en-GB" altLang="en-US" dirty="0">
                <a:latin typeface="Bahnschrift Light Condensed" panose="020B0502040204020203" pitchFamily="34" charset="0"/>
              </a:rPr>
              <a:t>Alleles segregate because of the distribution of homologous chromosomes to different gametes in meiosis.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sz="2800" dirty="0">
                <a:latin typeface="Bahnschrift Light Condensed" panose="020B0502040204020203" pitchFamily="34" charset="0"/>
              </a:rPr>
              <a:t>For each </a:t>
            </a:r>
            <a:r>
              <a:rPr lang="en-GB" sz="2800" dirty="0">
                <a:solidFill>
                  <a:srgbClr val="0000FF"/>
                </a:solidFill>
                <a:latin typeface="Bahnschrift Light Condensed" panose="020B0502040204020203" pitchFamily="34" charset="0"/>
              </a:rPr>
              <a:t>character</a:t>
            </a:r>
            <a:r>
              <a:rPr lang="en-GB" sz="2800" dirty="0">
                <a:latin typeface="Bahnschrift Light Condensed" panose="020B0502040204020203" pitchFamily="34" charset="0"/>
              </a:rPr>
              <a:t>, an organism inherit two </a:t>
            </a:r>
            <a:r>
              <a:rPr lang="en-GB" sz="2800" u="sng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alleles</a:t>
            </a:r>
            <a:r>
              <a:rPr lang="en-GB" sz="2800" dirty="0">
                <a:latin typeface="Bahnschrift Light Condensed" panose="020B0502040204020203" pitchFamily="34" charset="0"/>
              </a:rPr>
              <a:t> (one from each parent).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sz="2800" dirty="0">
                <a:latin typeface="Bahnschrift Light Condensed" panose="020B0502040204020203" pitchFamily="34" charset="0"/>
              </a:rPr>
              <a:t>If the two alleles differ, one of them will be </a:t>
            </a:r>
            <a:r>
              <a:rPr lang="en-GB" sz="2800" u="sng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Dominant</a:t>
            </a:r>
            <a:r>
              <a:rPr lang="en-GB" sz="2800" dirty="0">
                <a:latin typeface="Bahnschrift Light Condensed" panose="020B0502040204020203" pitchFamily="34" charset="0"/>
              </a:rPr>
              <a:t>, and the other is </a:t>
            </a:r>
            <a:r>
              <a:rPr lang="en-GB" sz="2800" u="sng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Recessive</a:t>
            </a:r>
            <a:r>
              <a:rPr lang="en-GB" sz="2800" dirty="0">
                <a:latin typeface="Bahnschrift Light Condensed" panose="020B0502040204020203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GB" sz="2800" dirty="0">
                <a:latin typeface="Bahnschrift Light Condensed" panose="020B0502040204020203" pitchFamily="34" charset="0"/>
              </a:rPr>
              <a:t>The two alleles (</a:t>
            </a:r>
            <a:r>
              <a:rPr lang="en-GB" sz="2800" dirty="0">
                <a:solidFill>
                  <a:srgbClr val="0000CC"/>
                </a:solidFill>
                <a:latin typeface="Bahnschrift Light Condensed" panose="020B0502040204020203" pitchFamily="34" charset="0"/>
              </a:rPr>
              <a:t>genes</a:t>
            </a:r>
            <a:r>
              <a:rPr lang="en-GB" sz="2800" dirty="0">
                <a:latin typeface="Bahnschrift Light Condensed" panose="020B0502040204020203" pitchFamily="34" charset="0"/>
              </a:rPr>
              <a:t>) for a character are separated (segregated) into separate gametes (</a:t>
            </a:r>
            <a:r>
              <a:rPr lang="en-US" altLang="en-US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summarized as Mendel’s law of segregation</a:t>
            </a:r>
            <a:r>
              <a:rPr lang="en-GB" sz="2800" dirty="0">
                <a:latin typeface="Bahnschrift Light Condensed" panose="020B0502040204020203" pitchFamily="34" charset="0"/>
              </a:rPr>
              <a:t>) and aggregated again by fertilization</a:t>
            </a:r>
            <a:r>
              <a:rPr lang="en-GB" sz="2800" dirty="0" smtClean="0">
                <a:latin typeface="Bahnschrift Light Condensed" panose="020B0502040204020203" pitchFamily="34" charset="0"/>
              </a:rPr>
              <a:t>.</a:t>
            </a:r>
            <a:endParaRPr lang="en-GB" sz="2800" dirty="0">
              <a:latin typeface="Bahnschrift Light Condensed" panose="020B050204020402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39469" y="4401218"/>
            <a:ext cx="8568873" cy="2087001"/>
            <a:chOff x="762000" y="3032125"/>
            <a:chExt cx="8305800" cy="1828800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124200" y="3032125"/>
              <a:ext cx="5715000" cy="685800"/>
              <a:chOff x="2016" y="1680"/>
              <a:chExt cx="3600" cy="432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016" y="1920"/>
                <a:ext cx="2104" cy="192"/>
                <a:chOff x="1728" y="1824"/>
                <a:chExt cx="2104" cy="192"/>
              </a:xfrm>
            </p:grpSpPr>
            <p:grpSp>
              <p:nvGrpSpPr>
                <p:cNvPr id="10" name="Group 10"/>
                <p:cNvGrpSpPr>
                  <a:grpSpLocks/>
                </p:cNvGrpSpPr>
                <p:nvPr/>
              </p:nvGrpSpPr>
              <p:grpSpPr bwMode="auto">
                <a:xfrm>
                  <a:off x="1728" y="1824"/>
                  <a:ext cx="2104" cy="192"/>
                  <a:chOff x="1488" y="3600"/>
                  <a:chExt cx="2104" cy="192"/>
                </a:xfrm>
              </p:grpSpPr>
              <p:sp>
                <p:nvSpPr>
                  <p:cNvPr id="12" name="AutoShape 11"/>
                  <p:cNvSpPr>
                    <a:spLocks noChangeArrowheads="1"/>
                  </p:cNvSpPr>
                  <p:nvPr>
                    <p:custDataLst>
                      <p:tags r:id="rId6"/>
                    </p:custDataLst>
                  </p:nvPr>
                </p:nvSpPr>
                <p:spPr bwMode="auto">
                  <a:xfrm>
                    <a:off x="1488" y="3600"/>
                    <a:ext cx="1056" cy="19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 rtl="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algn="l" rtl="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algn="l" rtl="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algn="l" rtl="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algn="l" rtl="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13" name="AutoShape 12"/>
                  <p:cNvSpPr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2536" y="3600"/>
                    <a:ext cx="1056" cy="19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 rtl="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algn="l" rtl="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algn="l" rtl="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algn="l" rtl="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algn="l" rtl="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14" name="Rectangle 13"/>
                  <p:cNvSpPr>
                    <a:spLocks noChangeArrowheads="1"/>
                  </p:cNvSpPr>
                  <p:nvPr>
                    <p:custDataLst>
                      <p:tags r:id="rId8"/>
                    </p:custDataLst>
                  </p:nvPr>
                </p:nvSpPr>
                <p:spPr bwMode="auto">
                  <a:xfrm>
                    <a:off x="2400" y="3648"/>
                    <a:ext cx="288" cy="9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rtl="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algn="l" rtl="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algn="l" rtl="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algn="l" rtl="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algn="l" rtl="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11" name="Rectangle 14"/>
                <p:cNvSpPr>
                  <a:spLocks noChangeArrowheads="1"/>
                </p:cNvSpPr>
                <p:nvPr/>
              </p:nvSpPr>
              <p:spPr bwMode="auto">
                <a:xfrm>
                  <a:off x="3504" y="1824"/>
                  <a:ext cx="96" cy="192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4320" y="1680"/>
                <a:ext cx="1296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GB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Red colour   gene (</a:t>
                </a:r>
                <a:r>
                  <a:rPr lang="en-GB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allele</a:t>
                </a:r>
                <a:r>
                  <a:rPr lang="en-GB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</p:txBody>
          </p:sp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 flipH="1">
                <a:off x="3840" y="1824"/>
                <a:ext cx="52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3136900" y="3946525"/>
              <a:ext cx="5930900" cy="914400"/>
              <a:chOff x="2024" y="2256"/>
              <a:chExt cx="3736" cy="576"/>
            </a:xfrm>
          </p:grpSpPr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2024" y="2256"/>
                <a:ext cx="2104" cy="192"/>
                <a:chOff x="1728" y="2352"/>
                <a:chExt cx="2104" cy="192"/>
              </a:xfrm>
            </p:grpSpPr>
            <p:grpSp>
              <p:nvGrpSpPr>
                <p:cNvPr id="19" name="Group 19"/>
                <p:cNvGrpSpPr>
                  <a:grpSpLocks/>
                </p:cNvGrpSpPr>
                <p:nvPr/>
              </p:nvGrpSpPr>
              <p:grpSpPr bwMode="auto">
                <a:xfrm>
                  <a:off x="1728" y="2352"/>
                  <a:ext cx="2104" cy="192"/>
                  <a:chOff x="1488" y="3600"/>
                  <a:chExt cx="2104" cy="192"/>
                </a:xfrm>
              </p:grpSpPr>
              <p:sp>
                <p:nvSpPr>
                  <p:cNvPr id="21" name="AutoShape 20"/>
                  <p:cNvSpPr>
                    <a:spLocks noChangeArrowheads="1"/>
                  </p:cNvSpPr>
                  <p:nvPr>
                    <p:custDataLst>
                      <p:tags r:id="rId3"/>
                    </p:custDataLst>
                  </p:nvPr>
                </p:nvSpPr>
                <p:spPr bwMode="auto">
                  <a:xfrm>
                    <a:off x="1488" y="3600"/>
                    <a:ext cx="1056" cy="19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 rtl="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algn="l" rtl="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algn="l" rtl="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algn="l" rtl="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algn="l" rtl="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2" name="AutoShape 21"/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2536" y="3600"/>
                    <a:ext cx="1056" cy="19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 rtl="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algn="l" rtl="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algn="l" rtl="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algn="l" rtl="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algn="l" rtl="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23" name="Rectangle 22"/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2400" y="3648"/>
                    <a:ext cx="288" cy="9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algn="l" rtl="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algn="l" rtl="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algn="l" rtl="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algn="l" rtl="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algn="l" rtl="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20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4320" y="2409"/>
                <a:ext cx="1440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GB" b="1" dirty="0"/>
                  <a:t>White colour   gene (</a:t>
                </a:r>
                <a:r>
                  <a:rPr lang="en-GB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allele</a:t>
                </a:r>
                <a:r>
                  <a:rPr lang="en-GB" b="1" dirty="0"/>
                  <a:t>)</a:t>
                </a:r>
              </a:p>
            </p:txBody>
          </p:sp>
          <p:sp>
            <p:nvSpPr>
              <p:cNvPr id="18" name="Line 25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 flipH="1" flipV="1">
                <a:off x="3840" y="2352"/>
                <a:ext cx="528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762000" y="3489325"/>
              <a:ext cx="2590800" cy="701675"/>
              <a:chOff x="528" y="1968"/>
              <a:chExt cx="1632" cy="442"/>
            </a:xfrm>
          </p:grpSpPr>
          <p:sp>
            <p:nvSpPr>
              <p:cNvPr id="25" name="Text Box 27"/>
              <p:cNvSpPr txBox="1">
                <a:spLocks noChangeArrowheads="1"/>
              </p:cNvSpPr>
              <p:nvPr/>
            </p:nvSpPr>
            <p:spPr bwMode="auto">
              <a:xfrm>
                <a:off x="528" y="1968"/>
                <a:ext cx="129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  <a:defRPr/>
                </a:pPr>
                <a:r>
                  <a:rPr lang="en-GB" sz="2000" b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Homologous chromosomes</a:t>
                </a:r>
              </a:p>
            </p:txBody>
          </p:sp>
          <p:sp>
            <p:nvSpPr>
              <p:cNvPr id="26" name="Line 28"/>
              <p:cNvSpPr>
                <a:spLocks noChangeShapeType="1"/>
              </p:cNvSpPr>
              <p:nvPr>
                <p:custDataLst>
                  <p:tags r:id="rId1"/>
                </p:custDataLst>
              </p:nvPr>
            </p:nvSpPr>
            <p:spPr bwMode="auto">
              <a:xfrm flipV="1">
                <a:off x="1632" y="2016"/>
                <a:ext cx="48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1632" y="2208"/>
                <a:ext cx="528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83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c7aa0720a14f10887b2c1e3135d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15c2eff0a245409b843f53d94cf1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70a510761704c74997dec2d1a499c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de0b19e0cb49769c284b1418c413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d44f91122e4391bef3eb4669a856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b3a222bd954f379b1b0540d86bf7a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4879957b3814441a5aa31f7162222b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2536d79f8a4c33b10df77018d5d9f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b78c25b3d94a5d8c6ed7318ea57ee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be468279c2478b973bcd60788d5bc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81920ada264929acd12d93a8dfd6d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ed96c8f4be46479cb93018990839e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1031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Andalus</vt:lpstr>
      <vt:lpstr>Arial</vt:lpstr>
      <vt:lpstr>Bahnschrift Condensed</vt:lpstr>
      <vt:lpstr>Bahnschrift Light Condensed</vt:lpstr>
      <vt:lpstr>Calibri</vt:lpstr>
      <vt:lpstr>Cambria</vt:lpstr>
      <vt:lpstr>Colonna MT</vt:lpstr>
      <vt:lpstr>Times New Roman</vt:lpstr>
      <vt:lpstr>Office Theme</vt:lpstr>
      <vt:lpstr>PowerPoint Presentation</vt:lpstr>
      <vt:lpstr>Lecture contents</vt:lpstr>
      <vt:lpstr>Mendel brought an experimental and quantitative approach to genetics</vt:lpstr>
      <vt:lpstr>Three Steps of Mendel’s Experiments</vt:lpstr>
      <vt:lpstr>PowerPoint Presentation</vt:lpstr>
      <vt:lpstr>A)- Law of segregation The two alleles for a character are isolated into separate 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Terminology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474</cp:revision>
  <dcterms:created xsi:type="dcterms:W3CDTF">2016-08-09T09:32:09Z</dcterms:created>
  <dcterms:modified xsi:type="dcterms:W3CDTF">2025-08-25T11:23:54Z</dcterms:modified>
</cp:coreProperties>
</file>