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0"/>
  </p:notesMasterIdLst>
  <p:sldIdLst>
    <p:sldId id="534" r:id="rId2"/>
    <p:sldId id="554" r:id="rId3"/>
    <p:sldId id="555" r:id="rId4"/>
    <p:sldId id="570" r:id="rId5"/>
    <p:sldId id="557" r:id="rId6"/>
    <p:sldId id="558" r:id="rId7"/>
    <p:sldId id="559" r:id="rId8"/>
    <p:sldId id="560" r:id="rId9"/>
    <p:sldId id="561" r:id="rId10"/>
    <p:sldId id="562" r:id="rId11"/>
    <p:sldId id="563" r:id="rId12"/>
    <p:sldId id="564" r:id="rId13"/>
    <p:sldId id="565" r:id="rId14"/>
    <p:sldId id="566" r:id="rId15"/>
    <p:sldId id="567" r:id="rId16"/>
    <p:sldId id="568" r:id="rId17"/>
    <p:sldId id="569" r:id="rId18"/>
    <p:sldId id="55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5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93772" autoAdjust="0"/>
  </p:normalViewPr>
  <p:slideViewPr>
    <p:cSldViewPr snapToGrid="0">
      <p:cViewPr varScale="1">
        <p:scale>
          <a:sx n="78" d="100"/>
          <a:sy n="78" d="100"/>
        </p:scale>
        <p:origin x="91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827DA-B12A-44A6-B86A-4ABC529D6E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BBE0F47-DF40-4F3F-A052-02CD8A935238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Translation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F3F71826-DC12-4E93-A8DF-D4F80FE7D5B5}" type="parTrans" cxnId="{3D07DC93-0EC7-4170-AF99-7A914DE1508B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DC42D7A7-ADDE-4A49-A972-CCF022C32B92}" type="sibTrans" cxnId="{3D07DC93-0EC7-4170-AF99-7A914DE1508B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042436FC-153D-431C-9800-F7AD0DBB3ECC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Synthesis of a polypeptide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0B8A280D-AD51-486E-BA17-D24C422A940F}" type="parTrans" cxnId="{16DEB15F-2829-4EF5-B0BB-5120340E67E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D9727B52-2641-4D21-9736-B36CA2281FFD}" type="sibTrans" cxnId="{16DEB15F-2829-4EF5-B0BB-5120340E67E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EE0B7E32-69F1-41F9-B654-093D905E215E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Polyribosomes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ED8AC833-3520-4EE6-A405-0852A5B2D36B}" type="parTrans" cxnId="{BB8ECDE4-4DBB-4DBE-BE56-1CDB1F99CC80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CCE53120-972D-45BE-9720-8BA2B5D1CFED}" type="sibTrans" cxnId="{BB8ECDE4-4DBB-4DBE-BE56-1CDB1F99CC80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8FA45445-E8F6-46A3-A8C1-D258E840632D}">
      <dgm:prSet custT="1"/>
      <dgm:spPr/>
      <dgm:t>
        <a:bodyPr/>
        <a:lstStyle/>
        <a:p>
          <a:pPr rtl="0"/>
          <a:r>
            <a:rPr lang="en-US" alt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Mutations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B6432036-41D5-46BE-988B-A64521DA59D6}" type="parTrans" cxnId="{9F4D696A-475C-4BFC-8A7F-5E770BFD0F99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BEA5D02E-38D8-4C32-A3C5-3FD1FCB6A72F}" type="sibTrans" cxnId="{9F4D696A-475C-4BFC-8A7F-5E770BFD0F99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9B1A19A5-6118-4A5D-AA6D-6E749B35B2E5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Mutagens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CBDEA2BE-7A2D-48BB-A564-7E61F2E64366}" type="sibTrans" cxnId="{05F4B090-6062-4FE5-9BAD-336F4A49011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DA74C3BC-68DA-4BB1-911B-E58BD03D5380}" type="parTrans" cxnId="{05F4B090-6062-4FE5-9BAD-336F4A49011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F5683F5A-9B4D-472B-9E1B-F8BB12F858CC}" type="pres">
      <dgm:prSet presAssocID="{FF7827DA-B12A-44A6-B86A-4ABC529D6EA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22E9513-CFEC-451C-899B-88187B7BE53A}" type="pres">
      <dgm:prSet presAssocID="{FF7827DA-B12A-44A6-B86A-4ABC529D6EAB}" presName="Name1" presStyleCnt="0"/>
      <dgm:spPr/>
      <dgm:t>
        <a:bodyPr/>
        <a:lstStyle/>
        <a:p>
          <a:endParaRPr lang="en-US"/>
        </a:p>
      </dgm:t>
    </dgm:pt>
    <dgm:pt modelId="{3A3D7A04-9AC1-4B0F-B3AC-30EB6A9727FC}" type="pres">
      <dgm:prSet presAssocID="{FF7827DA-B12A-44A6-B86A-4ABC529D6EAB}" presName="cycle" presStyleCnt="0"/>
      <dgm:spPr/>
      <dgm:t>
        <a:bodyPr/>
        <a:lstStyle/>
        <a:p>
          <a:endParaRPr lang="en-US"/>
        </a:p>
      </dgm:t>
    </dgm:pt>
    <dgm:pt modelId="{CB9D5997-7EE9-45E3-B768-28569175EDEC}" type="pres">
      <dgm:prSet presAssocID="{FF7827DA-B12A-44A6-B86A-4ABC529D6EAB}" presName="srcNode" presStyleLbl="node1" presStyleIdx="0" presStyleCnt="5"/>
      <dgm:spPr/>
      <dgm:t>
        <a:bodyPr/>
        <a:lstStyle/>
        <a:p>
          <a:endParaRPr lang="en-US"/>
        </a:p>
      </dgm:t>
    </dgm:pt>
    <dgm:pt modelId="{E5340FB6-B911-4A1D-904A-ABACEFBCC761}" type="pres">
      <dgm:prSet presAssocID="{FF7827DA-B12A-44A6-B86A-4ABC529D6EAB}" presName="conn" presStyleLbl="parChTrans1D2" presStyleIdx="0" presStyleCnt="1"/>
      <dgm:spPr/>
      <dgm:t>
        <a:bodyPr/>
        <a:lstStyle/>
        <a:p>
          <a:endParaRPr lang="en-US"/>
        </a:p>
      </dgm:t>
    </dgm:pt>
    <dgm:pt modelId="{5F168238-341A-4B48-ABB3-0F24131A88B8}" type="pres">
      <dgm:prSet presAssocID="{FF7827DA-B12A-44A6-B86A-4ABC529D6EAB}" presName="extraNode" presStyleLbl="node1" presStyleIdx="0" presStyleCnt="5"/>
      <dgm:spPr/>
      <dgm:t>
        <a:bodyPr/>
        <a:lstStyle/>
        <a:p>
          <a:endParaRPr lang="en-US"/>
        </a:p>
      </dgm:t>
    </dgm:pt>
    <dgm:pt modelId="{ACA64086-5B1D-430C-8430-4D4D6143674E}" type="pres">
      <dgm:prSet presAssocID="{FF7827DA-B12A-44A6-B86A-4ABC529D6EAB}" presName="dstNode" presStyleLbl="node1" presStyleIdx="0" presStyleCnt="5"/>
      <dgm:spPr/>
      <dgm:t>
        <a:bodyPr/>
        <a:lstStyle/>
        <a:p>
          <a:endParaRPr lang="en-US"/>
        </a:p>
      </dgm:t>
    </dgm:pt>
    <dgm:pt modelId="{ED54EA44-749C-4341-BE8D-3F35CBB8C870}" type="pres">
      <dgm:prSet presAssocID="{7BBE0F47-DF40-4F3F-A052-02CD8A93523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4E4AD-C0A6-400E-8D2C-1EA4439991E0}" type="pres">
      <dgm:prSet presAssocID="{7BBE0F47-DF40-4F3F-A052-02CD8A935238}" presName="accent_1" presStyleCnt="0"/>
      <dgm:spPr/>
      <dgm:t>
        <a:bodyPr/>
        <a:lstStyle/>
        <a:p>
          <a:endParaRPr lang="en-US"/>
        </a:p>
      </dgm:t>
    </dgm:pt>
    <dgm:pt modelId="{CAFACDCD-96BE-432E-8D6D-B6FB224B46E5}" type="pres">
      <dgm:prSet presAssocID="{7BBE0F47-DF40-4F3F-A052-02CD8A935238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B3440E0A-95C1-4E0A-B58F-A1C2311D8AE4}" type="pres">
      <dgm:prSet presAssocID="{042436FC-153D-431C-9800-F7AD0DBB3EC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EE04E-C441-428E-A0E3-44EBADA30AD9}" type="pres">
      <dgm:prSet presAssocID="{042436FC-153D-431C-9800-F7AD0DBB3ECC}" presName="accent_2" presStyleCnt="0"/>
      <dgm:spPr/>
      <dgm:t>
        <a:bodyPr/>
        <a:lstStyle/>
        <a:p>
          <a:endParaRPr lang="en-US"/>
        </a:p>
      </dgm:t>
    </dgm:pt>
    <dgm:pt modelId="{7BD60A38-04AC-453B-885F-B04BEBB80452}" type="pres">
      <dgm:prSet presAssocID="{042436FC-153D-431C-9800-F7AD0DBB3ECC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E8562B0F-9FFF-4F71-8106-AAB10B343F77}" type="pres">
      <dgm:prSet presAssocID="{EE0B7E32-69F1-41F9-B654-093D905E215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F72AF-CB0D-495F-BB54-3D253981A31A}" type="pres">
      <dgm:prSet presAssocID="{EE0B7E32-69F1-41F9-B654-093D905E215E}" presName="accent_3" presStyleCnt="0"/>
      <dgm:spPr/>
      <dgm:t>
        <a:bodyPr/>
        <a:lstStyle/>
        <a:p>
          <a:endParaRPr lang="en-US"/>
        </a:p>
      </dgm:t>
    </dgm:pt>
    <dgm:pt modelId="{5D3E834E-F6BC-4CBC-961B-CE7CBCE25880}" type="pres">
      <dgm:prSet presAssocID="{EE0B7E32-69F1-41F9-B654-093D905E215E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A5FC90FB-DC4C-4933-A80E-211E4C82791F}" type="pres">
      <dgm:prSet presAssocID="{8FA45445-E8F6-46A3-A8C1-D258E840632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85E5D-8BA1-438F-AA80-777978CFB75E}" type="pres">
      <dgm:prSet presAssocID="{8FA45445-E8F6-46A3-A8C1-D258E840632D}" presName="accent_4" presStyleCnt="0"/>
      <dgm:spPr/>
      <dgm:t>
        <a:bodyPr/>
        <a:lstStyle/>
        <a:p>
          <a:endParaRPr lang="en-US"/>
        </a:p>
      </dgm:t>
    </dgm:pt>
    <dgm:pt modelId="{21C71FF5-0863-4636-9542-6E6D4D8EB8E5}" type="pres">
      <dgm:prSet presAssocID="{8FA45445-E8F6-46A3-A8C1-D258E840632D}" presName="accentRepeatNode" presStyleLbl="solidFgAcc1" presStyleIdx="3" presStyleCnt="5" custLinFactNeighborY="0"/>
      <dgm:spPr/>
      <dgm:t>
        <a:bodyPr/>
        <a:lstStyle/>
        <a:p>
          <a:endParaRPr lang="en-US"/>
        </a:p>
      </dgm:t>
    </dgm:pt>
    <dgm:pt modelId="{C6BEF6FC-0E0B-4A55-8B25-E6C05952DEEF}" type="pres">
      <dgm:prSet presAssocID="{9B1A19A5-6118-4A5D-AA6D-6E749B35B2E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B177C-E9B2-4C87-A360-017F143168E5}" type="pres">
      <dgm:prSet presAssocID="{9B1A19A5-6118-4A5D-AA6D-6E749B35B2E5}" presName="accent_5" presStyleCnt="0"/>
      <dgm:spPr/>
      <dgm:t>
        <a:bodyPr/>
        <a:lstStyle/>
        <a:p>
          <a:endParaRPr lang="en-US"/>
        </a:p>
      </dgm:t>
    </dgm:pt>
    <dgm:pt modelId="{A0F360D8-E697-42E2-A753-55FCE40B7363}" type="pres">
      <dgm:prSet presAssocID="{9B1A19A5-6118-4A5D-AA6D-6E749B35B2E5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D5FB9234-0030-4B93-911E-E8CBE6BDA295}" type="presOf" srcId="{7BBE0F47-DF40-4F3F-A052-02CD8A935238}" destId="{ED54EA44-749C-4341-BE8D-3F35CBB8C870}" srcOrd="0" destOrd="0" presId="urn:microsoft.com/office/officeart/2008/layout/VerticalCurvedList"/>
    <dgm:cxn modelId="{3D07DC93-0EC7-4170-AF99-7A914DE1508B}" srcId="{FF7827DA-B12A-44A6-B86A-4ABC529D6EAB}" destId="{7BBE0F47-DF40-4F3F-A052-02CD8A935238}" srcOrd="0" destOrd="0" parTransId="{F3F71826-DC12-4E93-A8DF-D4F80FE7D5B5}" sibTransId="{DC42D7A7-ADDE-4A49-A972-CCF022C32B92}"/>
    <dgm:cxn modelId="{6BC684FA-6302-4CEF-9DE9-B1C9CBC2ECD4}" type="presOf" srcId="{042436FC-153D-431C-9800-F7AD0DBB3ECC}" destId="{B3440E0A-95C1-4E0A-B58F-A1C2311D8AE4}" srcOrd="0" destOrd="0" presId="urn:microsoft.com/office/officeart/2008/layout/VerticalCurvedList"/>
    <dgm:cxn modelId="{6B626A3D-FB0C-45C6-89DF-AEEDE61F9FD2}" type="presOf" srcId="{FF7827DA-B12A-44A6-B86A-4ABC529D6EAB}" destId="{F5683F5A-9B4D-472B-9E1B-F8BB12F858CC}" srcOrd="0" destOrd="0" presId="urn:microsoft.com/office/officeart/2008/layout/VerticalCurvedList"/>
    <dgm:cxn modelId="{B7022F49-EB63-49B3-BC75-7EEE1F32FF6B}" type="presOf" srcId="{DC42D7A7-ADDE-4A49-A972-CCF022C32B92}" destId="{E5340FB6-B911-4A1D-904A-ABACEFBCC761}" srcOrd="0" destOrd="0" presId="urn:microsoft.com/office/officeart/2008/layout/VerticalCurvedList"/>
    <dgm:cxn modelId="{BB8ECDE4-4DBB-4DBE-BE56-1CDB1F99CC80}" srcId="{FF7827DA-B12A-44A6-B86A-4ABC529D6EAB}" destId="{EE0B7E32-69F1-41F9-B654-093D905E215E}" srcOrd="2" destOrd="0" parTransId="{ED8AC833-3520-4EE6-A405-0852A5B2D36B}" sibTransId="{CCE53120-972D-45BE-9720-8BA2B5D1CFED}"/>
    <dgm:cxn modelId="{16DEB15F-2829-4EF5-B0BB-5120340E67E4}" srcId="{FF7827DA-B12A-44A6-B86A-4ABC529D6EAB}" destId="{042436FC-153D-431C-9800-F7AD0DBB3ECC}" srcOrd="1" destOrd="0" parTransId="{0B8A280D-AD51-486E-BA17-D24C422A940F}" sibTransId="{D9727B52-2641-4D21-9736-B36CA2281FFD}"/>
    <dgm:cxn modelId="{8B230BF9-89C4-4485-A8F8-3D9CE9E5BEBB}" type="presOf" srcId="{9B1A19A5-6118-4A5D-AA6D-6E749B35B2E5}" destId="{C6BEF6FC-0E0B-4A55-8B25-E6C05952DEEF}" srcOrd="0" destOrd="0" presId="urn:microsoft.com/office/officeart/2008/layout/VerticalCurvedList"/>
    <dgm:cxn modelId="{A95441FB-E8BC-41AA-B961-6AE119254948}" type="presOf" srcId="{EE0B7E32-69F1-41F9-B654-093D905E215E}" destId="{E8562B0F-9FFF-4F71-8106-AAB10B343F77}" srcOrd="0" destOrd="0" presId="urn:microsoft.com/office/officeart/2008/layout/VerticalCurvedList"/>
    <dgm:cxn modelId="{9F4D696A-475C-4BFC-8A7F-5E770BFD0F99}" srcId="{FF7827DA-B12A-44A6-B86A-4ABC529D6EAB}" destId="{8FA45445-E8F6-46A3-A8C1-D258E840632D}" srcOrd="3" destOrd="0" parTransId="{B6432036-41D5-46BE-988B-A64521DA59D6}" sibTransId="{BEA5D02E-38D8-4C32-A3C5-3FD1FCB6A72F}"/>
    <dgm:cxn modelId="{75496D0B-83B3-4588-B93D-661CF5C53502}" type="presOf" srcId="{8FA45445-E8F6-46A3-A8C1-D258E840632D}" destId="{A5FC90FB-DC4C-4933-A80E-211E4C82791F}" srcOrd="0" destOrd="0" presId="urn:microsoft.com/office/officeart/2008/layout/VerticalCurvedList"/>
    <dgm:cxn modelId="{05F4B090-6062-4FE5-9BAD-336F4A490114}" srcId="{FF7827DA-B12A-44A6-B86A-4ABC529D6EAB}" destId="{9B1A19A5-6118-4A5D-AA6D-6E749B35B2E5}" srcOrd="4" destOrd="0" parTransId="{DA74C3BC-68DA-4BB1-911B-E58BD03D5380}" sibTransId="{CBDEA2BE-7A2D-48BB-A564-7E61F2E64366}"/>
    <dgm:cxn modelId="{D636743B-78B3-4DD4-8939-6CEBCF39370B}" type="presParOf" srcId="{F5683F5A-9B4D-472B-9E1B-F8BB12F858CC}" destId="{722E9513-CFEC-451C-899B-88187B7BE53A}" srcOrd="0" destOrd="0" presId="urn:microsoft.com/office/officeart/2008/layout/VerticalCurvedList"/>
    <dgm:cxn modelId="{0F0F996E-00F0-43D0-A502-500D524AD03F}" type="presParOf" srcId="{722E9513-CFEC-451C-899B-88187B7BE53A}" destId="{3A3D7A04-9AC1-4B0F-B3AC-30EB6A9727FC}" srcOrd="0" destOrd="0" presId="urn:microsoft.com/office/officeart/2008/layout/VerticalCurvedList"/>
    <dgm:cxn modelId="{B10658DA-A105-4579-8818-E498E53D61E6}" type="presParOf" srcId="{3A3D7A04-9AC1-4B0F-B3AC-30EB6A9727FC}" destId="{CB9D5997-7EE9-45E3-B768-28569175EDEC}" srcOrd="0" destOrd="0" presId="urn:microsoft.com/office/officeart/2008/layout/VerticalCurvedList"/>
    <dgm:cxn modelId="{14311EEC-1114-4EFD-83FA-3AEE95B066B0}" type="presParOf" srcId="{3A3D7A04-9AC1-4B0F-B3AC-30EB6A9727FC}" destId="{E5340FB6-B911-4A1D-904A-ABACEFBCC761}" srcOrd="1" destOrd="0" presId="urn:microsoft.com/office/officeart/2008/layout/VerticalCurvedList"/>
    <dgm:cxn modelId="{67043171-2FA6-4847-86D3-638D40B878DE}" type="presParOf" srcId="{3A3D7A04-9AC1-4B0F-B3AC-30EB6A9727FC}" destId="{5F168238-341A-4B48-ABB3-0F24131A88B8}" srcOrd="2" destOrd="0" presId="urn:microsoft.com/office/officeart/2008/layout/VerticalCurvedList"/>
    <dgm:cxn modelId="{935FC0E6-DF1C-415D-8554-69CADD24A617}" type="presParOf" srcId="{3A3D7A04-9AC1-4B0F-B3AC-30EB6A9727FC}" destId="{ACA64086-5B1D-430C-8430-4D4D6143674E}" srcOrd="3" destOrd="0" presId="urn:microsoft.com/office/officeart/2008/layout/VerticalCurvedList"/>
    <dgm:cxn modelId="{03BC0356-12A5-47FD-93A0-8808558B60AC}" type="presParOf" srcId="{722E9513-CFEC-451C-899B-88187B7BE53A}" destId="{ED54EA44-749C-4341-BE8D-3F35CBB8C870}" srcOrd="1" destOrd="0" presId="urn:microsoft.com/office/officeart/2008/layout/VerticalCurvedList"/>
    <dgm:cxn modelId="{1C69259E-207D-4F61-9655-56F060A02A2E}" type="presParOf" srcId="{722E9513-CFEC-451C-899B-88187B7BE53A}" destId="{2134E4AD-C0A6-400E-8D2C-1EA4439991E0}" srcOrd="2" destOrd="0" presId="urn:microsoft.com/office/officeart/2008/layout/VerticalCurvedList"/>
    <dgm:cxn modelId="{3DDE6C30-0FA2-488B-986F-1CBD9D2AFC8E}" type="presParOf" srcId="{2134E4AD-C0A6-400E-8D2C-1EA4439991E0}" destId="{CAFACDCD-96BE-432E-8D6D-B6FB224B46E5}" srcOrd="0" destOrd="0" presId="urn:microsoft.com/office/officeart/2008/layout/VerticalCurvedList"/>
    <dgm:cxn modelId="{FF22DE57-CFB4-4807-976C-46B8DBA68DD7}" type="presParOf" srcId="{722E9513-CFEC-451C-899B-88187B7BE53A}" destId="{B3440E0A-95C1-4E0A-B58F-A1C2311D8AE4}" srcOrd="3" destOrd="0" presId="urn:microsoft.com/office/officeart/2008/layout/VerticalCurvedList"/>
    <dgm:cxn modelId="{ED5F3203-69C6-4BC5-8029-9CA0D38F5836}" type="presParOf" srcId="{722E9513-CFEC-451C-899B-88187B7BE53A}" destId="{641EE04E-C441-428E-A0E3-44EBADA30AD9}" srcOrd="4" destOrd="0" presId="urn:microsoft.com/office/officeart/2008/layout/VerticalCurvedList"/>
    <dgm:cxn modelId="{F7CDDDD7-61C2-4998-B863-B8AB45B3988E}" type="presParOf" srcId="{641EE04E-C441-428E-A0E3-44EBADA30AD9}" destId="{7BD60A38-04AC-453B-885F-B04BEBB80452}" srcOrd="0" destOrd="0" presId="urn:microsoft.com/office/officeart/2008/layout/VerticalCurvedList"/>
    <dgm:cxn modelId="{95E03A23-8B19-496B-B05C-6CFB3CD67319}" type="presParOf" srcId="{722E9513-CFEC-451C-899B-88187B7BE53A}" destId="{E8562B0F-9FFF-4F71-8106-AAB10B343F77}" srcOrd="5" destOrd="0" presId="urn:microsoft.com/office/officeart/2008/layout/VerticalCurvedList"/>
    <dgm:cxn modelId="{50EB2DF6-EFA4-4DC1-ACB1-2AF6D3C0C8C0}" type="presParOf" srcId="{722E9513-CFEC-451C-899B-88187B7BE53A}" destId="{746F72AF-CB0D-495F-BB54-3D253981A31A}" srcOrd="6" destOrd="0" presId="urn:microsoft.com/office/officeart/2008/layout/VerticalCurvedList"/>
    <dgm:cxn modelId="{F5E37A1F-2D50-4468-BE67-C034121439D5}" type="presParOf" srcId="{746F72AF-CB0D-495F-BB54-3D253981A31A}" destId="{5D3E834E-F6BC-4CBC-961B-CE7CBCE25880}" srcOrd="0" destOrd="0" presId="urn:microsoft.com/office/officeart/2008/layout/VerticalCurvedList"/>
    <dgm:cxn modelId="{5B06395C-0A2F-415D-80F4-26AA9B74B4AF}" type="presParOf" srcId="{722E9513-CFEC-451C-899B-88187B7BE53A}" destId="{A5FC90FB-DC4C-4933-A80E-211E4C82791F}" srcOrd="7" destOrd="0" presId="urn:microsoft.com/office/officeart/2008/layout/VerticalCurvedList"/>
    <dgm:cxn modelId="{A4E24F16-C13A-43CB-82DF-1B033D14903C}" type="presParOf" srcId="{722E9513-CFEC-451C-899B-88187B7BE53A}" destId="{3CA85E5D-8BA1-438F-AA80-777978CFB75E}" srcOrd="8" destOrd="0" presId="urn:microsoft.com/office/officeart/2008/layout/VerticalCurvedList"/>
    <dgm:cxn modelId="{B0AD3FEA-0558-4D3F-8F36-271BC0ACCF76}" type="presParOf" srcId="{3CA85E5D-8BA1-438F-AA80-777978CFB75E}" destId="{21C71FF5-0863-4636-9542-6E6D4D8EB8E5}" srcOrd="0" destOrd="0" presId="urn:microsoft.com/office/officeart/2008/layout/VerticalCurvedList"/>
    <dgm:cxn modelId="{129E9A4D-D7D9-474F-8232-025E99C883CA}" type="presParOf" srcId="{722E9513-CFEC-451C-899B-88187B7BE53A}" destId="{C6BEF6FC-0E0B-4A55-8B25-E6C05952DEEF}" srcOrd="9" destOrd="0" presId="urn:microsoft.com/office/officeart/2008/layout/VerticalCurvedList"/>
    <dgm:cxn modelId="{D3726A85-AF4B-4E58-B02A-B558B4C30D49}" type="presParOf" srcId="{722E9513-CFEC-451C-899B-88187B7BE53A}" destId="{166B177C-E9B2-4C87-A360-017F143168E5}" srcOrd="10" destOrd="0" presId="urn:microsoft.com/office/officeart/2008/layout/VerticalCurvedList"/>
    <dgm:cxn modelId="{E9D58B9E-B46C-424E-8538-99485973D0CE}" type="presParOf" srcId="{166B177C-E9B2-4C87-A360-017F143168E5}" destId="{A0F360D8-E697-42E2-A753-55FCE40B73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40FB6-B911-4A1D-904A-ABACEFBCC761}">
      <dsp:nvSpPr>
        <dsp:cNvPr id="0" name=""/>
        <dsp:cNvSpPr/>
      </dsp:nvSpPr>
      <dsp:spPr>
        <a:xfrm>
          <a:off x="-5525214" y="-845926"/>
          <a:ext cx="6578632" cy="6578632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4EA44-749C-4341-BE8D-3F35CBB8C870}">
      <dsp:nvSpPr>
        <dsp:cNvPr id="0" name=""/>
        <dsp:cNvSpPr/>
      </dsp:nvSpPr>
      <dsp:spPr>
        <a:xfrm>
          <a:off x="460568" y="305326"/>
          <a:ext cx="10037173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Translation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460568" y="305326"/>
        <a:ext cx="10037173" cy="611042"/>
      </dsp:txXfrm>
    </dsp:sp>
    <dsp:sp modelId="{CAFACDCD-96BE-432E-8D6D-B6FB224B46E5}">
      <dsp:nvSpPr>
        <dsp:cNvPr id="0" name=""/>
        <dsp:cNvSpPr/>
      </dsp:nvSpPr>
      <dsp:spPr>
        <a:xfrm>
          <a:off x="78666" y="228945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40E0A-95C1-4E0A-B58F-A1C2311D8AE4}">
      <dsp:nvSpPr>
        <dsp:cNvPr id="0" name=""/>
        <dsp:cNvSpPr/>
      </dsp:nvSpPr>
      <dsp:spPr>
        <a:xfrm>
          <a:off x="898423" y="1221597"/>
          <a:ext cx="9599317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Synthesis of a polypeptide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898423" y="1221597"/>
        <a:ext cx="9599317" cy="611042"/>
      </dsp:txXfrm>
    </dsp:sp>
    <dsp:sp modelId="{7BD60A38-04AC-453B-885F-B04BEBB80452}">
      <dsp:nvSpPr>
        <dsp:cNvPr id="0" name=""/>
        <dsp:cNvSpPr/>
      </dsp:nvSpPr>
      <dsp:spPr>
        <a:xfrm>
          <a:off x="516521" y="1145216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2B0F-9FFF-4F71-8106-AAB10B343F77}">
      <dsp:nvSpPr>
        <dsp:cNvPr id="0" name=""/>
        <dsp:cNvSpPr/>
      </dsp:nvSpPr>
      <dsp:spPr>
        <a:xfrm>
          <a:off x="1032810" y="2137868"/>
          <a:ext cx="9464931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Polyribosomes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1032810" y="2137868"/>
        <a:ext cx="9464931" cy="611042"/>
      </dsp:txXfrm>
    </dsp:sp>
    <dsp:sp modelId="{5D3E834E-F6BC-4CBC-961B-CE7CBCE25880}">
      <dsp:nvSpPr>
        <dsp:cNvPr id="0" name=""/>
        <dsp:cNvSpPr/>
      </dsp:nvSpPr>
      <dsp:spPr>
        <a:xfrm>
          <a:off x="650908" y="2061488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C90FB-DC4C-4933-A80E-211E4C82791F}">
      <dsp:nvSpPr>
        <dsp:cNvPr id="0" name=""/>
        <dsp:cNvSpPr/>
      </dsp:nvSpPr>
      <dsp:spPr>
        <a:xfrm>
          <a:off x="898423" y="3054139"/>
          <a:ext cx="9599317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Mutations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898423" y="3054139"/>
        <a:ext cx="9599317" cy="611042"/>
      </dsp:txXfrm>
    </dsp:sp>
    <dsp:sp modelId="{21C71FF5-0863-4636-9542-6E6D4D8EB8E5}">
      <dsp:nvSpPr>
        <dsp:cNvPr id="0" name=""/>
        <dsp:cNvSpPr/>
      </dsp:nvSpPr>
      <dsp:spPr>
        <a:xfrm>
          <a:off x="516521" y="2977759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EF6FC-0E0B-4A55-8B25-E6C05952DEEF}">
      <dsp:nvSpPr>
        <dsp:cNvPr id="0" name=""/>
        <dsp:cNvSpPr/>
      </dsp:nvSpPr>
      <dsp:spPr>
        <a:xfrm>
          <a:off x="460568" y="3970411"/>
          <a:ext cx="10037173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Mutagens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460568" y="3970411"/>
        <a:ext cx="10037173" cy="611042"/>
      </dsp:txXfrm>
    </dsp:sp>
    <dsp:sp modelId="{A0F360D8-E697-42E2-A753-55FCE40B7363}">
      <dsp:nvSpPr>
        <dsp:cNvPr id="0" name=""/>
        <dsp:cNvSpPr/>
      </dsp:nvSpPr>
      <dsp:spPr>
        <a:xfrm>
          <a:off x="78666" y="3894030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CF98B1B-0A4C-4797-863D-EEF7B7851450}" type="datetimeFigureOut">
              <a:rPr lang="ar-EG" smtClean="0"/>
              <a:t>02/03/1447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B37F4F0-8F69-4BDC-9D18-88F08BADBA7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2060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8874F-2E4E-4E2F-A9A3-9F6725613BEC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9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8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4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80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8842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 anchor="t"/>
          <a:lstStyle>
            <a:lvl1pPr>
              <a:defRPr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 anchor="t"/>
          <a:lstStyle>
            <a:lvl1pPr>
              <a:defRPr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t"/>
          <a:lstStyle>
            <a:lvl1pPr>
              <a:defRPr>
                <a:latin typeface="Calibri" charset="0"/>
              </a:defRPr>
            </a:lvl1pPr>
          </a:lstStyle>
          <a:p>
            <a:fld id="{4B58C6A9-E69B-4B9B-82D9-68EAE5695419}" type="slidenum">
              <a:rPr lang="en-US" altLang="en-US"/>
              <a:pPr/>
              <a:t>‹#›</a:t>
            </a:fld>
            <a:r>
              <a:rPr lang="en-US" altLang="en-US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1660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1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2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2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8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6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29981-72B4-46C1-B04F-B9AB4E206190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7A852-0FBC-4504-8F72-BF7A744AA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2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7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r Rwaida\Desktop\Picture1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1" y="151420"/>
            <a:ext cx="3026840" cy="11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35325" y="176941"/>
            <a:ext cx="5229060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LECTURE (7)</a:t>
            </a:r>
            <a:endParaRPr lang="ar-EG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946" y="5834740"/>
            <a:ext cx="535717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Synthesis of polypeptide</a:t>
            </a:r>
            <a:endParaRPr lang="ar-EG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2" descr="C:\Users\user\Desktop\RNA_10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454147"/>
            <a:ext cx="12192001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2459010" y="1397842"/>
            <a:ext cx="7466674" cy="52478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16109" y="206514"/>
            <a:ext cx="10352476" cy="95410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339933"/>
              </a:buClr>
              <a:buFont typeface="Arial" pitchFamily="34" charset="0"/>
              <a:buNone/>
              <a:tabLst>
                <a:tab pos="2743200" algn="l"/>
              </a:tabLst>
              <a:defRPr/>
            </a:pPr>
            <a:r>
              <a:rPr lang="en-US" sz="2800" dirty="0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Three steps of elongation continue codon by codon to add amino acids until the polypeptide chain is completed. </a:t>
            </a:r>
          </a:p>
        </p:txBody>
      </p:sp>
    </p:spTree>
    <p:extLst>
      <p:ext uri="{BB962C8B-B14F-4D97-AF65-F5344CB8AC3E}">
        <p14:creationId xmlns:p14="http://schemas.microsoft.com/office/powerpoint/2010/main" val="1384327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" r="17" b="6831"/>
          <a:stretch>
            <a:fillRect/>
          </a:stretch>
        </p:blipFill>
        <p:spPr bwMode="auto">
          <a:xfrm>
            <a:off x="1891716" y="2986545"/>
            <a:ext cx="8419453" cy="2945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04800" y="6154656"/>
            <a:ext cx="11593286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sz="2800" dirty="0">
                <a:ln w="11430"/>
                <a:solidFill>
                  <a:srgbClr val="0000FF"/>
                </a:solidFill>
                <a:latin typeface="Bahnschrift Condensed" panose="020B0502040204020203" pitchFamily="34" charset="0"/>
              </a:rPr>
              <a:t>The free and bound ribosomes are both active participants in protein synthesis.</a:t>
            </a:r>
            <a:endParaRPr lang="en-GB" sz="2800" dirty="0">
              <a:ln w="11430"/>
              <a:solidFill>
                <a:srgbClr val="0000FF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317946"/>
            <a:ext cx="11593286" cy="2505301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8463" indent="-381000" algn="l" rtl="0">
              <a:buClr>
                <a:srgbClr val="FF0000"/>
              </a:buClr>
              <a:buFontTx/>
              <a:buAutoNum type="arabicPeriod" startAt="3"/>
              <a:tabLst>
                <a:tab pos="2743200" algn="l"/>
              </a:tabLst>
              <a:defRPr/>
            </a:pPr>
            <a:r>
              <a:rPr lang="en-US" sz="2800" b="1" u="sng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Termination:</a:t>
            </a:r>
            <a:r>
              <a:rPr lang="en-US" sz="28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                                                                                       </a:t>
            </a:r>
          </a:p>
          <a:p>
            <a:pPr marL="17463" indent="0" algn="l" rtl="0"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Occurs when one of the three </a:t>
            </a:r>
            <a:r>
              <a:rPr 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stop codons</a:t>
            </a: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reaches the </a:t>
            </a:r>
            <a:r>
              <a:rPr 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site.</a:t>
            </a:r>
          </a:p>
          <a:p>
            <a:pPr marL="457200" indent="-322263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A </a:t>
            </a:r>
            <a:r>
              <a:rPr lang="en-US" sz="2800" i="1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release factor</a:t>
            </a:r>
            <a:r>
              <a:rPr lang="en-US" sz="2800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  </a:t>
            </a: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binds to stop codon and hydrolyzes the bond between the polypeptide and its </a:t>
            </a:r>
            <a:r>
              <a:rPr lang="en-US" sz="2800" dirty="0" err="1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tRNA</a:t>
            </a: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in the </a:t>
            </a:r>
            <a:r>
              <a:rPr 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site.</a:t>
            </a:r>
          </a:p>
          <a:p>
            <a:pPr marL="457200" indent="-322263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This frees the polypeptide and the translation complex disassembles. </a:t>
            </a:r>
          </a:p>
        </p:txBody>
      </p:sp>
    </p:spTree>
    <p:extLst>
      <p:ext uri="{BB962C8B-B14F-4D97-AF65-F5344CB8AC3E}">
        <p14:creationId xmlns:p14="http://schemas.microsoft.com/office/powerpoint/2010/main" val="9709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7716" y="940552"/>
            <a:ext cx="11647714" cy="1557349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A ribosome requires less than a minute to translate an average-sized mRNA into a polypeptide. </a:t>
            </a:r>
          </a:p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Multiple ribosomes, 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polyribosomes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, may trail along the same mRNA.</a:t>
            </a:r>
          </a:p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Thus, a single mRNA is used to make </a:t>
            </a:r>
            <a:r>
              <a:rPr lang="en-US" altLang="en-US" sz="2800" u="sng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many copies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of a polypeptide simultaneously.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3"/>
          <a:stretch>
            <a:fillRect/>
          </a:stretch>
        </p:blipFill>
        <p:spPr bwMode="auto">
          <a:xfrm>
            <a:off x="1469495" y="2802330"/>
            <a:ext cx="9444411" cy="3761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181065" y="318612"/>
            <a:ext cx="579120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u="sng" dirty="0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Polyribosomes</a:t>
            </a:r>
            <a:endParaRPr lang="en-GB" altLang="en-US" sz="3200" dirty="0">
              <a:ln w="11430"/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97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52400" y="819992"/>
            <a:ext cx="8001000" cy="5863837"/>
          </a:xfrm>
        </p:spPr>
        <p:txBody>
          <a:bodyPr>
            <a:noAutofit/>
          </a:bodyPr>
          <a:lstStyle/>
          <a:p>
            <a:pPr marL="533400" indent="-533400" algn="l" rtl="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2400" dirty="0" smtClean="0">
                <a:latin typeface="Bahnschrift Condensed" panose="020B0502040204020203" pitchFamily="34" charset="0"/>
              </a:rPr>
              <a:t>1) mRNA attaches to a ribosome at the AUG, which is the </a:t>
            </a:r>
            <a:r>
              <a:rPr lang="en-US" altLang="en-US" sz="24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start codon</a:t>
            </a:r>
            <a:r>
              <a:rPr lang="en-US" altLang="en-US" sz="2400" dirty="0" smtClean="0">
                <a:latin typeface="Bahnschrift Condensed" panose="020B0502040204020203" pitchFamily="34" charset="0"/>
              </a:rPr>
              <a:t>. This begins </a:t>
            </a:r>
            <a:r>
              <a:rPr lang="en-US" altLang="en-US" sz="2400" u="sng" dirty="0" smtClean="0">
                <a:latin typeface="Bahnschrift Condensed" panose="020B0502040204020203" pitchFamily="34" charset="0"/>
              </a:rPr>
              <a:t>translation</a:t>
            </a:r>
            <a:r>
              <a:rPr lang="en-US" altLang="en-US" sz="2400" dirty="0" smtClean="0">
                <a:latin typeface="Bahnschrift Condensed" panose="020B0502040204020203" pitchFamily="34" charset="0"/>
              </a:rPr>
              <a:t>. </a:t>
            </a:r>
          </a:p>
          <a:p>
            <a:pPr marL="533400" indent="-533400" algn="l" rtl="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2400" dirty="0" smtClean="0">
                <a:latin typeface="Bahnschrift Condensed" panose="020B0502040204020203" pitchFamily="34" charset="0"/>
              </a:rPr>
              <a:t>2) The transfer RNA (</a:t>
            </a:r>
            <a:r>
              <a:rPr lang="en-US" altLang="en-US" sz="2400" u="sng" dirty="0" err="1" smtClean="0">
                <a:latin typeface="Bahnschrift Condensed" panose="020B0502040204020203" pitchFamily="34" charset="0"/>
              </a:rPr>
              <a:t>tRNA</a:t>
            </a:r>
            <a:r>
              <a:rPr lang="en-US" altLang="en-US" sz="2400" dirty="0" smtClean="0">
                <a:latin typeface="Bahnschrift Condensed" panose="020B0502040204020203" pitchFamily="34" charset="0"/>
              </a:rPr>
              <a:t>) bonds with the correct amino acid and becomes “charged.” (in the cytoplasm)</a:t>
            </a:r>
          </a:p>
          <a:p>
            <a:pPr marL="533400" indent="-533400" algn="l" rtl="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2400" dirty="0" smtClean="0">
                <a:latin typeface="Bahnschrift Condensed" panose="020B0502040204020203" pitchFamily="34" charset="0"/>
              </a:rPr>
              <a:t>3) The </a:t>
            </a:r>
            <a:r>
              <a:rPr lang="en-US" altLang="en-US" sz="2400" dirty="0" err="1" smtClean="0">
                <a:latin typeface="Bahnschrift Condensed" panose="020B0502040204020203" pitchFamily="34" charset="0"/>
              </a:rPr>
              <a:t>tRNA</a:t>
            </a:r>
            <a:r>
              <a:rPr lang="en-US" altLang="en-US" sz="2400" dirty="0" smtClean="0">
                <a:latin typeface="Bahnschrift Condensed" panose="020B0502040204020203" pitchFamily="34" charset="0"/>
              </a:rPr>
              <a:t> carries the </a:t>
            </a:r>
            <a:r>
              <a:rPr lang="en-US" altLang="en-US" sz="24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amino acid</a:t>
            </a:r>
            <a:r>
              <a:rPr lang="en-US" altLang="en-US" sz="2400" dirty="0" smtClean="0">
                <a:latin typeface="Bahnschrift Condensed" panose="020B0502040204020203" pitchFamily="34" charset="0"/>
              </a:rPr>
              <a:t> to the ribosome. Each </a:t>
            </a:r>
            <a:r>
              <a:rPr lang="en-US" altLang="en-US" sz="2400" dirty="0" err="1" smtClean="0">
                <a:latin typeface="Bahnschrift Condensed" panose="020B0502040204020203" pitchFamily="34" charset="0"/>
              </a:rPr>
              <a:t>tRNA</a:t>
            </a:r>
            <a:r>
              <a:rPr lang="en-US" altLang="en-US" sz="2400" dirty="0" smtClean="0">
                <a:latin typeface="Bahnschrift Condensed" panose="020B0502040204020203" pitchFamily="34" charset="0"/>
              </a:rPr>
              <a:t> has an </a:t>
            </a:r>
            <a:r>
              <a:rPr lang="en-US" altLang="en-US" sz="24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anticodon</a:t>
            </a:r>
            <a:r>
              <a:rPr lang="en-US" altLang="en-US" sz="2400" dirty="0" smtClean="0">
                <a:latin typeface="Bahnschrift Condensed" panose="020B0502040204020203" pitchFamily="34" charset="0"/>
              </a:rPr>
              <a:t> whose bases are complementary to a codon on the mRNA strand. The </a:t>
            </a:r>
            <a:r>
              <a:rPr lang="en-US" altLang="en-US" sz="2400" dirty="0" err="1" smtClean="0">
                <a:latin typeface="Bahnschrift Condensed" panose="020B0502040204020203" pitchFamily="34" charset="0"/>
              </a:rPr>
              <a:t>tRNA</a:t>
            </a:r>
            <a:r>
              <a:rPr lang="en-US" altLang="en-US" sz="2400" dirty="0" smtClean="0">
                <a:latin typeface="Bahnschrift Condensed" panose="020B0502040204020203" pitchFamily="34" charset="0"/>
              </a:rPr>
              <a:t> brings the correct amino acid to the ribosome.</a:t>
            </a:r>
          </a:p>
          <a:p>
            <a:pPr marL="533400" indent="-533400" algn="l" rtl="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2400" dirty="0" smtClean="0">
                <a:latin typeface="Bahnschrift Condensed" panose="020B0502040204020203" pitchFamily="34" charset="0"/>
              </a:rPr>
              <a:t>4) The ribosome moves along the mRNA and adds more amino acids to the growing </a:t>
            </a:r>
            <a:r>
              <a:rPr lang="en-US" altLang="en-US" sz="24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polypeptide</a:t>
            </a:r>
            <a:r>
              <a:rPr lang="en-US" altLang="en-US" sz="2400" dirty="0" smtClean="0">
                <a:latin typeface="Bahnschrift Condensed" panose="020B0502040204020203" pitchFamily="34" charset="0"/>
              </a:rPr>
              <a:t> or protein.</a:t>
            </a:r>
          </a:p>
          <a:p>
            <a:pPr marL="533400" indent="-533400" algn="l" rtl="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2400" dirty="0" smtClean="0">
                <a:latin typeface="Bahnschrift Condensed" panose="020B0502040204020203" pitchFamily="34" charset="0"/>
              </a:rPr>
              <a:t>5) The </a:t>
            </a:r>
            <a:r>
              <a:rPr lang="en-US" altLang="en-US" sz="2400" dirty="0">
                <a:latin typeface="Bahnschrift Condensed" panose="020B0502040204020203" pitchFamily="34" charset="0"/>
              </a:rPr>
              <a:t>process continues until the </a:t>
            </a:r>
            <a:r>
              <a:rPr lang="en-US" alt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ribosome</a:t>
            </a:r>
            <a:r>
              <a:rPr lang="en-US" altLang="en-US" sz="2400" dirty="0">
                <a:latin typeface="Bahnschrift Condensed" panose="020B0502040204020203" pitchFamily="34" charset="0"/>
              </a:rPr>
              <a:t> reaches one of the three </a:t>
            </a:r>
            <a:r>
              <a:rPr lang="en-US" alt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stop codons</a:t>
            </a:r>
            <a:r>
              <a:rPr lang="en-US" altLang="en-US" sz="2400" dirty="0">
                <a:latin typeface="Bahnschrift Condensed" panose="020B0502040204020203" pitchFamily="34" charset="0"/>
              </a:rPr>
              <a:t> on the mRNA, and then the  ribosome falls off the mRNA.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2400" dirty="0" smtClean="0">
                <a:latin typeface="Bahnschrift Condensed" panose="020B0502040204020203" pitchFamily="34" charset="0"/>
              </a:rPr>
              <a:t>6) </a:t>
            </a:r>
            <a:r>
              <a:rPr lang="en-US" altLang="en-US" sz="2400" dirty="0">
                <a:latin typeface="Bahnschrift Condensed" panose="020B0502040204020203" pitchFamily="34" charset="0"/>
              </a:rPr>
              <a:t>The result is a </a:t>
            </a:r>
            <a:r>
              <a:rPr lang="en-US" alt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polypeptide</a:t>
            </a:r>
            <a:r>
              <a:rPr lang="en-US" altLang="en-US" sz="2400" dirty="0">
                <a:latin typeface="Bahnschrift Condensed" panose="020B0502040204020203" pitchFamily="34" charset="0"/>
              </a:rPr>
              <a:t> chain or protein that is ready for use in the cell</a:t>
            </a:r>
            <a:r>
              <a:rPr lang="en-US" altLang="en-US" sz="2400" dirty="0" smtClean="0">
                <a:latin typeface="Bahnschrift Condensed" panose="020B0502040204020203" pitchFamily="34" charset="0"/>
              </a:rPr>
              <a:t>.</a:t>
            </a:r>
            <a:endParaRPr lang="en-US" altLang="en-US" sz="2400" dirty="0">
              <a:latin typeface="Bahnschrift Condensed" panose="020B0502040204020203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49400" y="203486"/>
            <a:ext cx="5689600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dirty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Summary of mRNA Translation Mechanism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8363961" y="203486"/>
            <a:ext cx="3494314" cy="6480343"/>
            <a:chOff x="3888" y="528"/>
            <a:chExt cx="1680" cy="3744"/>
          </a:xfrm>
        </p:grpSpPr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b="8359"/>
            <a:stretch>
              <a:fillRect/>
            </a:stretch>
          </p:blipFill>
          <p:spPr bwMode="auto">
            <a:xfrm>
              <a:off x="3888" y="1776"/>
              <a:ext cx="1680" cy="125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63" r="2942"/>
            <a:stretch>
              <a:fillRect/>
            </a:stretch>
          </p:blipFill>
          <p:spPr bwMode="auto">
            <a:xfrm>
              <a:off x="3888" y="3072"/>
              <a:ext cx="1680" cy="120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528"/>
              <a:ext cx="1680" cy="119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888" y="528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3888" y="1776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888" y="3744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5904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" b="8815"/>
          <a:stretch>
            <a:fillRect/>
          </a:stretch>
        </p:blipFill>
        <p:spPr bwMode="auto">
          <a:xfrm>
            <a:off x="6946710" y="3729628"/>
            <a:ext cx="5071444" cy="2879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598" y="918944"/>
            <a:ext cx="11680373" cy="3320909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713" indent="-239713" algn="l" rtl="0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Mutation</a:t>
            </a: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is a change in the genetic material of a cell (or virus).</a:t>
            </a:r>
          </a:p>
          <a:p>
            <a:pPr marL="239713" indent="-239713" algn="l" rtl="0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These include large-scale mutations in which long segments of DNA are affected (e.g., </a:t>
            </a:r>
            <a:r>
              <a:rPr 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translocations, duplications, and inversions</a:t>
            </a: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).</a:t>
            </a:r>
          </a:p>
          <a:p>
            <a:pPr marL="0" indent="0" algn="l" rtl="0">
              <a:lnSpc>
                <a:spcPct val="90000"/>
              </a:lnSpc>
              <a:buClr>
                <a:srgbClr val="339933"/>
              </a:buClr>
              <a:buFont typeface="Arial" pitchFamily="34" charset="0"/>
              <a:buNone/>
              <a:tabLst>
                <a:tab pos="2743200" algn="l"/>
              </a:tabLst>
              <a:defRPr/>
            </a:pPr>
            <a:endParaRPr lang="en-US" sz="4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marL="239713" indent="-239713" algn="l" rtl="0">
              <a:lnSpc>
                <a:spcPct val="90000"/>
              </a:lnSpc>
              <a:buClr>
                <a:srgbClr val="FF0000"/>
              </a:buClr>
              <a:buFontTx/>
              <a:buAutoNum type="romanUcPeriod"/>
              <a:tabLst>
                <a:tab pos="2743200" algn="l"/>
              </a:tabLst>
              <a:defRPr/>
            </a:pPr>
            <a:r>
              <a:rPr lang="en-US" sz="2800" u="sng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Point mutation </a:t>
            </a: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:                                                                                                </a:t>
            </a:r>
          </a:p>
          <a:p>
            <a:pPr marL="0" indent="0" algn="l" rtl="0">
              <a:lnSpc>
                <a:spcPct val="90000"/>
              </a:lnSpc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is a chemical change in just one base pair of a gene</a:t>
            </a:r>
            <a:r>
              <a:rPr lang="en-US" sz="2800" dirty="0" smtClean="0">
                <a:latin typeface="Bahnschrift Condensed" panose="020B0502040204020203" pitchFamily="34" charset="0"/>
              </a:rPr>
              <a:t>.</a:t>
            </a:r>
          </a:p>
          <a:p>
            <a:pPr marL="239713" indent="-239713" algn="l" rtl="0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If these occur in cells producing gametes, they may be transmitted to future generations (offspring).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2024742" y="152073"/>
            <a:ext cx="8022771" cy="762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 eaLnBrk="1" hangingPunct="1">
              <a:lnSpc>
                <a:spcPct val="80000"/>
              </a:lnSpc>
              <a:defRPr/>
            </a:pPr>
            <a:r>
              <a:rPr lang="en-US" sz="3200" dirty="0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Mutations: </a:t>
            </a:r>
            <a:r>
              <a:rPr lang="en-US" sz="3200" dirty="0" smtClean="0">
                <a:ln w="11430"/>
                <a:solidFill>
                  <a:srgbClr val="0070C0"/>
                </a:solidFill>
                <a:latin typeface="Bahnschrift Condensed" panose="020B0502040204020203" pitchFamily="34" charset="0"/>
              </a:rPr>
              <a:t>They affect protein structure and function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" y="4236531"/>
            <a:ext cx="6595282" cy="2400657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Bahnschrift Condensed" panose="020B0502040204020203" pitchFamily="34" charset="0"/>
              </a:rPr>
              <a:t>For e.g.,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sickle-cell disease is caused by a mutation of a single base pair in the gene that codes for one of the 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polypeptides of hemoglobin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. </a:t>
            </a:r>
          </a:p>
          <a:p>
            <a:pPr marL="0" lvl="1">
              <a:spcBef>
                <a:spcPts val="1200"/>
              </a:spcBef>
              <a:defRPr/>
            </a:pP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A change in a single nucleotide from 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T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to 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A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in the DNA template leads to an abnormal protein.</a:t>
            </a:r>
            <a:endParaRPr lang="en-GB" sz="2800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0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0791" y="980902"/>
            <a:ext cx="7525604" cy="5675400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22263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It is a point mutation that results in replacement of a pair of complimentary nucleotides with another nucleotide pair.</a:t>
            </a:r>
          </a:p>
          <a:p>
            <a:pPr marL="347663" indent="-261938" algn="l" rtl="0"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2800" u="sng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Silent mutation: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some base-pair substitutions (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point mutation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) have little or no impact on protein function which lead to switches from one amino acid to another with similar properties.</a:t>
            </a:r>
          </a:p>
          <a:p>
            <a:pPr marL="347663" indent="17463" algn="l" rtl="0">
              <a:spcBef>
                <a:spcPts val="120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Other base-pair substitutions cause a detectable change in a protein which impact function. </a:t>
            </a:r>
          </a:p>
          <a:p>
            <a:pPr marL="347663" indent="-322263" algn="l" rtl="0"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800" u="sng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Missense mutations: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a point mutation that still code for an amino acid but change the resulting protein.</a:t>
            </a:r>
          </a:p>
          <a:p>
            <a:pPr marL="287338" indent="-261938" algn="l" rtl="0"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2800" u="sng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Nonsense mutations: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change an amino acid codon into 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a stop codon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, nearly always leading to a </a:t>
            </a:r>
            <a:r>
              <a:rPr lang="en-US" altLang="en-US" sz="2800" u="sng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nonfunctional protein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17970" y="295285"/>
            <a:ext cx="59627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3200" dirty="0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A)- Base-pair substitution</a:t>
            </a:r>
            <a:endParaRPr lang="en-GB" altLang="en-US" sz="3200" dirty="0" smtClean="0">
              <a:ln w="11430"/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>
            <a:fillRect/>
          </a:stretch>
        </p:blipFill>
        <p:spPr bwMode="auto">
          <a:xfrm>
            <a:off x="7656395" y="980902"/>
            <a:ext cx="4381500" cy="567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18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2036" y="1531719"/>
            <a:ext cx="6439957" cy="5090624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It is a mutation in which additions or losses of nucleotide pairs occurs and causes 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Frame-shift mutation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lvl="1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These have a disastrous effect on the resulting protein</a:t>
            </a:r>
          </a:p>
          <a:p>
            <a:pPr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latin typeface="Bahnschrift Condensed" panose="020B0502040204020203" pitchFamily="34" charset="0"/>
              </a:rPr>
              <a:t>When frame-shift occurs, all the nucleotides downstream of the deletion or insertion will be improperly grouped into new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codons.</a:t>
            </a:r>
          </a:p>
          <a:p>
            <a:pPr lvl="1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 result will be extensive missense, ending sooner or later in nonsense - </a:t>
            </a:r>
            <a:r>
              <a:rPr lang="en-US" altLang="en-US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premature termination. 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3"/>
          <a:stretch>
            <a:fillRect/>
          </a:stretch>
        </p:blipFill>
        <p:spPr bwMode="auto">
          <a:xfrm>
            <a:off x="7021283" y="265182"/>
            <a:ext cx="4920343" cy="6378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43000" y="265182"/>
            <a:ext cx="4343400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u="sng" dirty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B)- Insertions and </a:t>
            </a:r>
            <a:r>
              <a:rPr lang="en-US" altLang="en-US" sz="2800" u="sng" dirty="0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deletions</a:t>
            </a:r>
            <a:endParaRPr lang="en-GB" altLang="en-US" sz="2800" dirty="0">
              <a:ln w="11430"/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685" y="994040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Frame-shift </a:t>
            </a:r>
            <a:r>
              <a:rPr lang="en-US" altLang="en-US" sz="2800" b="1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mutation</a:t>
            </a:r>
            <a:r>
              <a:rPr lang="en-US" alt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86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399" y="927299"/>
            <a:ext cx="11778343" cy="5576911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Mutations can occur in a number of ways.</a:t>
            </a:r>
          </a:p>
          <a:p>
            <a:pPr marL="990600" lvl="1" indent="-304800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Errors can occur during DNA replication, DNA repair, or DNA recombination.</a:t>
            </a:r>
          </a:p>
          <a:p>
            <a:pPr marL="990600" lvl="1" indent="-304800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These can lead to base-pair substitutions, insertions, or deletions, as well as mutations affecting longer stretches of DNA.</a:t>
            </a:r>
          </a:p>
          <a:p>
            <a:pPr marL="990600" lvl="1" indent="-304800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These are called </a:t>
            </a:r>
            <a:r>
              <a:rPr lang="en-US" sz="2400" i="1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spontaneous mutations.</a:t>
            </a:r>
            <a:endParaRPr lang="en-US" sz="24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marL="990600" lvl="1" indent="-533400" algn="l" rtl="0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9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marL="398463" indent="-381000" algn="l" rtl="0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2400" u="sng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Mutagens</a:t>
            </a:r>
            <a:r>
              <a:rPr lang="en-US" sz="24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smtClean="0">
                <a:latin typeface="Bahnschrift Condensed" panose="020B0502040204020203" pitchFamily="34" charset="0"/>
              </a:rPr>
              <a:t>:</a:t>
            </a:r>
            <a:r>
              <a:rPr 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are chemical or physical agents that interact with DNA to cause mutations.</a:t>
            </a:r>
          </a:p>
          <a:p>
            <a:pPr marL="609600" indent="-609600" algn="l" rtl="0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7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marL="609600" indent="-322263" algn="l" rtl="0">
              <a:buClr>
                <a:schemeClr val="tx1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400" u="sng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Physical agents</a:t>
            </a:r>
            <a:r>
              <a:rPr 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include high-energy radiation like </a:t>
            </a:r>
            <a:r>
              <a:rPr lang="en-US" sz="24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X-rays</a:t>
            </a:r>
            <a:r>
              <a:rPr 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and </a:t>
            </a:r>
            <a:r>
              <a:rPr lang="en-US" sz="24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ultraviolet light</a:t>
            </a:r>
            <a:r>
              <a:rPr 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marL="609600" indent="-261938" algn="l" rtl="0">
              <a:buClr>
                <a:schemeClr val="tx1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sz="2400" u="sng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Chemical agents</a:t>
            </a:r>
            <a:r>
              <a:rPr 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may operate in several ways.</a:t>
            </a:r>
          </a:p>
          <a:p>
            <a:pPr marL="990600" lvl="1" indent="-246063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Some chemicals are base analogues that may be substituted into DNA, but that pair incorrectly during DNA replication.</a:t>
            </a:r>
          </a:p>
          <a:p>
            <a:pPr marL="990600" lvl="1" indent="-246063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Other mutagens interfere with DNA replication by inserting into DNA and distorting the double helix. </a:t>
            </a:r>
          </a:p>
          <a:p>
            <a:pPr marL="990600" lvl="1" indent="-246063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Still others cause chemical changes in bases that change their pairing properties.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5171898" y="219853"/>
            <a:ext cx="1497526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dirty="0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Mutagens</a:t>
            </a:r>
            <a:endParaRPr lang="en-US" sz="3200" dirty="0">
              <a:ln w="11430"/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5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dd_02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4469" y="280999"/>
            <a:ext cx="67786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lonna MT" panose="04020805060202030203" pitchFamily="82" charset="0"/>
                <a:cs typeface="Andalus" panose="02020603050405020304" pitchFamily="18" charset="-78"/>
              </a:rPr>
              <a:t>THANK YOU ……</a:t>
            </a:r>
            <a:endParaRPr lang="ar-EG" sz="6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lonna MT" panose="04020805060202030203" pitchFamily="82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797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20523" y="437878"/>
            <a:ext cx="8596668" cy="971216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B4586C"/>
                </a:solidFill>
                <a:latin typeface="Cambria" pitchFamily="18" charset="0"/>
              </a:rPr>
              <a:t>Lecture contents</a:t>
            </a:r>
            <a:endParaRPr lang="en-US" b="1" u="sng" dirty="0">
              <a:solidFill>
                <a:srgbClr val="B4586C"/>
              </a:solidFill>
              <a:latin typeface="Cambria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8536675"/>
              </p:ext>
            </p:extLst>
          </p:nvPr>
        </p:nvGraphicFramePr>
        <p:xfrm>
          <a:off x="677333" y="1313643"/>
          <a:ext cx="10565923" cy="4886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955835" y="170168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5196" y="2612839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2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888" y="3535573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3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0682" y="4452018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4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0349" y="5368462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5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31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43467" y="1997210"/>
            <a:ext cx="7878495" cy="4148828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In the process of translation, a cell sends a series of </a:t>
            </a:r>
            <a:r>
              <a:rPr 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codons</a:t>
            </a: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along a </a:t>
            </a:r>
            <a:r>
              <a:rPr 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mRNA</a:t>
            </a: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molecule.</a:t>
            </a:r>
          </a:p>
          <a:p>
            <a:pPr algn="l" rtl="0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algn="l" rtl="0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Transfer RNA (</a:t>
            </a:r>
            <a:r>
              <a:rPr lang="en-US" sz="2800" dirty="0" err="1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tRNA</a:t>
            </a: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) transfers amino acids from the cytoplasm to a ribosome.</a:t>
            </a:r>
          </a:p>
          <a:p>
            <a:pPr algn="l" rtl="0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algn="l" rtl="0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 </a:t>
            </a:r>
            <a:r>
              <a:rPr 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ribosome</a:t>
            </a: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adds each amino acid carried by </a:t>
            </a:r>
            <a:r>
              <a:rPr lang="en-US" sz="2800" dirty="0" err="1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tRNA</a:t>
            </a: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to the growing end of the polypeptide chain.</a:t>
            </a:r>
          </a:p>
          <a:p>
            <a:pPr algn="l" rtl="0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12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marL="228600" indent="-228600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During translation, each type of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tRNA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links a 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mRNA</a:t>
            </a:r>
            <a:r>
              <a:rPr 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codon</a:t>
            </a:r>
            <a:r>
              <a:rPr 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with the appropriate amino acid</a:t>
            </a: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113150" y="528660"/>
            <a:ext cx="57912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en-US" sz="2800" b="1" dirty="0" smtClean="0">
                <a:ln w="11430"/>
                <a:solidFill>
                  <a:srgbClr val="C00000"/>
                </a:solidFill>
              </a:rPr>
              <a:t>Translations </a:t>
            </a:r>
          </a:p>
        </p:txBody>
      </p:sp>
      <p:pic>
        <p:nvPicPr>
          <p:cNvPr id="1026" name="Picture 2" descr="C:\Users\rabdelgaber.c\Desktop\slide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 r="43929" b="6190"/>
          <a:stretch/>
        </p:blipFill>
        <p:spPr bwMode="auto">
          <a:xfrm>
            <a:off x="8221963" y="1263520"/>
            <a:ext cx="3706180" cy="525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16233" y="1057844"/>
            <a:ext cx="5559535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en-US" sz="2800" dirty="0">
                <a:ln w="11430"/>
                <a:solidFill>
                  <a:srgbClr val="0070C0"/>
                </a:solidFill>
                <a:latin typeface="Bahnschrift Condensed" panose="020B0502040204020203" pitchFamily="34" charset="0"/>
              </a:rPr>
              <a:t>is the RNA-directed synthesis of a polypeptide</a:t>
            </a:r>
            <a:endParaRPr lang="en-GB" altLang="en-US" sz="2800" dirty="0">
              <a:ln w="11430"/>
              <a:solidFill>
                <a:srgbClr val="0070C0"/>
              </a:solidFill>
              <a:latin typeface="Bahnschrift Condensed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126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77" y="769583"/>
            <a:ext cx="71787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Each </a:t>
            </a:r>
            <a:r>
              <a:rPr lang="en-US" sz="2800" dirty="0" err="1">
                <a:solidFill>
                  <a:srgbClr val="000000"/>
                </a:solidFill>
                <a:latin typeface="Bahnschrift Condensed" panose="020B0502040204020203" pitchFamily="34" charset="0"/>
              </a:rPr>
              <a:t>tRNA</a:t>
            </a:r>
            <a:r>
              <a:rPr 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arriving at the ribosome carries a specific amino acid at one end and has a specific nucleotide triplet, an 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anticodon</a:t>
            </a:r>
            <a:r>
              <a:rPr 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, at the other end</a:t>
            </a: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marL="228600" indent="-228600"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2800" dirty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marL="228600" indent="-22860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anticodon</a:t>
            </a:r>
            <a:r>
              <a:rPr 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base-pairs with a complementary codon on mRNA.</a:t>
            </a:r>
          </a:p>
          <a:p>
            <a:pPr lvl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If the codon on mRNA is 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UUU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, a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tRNA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with an 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AAA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anticodon and carrying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phenyalanine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will bind to it</a:t>
            </a:r>
            <a:r>
              <a:rPr 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.</a:t>
            </a:r>
          </a:p>
          <a:p>
            <a:pPr lvl="1"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2800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  <a:p>
            <a:pPr marL="228600" indent="-22860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>
                <a:latin typeface="Bahnschrift Condensed" panose="020B0502040204020203" pitchFamily="34" charset="0"/>
              </a:rPr>
              <a:t>Codon by codon, </a:t>
            </a:r>
            <a:r>
              <a:rPr lang="en-US" sz="2800" dirty="0" err="1">
                <a:latin typeface="Bahnschrift Condensed" panose="020B0502040204020203" pitchFamily="34" charset="0"/>
              </a:rPr>
              <a:t>tRNAs</a:t>
            </a:r>
            <a:r>
              <a:rPr lang="en-US" sz="2800" dirty="0">
                <a:latin typeface="Bahnschrift Condensed" panose="020B0502040204020203" pitchFamily="34" charset="0"/>
              </a:rPr>
              <a:t> deposit amino acids in the prescribed order and the ribosome joins them into a polypeptide chain.</a:t>
            </a:r>
          </a:p>
        </p:txBody>
      </p:sp>
      <p:pic>
        <p:nvPicPr>
          <p:cNvPr id="5" name="Picture 2" descr="C:\Users\rabdelgaber.c\Desktop\slide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" r="43929" b="6190"/>
          <a:stretch/>
        </p:blipFill>
        <p:spPr bwMode="auto">
          <a:xfrm>
            <a:off x="8099133" y="785848"/>
            <a:ext cx="3706180" cy="525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546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652100" y="796907"/>
            <a:ext cx="2470599" cy="4915629"/>
            <a:chOff x="7699376" y="1297366"/>
            <a:chExt cx="2760663" cy="5237163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63" t="7775" r="5258" b="16126"/>
            <a:stretch/>
          </p:blipFill>
          <p:spPr bwMode="auto">
            <a:xfrm>
              <a:off x="7699376" y="1297366"/>
              <a:ext cx="2760663" cy="523716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7699376" y="1981200"/>
              <a:ext cx="762000" cy="1676400"/>
            </a:xfrm>
            <a:prstGeom prst="rect">
              <a:avLst/>
            </a:prstGeom>
            <a:solidFill>
              <a:srgbClr val="FFD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799" y="1327154"/>
            <a:ext cx="7501720" cy="4401205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22263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 err="1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tRNA</a:t>
            </a:r>
            <a:r>
              <a:rPr 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 molecules:</a:t>
            </a: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are transcribed from DNA in the nucleus.</a:t>
            </a:r>
          </a:p>
          <a:p>
            <a:pPr marL="347663" indent="-322263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Once it reaches the cytoplasm, each </a:t>
            </a:r>
            <a:r>
              <a:rPr lang="en-US" sz="2800" dirty="0" err="1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tRNA</a:t>
            </a: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is used repeatedly for the following functions:- </a:t>
            </a:r>
          </a:p>
          <a:p>
            <a:pPr marL="685800" lvl="1" indent="-304800" algn="l" rtl="0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to pick up its relevant amino acid in the cytosol, </a:t>
            </a:r>
          </a:p>
          <a:p>
            <a:pPr marL="685800" lvl="1" indent="-304800" algn="l" rtl="0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to deposit the amino acid at the ribosome </a:t>
            </a:r>
          </a:p>
          <a:p>
            <a:pPr marL="685800" lvl="1" indent="-304800" algn="l" rtl="0"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to return to the cytosol to pick up another copy of that amino acid.</a:t>
            </a:r>
          </a:p>
          <a:p>
            <a:pPr marL="322263" indent="-322263" algn="l" rtl="0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anticodons</a:t>
            </a: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of some </a:t>
            </a:r>
            <a:r>
              <a:rPr lang="en-US" sz="2800" dirty="0" err="1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tRNAs</a:t>
            </a: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recognize more than one codon.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3295515" y="576607"/>
            <a:ext cx="841897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dirty="0" err="1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tRNA</a:t>
            </a:r>
            <a:endParaRPr lang="en-US" sz="3200" dirty="0">
              <a:ln w="11430"/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27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0999" y="1170981"/>
            <a:ext cx="11397343" cy="4859792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u="sng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Ribosomes</a:t>
            </a:r>
            <a:r>
              <a:rPr lang="en-US" altLang="en-US" sz="2800" dirty="0">
                <a:latin typeface="Bahnschrift Condensed" panose="020B0502040204020203" pitchFamily="34" charset="0"/>
              </a:rPr>
              <a:t> </a:t>
            </a:r>
            <a:r>
              <a:rPr lang="en-US" altLang="en-US" sz="2800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[the protein making machine]:</a:t>
            </a:r>
          </a:p>
          <a:p>
            <a:pPr algn="l" rtl="0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      It facilitate the coupling of the </a:t>
            </a:r>
            <a:r>
              <a:rPr lang="en-US" altLang="en-US" sz="2800" u="sng" dirty="0" err="1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tRNA</a:t>
            </a:r>
            <a:r>
              <a:rPr lang="en-US" altLang="en-US" sz="2800" u="sng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 anticodons with mRNA codons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algn="l" rtl="0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lvl="1" algn="l" rtl="0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Each ribosome has a </a:t>
            </a:r>
            <a:r>
              <a:rPr lang="en-US" altLang="en-US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large</a:t>
            </a: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and a </a:t>
            </a:r>
            <a:r>
              <a:rPr lang="en-US" altLang="en-US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small subunit </a:t>
            </a:r>
            <a:r>
              <a:rPr lang="en-US" altLang="en-US" dirty="0" smtClean="0">
                <a:latin typeface="Bahnschrift Condensed" panose="020B0502040204020203" pitchFamily="34" charset="0"/>
              </a:rPr>
              <a:t>formed in the nucleolus</a:t>
            </a: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lvl="1" algn="l" rtl="0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Ribosome is composed of proteins and ribosomal RNA (</a:t>
            </a:r>
            <a:r>
              <a:rPr lang="en-US" altLang="en-US" dirty="0" err="1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rRNA</a:t>
            </a: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)</a:t>
            </a:r>
          </a:p>
          <a:p>
            <a:pPr lvl="1" algn="l" rtl="0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1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lvl="1" algn="l" rtl="0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u="sng" dirty="0" err="1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rRNA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is transcribed in the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nucleus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, 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then bind to special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proteins to form the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ribosomal</a:t>
            </a:r>
            <a:r>
              <a:rPr lang="en-US" alt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subunits in the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</a:t>
            </a:r>
            <a:r>
              <a:rPr lang="en-US" altLang="en-US" sz="2800" u="sng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nucleolus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 subunits exit the nucleus via nuclear pores.</a:t>
            </a:r>
          </a:p>
          <a:p>
            <a:pPr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 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large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and 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small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subunits join to form a 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functional ribosome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only when they attach to an mRNA molecule.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4866" y="434280"/>
            <a:ext cx="3685624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dirty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S</a:t>
            </a:r>
            <a:r>
              <a:rPr lang="en-US" altLang="en-US" sz="3200" dirty="0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ynthesis of a polypeptide</a:t>
            </a:r>
            <a:endParaRPr lang="en-US" sz="3200" dirty="0">
              <a:ln w="11430"/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139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22513" y="614472"/>
            <a:ext cx="11255830" cy="2074414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738" indent="0" algn="l" rtl="0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Each ribosome has a binding site for mRNA and three binding sites for </a:t>
            </a:r>
            <a:r>
              <a:rPr lang="en-US" altLang="en-US" sz="2800" dirty="0" err="1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tRNA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molecules.</a:t>
            </a:r>
          </a:p>
          <a:p>
            <a:pPr marL="398463" lvl="1" indent="-287338" algn="l" rtl="0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The </a:t>
            </a:r>
            <a:r>
              <a:rPr lang="en-US" altLang="en-US" u="sng" dirty="0" err="1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Peptidyle</a:t>
            </a:r>
            <a:r>
              <a:rPr lang="en-US" altLang="en-US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 (P) site </a:t>
            </a: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holds the </a:t>
            </a:r>
            <a:r>
              <a:rPr lang="en-US" altLang="en-US" dirty="0" err="1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tRNA</a:t>
            </a: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carrying the growing polypeptide chain.</a:t>
            </a:r>
          </a:p>
          <a:p>
            <a:pPr marL="398463" lvl="1" indent="-287338" algn="l" rtl="0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The </a:t>
            </a:r>
            <a:r>
              <a:rPr lang="en-US" altLang="en-US" u="sng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Acceptor</a:t>
            </a:r>
            <a:r>
              <a:rPr lang="en-US" altLang="en-US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 (A) site </a:t>
            </a: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carries the </a:t>
            </a:r>
            <a:r>
              <a:rPr lang="en-US" altLang="en-US" dirty="0" err="1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tRNA</a:t>
            </a: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with the next amino acid.</a:t>
            </a:r>
          </a:p>
          <a:p>
            <a:pPr marL="398463" lvl="1" indent="-287338" algn="l" rtl="0">
              <a:buClr>
                <a:srgbClr val="FF0000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The </a:t>
            </a:r>
            <a:r>
              <a:rPr lang="en-US" altLang="en-US" u="sng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Exit</a:t>
            </a:r>
            <a:r>
              <a:rPr lang="en-US" altLang="en-US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 (E) site </a:t>
            </a: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at which the discharged </a:t>
            </a:r>
            <a:r>
              <a:rPr lang="en-US" altLang="en-US" dirty="0" err="1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tRNA</a:t>
            </a: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leave the ribosome.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t="65396" r="6204" b="3355"/>
          <a:stretch/>
        </p:blipFill>
        <p:spPr bwMode="auto">
          <a:xfrm>
            <a:off x="6647548" y="3006500"/>
            <a:ext cx="4816929" cy="3211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36385" r="5173" b="35979"/>
          <a:stretch/>
        </p:blipFill>
        <p:spPr bwMode="auto">
          <a:xfrm>
            <a:off x="925286" y="3006500"/>
            <a:ext cx="5448360" cy="3211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63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3978" b="10796"/>
          <a:stretch>
            <a:fillRect/>
          </a:stretch>
        </p:blipFill>
        <p:spPr bwMode="auto">
          <a:xfrm>
            <a:off x="5472884" y="1195740"/>
            <a:ext cx="6578089" cy="2803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70112" y="1127500"/>
            <a:ext cx="11462656" cy="5219891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 algn="l" rtl="0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Translation occurs in three stages:</a:t>
            </a:r>
            <a:r>
              <a:rPr lang="en-US" sz="2800" dirty="0" smtClean="0">
                <a:solidFill>
                  <a:srgbClr val="FF00FF"/>
                </a:solidFill>
                <a:latin typeface="Bahnschrift Condensed" panose="020B0502040204020203" pitchFamily="34" charset="0"/>
              </a:rPr>
              <a:t/>
            </a:r>
            <a:br>
              <a:rPr lang="en-US" sz="2800" dirty="0" smtClean="0">
                <a:solidFill>
                  <a:srgbClr val="FF00FF"/>
                </a:solidFill>
                <a:latin typeface="Bahnschrift Condensed" panose="020B0502040204020203" pitchFamily="34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        </a:t>
            </a:r>
            <a:r>
              <a:rPr lang="en-US" sz="2800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1- initiation </a:t>
            </a:r>
            <a:r>
              <a:rPr lang="en-US" sz="2800" dirty="0" smtClean="0">
                <a:latin typeface="Bahnschrift Condensed" panose="020B0502040204020203" pitchFamily="34" charset="0"/>
              </a:rPr>
              <a:t>of translation</a:t>
            </a:r>
            <a:r>
              <a:rPr lang="en-US" sz="2800" dirty="0" smtClean="0">
                <a:solidFill>
                  <a:srgbClr val="FF00FF"/>
                </a:solidFill>
                <a:latin typeface="Bahnschrift Condensed" panose="020B0502040204020203" pitchFamily="34" charset="0"/>
              </a:rPr>
              <a:t/>
            </a:r>
            <a:br>
              <a:rPr lang="en-US" sz="2800" dirty="0" smtClean="0">
                <a:solidFill>
                  <a:srgbClr val="FF00FF"/>
                </a:solidFill>
                <a:latin typeface="Bahnschrift Condensed" panose="020B0502040204020203" pitchFamily="34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         </a:t>
            </a:r>
            <a:r>
              <a:rPr lang="en-US" sz="2800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2- elongation </a:t>
            </a:r>
            <a:r>
              <a:rPr lang="en-US" sz="2800" dirty="0" smtClean="0">
                <a:latin typeface="Bahnschrift Condensed" panose="020B0502040204020203" pitchFamily="34" charset="0"/>
              </a:rPr>
              <a:t>of polypeptide chain</a:t>
            </a:r>
            <a:r>
              <a:rPr lang="en-US" sz="2800" dirty="0" smtClean="0">
                <a:solidFill>
                  <a:srgbClr val="FF00FF"/>
                </a:solidFill>
                <a:latin typeface="Bahnschrift Condensed" panose="020B0502040204020203" pitchFamily="34" charset="0"/>
              </a:rPr>
              <a:t/>
            </a:r>
            <a:br>
              <a:rPr lang="en-US" sz="2800" dirty="0" smtClean="0">
                <a:solidFill>
                  <a:srgbClr val="FF00FF"/>
                </a:solidFill>
                <a:latin typeface="Bahnschrift Condensed" panose="020B0502040204020203" pitchFamily="34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         </a:t>
            </a:r>
            <a:r>
              <a:rPr lang="en-US" sz="2800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3- termination </a:t>
            </a:r>
            <a:r>
              <a:rPr lang="en-US" sz="2800" dirty="0" smtClean="0">
                <a:latin typeface="Bahnschrift Condensed" panose="020B0502040204020203" pitchFamily="34" charset="0"/>
              </a:rPr>
              <a:t>of translation</a:t>
            </a:r>
          </a:p>
          <a:p>
            <a:pPr marL="381000" indent="-381000" algn="l" rtl="0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endParaRPr lang="en-US" sz="2800" dirty="0" smtClean="0">
              <a:solidFill>
                <a:srgbClr val="C00000"/>
              </a:solidFill>
              <a:latin typeface="Bahnschrift Condensed" panose="020B0502040204020203" pitchFamily="34" charset="0"/>
            </a:endParaRPr>
          </a:p>
          <a:p>
            <a:pPr marL="381000" indent="-381000" algn="l" rtl="0">
              <a:lnSpc>
                <a:spcPct val="90000"/>
              </a:lnSpc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800" b="1" u="sng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Initiation:</a:t>
            </a:r>
            <a:r>
              <a:rPr lang="en-US" sz="28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                                                                                                                 </a:t>
            </a:r>
          </a:p>
          <a:p>
            <a:pPr marL="0" indent="0" algn="l" rtl="0">
              <a:lnSpc>
                <a:spcPct val="90000"/>
              </a:lnSpc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brings together mRNA, a </a:t>
            </a:r>
            <a:r>
              <a:rPr lang="en-US" sz="2800" dirty="0" err="1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tRNA</a:t>
            </a: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(with the first amino acid) and the two ribosomal subunits (large &amp; small).</a:t>
            </a:r>
          </a:p>
          <a:p>
            <a:pPr marL="800100" lvl="1" indent="-342900" algn="l" rtl="0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First, a small ribosomal subunit binds with mRNA and a special initiator </a:t>
            </a:r>
            <a:r>
              <a:rPr lang="en-US" dirty="0" err="1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tRNA</a:t>
            </a:r>
            <a:r>
              <a:rPr 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, which carries </a:t>
            </a:r>
            <a:r>
              <a:rPr lang="en-US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methionine</a:t>
            </a:r>
            <a:r>
              <a:rPr 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and attaches to the </a:t>
            </a:r>
            <a:r>
              <a:rPr lang="en-US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start codon</a:t>
            </a:r>
            <a:r>
              <a:rPr 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marL="800100" lvl="1" indent="-342900" algn="l" rtl="0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i="1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Initiation factors</a:t>
            </a:r>
            <a:r>
              <a:rPr 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bring in the large subunit such that the initiator </a:t>
            </a:r>
            <a:r>
              <a:rPr lang="en-US" dirty="0" err="1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tRNA</a:t>
            </a:r>
            <a:r>
              <a:rPr 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occupies the </a:t>
            </a:r>
            <a:r>
              <a:rPr lang="en-US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site.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258628" y="367110"/>
            <a:ext cx="3685624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200" dirty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S</a:t>
            </a:r>
            <a:r>
              <a:rPr lang="en-US" altLang="en-US" sz="3200" dirty="0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ynthesis of a polypeptide</a:t>
            </a:r>
            <a:endParaRPr lang="en-US" sz="3200" dirty="0">
              <a:ln w="11430"/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34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5103" y="211271"/>
            <a:ext cx="11908971" cy="2677656"/>
          </a:xfrm>
          <a:prstGeom prst="rect">
            <a:avLst/>
          </a:prstGeom>
        </p:spPr>
        <p:txBody>
          <a:bodyPr vert="horz" wrap="square" lIns="91440" tIns="45720" rIns="91440" bIns="45720" rtlCol="1">
            <a:sp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6238" indent="-376238" algn="l" rtl="0">
              <a:spcBef>
                <a:spcPts val="0"/>
              </a:spcBef>
              <a:buClr>
                <a:srgbClr val="FF0000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sz="2800" b="1" u="sng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Elongation:</a:t>
            </a:r>
            <a:r>
              <a:rPr lang="en-US" sz="28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</a:p>
          <a:p>
            <a:pPr marL="609600" indent="-609600" algn="l" rtl="0">
              <a:spcBef>
                <a:spcPts val="0"/>
              </a:spcBef>
              <a:buClr>
                <a:srgbClr val="FF0000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       Consists of a series of three step cycles as each amino acid is added to the proceeding one in 3 steps:-</a:t>
            </a:r>
          </a:p>
          <a:p>
            <a:pPr marL="630238" indent="-322263" algn="l" rtl="0">
              <a:spcBef>
                <a:spcPts val="0"/>
              </a:spcBef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Codon recognition</a:t>
            </a: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, an </a:t>
            </a:r>
            <a:r>
              <a:rPr lang="en-US" sz="2800" i="1" dirty="0" smtClean="0">
                <a:latin typeface="Bahnschrift Condensed" panose="020B0502040204020203" pitchFamily="34" charset="0"/>
              </a:rPr>
              <a:t>elongation factor</a:t>
            </a: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assists hydrogen bonding between the mRNA codon under the </a:t>
            </a:r>
            <a:r>
              <a:rPr lang="en-US" sz="28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A </a:t>
            </a: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site with the corresponding anticodon of </a:t>
            </a:r>
            <a:r>
              <a:rPr lang="en-US" sz="2800" dirty="0" err="1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tRNA</a:t>
            </a: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carrying the appropriate amino acid [This step requires the hydrolysis of two guanosine triphosphate (</a:t>
            </a:r>
            <a:r>
              <a:rPr 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GTP</a:t>
            </a: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)].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5298" r="4507" b="6854"/>
          <a:stretch>
            <a:fillRect/>
          </a:stretch>
        </p:blipFill>
        <p:spPr bwMode="auto">
          <a:xfrm>
            <a:off x="7568418" y="3129682"/>
            <a:ext cx="4343400" cy="3216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495" y="2993485"/>
            <a:ext cx="746057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322263"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Peptide bond formation:</a:t>
            </a:r>
            <a:r>
              <a:rPr 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an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rRNA</a:t>
            </a:r>
            <a:r>
              <a:rPr 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molecule 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catalyzes</a:t>
            </a:r>
            <a:r>
              <a:rPr 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the formation of a peptide bond between the polypeptide in the 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site with the new amino acid in the 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A </a:t>
            </a:r>
            <a:r>
              <a:rPr 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site. This step separates the </a:t>
            </a:r>
            <a:r>
              <a:rPr lang="en-US" sz="2800" dirty="0" err="1">
                <a:solidFill>
                  <a:srgbClr val="000000"/>
                </a:solidFill>
                <a:latin typeface="Bahnschrift Condensed" panose="020B0502040204020203" pitchFamily="34" charset="0"/>
              </a:rPr>
              <a:t>tRNA</a:t>
            </a:r>
            <a:r>
              <a:rPr 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at the 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site from the growing polypeptide chain and transfers the chain, now one amino acid longer, to the </a:t>
            </a:r>
            <a:r>
              <a:rPr lang="en-US" sz="2800" dirty="0" err="1">
                <a:solidFill>
                  <a:srgbClr val="000000"/>
                </a:solidFill>
                <a:latin typeface="Bahnschrift Condensed" panose="020B0502040204020203" pitchFamily="34" charset="0"/>
              </a:rPr>
              <a:t>tRNA</a:t>
            </a:r>
            <a:r>
              <a:rPr 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at the 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site</a:t>
            </a:r>
            <a:r>
              <a:rPr 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marL="630238" indent="-322263"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endParaRPr lang="en-US" sz="1100" dirty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marL="630238" indent="-322263">
              <a:buClr>
                <a:srgbClr val="0000FF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Translocation </a:t>
            </a:r>
            <a:r>
              <a:rPr lang="en-US" sz="2800" dirty="0">
                <a:latin typeface="Bahnschrift Condensed" panose="020B0502040204020203" pitchFamily="34" charset="0"/>
              </a:rPr>
              <a:t>of </a:t>
            </a:r>
            <a:r>
              <a:rPr lang="en-US" sz="2800" dirty="0" err="1">
                <a:latin typeface="Bahnschrift Condensed" panose="020B0502040204020203" pitchFamily="34" charset="0"/>
              </a:rPr>
              <a:t>tRNA</a:t>
            </a:r>
            <a:r>
              <a:rPr 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: the ribosome moves the </a:t>
            </a:r>
            <a:r>
              <a:rPr lang="en-US" sz="2800" dirty="0" err="1">
                <a:solidFill>
                  <a:srgbClr val="000000"/>
                </a:solidFill>
                <a:latin typeface="Bahnschrift Condensed" panose="020B0502040204020203" pitchFamily="34" charset="0"/>
              </a:rPr>
              <a:t>tRNA</a:t>
            </a:r>
            <a:r>
              <a:rPr 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with the attached polypeptide from the 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site to the 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P</a:t>
            </a:r>
            <a:r>
              <a:rPr 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site.</a:t>
            </a:r>
          </a:p>
        </p:txBody>
      </p:sp>
    </p:spTree>
    <p:extLst>
      <p:ext uri="{BB962C8B-B14F-4D97-AF65-F5344CB8AC3E}">
        <p14:creationId xmlns:p14="http://schemas.microsoft.com/office/powerpoint/2010/main" val="138432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2" val="Objectives."/>
  <p:tag name="CHILD_ITEM_TEXT4" val="Initial activity."/>
  <p:tag name="CHILD_ITEM_TEXT6" val="Introduction."/>
  <p:tag name="CHILD_ITEM_TEXT8" val="Definitions."/>
  <p:tag name="CHILD_ITEM_TEXT10" val="Quiz"/>
  <p:tag name="CHILD_ITEM_TEXT12" val="Reference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92c52e5f-89c0-4b23-b2ab-b5784e98a2d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3"/>
  <p:tag name="ARTICULATE_AUDIO_RECORDED" val="1"/>
  <p:tag name="TIMELINE" val="104.4/147.6"/>
  <p:tag name="ELAPSEDTIME" val="246.3"/>
  <p:tag name="ANNOTATION_TYPE_1" val="0"/>
  <p:tag name="ANNOTATION_START_1" val="66.8"/>
  <p:tag name="ANNOTATION_END_1" val="70.4"/>
  <p:tag name="ANNOTATION_TOP_1" val="157"/>
  <p:tag name="ANNOTATION_LEFT_1" val="7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0.4"/>
  <p:tag name="ANNOTATION_END_2" val="72.9"/>
  <p:tag name="ANNOTATION_TOP_2" val="152"/>
  <p:tag name="ANNOTATION_LEFT_2" val="56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2.9"/>
  <p:tag name="ANNOTATION_END_3" val="77.0"/>
  <p:tag name="ANNOTATION_TOP_3" val="195"/>
  <p:tag name="ANNOTATION_LEFT_3" val="9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7.0"/>
  <p:tag name="ANNOTATION_END_4" val="77.7"/>
  <p:tag name="ANNOTATION_TOP_4" val="192"/>
  <p:tag name="ANNOTATION_LEFT_4" val="39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7.7"/>
  <p:tag name="ANNOTATION_END_5" val="78.4"/>
  <p:tag name="ANNOTATION_TOP_5" val="185"/>
  <p:tag name="ANNOTATION_LEFT_5" val="59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4"/>
  <p:tag name="ANNOTATION_END_6" val="79.2"/>
  <p:tag name="ANNOTATION_TOP_6" val="193"/>
  <p:tag name="ANNOTATION_LEFT_6" val="71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9.2"/>
  <p:tag name="ANNOTATION_END_7" val="106.9"/>
  <p:tag name="ANNOTATION_TOP_7" val="222"/>
  <p:tag name="ANNOTATION_LEFT_7" val="9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6.9"/>
  <p:tag name="ANNOTATION_END_8" val="122.0"/>
  <p:tag name="ANNOTATION_TOP_8" val="251"/>
  <p:tag name="ANNOTATION_LEFT_8" val="9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2"/>
  <p:tag name="ANNOTATION_START_9" val="122.0"/>
  <p:tag name="ANNOTATION_END_9" val="122.0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22.0"/>
  <p:tag name="ANNOTATION_END_10" val="131.0"/>
  <p:tag name="ANNOTATION_TOP_10" val="264"/>
  <p:tag name="ANNOTATION_LEFT_10" val="166"/>
  <p:tag name="ANNOTATION_WIDTH_10" val="229"/>
  <p:tag name="ANNOTATION_HEIGHT_10" val="36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31.0"/>
  <p:tag name="ANNOTATION_END_11" val="133.7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33.7"/>
  <p:tag name="ANNOTATION_END_12" val="142.5"/>
  <p:tag name="ANNOTATION_TOP_12" val="326"/>
  <p:tag name="ANNOTATION_LEFT_12" val="12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2.5"/>
  <p:tag name="ANNOTATION_END_13" val="143.6"/>
  <p:tag name="ANNOTATION_TOP_13" val="326"/>
  <p:tag name="ANNOTATION_LEFT_13" val="69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43.6"/>
  <p:tag name="ANNOTATION_END_14" val="144.7"/>
  <p:tag name="ANNOTATION_TOP_14" val="188"/>
  <p:tag name="ANNOTATION_LEFT_14" val="72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4.7"/>
  <p:tag name="ANNOTATION_END_15" val="150.7"/>
  <p:tag name="ANNOTATION_TOP_15" val="324"/>
  <p:tag name="ANNOTATION_LEFT_15" val="69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0.7"/>
  <p:tag name="ANNOTATION_END_16" val="158.0"/>
  <p:tag name="ANNOTATION_TOP_16" val="438"/>
  <p:tag name="ANNOTATION_LEFT_16" val="7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8.0"/>
  <p:tag name="ANNOTATION_END_17" val="165.6"/>
  <p:tag name="ANNOTATION_TOP_17" val="424"/>
  <p:tag name="ANNOTATION_LEFT_17" val="27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65.6"/>
  <p:tag name="ANNOTATION_END_18" val="165.9"/>
  <p:tag name="ANNOTATION_TOP_18" val="390"/>
  <p:tag name="ANNOTATION_LEFT_18" val="362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65.9"/>
  <p:tag name="ANNOTATION_END_19" val="166.3"/>
  <p:tag name="ANNOTATION_TOP_19" val="415"/>
  <p:tag name="ANNOTATION_LEFT_19" val="361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6.3"/>
  <p:tag name="ANNOTATION_END_20" val="166.6"/>
  <p:tag name="ANNOTATION_TOP_20" val="451"/>
  <p:tag name="ANNOTATION_LEFT_20" val="363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6.6"/>
  <p:tag name="ANNOTATION_END_21" val="166.9"/>
  <p:tag name="ANNOTATION_TOP_21" val="478"/>
  <p:tag name="ANNOTATION_LEFT_21" val="365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6.9"/>
  <p:tag name="ANNOTATION_END_22" val="167.1"/>
  <p:tag name="ANNOTATION_TOP_22" val="506"/>
  <p:tag name="ANNOTATION_LEFT_22" val="365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7.1"/>
  <p:tag name="ANNOTATION_END_23" val="170.5"/>
  <p:tag name="ANNOTATION_TOP_23" val="524"/>
  <p:tag name="ANNOTATION_LEFT_23" val="357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0.5"/>
  <p:tag name="ANNOTATION_END_24" val="171.4"/>
  <p:tag name="ANNOTATION_TOP_24" val="389"/>
  <p:tag name="ANNOTATION_LEFT_24" val="32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71.4"/>
  <p:tag name="ANNOTATION_END_25" val="172.3"/>
  <p:tag name="ANNOTATION_TOP_25" val="390"/>
  <p:tag name="ANNOTATION_LEFT_25" val="42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2.3"/>
  <p:tag name="ANNOTATION_END_26" val="173.0"/>
  <p:tag name="ANNOTATION_TOP_26" val="426"/>
  <p:tag name="ANNOTATION_LEFT_26" val="30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73.0"/>
  <p:tag name="ANNOTATION_END_27" val="175.7"/>
  <p:tag name="ANNOTATION_TOP_27" val="425"/>
  <p:tag name="ANNOTATION_LEFT_27" val="42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81.3"/>
  <p:tag name="ANNOTATION_END_28" val="182.7"/>
  <p:tag name="ANNOTATION_TOP_28" val="359"/>
  <p:tag name="ANNOTATION_LEFT_28" val="298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2.7"/>
  <p:tag name="ANNOTATION_END_29" val="183.6"/>
  <p:tag name="ANNOTATION_TOP_29" val="363"/>
  <p:tag name="ANNOTATION_LEFT_29" val="425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3.6"/>
  <p:tag name="ANNOTATION_END_30" val="184.2"/>
  <p:tag name="ANNOTATION_TOP_30" val="360"/>
  <p:tag name="ANNOTATION_LEFT_30" val="299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84.2"/>
  <p:tag name="ANNOTATION_END_31" val="189.1"/>
  <p:tag name="ANNOTATION_TOP_31" val="369"/>
  <p:tag name="ANNOTATION_LEFT_31" val="437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89.1"/>
  <p:tag name="ANNOTATION_END_32" val="194.5"/>
  <p:tag name="ANNOTATION_TOP_32" val="192"/>
  <p:tag name="ANNOTATION_LEFT_32" val="8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94.5"/>
  <p:tag name="ANNOTATION_END_33" val="200.1"/>
  <p:tag name="ANNOTATION_TOP_33" val="453"/>
  <p:tag name="ANNOTATION_LEFT_33" val="49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0.1"/>
  <p:tag name="ANNOTATION_END_34" val="201.3"/>
  <p:tag name="ANNOTATION_TOP_34" val="391"/>
  <p:tag name="ANNOTATION_LEFT_34" val="521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1.3"/>
  <p:tag name="ANNOTATION_END_35" val="202.4"/>
  <p:tag name="ANNOTATION_TOP_35" val="392"/>
  <p:tag name="ANNOTATION_LEFT_35" val="561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02.4"/>
  <p:tag name="ANNOTATION_END_36" val="203.5"/>
  <p:tag name="ANNOTATION_TOP_36" val="425"/>
  <p:tag name="ANNOTATION_LEFT_36" val="51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03.5"/>
  <p:tag name="ANNOTATION_END_37" val="204.2"/>
  <p:tag name="ANNOTATION_TOP_37" val="419"/>
  <p:tag name="ANNOTATION_LEFT_37" val="56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04.2"/>
  <p:tag name="ANNOTATION_END_38" val="204.7"/>
  <p:tag name="ANNOTATION_TOP_38" val="428"/>
  <p:tag name="ANNOTATION_LEFT_38" val="57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04.7"/>
  <p:tag name="ANNOTATION_END_39" val="205.1"/>
  <p:tag name="ANNOTATION_TOP_39" val="454"/>
  <p:tag name="ANNOTATION_LEFT_39" val="56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05.1"/>
  <p:tag name="ANNOTATION_END_40" val="205.5"/>
  <p:tag name="ANNOTATION_TOP_40" val="479"/>
  <p:tag name="ANNOTATION_LEFT_40" val="570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05.5"/>
  <p:tag name="ANNOTATION_END_41" val="206.8"/>
  <p:tag name="ANNOTATION_TOP_41" val="514"/>
  <p:tag name="ANNOTATION_LEFT_41" val="57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06.8"/>
  <p:tag name="ANNOTATION_END_42" val="209.2"/>
  <p:tag name="ANNOTATION_TOP_42" val="394"/>
  <p:tag name="ANNOTATION_LEFT_42" val="63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09.2"/>
  <p:tag name="ANNOTATION_END_43" val="211.5"/>
  <p:tag name="ANNOTATION_TOP_43" val="418"/>
  <p:tag name="ANNOTATION_LEFT_43" val="624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11.5"/>
  <p:tag name="ANNOTATION_END_44" val="214.0"/>
  <p:tag name="ANNOTATION_TOP_44" val="454"/>
  <p:tag name="ANNOTATION_LEFT_44" val="625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14.0"/>
  <p:tag name="ANNOTATION_END_45" val="219.5"/>
  <p:tag name="ANNOTATION_TOP_45" val="438"/>
  <p:tag name="ANNOTATION_LEFT_45" val="72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19.5"/>
  <p:tag name="ANNOTATION_END_46" val="221.4"/>
  <p:tag name="ANNOTATION_TOP_46" val="394"/>
  <p:tag name="ANNOTATION_LEFT_46" val="74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21.4"/>
  <p:tag name="ANNOTATION_END_47" val="225.0"/>
  <p:tag name="ANNOTATION_TOP_47" val="393"/>
  <p:tag name="ANNOTATION_LEFT_47" val="854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25.0"/>
  <p:tag name="ANNOTATION_END_48" val="226.4"/>
  <p:tag name="ANNOTATION_TOP_48" val="362"/>
  <p:tag name="ANNOTATION_LEFT_48" val="740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26.4"/>
  <p:tag name="ANNOTATION_END_49" val="228.9"/>
  <p:tag name="ANNOTATION_TOP_49" val="362"/>
  <p:tag name="ANNOTATION_LEFT_49" val="808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28.9"/>
  <p:tag name="ANNOTATION_END_50" val="230.2"/>
  <p:tag name="ANNOTATION_TOP_50" val="367"/>
  <p:tag name="ANNOTATION_LEFT_50" val="921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30.2"/>
  <p:tag name="ANNOTATION_END_51" val="232.2"/>
  <p:tag name="ANNOTATION_TOP_51" val="362"/>
  <p:tag name="ANNOTATION_LEFT_51" val="845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32.2"/>
  <p:tag name="ANNOTATION_END_52" val="232.7"/>
  <p:tag name="ANNOTATION_TOP_52" val="162"/>
  <p:tag name="ANNOTATION_LEFT_52" val="117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32.7"/>
  <p:tag name="ANNOTATION_END_53" val="234.4"/>
  <p:tag name="ANNOTATION_TOP_53" val="176"/>
  <p:tag name="ANNOTATION_LEFT_53" val="120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34.4"/>
  <p:tag name="ANNOTATION_TOP_54" val="168"/>
  <p:tag name="ANNOTATION_LEFT_54" val="772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COUNT" val="54"/>
  <p:tag name="ARTICULATE_USED_LAYOU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e30a469ae7d4b60af10a8dc87aeedc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ed03ec75ea845b3a09e8720dda1cf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4600</TotalTime>
  <Words>1395</Words>
  <Application>Microsoft Office PowerPoint</Application>
  <PresentationFormat>Widescreen</PresentationFormat>
  <Paragraphs>119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Andalus</vt:lpstr>
      <vt:lpstr>Arial</vt:lpstr>
      <vt:lpstr>Bahnschrift Condensed</vt:lpstr>
      <vt:lpstr>Calibri</vt:lpstr>
      <vt:lpstr>Cambria</vt:lpstr>
      <vt:lpstr>Colonna MT</vt:lpstr>
      <vt:lpstr>Times New Roman</vt:lpstr>
      <vt:lpstr>Office Theme</vt:lpstr>
      <vt:lpstr>PowerPoint Presentation</vt:lpstr>
      <vt:lpstr>Lecture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Mutations: They affect protein structure and function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</dc:creator>
  <cp:lastModifiedBy>Saud Alarifi</cp:lastModifiedBy>
  <cp:revision>463</cp:revision>
  <dcterms:created xsi:type="dcterms:W3CDTF">2016-08-09T09:32:09Z</dcterms:created>
  <dcterms:modified xsi:type="dcterms:W3CDTF">2025-08-25T11:23:19Z</dcterms:modified>
</cp:coreProperties>
</file>