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7"/>
  </p:notesMasterIdLst>
  <p:sldIdLst>
    <p:sldId id="534" r:id="rId2"/>
    <p:sldId id="554" r:id="rId3"/>
    <p:sldId id="555" r:id="rId4"/>
    <p:sldId id="556" r:id="rId5"/>
    <p:sldId id="557" r:id="rId6"/>
    <p:sldId id="560" r:id="rId7"/>
    <p:sldId id="561" r:id="rId8"/>
    <p:sldId id="563" r:id="rId9"/>
    <p:sldId id="564" r:id="rId10"/>
    <p:sldId id="565" r:id="rId11"/>
    <p:sldId id="566" r:id="rId12"/>
    <p:sldId id="567" r:id="rId13"/>
    <p:sldId id="558" r:id="rId14"/>
    <p:sldId id="559" r:id="rId15"/>
    <p:sldId id="55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5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3772" autoAdjust="0"/>
  </p:normalViewPr>
  <p:slideViewPr>
    <p:cSldViewPr snapToGrid="0">
      <p:cViewPr varScale="1">
        <p:scale>
          <a:sx n="78" d="100"/>
          <a:sy n="78" d="100"/>
        </p:scale>
        <p:origin x="91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827DA-B12A-44A6-B86A-4ABC529D6E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BBE0F47-DF40-4F3F-A052-02CD8A935238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RNA and its types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F3F71826-DC12-4E93-A8DF-D4F80FE7D5B5}" type="parTrans" cxnId="{3D07DC93-0EC7-4170-AF99-7A914DE1508B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C42D7A7-ADDE-4A49-A972-CCF022C32B92}" type="sibTrans" cxnId="{3D07DC93-0EC7-4170-AF99-7A914DE1508B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042436FC-153D-431C-9800-F7AD0DBB3ECC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RNA transcription and translation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0B8A280D-AD51-486E-BA17-D24C422A940F}" type="parTrans" cxnId="{16DEB15F-2829-4EF5-B0BB-5120340E67E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9727B52-2641-4D21-9736-B36CA2281FFD}" type="sibTrans" cxnId="{16DEB15F-2829-4EF5-B0BB-5120340E67E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EE0B7E32-69F1-41F9-B654-093D905E215E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From gene to protein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ED8AC833-3520-4EE6-A405-0852A5B2D36B}" type="parTrans" cxnId="{BB8ECDE4-4DBB-4DBE-BE56-1CDB1F99CC80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CCE53120-972D-45BE-9720-8BA2B5D1CFED}" type="sibTrans" cxnId="{BB8ECDE4-4DBB-4DBE-BE56-1CDB1F99CC80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8FA45445-E8F6-46A3-A8C1-D258E840632D}">
      <dgm:prSet custT="1"/>
      <dgm:spPr/>
      <dgm:t>
        <a:bodyPr/>
        <a:lstStyle/>
        <a:p>
          <a:pPr rtl="0"/>
          <a:r>
            <a:rPr lang="en-US" alt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Genetic code “nucleotide triplets”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B6432036-41D5-46BE-988B-A64521DA59D6}" type="parTrans" cxnId="{9F4D696A-475C-4BFC-8A7F-5E770BFD0F99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BEA5D02E-38D8-4C32-A3C5-3FD1FCB6A72F}" type="sibTrans" cxnId="{9F4D696A-475C-4BFC-8A7F-5E770BFD0F99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9B1A19A5-6118-4A5D-AA6D-6E749B35B2E5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Some terminology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CBDEA2BE-7A2D-48BB-A564-7E61F2E64366}" type="sibTrans" cxnId="{05F4B090-6062-4FE5-9BAD-336F4A49011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A74C3BC-68DA-4BB1-911B-E58BD03D5380}" type="parTrans" cxnId="{05F4B090-6062-4FE5-9BAD-336F4A49011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F5683F5A-9B4D-472B-9E1B-F8BB12F858CC}" type="pres">
      <dgm:prSet presAssocID="{FF7827DA-B12A-44A6-B86A-4ABC529D6E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22E9513-CFEC-451C-899B-88187B7BE53A}" type="pres">
      <dgm:prSet presAssocID="{FF7827DA-B12A-44A6-B86A-4ABC529D6EAB}" presName="Name1" presStyleCnt="0"/>
      <dgm:spPr/>
      <dgm:t>
        <a:bodyPr/>
        <a:lstStyle/>
        <a:p>
          <a:endParaRPr lang="en-US"/>
        </a:p>
      </dgm:t>
    </dgm:pt>
    <dgm:pt modelId="{3A3D7A04-9AC1-4B0F-B3AC-30EB6A9727FC}" type="pres">
      <dgm:prSet presAssocID="{FF7827DA-B12A-44A6-B86A-4ABC529D6EAB}" presName="cycle" presStyleCnt="0"/>
      <dgm:spPr/>
      <dgm:t>
        <a:bodyPr/>
        <a:lstStyle/>
        <a:p>
          <a:endParaRPr lang="en-US"/>
        </a:p>
      </dgm:t>
    </dgm:pt>
    <dgm:pt modelId="{CB9D5997-7EE9-45E3-B768-28569175EDEC}" type="pres">
      <dgm:prSet presAssocID="{FF7827DA-B12A-44A6-B86A-4ABC529D6EAB}" presName="srcNode" presStyleLbl="node1" presStyleIdx="0" presStyleCnt="5"/>
      <dgm:spPr/>
      <dgm:t>
        <a:bodyPr/>
        <a:lstStyle/>
        <a:p>
          <a:endParaRPr lang="en-US"/>
        </a:p>
      </dgm:t>
    </dgm:pt>
    <dgm:pt modelId="{E5340FB6-B911-4A1D-904A-ABACEFBCC761}" type="pres">
      <dgm:prSet presAssocID="{FF7827DA-B12A-44A6-B86A-4ABC529D6EAB}" presName="conn" presStyleLbl="parChTrans1D2" presStyleIdx="0" presStyleCnt="1"/>
      <dgm:spPr/>
      <dgm:t>
        <a:bodyPr/>
        <a:lstStyle/>
        <a:p>
          <a:endParaRPr lang="en-US"/>
        </a:p>
      </dgm:t>
    </dgm:pt>
    <dgm:pt modelId="{5F168238-341A-4B48-ABB3-0F24131A88B8}" type="pres">
      <dgm:prSet presAssocID="{FF7827DA-B12A-44A6-B86A-4ABC529D6EAB}" presName="extraNode" presStyleLbl="node1" presStyleIdx="0" presStyleCnt="5"/>
      <dgm:spPr/>
      <dgm:t>
        <a:bodyPr/>
        <a:lstStyle/>
        <a:p>
          <a:endParaRPr lang="en-US"/>
        </a:p>
      </dgm:t>
    </dgm:pt>
    <dgm:pt modelId="{ACA64086-5B1D-430C-8430-4D4D6143674E}" type="pres">
      <dgm:prSet presAssocID="{FF7827DA-B12A-44A6-B86A-4ABC529D6EAB}" presName="dstNode" presStyleLbl="node1" presStyleIdx="0" presStyleCnt="5"/>
      <dgm:spPr/>
      <dgm:t>
        <a:bodyPr/>
        <a:lstStyle/>
        <a:p>
          <a:endParaRPr lang="en-US"/>
        </a:p>
      </dgm:t>
    </dgm:pt>
    <dgm:pt modelId="{ED54EA44-749C-4341-BE8D-3F35CBB8C870}" type="pres">
      <dgm:prSet presAssocID="{7BBE0F47-DF40-4F3F-A052-02CD8A93523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4E4AD-C0A6-400E-8D2C-1EA4439991E0}" type="pres">
      <dgm:prSet presAssocID="{7BBE0F47-DF40-4F3F-A052-02CD8A935238}" presName="accent_1" presStyleCnt="0"/>
      <dgm:spPr/>
      <dgm:t>
        <a:bodyPr/>
        <a:lstStyle/>
        <a:p>
          <a:endParaRPr lang="en-US"/>
        </a:p>
      </dgm:t>
    </dgm:pt>
    <dgm:pt modelId="{CAFACDCD-96BE-432E-8D6D-B6FB224B46E5}" type="pres">
      <dgm:prSet presAssocID="{7BBE0F47-DF40-4F3F-A052-02CD8A935238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B3440E0A-95C1-4E0A-B58F-A1C2311D8AE4}" type="pres">
      <dgm:prSet presAssocID="{042436FC-153D-431C-9800-F7AD0DBB3EC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EE04E-C441-428E-A0E3-44EBADA30AD9}" type="pres">
      <dgm:prSet presAssocID="{042436FC-153D-431C-9800-F7AD0DBB3ECC}" presName="accent_2" presStyleCnt="0"/>
      <dgm:spPr/>
      <dgm:t>
        <a:bodyPr/>
        <a:lstStyle/>
        <a:p>
          <a:endParaRPr lang="en-US"/>
        </a:p>
      </dgm:t>
    </dgm:pt>
    <dgm:pt modelId="{7BD60A38-04AC-453B-885F-B04BEBB80452}" type="pres">
      <dgm:prSet presAssocID="{042436FC-153D-431C-9800-F7AD0DBB3ECC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E8562B0F-9FFF-4F71-8106-AAB10B343F77}" type="pres">
      <dgm:prSet presAssocID="{EE0B7E32-69F1-41F9-B654-093D905E215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F72AF-CB0D-495F-BB54-3D253981A31A}" type="pres">
      <dgm:prSet presAssocID="{EE0B7E32-69F1-41F9-B654-093D905E215E}" presName="accent_3" presStyleCnt="0"/>
      <dgm:spPr/>
      <dgm:t>
        <a:bodyPr/>
        <a:lstStyle/>
        <a:p>
          <a:endParaRPr lang="en-US"/>
        </a:p>
      </dgm:t>
    </dgm:pt>
    <dgm:pt modelId="{5D3E834E-F6BC-4CBC-961B-CE7CBCE25880}" type="pres">
      <dgm:prSet presAssocID="{EE0B7E32-69F1-41F9-B654-093D905E215E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A5FC90FB-DC4C-4933-A80E-211E4C82791F}" type="pres">
      <dgm:prSet presAssocID="{8FA45445-E8F6-46A3-A8C1-D258E840632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85E5D-8BA1-438F-AA80-777978CFB75E}" type="pres">
      <dgm:prSet presAssocID="{8FA45445-E8F6-46A3-A8C1-D258E840632D}" presName="accent_4" presStyleCnt="0"/>
      <dgm:spPr/>
      <dgm:t>
        <a:bodyPr/>
        <a:lstStyle/>
        <a:p>
          <a:endParaRPr lang="en-US"/>
        </a:p>
      </dgm:t>
    </dgm:pt>
    <dgm:pt modelId="{21C71FF5-0863-4636-9542-6E6D4D8EB8E5}" type="pres">
      <dgm:prSet presAssocID="{8FA45445-E8F6-46A3-A8C1-D258E840632D}" presName="accentRepeatNode" presStyleLbl="solidFgAcc1" presStyleIdx="3" presStyleCnt="5" custLinFactNeighborY="0"/>
      <dgm:spPr/>
      <dgm:t>
        <a:bodyPr/>
        <a:lstStyle/>
        <a:p>
          <a:endParaRPr lang="en-US"/>
        </a:p>
      </dgm:t>
    </dgm:pt>
    <dgm:pt modelId="{C6BEF6FC-0E0B-4A55-8B25-E6C05952DEEF}" type="pres">
      <dgm:prSet presAssocID="{9B1A19A5-6118-4A5D-AA6D-6E749B35B2E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B177C-E9B2-4C87-A360-017F143168E5}" type="pres">
      <dgm:prSet presAssocID="{9B1A19A5-6118-4A5D-AA6D-6E749B35B2E5}" presName="accent_5" presStyleCnt="0"/>
      <dgm:spPr/>
      <dgm:t>
        <a:bodyPr/>
        <a:lstStyle/>
        <a:p>
          <a:endParaRPr lang="en-US"/>
        </a:p>
      </dgm:t>
    </dgm:pt>
    <dgm:pt modelId="{A0F360D8-E697-42E2-A753-55FCE40B7363}" type="pres">
      <dgm:prSet presAssocID="{9B1A19A5-6118-4A5D-AA6D-6E749B35B2E5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D5FB9234-0030-4B93-911E-E8CBE6BDA295}" type="presOf" srcId="{7BBE0F47-DF40-4F3F-A052-02CD8A935238}" destId="{ED54EA44-749C-4341-BE8D-3F35CBB8C870}" srcOrd="0" destOrd="0" presId="urn:microsoft.com/office/officeart/2008/layout/VerticalCurvedList"/>
    <dgm:cxn modelId="{3D07DC93-0EC7-4170-AF99-7A914DE1508B}" srcId="{FF7827DA-B12A-44A6-B86A-4ABC529D6EAB}" destId="{7BBE0F47-DF40-4F3F-A052-02CD8A935238}" srcOrd="0" destOrd="0" parTransId="{F3F71826-DC12-4E93-A8DF-D4F80FE7D5B5}" sibTransId="{DC42D7A7-ADDE-4A49-A972-CCF022C32B92}"/>
    <dgm:cxn modelId="{6BC684FA-6302-4CEF-9DE9-B1C9CBC2ECD4}" type="presOf" srcId="{042436FC-153D-431C-9800-F7AD0DBB3ECC}" destId="{B3440E0A-95C1-4E0A-B58F-A1C2311D8AE4}" srcOrd="0" destOrd="0" presId="urn:microsoft.com/office/officeart/2008/layout/VerticalCurvedList"/>
    <dgm:cxn modelId="{6B626A3D-FB0C-45C6-89DF-AEEDE61F9FD2}" type="presOf" srcId="{FF7827DA-B12A-44A6-B86A-4ABC529D6EAB}" destId="{F5683F5A-9B4D-472B-9E1B-F8BB12F858CC}" srcOrd="0" destOrd="0" presId="urn:microsoft.com/office/officeart/2008/layout/VerticalCurvedList"/>
    <dgm:cxn modelId="{B7022F49-EB63-49B3-BC75-7EEE1F32FF6B}" type="presOf" srcId="{DC42D7A7-ADDE-4A49-A972-CCF022C32B92}" destId="{E5340FB6-B911-4A1D-904A-ABACEFBCC761}" srcOrd="0" destOrd="0" presId="urn:microsoft.com/office/officeart/2008/layout/VerticalCurvedList"/>
    <dgm:cxn modelId="{BB8ECDE4-4DBB-4DBE-BE56-1CDB1F99CC80}" srcId="{FF7827DA-B12A-44A6-B86A-4ABC529D6EAB}" destId="{EE0B7E32-69F1-41F9-B654-093D905E215E}" srcOrd="2" destOrd="0" parTransId="{ED8AC833-3520-4EE6-A405-0852A5B2D36B}" sibTransId="{CCE53120-972D-45BE-9720-8BA2B5D1CFED}"/>
    <dgm:cxn modelId="{16DEB15F-2829-4EF5-B0BB-5120340E67E4}" srcId="{FF7827DA-B12A-44A6-B86A-4ABC529D6EAB}" destId="{042436FC-153D-431C-9800-F7AD0DBB3ECC}" srcOrd="1" destOrd="0" parTransId="{0B8A280D-AD51-486E-BA17-D24C422A940F}" sibTransId="{D9727B52-2641-4D21-9736-B36CA2281FFD}"/>
    <dgm:cxn modelId="{8B230BF9-89C4-4485-A8F8-3D9CE9E5BEBB}" type="presOf" srcId="{9B1A19A5-6118-4A5D-AA6D-6E749B35B2E5}" destId="{C6BEF6FC-0E0B-4A55-8B25-E6C05952DEEF}" srcOrd="0" destOrd="0" presId="urn:microsoft.com/office/officeart/2008/layout/VerticalCurvedList"/>
    <dgm:cxn modelId="{A95441FB-E8BC-41AA-B961-6AE119254948}" type="presOf" srcId="{EE0B7E32-69F1-41F9-B654-093D905E215E}" destId="{E8562B0F-9FFF-4F71-8106-AAB10B343F77}" srcOrd="0" destOrd="0" presId="urn:microsoft.com/office/officeart/2008/layout/VerticalCurvedList"/>
    <dgm:cxn modelId="{9F4D696A-475C-4BFC-8A7F-5E770BFD0F99}" srcId="{FF7827DA-B12A-44A6-B86A-4ABC529D6EAB}" destId="{8FA45445-E8F6-46A3-A8C1-D258E840632D}" srcOrd="3" destOrd="0" parTransId="{B6432036-41D5-46BE-988B-A64521DA59D6}" sibTransId="{BEA5D02E-38D8-4C32-A3C5-3FD1FCB6A72F}"/>
    <dgm:cxn modelId="{75496D0B-83B3-4588-B93D-661CF5C53502}" type="presOf" srcId="{8FA45445-E8F6-46A3-A8C1-D258E840632D}" destId="{A5FC90FB-DC4C-4933-A80E-211E4C82791F}" srcOrd="0" destOrd="0" presId="urn:microsoft.com/office/officeart/2008/layout/VerticalCurvedList"/>
    <dgm:cxn modelId="{05F4B090-6062-4FE5-9BAD-336F4A490114}" srcId="{FF7827DA-B12A-44A6-B86A-4ABC529D6EAB}" destId="{9B1A19A5-6118-4A5D-AA6D-6E749B35B2E5}" srcOrd="4" destOrd="0" parTransId="{DA74C3BC-68DA-4BB1-911B-E58BD03D5380}" sibTransId="{CBDEA2BE-7A2D-48BB-A564-7E61F2E64366}"/>
    <dgm:cxn modelId="{D636743B-78B3-4DD4-8939-6CEBCF39370B}" type="presParOf" srcId="{F5683F5A-9B4D-472B-9E1B-F8BB12F858CC}" destId="{722E9513-CFEC-451C-899B-88187B7BE53A}" srcOrd="0" destOrd="0" presId="urn:microsoft.com/office/officeart/2008/layout/VerticalCurvedList"/>
    <dgm:cxn modelId="{0F0F996E-00F0-43D0-A502-500D524AD03F}" type="presParOf" srcId="{722E9513-CFEC-451C-899B-88187B7BE53A}" destId="{3A3D7A04-9AC1-4B0F-B3AC-30EB6A9727FC}" srcOrd="0" destOrd="0" presId="urn:microsoft.com/office/officeart/2008/layout/VerticalCurvedList"/>
    <dgm:cxn modelId="{B10658DA-A105-4579-8818-E498E53D61E6}" type="presParOf" srcId="{3A3D7A04-9AC1-4B0F-B3AC-30EB6A9727FC}" destId="{CB9D5997-7EE9-45E3-B768-28569175EDEC}" srcOrd="0" destOrd="0" presId="urn:microsoft.com/office/officeart/2008/layout/VerticalCurvedList"/>
    <dgm:cxn modelId="{14311EEC-1114-4EFD-83FA-3AEE95B066B0}" type="presParOf" srcId="{3A3D7A04-9AC1-4B0F-B3AC-30EB6A9727FC}" destId="{E5340FB6-B911-4A1D-904A-ABACEFBCC761}" srcOrd="1" destOrd="0" presId="urn:microsoft.com/office/officeart/2008/layout/VerticalCurvedList"/>
    <dgm:cxn modelId="{67043171-2FA6-4847-86D3-638D40B878DE}" type="presParOf" srcId="{3A3D7A04-9AC1-4B0F-B3AC-30EB6A9727FC}" destId="{5F168238-341A-4B48-ABB3-0F24131A88B8}" srcOrd="2" destOrd="0" presId="urn:microsoft.com/office/officeart/2008/layout/VerticalCurvedList"/>
    <dgm:cxn modelId="{935FC0E6-DF1C-415D-8554-69CADD24A617}" type="presParOf" srcId="{3A3D7A04-9AC1-4B0F-B3AC-30EB6A9727FC}" destId="{ACA64086-5B1D-430C-8430-4D4D6143674E}" srcOrd="3" destOrd="0" presId="urn:microsoft.com/office/officeart/2008/layout/VerticalCurvedList"/>
    <dgm:cxn modelId="{03BC0356-12A5-47FD-93A0-8808558B60AC}" type="presParOf" srcId="{722E9513-CFEC-451C-899B-88187B7BE53A}" destId="{ED54EA44-749C-4341-BE8D-3F35CBB8C870}" srcOrd="1" destOrd="0" presId="urn:microsoft.com/office/officeart/2008/layout/VerticalCurvedList"/>
    <dgm:cxn modelId="{1C69259E-207D-4F61-9655-56F060A02A2E}" type="presParOf" srcId="{722E9513-CFEC-451C-899B-88187B7BE53A}" destId="{2134E4AD-C0A6-400E-8D2C-1EA4439991E0}" srcOrd="2" destOrd="0" presId="urn:microsoft.com/office/officeart/2008/layout/VerticalCurvedList"/>
    <dgm:cxn modelId="{3DDE6C30-0FA2-488B-986F-1CBD9D2AFC8E}" type="presParOf" srcId="{2134E4AD-C0A6-400E-8D2C-1EA4439991E0}" destId="{CAFACDCD-96BE-432E-8D6D-B6FB224B46E5}" srcOrd="0" destOrd="0" presId="urn:microsoft.com/office/officeart/2008/layout/VerticalCurvedList"/>
    <dgm:cxn modelId="{FF22DE57-CFB4-4807-976C-46B8DBA68DD7}" type="presParOf" srcId="{722E9513-CFEC-451C-899B-88187B7BE53A}" destId="{B3440E0A-95C1-4E0A-B58F-A1C2311D8AE4}" srcOrd="3" destOrd="0" presId="urn:microsoft.com/office/officeart/2008/layout/VerticalCurvedList"/>
    <dgm:cxn modelId="{ED5F3203-69C6-4BC5-8029-9CA0D38F5836}" type="presParOf" srcId="{722E9513-CFEC-451C-899B-88187B7BE53A}" destId="{641EE04E-C441-428E-A0E3-44EBADA30AD9}" srcOrd="4" destOrd="0" presId="urn:microsoft.com/office/officeart/2008/layout/VerticalCurvedList"/>
    <dgm:cxn modelId="{F7CDDDD7-61C2-4998-B863-B8AB45B3988E}" type="presParOf" srcId="{641EE04E-C441-428E-A0E3-44EBADA30AD9}" destId="{7BD60A38-04AC-453B-885F-B04BEBB80452}" srcOrd="0" destOrd="0" presId="urn:microsoft.com/office/officeart/2008/layout/VerticalCurvedList"/>
    <dgm:cxn modelId="{95E03A23-8B19-496B-B05C-6CFB3CD67319}" type="presParOf" srcId="{722E9513-CFEC-451C-899B-88187B7BE53A}" destId="{E8562B0F-9FFF-4F71-8106-AAB10B343F77}" srcOrd="5" destOrd="0" presId="urn:microsoft.com/office/officeart/2008/layout/VerticalCurvedList"/>
    <dgm:cxn modelId="{50EB2DF6-EFA4-4DC1-ACB1-2AF6D3C0C8C0}" type="presParOf" srcId="{722E9513-CFEC-451C-899B-88187B7BE53A}" destId="{746F72AF-CB0D-495F-BB54-3D253981A31A}" srcOrd="6" destOrd="0" presId="urn:microsoft.com/office/officeart/2008/layout/VerticalCurvedList"/>
    <dgm:cxn modelId="{F5E37A1F-2D50-4468-BE67-C034121439D5}" type="presParOf" srcId="{746F72AF-CB0D-495F-BB54-3D253981A31A}" destId="{5D3E834E-F6BC-4CBC-961B-CE7CBCE25880}" srcOrd="0" destOrd="0" presId="urn:microsoft.com/office/officeart/2008/layout/VerticalCurvedList"/>
    <dgm:cxn modelId="{5B06395C-0A2F-415D-80F4-26AA9B74B4AF}" type="presParOf" srcId="{722E9513-CFEC-451C-899B-88187B7BE53A}" destId="{A5FC90FB-DC4C-4933-A80E-211E4C82791F}" srcOrd="7" destOrd="0" presId="urn:microsoft.com/office/officeart/2008/layout/VerticalCurvedList"/>
    <dgm:cxn modelId="{A4E24F16-C13A-43CB-82DF-1B033D14903C}" type="presParOf" srcId="{722E9513-CFEC-451C-899B-88187B7BE53A}" destId="{3CA85E5D-8BA1-438F-AA80-777978CFB75E}" srcOrd="8" destOrd="0" presId="urn:microsoft.com/office/officeart/2008/layout/VerticalCurvedList"/>
    <dgm:cxn modelId="{B0AD3FEA-0558-4D3F-8F36-271BC0ACCF76}" type="presParOf" srcId="{3CA85E5D-8BA1-438F-AA80-777978CFB75E}" destId="{21C71FF5-0863-4636-9542-6E6D4D8EB8E5}" srcOrd="0" destOrd="0" presId="urn:microsoft.com/office/officeart/2008/layout/VerticalCurvedList"/>
    <dgm:cxn modelId="{129E9A4D-D7D9-474F-8232-025E99C883CA}" type="presParOf" srcId="{722E9513-CFEC-451C-899B-88187B7BE53A}" destId="{C6BEF6FC-0E0B-4A55-8B25-E6C05952DEEF}" srcOrd="9" destOrd="0" presId="urn:microsoft.com/office/officeart/2008/layout/VerticalCurvedList"/>
    <dgm:cxn modelId="{D3726A85-AF4B-4E58-B02A-B558B4C30D49}" type="presParOf" srcId="{722E9513-CFEC-451C-899B-88187B7BE53A}" destId="{166B177C-E9B2-4C87-A360-017F143168E5}" srcOrd="10" destOrd="0" presId="urn:microsoft.com/office/officeart/2008/layout/VerticalCurvedList"/>
    <dgm:cxn modelId="{E9D58B9E-B46C-424E-8538-99485973D0CE}" type="presParOf" srcId="{166B177C-E9B2-4C87-A360-017F143168E5}" destId="{A0F360D8-E697-42E2-A753-55FCE40B73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40FB6-B911-4A1D-904A-ABACEFBCC761}">
      <dsp:nvSpPr>
        <dsp:cNvPr id="0" name=""/>
        <dsp:cNvSpPr/>
      </dsp:nvSpPr>
      <dsp:spPr>
        <a:xfrm>
          <a:off x="-5525214" y="-845926"/>
          <a:ext cx="6578632" cy="6578632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4EA44-749C-4341-BE8D-3F35CBB8C870}">
      <dsp:nvSpPr>
        <dsp:cNvPr id="0" name=""/>
        <dsp:cNvSpPr/>
      </dsp:nvSpPr>
      <dsp:spPr>
        <a:xfrm>
          <a:off x="460568" y="305326"/>
          <a:ext cx="10037173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RNA and its types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460568" y="305326"/>
        <a:ext cx="10037173" cy="611042"/>
      </dsp:txXfrm>
    </dsp:sp>
    <dsp:sp modelId="{CAFACDCD-96BE-432E-8D6D-B6FB224B46E5}">
      <dsp:nvSpPr>
        <dsp:cNvPr id="0" name=""/>
        <dsp:cNvSpPr/>
      </dsp:nvSpPr>
      <dsp:spPr>
        <a:xfrm>
          <a:off x="78666" y="228945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40E0A-95C1-4E0A-B58F-A1C2311D8AE4}">
      <dsp:nvSpPr>
        <dsp:cNvPr id="0" name=""/>
        <dsp:cNvSpPr/>
      </dsp:nvSpPr>
      <dsp:spPr>
        <a:xfrm>
          <a:off x="898423" y="1221597"/>
          <a:ext cx="9599317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RNA transcription and translation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898423" y="1221597"/>
        <a:ext cx="9599317" cy="611042"/>
      </dsp:txXfrm>
    </dsp:sp>
    <dsp:sp modelId="{7BD60A38-04AC-453B-885F-B04BEBB80452}">
      <dsp:nvSpPr>
        <dsp:cNvPr id="0" name=""/>
        <dsp:cNvSpPr/>
      </dsp:nvSpPr>
      <dsp:spPr>
        <a:xfrm>
          <a:off x="516521" y="1145216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2B0F-9FFF-4F71-8106-AAB10B343F77}">
      <dsp:nvSpPr>
        <dsp:cNvPr id="0" name=""/>
        <dsp:cNvSpPr/>
      </dsp:nvSpPr>
      <dsp:spPr>
        <a:xfrm>
          <a:off x="1032810" y="2137868"/>
          <a:ext cx="9464931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From gene to protein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1032810" y="2137868"/>
        <a:ext cx="9464931" cy="611042"/>
      </dsp:txXfrm>
    </dsp:sp>
    <dsp:sp modelId="{5D3E834E-F6BC-4CBC-961B-CE7CBCE25880}">
      <dsp:nvSpPr>
        <dsp:cNvPr id="0" name=""/>
        <dsp:cNvSpPr/>
      </dsp:nvSpPr>
      <dsp:spPr>
        <a:xfrm>
          <a:off x="650908" y="2061488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C90FB-DC4C-4933-A80E-211E4C82791F}">
      <dsp:nvSpPr>
        <dsp:cNvPr id="0" name=""/>
        <dsp:cNvSpPr/>
      </dsp:nvSpPr>
      <dsp:spPr>
        <a:xfrm>
          <a:off x="898423" y="3054139"/>
          <a:ext cx="9599317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Genetic code “nucleotide triplets”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898423" y="3054139"/>
        <a:ext cx="9599317" cy="611042"/>
      </dsp:txXfrm>
    </dsp:sp>
    <dsp:sp modelId="{21C71FF5-0863-4636-9542-6E6D4D8EB8E5}">
      <dsp:nvSpPr>
        <dsp:cNvPr id="0" name=""/>
        <dsp:cNvSpPr/>
      </dsp:nvSpPr>
      <dsp:spPr>
        <a:xfrm>
          <a:off x="516521" y="2977759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EF6FC-0E0B-4A55-8B25-E6C05952DEEF}">
      <dsp:nvSpPr>
        <dsp:cNvPr id="0" name=""/>
        <dsp:cNvSpPr/>
      </dsp:nvSpPr>
      <dsp:spPr>
        <a:xfrm>
          <a:off x="460568" y="3970411"/>
          <a:ext cx="10037173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Some terminology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460568" y="3970411"/>
        <a:ext cx="10037173" cy="611042"/>
      </dsp:txXfrm>
    </dsp:sp>
    <dsp:sp modelId="{A0F360D8-E697-42E2-A753-55FCE40B7363}">
      <dsp:nvSpPr>
        <dsp:cNvPr id="0" name=""/>
        <dsp:cNvSpPr/>
      </dsp:nvSpPr>
      <dsp:spPr>
        <a:xfrm>
          <a:off x="78666" y="3894030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CF98B1B-0A4C-4797-863D-EEF7B7851450}" type="datetimeFigureOut">
              <a:rPr lang="ar-EG" smtClean="0"/>
              <a:t>02/03/1447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37F4F0-8F69-4BDC-9D18-88F08BADBA7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060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9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26327D-6836-4164-816A-BD886B473D4D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989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8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8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8842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fld id="{4B58C6A9-E69B-4B9B-82D9-68EAE5695419}" type="slidenum">
              <a:rPr lang="en-US" altLang="en-US"/>
              <a:pPr/>
              <a:t>‹#›</a:t>
            </a:fld>
            <a:r>
              <a:rPr lang="en-US" altLang="en-US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1660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1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2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2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8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2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r Rwaida\Desktop\Picture1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1" y="151420"/>
            <a:ext cx="3026840" cy="11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35325" y="176941"/>
            <a:ext cx="5229060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LECTURE (6)</a:t>
            </a:r>
            <a:endParaRPr lang="ar-EG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946" y="5834740"/>
            <a:ext cx="556049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RNA as a genetic material</a:t>
            </a:r>
            <a:endParaRPr lang="ar-EG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C:\Users\user\Desktop\081018_LH_RNA_interference_fe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54147"/>
            <a:ext cx="12192001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799" y="611487"/>
            <a:ext cx="5733143" cy="5607689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23838" algn="l" rtl="0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Transcription can be separated into three stages:</a:t>
            </a:r>
            <a:r>
              <a:rPr lang="en-US" altLang="en-US" sz="2800" dirty="0" smtClean="0">
                <a:solidFill>
                  <a:srgbClr val="FF00FF"/>
                </a:solidFill>
                <a:latin typeface="Bahnschrift Condensed" panose="020B0502040204020203" pitchFamily="34" charset="0"/>
              </a:rPr>
              <a:t/>
            </a:r>
            <a:br>
              <a:rPr lang="en-US" altLang="en-US" sz="2800" dirty="0" smtClean="0">
                <a:solidFill>
                  <a:srgbClr val="FF00FF"/>
                </a:solidFill>
                <a:latin typeface="Bahnschrift Condensed" panose="020B0502040204020203" pitchFamily="34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1-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initiation</a:t>
            </a:r>
            <a:r>
              <a:rPr lang="en-US" altLang="en-US" sz="2800" dirty="0" smtClean="0">
                <a:solidFill>
                  <a:srgbClr val="FF00FF"/>
                </a:solidFill>
                <a:latin typeface="Bahnschrift Condensed" panose="020B0502040204020203" pitchFamily="34" charset="0"/>
              </a:rPr>
              <a:t/>
            </a:r>
            <a:br>
              <a:rPr lang="en-US" altLang="en-US" sz="2800" dirty="0" smtClean="0">
                <a:solidFill>
                  <a:srgbClr val="FF00FF"/>
                </a:solidFill>
                <a:latin typeface="Bahnschrift Condensed" panose="020B0502040204020203" pitchFamily="34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2-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elongation</a:t>
            </a:r>
            <a:r>
              <a:rPr lang="en-US" altLang="en-US" sz="2800" dirty="0" smtClean="0">
                <a:solidFill>
                  <a:srgbClr val="FF00FF"/>
                </a:solidFill>
                <a:latin typeface="Bahnschrift Condensed" panose="020B0502040204020203" pitchFamily="34" charset="0"/>
              </a:rPr>
              <a:t/>
            </a:r>
            <a:br>
              <a:rPr lang="en-US" altLang="en-US" sz="2800" dirty="0" smtClean="0">
                <a:solidFill>
                  <a:srgbClr val="FF00FF"/>
                </a:solidFill>
                <a:latin typeface="Bahnschrift Condensed" panose="020B0502040204020203" pitchFamily="34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3-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termination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</a:t>
            </a:r>
          </a:p>
          <a:p>
            <a:pPr marL="231775" indent="-223838" algn="l" rtl="0">
              <a:buClr>
                <a:srgbClr val="339933"/>
              </a:buClr>
              <a:tabLst>
                <a:tab pos="2743200" algn="l"/>
              </a:tabLst>
            </a:pPr>
            <a:endParaRPr lang="en-US" altLang="en-US" sz="28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marL="231775" indent="-223838" algn="l" rtl="0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8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Promotor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contains the starting point for the transcription of a gene.</a:t>
            </a:r>
          </a:p>
          <a:p>
            <a:pPr marL="231775" indent="-223838" algn="l" rtl="0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Promotor also includes a binding site for </a:t>
            </a:r>
            <a:r>
              <a:rPr lang="en-US" altLang="en-US" sz="28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RNA polymerase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231775" indent="-223838" algn="l" rtl="0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Thus, RNA- polymerase can recognize and bind directly to the </a:t>
            </a:r>
            <a:r>
              <a:rPr lang="en-US" altLang="en-US" sz="28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promotor region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241142" y="362857"/>
            <a:ext cx="5580209" cy="631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4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2313" y="983992"/>
            <a:ext cx="6339113" cy="4930581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As RNA polymerase moves along the DNA, it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untwists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the double helix, 10 to 20 bases at time.</a:t>
            </a:r>
          </a:p>
          <a:p>
            <a:pPr algn="l" rtl="0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enzyme adds nucleotides to the 3’ end of the growing strand.</a:t>
            </a:r>
          </a:p>
          <a:p>
            <a:pPr algn="l" rtl="0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Behind the point of RNA synthesis, the double helix re-forms and the RNA molecule moves away.</a:t>
            </a:r>
          </a:p>
          <a:p>
            <a:pPr algn="l" rtl="0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Transcription proceeds until after the RNA polymerase transcribes                                                                               a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terminator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sequence in the DNA.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6437089" y="711199"/>
            <a:ext cx="5549404" cy="551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4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876084"/>
            <a:ext cx="11821886" cy="3970318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22263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Enzymes in the eukaryotic nucleus modify pre-mRNA before the genetic messages are dispatched to the cytoplasm.</a:t>
            </a:r>
          </a:p>
          <a:p>
            <a:pPr marL="347663" indent="-322263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At the 5’ end of the pre-mRNA molecule, a modified form of guanine is added, the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5’ cap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which function as:</a:t>
            </a:r>
          </a:p>
          <a:p>
            <a:pPr marL="990600" lvl="1" indent="-304800" algn="l" rtl="0"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protect mRNA from hydrolytic enzymes.</a:t>
            </a:r>
          </a:p>
          <a:p>
            <a:pPr marL="990600" lvl="1" indent="-304800" algn="l" rtl="0"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a translation start point for ribosomes.</a:t>
            </a:r>
          </a:p>
          <a:p>
            <a:pPr marL="347663" indent="-322263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At the 3’ end, an enzyme adds 50 to 250 adenine nucleotides, the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poly(A) tail.</a:t>
            </a:r>
          </a:p>
          <a:p>
            <a:pPr marL="347663" indent="-322263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poly(A) tail facilitate the export of mRNA from the nucleus.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2376713" y="79833"/>
            <a:ext cx="7115629" cy="8096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Eukaryotic cells modify RNA after transcription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6"/>
          <a:stretch>
            <a:fillRect/>
          </a:stretch>
        </p:blipFill>
        <p:spPr bwMode="auto">
          <a:xfrm>
            <a:off x="1106720" y="4817154"/>
            <a:ext cx="10057492" cy="191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4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407526" y="2050146"/>
            <a:ext cx="6864350" cy="2209800"/>
            <a:chOff x="520" y="1200"/>
            <a:chExt cx="4324" cy="139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547" y="2192"/>
              <a:ext cx="4241" cy="400"/>
              <a:chOff x="547" y="2192"/>
              <a:chExt cx="4241" cy="400"/>
            </a:xfrm>
          </p:grpSpPr>
          <p:sp>
            <p:nvSpPr>
              <p:cNvPr id="31" name="Rectangle 4"/>
              <p:cNvSpPr>
                <a:spLocks noChangeArrowheads="1"/>
              </p:cNvSpPr>
              <p:nvPr/>
            </p:nvSpPr>
            <p:spPr bwMode="auto">
              <a:xfrm rot="1867811">
                <a:off x="547" y="2326"/>
                <a:ext cx="517" cy="140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32" name="Group 5"/>
              <p:cNvGrpSpPr>
                <a:grpSpLocks/>
              </p:cNvGrpSpPr>
              <p:nvPr/>
            </p:nvGrpSpPr>
            <p:grpSpPr bwMode="auto">
              <a:xfrm>
                <a:off x="1976" y="2208"/>
                <a:ext cx="240" cy="336"/>
                <a:chOff x="1976" y="2208"/>
                <a:chExt cx="240" cy="336"/>
              </a:xfrm>
            </p:grpSpPr>
            <p:sp>
              <p:nvSpPr>
                <p:cNvPr id="53" name="AutoShape 6"/>
                <p:cNvSpPr>
                  <a:spLocks noChangeArrowheads="1"/>
                </p:cNvSpPr>
                <p:nvPr/>
              </p:nvSpPr>
              <p:spPr bwMode="auto">
                <a:xfrm rot="-5400000">
                  <a:off x="1920" y="2280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76" y="221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grpSp>
            <p:nvGrpSpPr>
              <p:cNvPr id="33" name="Group 8"/>
              <p:cNvGrpSpPr>
                <a:grpSpLocks/>
              </p:cNvGrpSpPr>
              <p:nvPr/>
            </p:nvGrpSpPr>
            <p:grpSpPr bwMode="auto">
              <a:xfrm>
                <a:off x="2976" y="2208"/>
                <a:ext cx="240" cy="336"/>
                <a:chOff x="2976" y="2208"/>
                <a:chExt cx="240" cy="336"/>
              </a:xfrm>
            </p:grpSpPr>
            <p:sp>
              <p:nvSpPr>
                <p:cNvPr id="51" name="AutoShape 9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928" y="2280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76" y="225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grpSp>
            <p:nvGrpSpPr>
              <p:cNvPr id="34" name="Group 11"/>
              <p:cNvGrpSpPr>
                <a:grpSpLocks/>
              </p:cNvGrpSpPr>
              <p:nvPr/>
            </p:nvGrpSpPr>
            <p:grpSpPr bwMode="auto">
              <a:xfrm>
                <a:off x="3456" y="2200"/>
                <a:ext cx="240" cy="336"/>
                <a:chOff x="3456" y="2200"/>
                <a:chExt cx="240" cy="336"/>
              </a:xfrm>
            </p:grpSpPr>
            <p:sp>
              <p:nvSpPr>
                <p:cNvPr id="49" name="AutoShape 12"/>
                <p:cNvSpPr>
                  <a:spLocks noChangeArrowheads="1"/>
                </p:cNvSpPr>
                <p:nvPr/>
              </p:nvSpPr>
              <p:spPr bwMode="auto">
                <a:xfrm rot="5400000">
                  <a:off x="3400" y="2272"/>
                  <a:ext cx="336" cy="192"/>
                </a:xfrm>
                <a:prstGeom prst="chevron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5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456" y="2256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35" name="Group 14"/>
              <p:cNvGrpSpPr>
                <a:grpSpLocks/>
              </p:cNvGrpSpPr>
              <p:nvPr/>
            </p:nvGrpSpPr>
            <p:grpSpPr bwMode="auto">
              <a:xfrm>
                <a:off x="1024" y="2192"/>
                <a:ext cx="240" cy="336"/>
                <a:chOff x="1024" y="2192"/>
                <a:chExt cx="240" cy="336"/>
              </a:xfrm>
            </p:grpSpPr>
            <p:sp>
              <p:nvSpPr>
                <p:cNvPr id="47" name="AutoShape 15"/>
                <p:cNvSpPr>
                  <a:spLocks noChangeArrowheads="1"/>
                </p:cNvSpPr>
                <p:nvPr/>
              </p:nvSpPr>
              <p:spPr bwMode="auto">
                <a:xfrm rot="-5400000">
                  <a:off x="960" y="2264"/>
                  <a:ext cx="336" cy="192"/>
                </a:xfrm>
                <a:prstGeom prst="homePlate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024" y="220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36" name="Group 17"/>
              <p:cNvGrpSpPr>
                <a:grpSpLocks/>
              </p:cNvGrpSpPr>
              <p:nvPr/>
            </p:nvGrpSpPr>
            <p:grpSpPr bwMode="auto">
              <a:xfrm>
                <a:off x="2488" y="2192"/>
                <a:ext cx="240" cy="336"/>
                <a:chOff x="2488" y="2192"/>
                <a:chExt cx="240" cy="336"/>
              </a:xfrm>
            </p:grpSpPr>
            <p:sp>
              <p:nvSpPr>
                <p:cNvPr id="45" name="AutoShape 18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2424" y="2264"/>
                  <a:ext cx="336" cy="192"/>
                </a:xfrm>
                <a:prstGeom prst="chevron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488" y="2232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37" name="Group 20"/>
              <p:cNvGrpSpPr>
                <a:grpSpLocks/>
              </p:cNvGrpSpPr>
              <p:nvPr/>
            </p:nvGrpSpPr>
            <p:grpSpPr bwMode="auto">
              <a:xfrm>
                <a:off x="1488" y="2208"/>
                <a:ext cx="240" cy="360"/>
                <a:chOff x="1488" y="2208"/>
                <a:chExt cx="240" cy="360"/>
              </a:xfrm>
            </p:grpSpPr>
            <p:sp>
              <p:nvSpPr>
                <p:cNvPr id="43" name="AutoShape 2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404" y="2292"/>
                  <a:ext cx="360" cy="192"/>
                </a:xfrm>
                <a:prstGeom prst="chevron">
                  <a:avLst>
                    <a:gd name="adj" fmla="val 46875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488" y="226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38" name="Group 23"/>
              <p:cNvGrpSpPr>
                <a:grpSpLocks/>
              </p:cNvGrpSpPr>
              <p:nvPr/>
            </p:nvGrpSpPr>
            <p:grpSpPr bwMode="auto">
              <a:xfrm>
                <a:off x="3984" y="2208"/>
                <a:ext cx="240" cy="336"/>
                <a:chOff x="3984" y="2208"/>
                <a:chExt cx="240" cy="336"/>
              </a:xfrm>
            </p:grpSpPr>
            <p:sp>
              <p:nvSpPr>
                <p:cNvPr id="41" name="AutoShape 24"/>
                <p:cNvSpPr>
                  <a:spLocks noChangeArrowheads="1"/>
                </p:cNvSpPr>
                <p:nvPr/>
              </p:nvSpPr>
              <p:spPr bwMode="auto">
                <a:xfrm rot="-5400000">
                  <a:off x="3928" y="2280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984" y="220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 rot="-2057878">
                <a:off x="4289" y="2329"/>
                <a:ext cx="499" cy="138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960" y="2448"/>
                <a:ext cx="3408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520" y="1200"/>
              <a:ext cx="4324" cy="440"/>
              <a:chOff x="520" y="1200"/>
              <a:chExt cx="4324" cy="440"/>
            </a:xfrm>
          </p:grpSpPr>
          <p:sp>
            <p:nvSpPr>
              <p:cNvPr id="7" name="Rectangle 29"/>
              <p:cNvSpPr>
                <a:spLocks noChangeArrowheads="1"/>
              </p:cNvSpPr>
              <p:nvPr/>
            </p:nvSpPr>
            <p:spPr bwMode="auto">
              <a:xfrm rot="-2278920">
                <a:off x="520" y="1344"/>
                <a:ext cx="576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>
                <a:off x="2960" y="1296"/>
                <a:ext cx="240" cy="336"/>
                <a:chOff x="2960" y="1296"/>
                <a:chExt cx="240" cy="336"/>
              </a:xfrm>
            </p:grpSpPr>
            <p:sp>
              <p:nvSpPr>
                <p:cNvPr id="29" name="AutoShape 3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2920" y="1368"/>
                  <a:ext cx="336" cy="1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60" y="1360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G</a:t>
                  </a:r>
                </a:p>
              </p:txBody>
            </p:sp>
          </p:grpSp>
          <p:grpSp>
            <p:nvGrpSpPr>
              <p:cNvPr id="9" name="Group 33"/>
              <p:cNvGrpSpPr>
                <a:grpSpLocks/>
              </p:cNvGrpSpPr>
              <p:nvPr/>
            </p:nvGrpSpPr>
            <p:grpSpPr bwMode="auto">
              <a:xfrm>
                <a:off x="1008" y="1240"/>
                <a:ext cx="240" cy="384"/>
                <a:chOff x="1008" y="1240"/>
                <a:chExt cx="240" cy="384"/>
              </a:xfrm>
            </p:grpSpPr>
            <p:sp>
              <p:nvSpPr>
                <p:cNvPr id="27" name="AutoShape 34"/>
                <p:cNvSpPr>
                  <a:spLocks noChangeArrowheads="1"/>
                </p:cNvSpPr>
                <p:nvPr/>
              </p:nvSpPr>
              <p:spPr bwMode="auto">
                <a:xfrm rot="-5400000">
                  <a:off x="936" y="1336"/>
                  <a:ext cx="384" cy="192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8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008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0" name="Group 36"/>
              <p:cNvGrpSpPr>
                <a:grpSpLocks/>
              </p:cNvGrpSpPr>
              <p:nvPr/>
            </p:nvGrpSpPr>
            <p:grpSpPr bwMode="auto">
              <a:xfrm>
                <a:off x="3456" y="1304"/>
                <a:ext cx="240" cy="336"/>
                <a:chOff x="3456" y="1304"/>
                <a:chExt cx="240" cy="336"/>
              </a:xfrm>
            </p:grpSpPr>
            <p:sp>
              <p:nvSpPr>
                <p:cNvPr id="25" name="AutoShape 37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3400" y="1376"/>
                  <a:ext cx="336" cy="192"/>
                </a:xfrm>
                <a:prstGeom prst="homePlate">
                  <a:avLst>
                    <a:gd name="adj" fmla="val 437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456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1" name="Group 39"/>
              <p:cNvGrpSpPr>
                <a:grpSpLocks/>
              </p:cNvGrpSpPr>
              <p:nvPr/>
            </p:nvGrpSpPr>
            <p:grpSpPr bwMode="auto">
              <a:xfrm>
                <a:off x="2488" y="1272"/>
                <a:ext cx="240" cy="360"/>
                <a:chOff x="2488" y="1272"/>
                <a:chExt cx="240" cy="360"/>
              </a:xfrm>
            </p:grpSpPr>
            <p:sp>
              <p:nvSpPr>
                <p:cNvPr id="23" name="AutoShape 40"/>
                <p:cNvSpPr>
                  <a:spLocks noChangeArrowheads="1"/>
                </p:cNvSpPr>
                <p:nvPr/>
              </p:nvSpPr>
              <p:spPr bwMode="auto">
                <a:xfrm rot="-5400000">
                  <a:off x="2412" y="1356"/>
                  <a:ext cx="360" cy="192"/>
                </a:xfrm>
                <a:prstGeom prst="chevron">
                  <a:avLst>
                    <a:gd name="adj" fmla="val 46875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488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T</a:t>
                  </a:r>
                </a:p>
              </p:txBody>
            </p:sp>
          </p:grpSp>
          <p:grpSp>
            <p:nvGrpSpPr>
              <p:cNvPr id="12" name="Group 42"/>
              <p:cNvGrpSpPr>
                <a:grpSpLocks/>
              </p:cNvGrpSpPr>
              <p:nvPr/>
            </p:nvGrpSpPr>
            <p:grpSpPr bwMode="auto">
              <a:xfrm>
                <a:off x="1480" y="1336"/>
                <a:ext cx="240" cy="296"/>
                <a:chOff x="1480" y="1336"/>
                <a:chExt cx="240" cy="296"/>
              </a:xfrm>
            </p:grpSpPr>
            <p:sp>
              <p:nvSpPr>
                <p:cNvPr id="21" name="AutoShape 43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436" y="1388"/>
                  <a:ext cx="296" cy="192"/>
                </a:xfrm>
                <a:prstGeom prst="homePlate">
                  <a:avLst>
                    <a:gd name="adj" fmla="val 38542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480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A</a:t>
                  </a:r>
                </a:p>
              </p:txBody>
            </p:sp>
          </p:grpSp>
          <p:grpSp>
            <p:nvGrpSpPr>
              <p:cNvPr id="13" name="Group 45"/>
              <p:cNvGrpSpPr>
                <a:grpSpLocks/>
              </p:cNvGrpSpPr>
              <p:nvPr/>
            </p:nvGrpSpPr>
            <p:grpSpPr bwMode="auto">
              <a:xfrm>
                <a:off x="3984" y="1296"/>
                <a:ext cx="240" cy="336"/>
                <a:chOff x="3984" y="1296"/>
                <a:chExt cx="240" cy="336"/>
              </a:xfrm>
            </p:grpSpPr>
            <p:sp>
              <p:nvSpPr>
                <p:cNvPr id="19" name="AutoShape 46"/>
                <p:cNvSpPr>
                  <a:spLocks noChangeArrowheads="1"/>
                </p:cNvSpPr>
                <p:nvPr/>
              </p:nvSpPr>
              <p:spPr bwMode="auto">
                <a:xfrm rot="5400000">
                  <a:off x="3928" y="1368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20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984" y="1344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grpSp>
            <p:nvGrpSpPr>
              <p:cNvPr id="14" name="Group 48"/>
              <p:cNvGrpSpPr>
                <a:grpSpLocks/>
              </p:cNvGrpSpPr>
              <p:nvPr/>
            </p:nvGrpSpPr>
            <p:grpSpPr bwMode="auto">
              <a:xfrm>
                <a:off x="1976" y="1296"/>
                <a:ext cx="240" cy="336"/>
                <a:chOff x="1976" y="1296"/>
                <a:chExt cx="240" cy="336"/>
              </a:xfrm>
            </p:grpSpPr>
            <p:sp>
              <p:nvSpPr>
                <p:cNvPr id="17" name="AutoShape 49"/>
                <p:cNvSpPr>
                  <a:spLocks noChangeArrowheads="1"/>
                </p:cNvSpPr>
                <p:nvPr/>
              </p:nvSpPr>
              <p:spPr bwMode="auto">
                <a:xfrm rot="5400000">
                  <a:off x="1920" y="1368"/>
                  <a:ext cx="336" cy="192"/>
                </a:xfrm>
                <a:prstGeom prst="flowChartOnlineStorag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976" y="136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800" b="1"/>
                    <a:t>C</a:t>
                  </a:r>
                </a:p>
              </p:txBody>
            </p:sp>
          </p:grpSp>
          <p:sp>
            <p:nvSpPr>
              <p:cNvPr id="15" name="Rectangle 51"/>
              <p:cNvSpPr>
                <a:spLocks noChangeArrowheads="1"/>
              </p:cNvSpPr>
              <p:nvPr/>
            </p:nvSpPr>
            <p:spPr bwMode="auto">
              <a:xfrm rot="1935757">
                <a:off x="4244" y="1332"/>
                <a:ext cx="600" cy="157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" name="Rectangle 52"/>
              <p:cNvSpPr>
                <a:spLocks noChangeArrowheads="1"/>
              </p:cNvSpPr>
              <p:nvPr/>
            </p:nvSpPr>
            <p:spPr bwMode="auto">
              <a:xfrm>
                <a:off x="960" y="1200"/>
                <a:ext cx="3408" cy="144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55" name="Group 53"/>
          <p:cNvGrpSpPr>
            <a:grpSpLocks/>
          </p:cNvGrpSpPr>
          <p:nvPr/>
        </p:nvGrpSpPr>
        <p:grpSpPr bwMode="auto">
          <a:xfrm>
            <a:off x="9049626" y="2507346"/>
            <a:ext cx="1676400" cy="1371600"/>
            <a:chOff x="4704" y="1488"/>
            <a:chExt cx="1056" cy="864"/>
          </a:xfrm>
        </p:grpSpPr>
        <p:grpSp>
          <p:nvGrpSpPr>
            <p:cNvPr id="56" name="Group 54"/>
            <p:cNvGrpSpPr>
              <a:grpSpLocks/>
            </p:cNvGrpSpPr>
            <p:nvPr/>
          </p:nvGrpSpPr>
          <p:grpSpPr bwMode="auto">
            <a:xfrm>
              <a:off x="5184" y="1920"/>
              <a:ext cx="240" cy="368"/>
              <a:chOff x="1976" y="2208"/>
              <a:chExt cx="240" cy="336"/>
            </a:xfrm>
          </p:grpSpPr>
          <p:sp>
            <p:nvSpPr>
              <p:cNvPr id="74" name="AutoShape 55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5" name="Text Box 56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57" name="Group 57"/>
            <p:cNvGrpSpPr>
              <a:grpSpLocks/>
            </p:cNvGrpSpPr>
            <p:nvPr/>
          </p:nvGrpSpPr>
          <p:grpSpPr bwMode="auto">
            <a:xfrm>
              <a:off x="5184" y="1600"/>
              <a:ext cx="240" cy="336"/>
              <a:chOff x="1976" y="1296"/>
              <a:chExt cx="240" cy="336"/>
            </a:xfrm>
          </p:grpSpPr>
          <p:sp>
            <p:nvSpPr>
              <p:cNvPr id="72" name="AutoShape 58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3" name="Text Box 59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58" name="Group 60"/>
            <p:cNvGrpSpPr>
              <a:grpSpLocks/>
            </p:cNvGrpSpPr>
            <p:nvPr/>
          </p:nvGrpSpPr>
          <p:grpSpPr bwMode="auto">
            <a:xfrm>
              <a:off x="5520" y="1920"/>
              <a:ext cx="240" cy="384"/>
              <a:chOff x="2488" y="2192"/>
              <a:chExt cx="240" cy="336"/>
            </a:xfrm>
          </p:grpSpPr>
          <p:sp>
            <p:nvSpPr>
              <p:cNvPr id="70" name="AutoShape 6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1" name="Text Box 62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59" name="Group 63"/>
            <p:cNvGrpSpPr>
              <a:grpSpLocks/>
            </p:cNvGrpSpPr>
            <p:nvPr/>
          </p:nvGrpSpPr>
          <p:grpSpPr bwMode="auto">
            <a:xfrm>
              <a:off x="5520" y="1536"/>
              <a:ext cx="240" cy="432"/>
              <a:chOff x="2488" y="1272"/>
              <a:chExt cx="240" cy="360"/>
            </a:xfrm>
          </p:grpSpPr>
          <p:sp>
            <p:nvSpPr>
              <p:cNvPr id="68" name="AutoShape 6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9" name="Text Box 65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60" name="Group 66"/>
            <p:cNvGrpSpPr>
              <a:grpSpLocks/>
            </p:cNvGrpSpPr>
            <p:nvPr/>
          </p:nvGrpSpPr>
          <p:grpSpPr bwMode="auto">
            <a:xfrm>
              <a:off x="4904" y="1928"/>
              <a:ext cx="240" cy="360"/>
              <a:chOff x="1488" y="2208"/>
              <a:chExt cx="240" cy="360"/>
            </a:xfrm>
          </p:grpSpPr>
          <p:sp>
            <p:nvSpPr>
              <p:cNvPr id="66" name="AutoShape 6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7" name="Text Box 68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61" name="Group 69"/>
            <p:cNvGrpSpPr>
              <a:grpSpLocks/>
            </p:cNvGrpSpPr>
            <p:nvPr/>
          </p:nvGrpSpPr>
          <p:grpSpPr bwMode="auto">
            <a:xfrm>
              <a:off x="4896" y="1632"/>
              <a:ext cx="240" cy="336"/>
              <a:chOff x="1480" y="1336"/>
              <a:chExt cx="240" cy="296"/>
            </a:xfrm>
          </p:grpSpPr>
          <p:sp>
            <p:nvSpPr>
              <p:cNvPr id="64" name="AutoShape 70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 rot="5400000" flipV="1">
                <a:off x="1436" y="1388"/>
                <a:ext cx="296" cy="192"/>
              </a:xfrm>
              <a:prstGeom prst="homePlate">
                <a:avLst>
                  <a:gd name="adj" fmla="val 3854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65" name="Text Box 71"/>
              <p:cNvSpPr txBox="1">
                <a:spLocks noChangeArrowheads="1"/>
              </p:cNvSpPr>
              <p:nvPr/>
            </p:nvSpPr>
            <p:spPr bwMode="auto">
              <a:xfrm>
                <a:off x="1480" y="134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sp>
          <p:nvSpPr>
            <p:cNvPr id="62" name="Rectangle 72"/>
            <p:cNvSpPr>
              <a:spLocks noChangeArrowheads="1"/>
            </p:cNvSpPr>
            <p:nvPr/>
          </p:nvSpPr>
          <p:spPr bwMode="auto">
            <a:xfrm>
              <a:off x="4752" y="1488"/>
              <a:ext cx="100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3" name="Rectangle 73"/>
            <p:cNvSpPr>
              <a:spLocks noChangeArrowheads="1"/>
            </p:cNvSpPr>
            <p:nvPr/>
          </p:nvSpPr>
          <p:spPr bwMode="auto">
            <a:xfrm>
              <a:off x="4704" y="2208"/>
              <a:ext cx="1056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76" name="Group 74"/>
          <p:cNvGrpSpPr>
            <a:grpSpLocks/>
          </p:cNvGrpSpPr>
          <p:nvPr/>
        </p:nvGrpSpPr>
        <p:grpSpPr bwMode="auto">
          <a:xfrm>
            <a:off x="1582026" y="2507346"/>
            <a:ext cx="1066800" cy="1384300"/>
            <a:chOff x="0" y="1488"/>
            <a:chExt cx="672" cy="872"/>
          </a:xfrm>
        </p:grpSpPr>
        <p:grpSp>
          <p:nvGrpSpPr>
            <p:cNvPr id="77" name="Group 75"/>
            <p:cNvGrpSpPr>
              <a:grpSpLocks/>
            </p:cNvGrpSpPr>
            <p:nvPr/>
          </p:nvGrpSpPr>
          <p:grpSpPr bwMode="auto">
            <a:xfrm>
              <a:off x="0" y="1928"/>
              <a:ext cx="240" cy="336"/>
              <a:chOff x="1976" y="2208"/>
              <a:chExt cx="240" cy="336"/>
            </a:xfrm>
          </p:grpSpPr>
          <p:sp>
            <p:nvSpPr>
              <p:cNvPr id="89" name="AutoShape 76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0" name="Text Box 77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78" name="Group 78"/>
            <p:cNvGrpSpPr>
              <a:grpSpLocks/>
            </p:cNvGrpSpPr>
            <p:nvPr/>
          </p:nvGrpSpPr>
          <p:grpSpPr bwMode="auto">
            <a:xfrm>
              <a:off x="0" y="1592"/>
              <a:ext cx="240" cy="336"/>
              <a:chOff x="1976" y="1296"/>
              <a:chExt cx="240" cy="336"/>
            </a:xfrm>
          </p:grpSpPr>
          <p:sp>
            <p:nvSpPr>
              <p:cNvPr id="87" name="AutoShape 7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8" name="Text Box 80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79" name="Group 81"/>
            <p:cNvGrpSpPr>
              <a:grpSpLocks/>
            </p:cNvGrpSpPr>
            <p:nvPr/>
          </p:nvGrpSpPr>
          <p:grpSpPr bwMode="auto">
            <a:xfrm>
              <a:off x="336" y="1896"/>
              <a:ext cx="240" cy="408"/>
              <a:chOff x="2488" y="2192"/>
              <a:chExt cx="240" cy="336"/>
            </a:xfrm>
          </p:grpSpPr>
          <p:sp>
            <p:nvSpPr>
              <p:cNvPr id="85" name="AutoShape 82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6" name="Text Box 83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80" name="Group 84"/>
            <p:cNvGrpSpPr>
              <a:grpSpLocks/>
            </p:cNvGrpSpPr>
            <p:nvPr/>
          </p:nvGrpSpPr>
          <p:grpSpPr bwMode="auto">
            <a:xfrm>
              <a:off x="336" y="1528"/>
              <a:ext cx="240" cy="416"/>
              <a:chOff x="2488" y="1272"/>
              <a:chExt cx="240" cy="360"/>
            </a:xfrm>
          </p:grpSpPr>
          <p:sp>
            <p:nvSpPr>
              <p:cNvPr id="83" name="AutoShape 85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4" name="Text Box 86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sp>
          <p:nvSpPr>
            <p:cNvPr id="81" name="Rectangle 87"/>
            <p:cNvSpPr>
              <a:spLocks noChangeArrowheads="1"/>
            </p:cNvSpPr>
            <p:nvPr/>
          </p:nvSpPr>
          <p:spPr bwMode="auto">
            <a:xfrm>
              <a:off x="0" y="1488"/>
              <a:ext cx="672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" name="Rectangle 88"/>
            <p:cNvSpPr>
              <a:spLocks noChangeArrowheads="1"/>
            </p:cNvSpPr>
            <p:nvPr/>
          </p:nvSpPr>
          <p:spPr bwMode="auto">
            <a:xfrm>
              <a:off x="0" y="2216"/>
              <a:ext cx="672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1" name="Group 89"/>
          <p:cNvGrpSpPr>
            <a:grpSpLocks/>
          </p:cNvGrpSpPr>
          <p:nvPr/>
        </p:nvGrpSpPr>
        <p:grpSpPr bwMode="auto">
          <a:xfrm>
            <a:off x="3106026" y="1146858"/>
            <a:ext cx="5334000" cy="979488"/>
            <a:chOff x="960" y="487"/>
            <a:chExt cx="3360" cy="617"/>
          </a:xfrm>
        </p:grpSpPr>
        <p:sp>
          <p:nvSpPr>
            <p:cNvPr id="92" name="Text Box 90"/>
            <p:cNvSpPr txBox="1">
              <a:spLocks noChangeArrowheads="1"/>
            </p:cNvSpPr>
            <p:nvPr/>
          </p:nvSpPr>
          <p:spPr bwMode="auto">
            <a:xfrm>
              <a:off x="2208" y="487"/>
              <a:ext cx="10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Bubble</a:t>
              </a:r>
            </a:p>
          </p:txBody>
        </p:sp>
        <p:sp>
          <p:nvSpPr>
            <p:cNvPr id="93" name="AutoShape 9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 rot="5400000">
              <a:off x="2448" y="-768"/>
              <a:ext cx="384" cy="3360"/>
            </a:xfrm>
            <a:prstGeom prst="leftBrace">
              <a:avLst>
                <a:gd name="adj1" fmla="val 7291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4" name="Group 92"/>
          <p:cNvGrpSpPr>
            <a:grpSpLocks/>
          </p:cNvGrpSpPr>
          <p:nvPr/>
        </p:nvGrpSpPr>
        <p:grpSpPr bwMode="auto">
          <a:xfrm>
            <a:off x="2953626" y="2659746"/>
            <a:ext cx="5410200" cy="685800"/>
            <a:chOff x="864" y="1584"/>
            <a:chExt cx="3408" cy="432"/>
          </a:xfrm>
        </p:grpSpPr>
        <p:grpSp>
          <p:nvGrpSpPr>
            <p:cNvPr id="95" name="Group 93"/>
            <p:cNvGrpSpPr>
              <a:grpSpLocks/>
            </p:cNvGrpSpPr>
            <p:nvPr/>
          </p:nvGrpSpPr>
          <p:grpSpPr bwMode="auto">
            <a:xfrm>
              <a:off x="1976" y="1608"/>
              <a:ext cx="240" cy="384"/>
              <a:chOff x="1976" y="2208"/>
              <a:chExt cx="240" cy="336"/>
            </a:xfrm>
          </p:grpSpPr>
          <p:sp>
            <p:nvSpPr>
              <p:cNvPr id="115" name="AutoShape 94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6" name="Text Box 95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96" name="Group 96"/>
            <p:cNvGrpSpPr>
              <a:grpSpLocks/>
            </p:cNvGrpSpPr>
            <p:nvPr/>
          </p:nvGrpSpPr>
          <p:grpSpPr bwMode="auto">
            <a:xfrm>
              <a:off x="2968" y="1592"/>
              <a:ext cx="240" cy="384"/>
              <a:chOff x="2976" y="2208"/>
              <a:chExt cx="240" cy="336"/>
            </a:xfrm>
          </p:grpSpPr>
          <p:sp>
            <p:nvSpPr>
              <p:cNvPr id="113" name="AutoShape 97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 rot="16200000" flipV="1">
                <a:off x="2928" y="2280"/>
                <a:ext cx="336" cy="192"/>
              </a:xfrm>
              <a:prstGeom prst="flowChartOnlineStorag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4" name="Text Box 98"/>
              <p:cNvSpPr txBox="1">
                <a:spLocks noChangeArrowheads="1"/>
              </p:cNvSpPr>
              <p:nvPr/>
            </p:nvSpPr>
            <p:spPr bwMode="auto">
              <a:xfrm>
                <a:off x="2976" y="225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97" name="Group 99"/>
            <p:cNvGrpSpPr>
              <a:grpSpLocks/>
            </p:cNvGrpSpPr>
            <p:nvPr/>
          </p:nvGrpSpPr>
          <p:grpSpPr bwMode="auto">
            <a:xfrm>
              <a:off x="3456" y="1592"/>
              <a:ext cx="240" cy="424"/>
              <a:chOff x="3456" y="2200"/>
              <a:chExt cx="240" cy="336"/>
            </a:xfrm>
          </p:grpSpPr>
          <p:sp>
            <p:nvSpPr>
              <p:cNvPr id="111" name="AutoShape 100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rot="5400000">
                <a:off x="3400" y="2272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2" name="Text Box 101"/>
              <p:cNvSpPr txBox="1">
                <a:spLocks noChangeArrowheads="1"/>
              </p:cNvSpPr>
              <p:nvPr/>
            </p:nvSpPr>
            <p:spPr bwMode="auto">
              <a:xfrm>
                <a:off x="3456" y="2256"/>
                <a:ext cx="240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U</a:t>
                </a:r>
              </a:p>
            </p:txBody>
          </p:sp>
        </p:grpSp>
        <p:grpSp>
          <p:nvGrpSpPr>
            <p:cNvPr id="98" name="Group 102"/>
            <p:cNvGrpSpPr>
              <a:grpSpLocks/>
            </p:cNvGrpSpPr>
            <p:nvPr/>
          </p:nvGrpSpPr>
          <p:grpSpPr bwMode="auto">
            <a:xfrm>
              <a:off x="1024" y="1584"/>
              <a:ext cx="240" cy="368"/>
              <a:chOff x="1024" y="2192"/>
              <a:chExt cx="240" cy="336"/>
            </a:xfrm>
          </p:grpSpPr>
          <p:sp>
            <p:nvSpPr>
              <p:cNvPr id="109" name="AutoShape 103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 rot="-5400000">
                <a:off x="960" y="2264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0" name="Text Box 104"/>
              <p:cNvSpPr txBox="1">
                <a:spLocks noChangeArrowheads="1"/>
              </p:cNvSpPr>
              <p:nvPr/>
            </p:nvSpPr>
            <p:spPr bwMode="auto">
              <a:xfrm>
                <a:off x="1024" y="2208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99" name="Group 105"/>
            <p:cNvGrpSpPr>
              <a:grpSpLocks/>
            </p:cNvGrpSpPr>
            <p:nvPr/>
          </p:nvGrpSpPr>
          <p:grpSpPr bwMode="auto">
            <a:xfrm>
              <a:off x="2488" y="1584"/>
              <a:ext cx="240" cy="368"/>
              <a:chOff x="2488" y="2192"/>
              <a:chExt cx="240" cy="336"/>
            </a:xfrm>
          </p:grpSpPr>
          <p:sp>
            <p:nvSpPr>
              <p:cNvPr id="107" name="AutoShape 106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8" name="Text Box 107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00" name="Group 108"/>
            <p:cNvGrpSpPr>
              <a:grpSpLocks/>
            </p:cNvGrpSpPr>
            <p:nvPr/>
          </p:nvGrpSpPr>
          <p:grpSpPr bwMode="auto">
            <a:xfrm>
              <a:off x="1488" y="1584"/>
              <a:ext cx="240" cy="408"/>
              <a:chOff x="1488" y="2208"/>
              <a:chExt cx="240" cy="360"/>
            </a:xfrm>
          </p:grpSpPr>
          <p:sp>
            <p:nvSpPr>
              <p:cNvPr id="105" name="AutoShape 109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6" name="Text Box 110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U</a:t>
                </a:r>
              </a:p>
            </p:txBody>
          </p:sp>
        </p:grpSp>
        <p:grpSp>
          <p:nvGrpSpPr>
            <p:cNvPr id="101" name="Group 111"/>
            <p:cNvGrpSpPr>
              <a:grpSpLocks/>
            </p:cNvGrpSpPr>
            <p:nvPr/>
          </p:nvGrpSpPr>
          <p:grpSpPr bwMode="auto">
            <a:xfrm>
              <a:off x="3984" y="1608"/>
              <a:ext cx="240" cy="336"/>
              <a:chOff x="3984" y="2208"/>
              <a:chExt cx="240" cy="336"/>
            </a:xfrm>
          </p:grpSpPr>
          <p:sp>
            <p:nvSpPr>
              <p:cNvPr id="103" name="AutoShape 112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 rot="-5400000">
                <a:off x="3928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4" name="Text Box 113"/>
              <p:cNvSpPr txBox="1">
                <a:spLocks noChangeArrowheads="1"/>
              </p:cNvSpPr>
              <p:nvPr/>
            </p:nvSpPr>
            <p:spPr bwMode="auto">
              <a:xfrm>
                <a:off x="3984" y="220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sp>
          <p:nvSpPr>
            <p:cNvPr id="102" name="Rectangle 114"/>
            <p:cNvSpPr>
              <a:spLocks noChangeArrowheads="1"/>
            </p:cNvSpPr>
            <p:nvPr/>
          </p:nvSpPr>
          <p:spPr bwMode="auto">
            <a:xfrm>
              <a:off x="864" y="1872"/>
              <a:ext cx="340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17" name="Text Box 115"/>
          <p:cNvSpPr txBox="1">
            <a:spLocks noChangeArrowheads="1"/>
          </p:cNvSpPr>
          <p:nvPr/>
        </p:nvSpPr>
        <p:spPr bwMode="auto">
          <a:xfrm>
            <a:off x="1582026" y="2050146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118" name="Text Box 116"/>
          <p:cNvSpPr txBox="1">
            <a:spLocks noChangeArrowheads="1"/>
          </p:cNvSpPr>
          <p:nvPr/>
        </p:nvSpPr>
        <p:spPr bwMode="auto">
          <a:xfrm>
            <a:off x="10192626" y="1897746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119" name="Rectangle 117"/>
          <p:cNvSpPr>
            <a:spLocks noChangeArrowheads="1"/>
          </p:cNvSpPr>
          <p:nvPr/>
        </p:nvSpPr>
        <p:spPr bwMode="auto">
          <a:xfrm>
            <a:off x="2839326" y="3116946"/>
            <a:ext cx="266700" cy="2286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20" name="Group 118"/>
          <p:cNvGrpSpPr>
            <a:grpSpLocks/>
          </p:cNvGrpSpPr>
          <p:nvPr/>
        </p:nvGrpSpPr>
        <p:grpSpPr bwMode="auto">
          <a:xfrm>
            <a:off x="2648826" y="2507346"/>
            <a:ext cx="6553200" cy="1371600"/>
            <a:chOff x="672" y="1488"/>
            <a:chExt cx="4128" cy="864"/>
          </a:xfrm>
        </p:grpSpPr>
        <p:grpSp>
          <p:nvGrpSpPr>
            <p:cNvPr id="121" name="Group 119"/>
            <p:cNvGrpSpPr>
              <a:grpSpLocks/>
            </p:cNvGrpSpPr>
            <p:nvPr/>
          </p:nvGrpSpPr>
          <p:grpSpPr bwMode="auto">
            <a:xfrm>
              <a:off x="720" y="1920"/>
              <a:ext cx="240" cy="376"/>
              <a:chOff x="1976" y="2208"/>
              <a:chExt cx="240" cy="336"/>
            </a:xfrm>
          </p:grpSpPr>
          <p:sp>
            <p:nvSpPr>
              <p:cNvPr id="175" name="AutoShape 120"/>
              <p:cNvSpPr>
                <a:spLocks noChangeArrowheads="1"/>
              </p:cNvSpPr>
              <p:nvPr/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6" name="Text Box 121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22" name="Group 122"/>
            <p:cNvGrpSpPr>
              <a:grpSpLocks/>
            </p:cNvGrpSpPr>
            <p:nvPr/>
          </p:nvGrpSpPr>
          <p:grpSpPr bwMode="auto">
            <a:xfrm>
              <a:off x="1152" y="1920"/>
              <a:ext cx="240" cy="360"/>
              <a:chOff x="2488" y="2192"/>
              <a:chExt cx="240" cy="336"/>
            </a:xfrm>
          </p:grpSpPr>
          <p:sp>
            <p:nvSpPr>
              <p:cNvPr id="173" name="AutoShape 123"/>
              <p:cNvSpPr>
                <a:spLocks noChangeArrowheads="1"/>
              </p:cNvSpPr>
              <p:nvPr/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" name="Text Box 124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23" name="Group 125"/>
            <p:cNvGrpSpPr>
              <a:grpSpLocks/>
            </p:cNvGrpSpPr>
            <p:nvPr/>
          </p:nvGrpSpPr>
          <p:grpSpPr bwMode="auto">
            <a:xfrm>
              <a:off x="1152" y="1552"/>
              <a:ext cx="240" cy="416"/>
              <a:chOff x="2488" y="1272"/>
              <a:chExt cx="240" cy="360"/>
            </a:xfrm>
          </p:grpSpPr>
          <p:sp>
            <p:nvSpPr>
              <p:cNvPr id="171" name="AutoShape 126"/>
              <p:cNvSpPr>
                <a:spLocks noChangeArrowheads="1"/>
              </p:cNvSpPr>
              <p:nvPr/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2" name="Text Box 127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24" name="Group 128"/>
            <p:cNvGrpSpPr>
              <a:grpSpLocks/>
            </p:cNvGrpSpPr>
            <p:nvPr/>
          </p:nvGrpSpPr>
          <p:grpSpPr bwMode="auto">
            <a:xfrm>
              <a:off x="720" y="1560"/>
              <a:ext cx="240" cy="392"/>
              <a:chOff x="1976" y="1296"/>
              <a:chExt cx="240" cy="336"/>
            </a:xfrm>
          </p:grpSpPr>
          <p:sp>
            <p:nvSpPr>
              <p:cNvPr id="169" name="AutoShape 129"/>
              <p:cNvSpPr>
                <a:spLocks noChangeArrowheads="1"/>
              </p:cNvSpPr>
              <p:nvPr/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0" name="Text Box 130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25" name="Group 131"/>
            <p:cNvGrpSpPr>
              <a:grpSpLocks/>
            </p:cNvGrpSpPr>
            <p:nvPr/>
          </p:nvGrpSpPr>
          <p:grpSpPr bwMode="auto">
            <a:xfrm>
              <a:off x="2504" y="1920"/>
              <a:ext cx="240" cy="384"/>
              <a:chOff x="1976" y="2208"/>
              <a:chExt cx="240" cy="336"/>
            </a:xfrm>
          </p:grpSpPr>
          <p:sp>
            <p:nvSpPr>
              <p:cNvPr id="167" name="AutoShape 132"/>
              <p:cNvSpPr>
                <a:spLocks noChangeArrowheads="1"/>
              </p:cNvSpPr>
              <p:nvPr/>
            </p:nvSpPr>
            <p:spPr bwMode="auto">
              <a:xfrm rot="-5400000">
                <a:off x="1920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8" name="Text Box 133"/>
              <p:cNvSpPr txBox="1">
                <a:spLocks noChangeArrowheads="1"/>
              </p:cNvSpPr>
              <p:nvPr/>
            </p:nvSpPr>
            <p:spPr bwMode="auto">
              <a:xfrm>
                <a:off x="1976" y="221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26" name="Group 134"/>
            <p:cNvGrpSpPr>
              <a:grpSpLocks/>
            </p:cNvGrpSpPr>
            <p:nvPr/>
          </p:nvGrpSpPr>
          <p:grpSpPr bwMode="auto">
            <a:xfrm>
              <a:off x="3504" y="1920"/>
              <a:ext cx="240" cy="384"/>
              <a:chOff x="2976" y="2208"/>
              <a:chExt cx="240" cy="336"/>
            </a:xfrm>
          </p:grpSpPr>
          <p:sp>
            <p:nvSpPr>
              <p:cNvPr id="165" name="AutoShape 135"/>
              <p:cNvSpPr>
                <a:spLocks noChangeArrowheads="1"/>
              </p:cNvSpPr>
              <p:nvPr/>
            </p:nvSpPr>
            <p:spPr bwMode="auto">
              <a:xfrm rot="16200000" flipV="1">
                <a:off x="2928" y="2280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6" name="Text Box 136"/>
              <p:cNvSpPr txBox="1">
                <a:spLocks noChangeArrowheads="1"/>
              </p:cNvSpPr>
              <p:nvPr/>
            </p:nvSpPr>
            <p:spPr bwMode="auto">
              <a:xfrm>
                <a:off x="2976" y="2256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27" name="Group 137"/>
            <p:cNvGrpSpPr>
              <a:grpSpLocks/>
            </p:cNvGrpSpPr>
            <p:nvPr/>
          </p:nvGrpSpPr>
          <p:grpSpPr bwMode="auto">
            <a:xfrm>
              <a:off x="3984" y="1872"/>
              <a:ext cx="240" cy="424"/>
              <a:chOff x="3456" y="2200"/>
              <a:chExt cx="240" cy="336"/>
            </a:xfrm>
          </p:grpSpPr>
          <p:sp>
            <p:nvSpPr>
              <p:cNvPr id="163" name="AutoShape 138"/>
              <p:cNvSpPr>
                <a:spLocks noChangeArrowheads="1"/>
              </p:cNvSpPr>
              <p:nvPr/>
            </p:nvSpPr>
            <p:spPr bwMode="auto">
              <a:xfrm rot="5400000">
                <a:off x="3400" y="2272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" name="Text Box 139"/>
              <p:cNvSpPr txBox="1">
                <a:spLocks noChangeArrowheads="1"/>
              </p:cNvSpPr>
              <p:nvPr/>
            </p:nvSpPr>
            <p:spPr bwMode="auto">
              <a:xfrm>
                <a:off x="3456" y="2256"/>
                <a:ext cx="240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28" name="Group 140"/>
            <p:cNvGrpSpPr>
              <a:grpSpLocks/>
            </p:cNvGrpSpPr>
            <p:nvPr/>
          </p:nvGrpSpPr>
          <p:grpSpPr bwMode="auto">
            <a:xfrm>
              <a:off x="1552" y="1920"/>
              <a:ext cx="240" cy="368"/>
              <a:chOff x="1024" y="2192"/>
              <a:chExt cx="240" cy="336"/>
            </a:xfrm>
          </p:grpSpPr>
          <p:sp>
            <p:nvSpPr>
              <p:cNvPr id="161" name="AutoShape 141"/>
              <p:cNvSpPr>
                <a:spLocks noChangeArrowheads="1"/>
              </p:cNvSpPr>
              <p:nvPr/>
            </p:nvSpPr>
            <p:spPr bwMode="auto">
              <a:xfrm rot="-5400000">
                <a:off x="960" y="2264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2" name="Text Box 142"/>
              <p:cNvSpPr txBox="1">
                <a:spLocks noChangeArrowheads="1"/>
              </p:cNvSpPr>
              <p:nvPr/>
            </p:nvSpPr>
            <p:spPr bwMode="auto">
              <a:xfrm>
                <a:off x="1024" y="2208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29" name="Group 143"/>
            <p:cNvGrpSpPr>
              <a:grpSpLocks/>
            </p:cNvGrpSpPr>
            <p:nvPr/>
          </p:nvGrpSpPr>
          <p:grpSpPr bwMode="auto">
            <a:xfrm>
              <a:off x="3016" y="1920"/>
              <a:ext cx="240" cy="368"/>
              <a:chOff x="2488" y="2192"/>
              <a:chExt cx="240" cy="336"/>
            </a:xfrm>
          </p:grpSpPr>
          <p:sp>
            <p:nvSpPr>
              <p:cNvPr id="159" name="AutoShape 144"/>
              <p:cNvSpPr>
                <a:spLocks noChangeArrowheads="1"/>
              </p:cNvSpPr>
              <p:nvPr/>
            </p:nvSpPr>
            <p:spPr bwMode="auto">
              <a:xfrm rot="16200000" flipV="1">
                <a:off x="2424" y="2264"/>
                <a:ext cx="336" cy="192"/>
              </a:xfrm>
              <a:prstGeom prst="chevron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0" name="Text Box 145"/>
              <p:cNvSpPr txBox="1">
                <a:spLocks noChangeArrowheads="1"/>
              </p:cNvSpPr>
              <p:nvPr/>
            </p:nvSpPr>
            <p:spPr bwMode="auto">
              <a:xfrm>
                <a:off x="2488" y="2232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30" name="Group 146"/>
            <p:cNvGrpSpPr>
              <a:grpSpLocks/>
            </p:cNvGrpSpPr>
            <p:nvPr/>
          </p:nvGrpSpPr>
          <p:grpSpPr bwMode="auto">
            <a:xfrm>
              <a:off x="2016" y="1920"/>
              <a:ext cx="240" cy="408"/>
              <a:chOff x="1488" y="2208"/>
              <a:chExt cx="240" cy="360"/>
            </a:xfrm>
          </p:grpSpPr>
          <p:sp>
            <p:nvSpPr>
              <p:cNvPr id="157" name="AutoShape 147"/>
              <p:cNvSpPr>
                <a:spLocks noChangeArrowheads="1"/>
              </p:cNvSpPr>
              <p:nvPr/>
            </p:nvSpPr>
            <p:spPr bwMode="auto">
              <a:xfrm rot="5400000" flipV="1">
                <a:off x="1404" y="2292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8" name="Text Box 148"/>
              <p:cNvSpPr txBox="1">
                <a:spLocks noChangeArrowheads="1"/>
              </p:cNvSpPr>
              <p:nvPr/>
            </p:nvSpPr>
            <p:spPr bwMode="auto">
              <a:xfrm>
                <a:off x="1488" y="2264"/>
                <a:ext cx="24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31" name="Group 149"/>
            <p:cNvGrpSpPr>
              <a:grpSpLocks/>
            </p:cNvGrpSpPr>
            <p:nvPr/>
          </p:nvGrpSpPr>
          <p:grpSpPr bwMode="auto">
            <a:xfrm>
              <a:off x="4512" y="1968"/>
              <a:ext cx="240" cy="336"/>
              <a:chOff x="3984" y="2208"/>
              <a:chExt cx="240" cy="336"/>
            </a:xfrm>
          </p:grpSpPr>
          <p:sp>
            <p:nvSpPr>
              <p:cNvPr id="155" name="AutoShape 150"/>
              <p:cNvSpPr>
                <a:spLocks noChangeArrowheads="1"/>
              </p:cNvSpPr>
              <p:nvPr/>
            </p:nvSpPr>
            <p:spPr bwMode="auto">
              <a:xfrm rot="-5400000">
                <a:off x="3928" y="2280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6" name="Text Box 151"/>
              <p:cNvSpPr txBox="1">
                <a:spLocks noChangeArrowheads="1"/>
              </p:cNvSpPr>
              <p:nvPr/>
            </p:nvSpPr>
            <p:spPr bwMode="auto">
              <a:xfrm>
                <a:off x="3984" y="220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32" name="Group 152"/>
            <p:cNvGrpSpPr>
              <a:grpSpLocks/>
            </p:cNvGrpSpPr>
            <p:nvPr/>
          </p:nvGrpSpPr>
          <p:grpSpPr bwMode="auto">
            <a:xfrm>
              <a:off x="3496" y="1560"/>
              <a:ext cx="240" cy="384"/>
              <a:chOff x="2960" y="1296"/>
              <a:chExt cx="240" cy="336"/>
            </a:xfrm>
          </p:grpSpPr>
          <p:sp>
            <p:nvSpPr>
              <p:cNvPr id="153" name="AutoShape 153"/>
              <p:cNvSpPr>
                <a:spLocks noChangeArrowheads="1"/>
              </p:cNvSpPr>
              <p:nvPr/>
            </p:nvSpPr>
            <p:spPr bwMode="auto">
              <a:xfrm rot="5400000" flipV="1">
                <a:off x="2920" y="1368"/>
                <a:ext cx="336" cy="192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4" name="Text Box 154"/>
              <p:cNvSpPr txBox="1">
                <a:spLocks noChangeArrowheads="1"/>
              </p:cNvSpPr>
              <p:nvPr/>
            </p:nvSpPr>
            <p:spPr bwMode="auto">
              <a:xfrm>
                <a:off x="2960" y="1360"/>
                <a:ext cx="240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G</a:t>
                </a:r>
              </a:p>
            </p:txBody>
          </p:sp>
        </p:grpSp>
        <p:grpSp>
          <p:nvGrpSpPr>
            <p:cNvPr id="133" name="Group 155"/>
            <p:cNvGrpSpPr>
              <a:grpSpLocks/>
            </p:cNvGrpSpPr>
            <p:nvPr/>
          </p:nvGrpSpPr>
          <p:grpSpPr bwMode="auto">
            <a:xfrm>
              <a:off x="1536" y="1528"/>
              <a:ext cx="240" cy="440"/>
              <a:chOff x="1008" y="1240"/>
              <a:chExt cx="240" cy="384"/>
            </a:xfrm>
          </p:grpSpPr>
          <p:sp>
            <p:nvSpPr>
              <p:cNvPr id="151" name="AutoShape 156"/>
              <p:cNvSpPr>
                <a:spLocks noChangeArrowheads="1"/>
              </p:cNvSpPr>
              <p:nvPr/>
            </p:nvSpPr>
            <p:spPr bwMode="auto">
              <a:xfrm rot="-5400000">
                <a:off x="936" y="1336"/>
                <a:ext cx="384" cy="192"/>
              </a:xfrm>
              <a:prstGeom prst="chevron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2" name="Text Box 157"/>
              <p:cNvSpPr txBox="1">
                <a:spLocks noChangeArrowheads="1"/>
              </p:cNvSpPr>
              <p:nvPr/>
            </p:nvSpPr>
            <p:spPr bwMode="auto">
              <a:xfrm>
                <a:off x="1008" y="1344"/>
                <a:ext cx="240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34" name="Group 158"/>
            <p:cNvGrpSpPr>
              <a:grpSpLocks/>
            </p:cNvGrpSpPr>
            <p:nvPr/>
          </p:nvGrpSpPr>
          <p:grpSpPr bwMode="auto">
            <a:xfrm>
              <a:off x="3984" y="1592"/>
              <a:ext cx="240" cy="336"/>
              <a:chOff x="3456" y="1304"/>
              <a:chExt cx="240" cy="336"/>
            </a:xfrm>
          </p:grpSpPr>
          <p:sp>
            <p:nvSpPr>
              <p:cNvPr id="149" name="AutoShape 159"/>
              <p:cNvSpPr>
                <a:spLocks noChangeArrowheads="1"/>
              </p:cNvSpPr>
              <p:nvPr/>
            </p:nvSpPr>
            <p:spPr bwMode="auto">
              <a:xfrm rot="5400000" flipV="1">
                <a:off x="3400" y="1376"/>
                <a:ext cx="336" cy="192"/>
              </a:xfrm>
              <a:prstGeom prst="homePlate">
                <a:avLst>
                  <a:gd name="adj" fmla="val 4375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0" name="Text Box 160"/>
              <p:cNvSpPr txBox="1">
                <a:spLocks noChangeArrowheads="1"/>
              </p:cNvSpPr>
              <p:nvPr/>
            </p:nvSpPr>
            <p:spPr bwMode="auto">
              <a:xfrm>
                <a:off x="3456" y="134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35" name="Group 161"/>
            <p:cNvGrpSpPr>
              <a:grpSpLocks/>
            </p:cNvGrpSpPr>
            <p:nvPr/>
          </p:nvGrpSpPr>
          <p:grpSpPr bwMode="auto">
            <a:xfrm>
              <a:off x="3016" y="1560"/>
              <a:ext cx="240" cy="408"/>
              <a:chOff x="2488" y="1272"/>
              <a:chExt cx="240" cy="360"/>
            </a:xfrm>
          </p:grpSpPr>
          <p:sp>
            <p:nvSpPr>
              <p:cNvPr id="147" name="AutoShape 162"/>
              <p:cNvSpPr>
                <a:spLocks noChangeArrowheads="1"/>
              </p:cNvSpPr>
              <p:nvPr/>
            </p:nvSpPr>
            <p:spPr bwMode="auto">
              <a:xfrm rot="-5400000">
                <a:off x="2412" y="1356"/>
                <a:ext cx="360" cy="192"/>
              </a:xfrm>
              <a:prstGeom prst="chevron">
                <a:avLst>
                  <a:gd name="adj" fmla="val 468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8" name="Text Box 163"/>
              <p:cNvSpPr txBox="1">
                <a:spLocks noChangeArrowheads="1"/>
              </p:cNvSpPr>
              <p:nvPr/>
            </p:nvSpPr>
            <p:spPr bwMode="auto">
              <a:xfrm>
                <a:off x="2488" y="1344"/>
                <a:ext cx="24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T</a:t>
                </a:r>
              </a:p>
            </p:txBody>
          </p:sp>
        </p:grpSp>
        <p:grpSp>
          <p:nvGrpSpPr>
            <p:cNvPr id="136" name="Group 164"/>
            <p:cNvGrpSpPr>
              <a:grpSpLocks/>
            </p:cNvGrpSpPr>
            <p:nvPr/>
          </p:nvGrpSpPr>
          <p:grpSpPr bwMode="auto">
            <a:xfrm>
              <a:off x="2008" y="1624"/>
              <a:ext cx="240" cy="344"/>
              <a:chOff x="1480" y="1336"/>
              <a:chExt cx="240" cy="296"/>
            </a:xfrm>
          </p:grpSpPr>
          <p:sp>
            <p:nvSpPr>
              <p:cNvPr id="145" name="AutoShape 165"/>
              <p:cNvSpPr>
                <a:spLocks noChangeArrowheads="1"/>
              </p:cNvSpPr>
              <p:nvPr/>
            </p:nvSpPr>
            <p:spPr bwMode="auto">
              <a:xfrm rot="5400000" flipV="1">
                <a:off x="1436" y="1388"/>
                <a:ext cx="296" cy="192"/>
              </a:xfrm>
              <a:prstGeom prst="homePlate">
                <a:avLst>
                  <a:gd name="adj" fmla="val 38542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6" name="Text Box 166"/>
              <p:cNvSpPr txBox="1">
                <a:spLocks noChangeArrowheads="1"/>
              </p:cNvSpPr>
              <p:nvPr/>
            </p:nvSpPr>
            <p:spPr bwMode="auto">
              <a:xfrm>
                <a:off x="1480" y="1344"/>
                <a:ext cx="240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A</a:t>
                </a:r>
              </a:p>
            </p:txBody>
          </p:sp>
        </p:grpSp>
        <p:grpSp>
          <p:nvGrpSpPr>
            <p:cNvPr id="137" name="Group 167"/>
            <p:cNvGrpSpPr>
              <a:grpSpLocks/>
            </p:cNvGrpSpPr>
            <p:nvPr/>
          </p:nvGrpSpPr>
          <p:grpSpPr bwMode="auto">
            <a:xfrm>
              <a:off x="4512" y="1584"/>
              <a:ext cx="240" cy="336"/>
              <a:chOff x="3984" y="1296"/>
              <a:chExt cx="240" cy="336"/>
            </a:xfrm>
          </p:grpSpPr>
          <p:sp>
            <p:nvSpPr>
              <p:cNvPr id="143" name="AutoShape 168"/>
              <p:cNvSpPr>
                <a:spLocks noChangeArrowheads="1"/>
              </p:cNvSpPr>
              <p:nvPr/>
            </p:nvSpPr>
            <p:spPr bwMode="auto">
              <a:xfrm rot="5400000">
                <a:off x="3928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4" name="Text Box 169"/>
              <p:cNvSpPr txBox="1">
                <a:spLocks noChangeArrowheads="1"/>
              </p:cNvSpPr>
              <p:nvPr/>
            </p:nvSpPr>
            <p:spPr bwMode="auto">
              <a:xfrm>
                <a:off x="3984" y="134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grpSp>
          <p:nvGrpSpPr>
            <p:cNvPr id="138" name="Group 170"/>
            <p:cNvGrpSpPr>
              <a:grpSpLocks/>
            </p:cNvGrpSpPr>
            <p:nvPr/>
          </p:nvGrpSpPr>
          <p:grpSpPr bwMode="auto">
            <a:xfrm>
              <a:off x="2504" y="1608"/>
              <a:ext cx="240" cy="336"/>
              <a:chOff x="1976" y="1296"/>
              <a:chExt cx="240" cy="336"/>
            </a:xfrm>
          </p:grpSpPr>
          <p:sp>
            <p:nvSpPr>
              <p:cNvPr id="141" name="AutoShape 171"/>
              <p:cNvSpPr>
                <a:spLocks noChangeArrowheads="1"/>
              </p:cNvSpPr>
              <p:nvPr/>
            </p:nvSpPr>
            <p:spPr bwMode="auto">
              <a:xfrm rot="5400000">
                <a:off x="1920" y="1368"/>
                <a:ext cx="336" cy="192"/>
              </a:xfrm>
              <a:prstGeom prst="flowChartOnlineStorag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42" name="Text Box 172"/>
              <p:cNvSpPr txBox="1">
                <a:spLocks noChangeArrowheads="1"/>
              </p:cNvSpPr>
              <p:nvPr/>
            </p:nvSpPr>
            <p:spPr bwMode="auto">
              <a:xfrm>
                <a:off x="1976" y="136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 b="1"/>
                  <a:t>C</a:t>
                </a:r>
              </a:p>
            </p:txBody>
          </p:sp>
        </p:grpSp>
        <p:sp>
          <p:nvSpPr>
            <p:cNvPr id="139" name="Rectangle 173"/>
            <p:cNvSpPr>
              <a:spLocks noChangeArrowheads="1"/>
            </p:cNvSpPr>
            <p:nvPr/>
          </p:nvSpPr>
          <p:spPr bwMode="auto">
            <a:xfrm>
              <a:off x="672" y="2208"/>
              <a:ext cx="412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0" name="Rectangle 174"/>
            <p:cNvSpPr>
              <a:spLocks noChangeArrowheads="1"/>
            </p:cNvSpPr>
            <p:nvPr/>
          </p:nvSpPr>
          <p:spPr bwMode="auto">
            <a:xfrm>
              <a:off x="672" y="1488"/>
              <a:ext cx="4128" cy="14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77" name="Rectangle 175"/>
          <p:cNvSpPr>
            <a:spLocks noChangeArrowheads="1"/>
          </p:cNvSpPr>
          <p:nvPr/>
        </p:nvSpPr>
        <p:spPr bwMode="auto">
          <a:xfrm>
            <a:off x="1886826" y="5158471"/>
            <a:ext cx="7391400" cy="9144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78" name="Group 176"/>
          <p:cNvGrpSpPr>
            <a:grpSpLocks/>
          </p:cNvGrpSpPr>
          <p:nvPr/>
        </p:nvGrpSpPr>
        <p:grpSpPr bwMode="auto">
          <a:xfrm>
            <a:off x="4096626" y="5310871"/>
            <a:ext cx="5181600" cy="990600"/>
            <a:chOff x="1488" y="3312"/>
            <a:chExt cx="3264" cy="624"/>
          </a:xfrm>
        </p:grpSpPr>
        <p:sp>
          <p:nvSpPr>
            <p:cNvPr id="179" name="Oval 177"/>
            <p:cNvSpPr>
              <a:spLocks noChangeArrowheads="1"/>
            </p:cNvSpPr>
            <p:nvPr/>
          </p:nvSpPr>
          <p:spPr bwMode="auto">
            <a:xfrm>
              <a:off x="3744" y="374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auto">
            <a:xfrm>
              <a:off x="3456" y="374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auto">
            <a:xfrm rot="1321383">
              <a:off x="316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auto">
            <a:xfrm rot="1162449">
              <a:off x="292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auto">
            <a:xfrm rot="-1128713">
              <a:off x="268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auto">
            <a:xfrm>
              <a:off x="244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auto">
            <a:xfrm>
              <a:off x="2208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auto">
            <a:xfrm>
              <a:off x="4464" y="3504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auto">
            <a:xfrm rot="2420505">
              <a:off x="1488" y="3312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auto">
            <a:xfrm rot="2347356">
              <a:off x="1728" y="345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auto">
            <a:xfrm rot="1561775">
              <a:off x="1968" y="3600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auto">
            <a:xfrm rot="-1705272">
              <a:off x="3984" y="3696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auto">
            <a:xfrm rot="-1705272">
              <a:off x="4224" y="3552"/>
              <a:ext cx="288" cy="19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92" name="AutoShape 190"/>
          <p:cNvSpPr>
            <a:spLocks noChangeArrowheads="1"/>
          </p:cNvSpPr>
          <p:nvPr/>
        </p:nvSpPr>
        <p:spPr bwMode="auto">
          <a:xfrm>
            <a:off x="8211426" y="4625071"/>
            <a:ext cx="2133600" cy="19812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800080"/>
              </a:gs>
              <a:gs pos="100000">
                <a:srgbClr val="800080">
                  <a:gamma/>
                  <a:shade val="2862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Ribosome</a:t>
            </a:r>
          </a:p>
        </p:txBody>
      </p:sp>
      <p:sp>
        <p:nvSpPr>
          <p:cNvPr id="193" name="Text Box 191"/>
          <p:cNvSpPr txBox="1">
            <a:spLocks noChangeArrowheads="1"/>
          </p:cNvSpPr>
          <p:nvPr/>
        </p:nvSpPr>
        <p:spPr bwMode="auto">
          <a:xfrm>
            <a:off x="8668626" y="6195109"/>
            <a:ext cx="1600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</a:t>
            </a:r>
          </a:p>
        </p:txBody>
      </p:sp>
      <p:sp>
        <p:nvSpPr>
          <p:cNvPr id="194" name="Rectangle 192"/>
          <p:cNvSpPr>
            <a:spLocks noChangeArrowheads="1"/>
          </p:cNvSpPr>
          <p:nvPr/>
        </p:nvSpPr>
        <p:spPr bwMode="auto">
          <a:xfrm>
            <a:off x="3753113" y="309958"/>
            <a:ext cx="43893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RNA transcription &amp; translation</a:t>
            </a:r>
          </a:p>
        </p:txBody>
      </p:sp>
      <p:sp>
        <p:nvSpPr>
          <p:cNvPr id="195" name="AutoShape 193"/>
          <p:cNvSpPr>
            <a:spLocks noChangeArrowheads="1"/>
          </p:cNvSpPr>
          <p:nvPr/>
        </p:nvSpPr>
        <p:spPr bwMode="auto">
          <a:xfrm rot="5400000">
            <a:off x="2801226" y="2964546"/>
            <a:ext cx="304800" cy="457200"/>
          </a:xfrm>
          <a:prstGeom prst="can">
            <a:avLst>
              <a:gd name="adj" fmla="val 375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6" name="Oval 194"/>
          <p:cNvSpPr>
            <a:spLocks noChangeArrowheads="1"/>
          </p:cNvSpPr>
          <p:nvPr/>
        </p:nvSpPr>
        <p:spPr bwMode="auto">
          <a:xfrm>
            <a:off x="3106026" y="2608946"/>
            <a:ext cx="1371600" cy="9652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RNA </a:t>
            </a:r>
          </a:p>
          <a:p>
            <a:pPr algn="ctr">
              <a:defRPr/>
            </a:pPr>
            <a:r>
              <a:rPr lang="en-US" sz="1600" b="1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polumerase</a:t>
            </a:r>
            <a:endParaRPr lang="en-GB" sz="1600" b="1">
              <a:solidFill>
                <a:srgbClr val="00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" name="Text Box 195"/>
          <p:cNvSpPr txBox="1">
            <a:spLocks noChangeArrowheads="1"/>
          </p:cNvSpPr>
          <p:nvPr/>
        </p:nvSpPr>
        <p:spPr bwMode="auto">
          <a:xfrm>
            <a:off x="2420226" y="3817034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Promoter</a:t>
            </a:r>
            <a:endParaRPr lang="en-GB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81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625 0.0111 " pathEditMode="relative" ptsTypes="AA">
                                      <p:cBhvr>
                                        <p:cTn id="42" dur="14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500"/>
                            </p:stCondLst>
                            <p:childTnLst>
                              <p:par>
                                <p:cTn id="52" presetID="0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82669E-6 L 0.00417 0.39481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9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04356E-7 L -0.71667 7.04356E-7 " pathEditMode="relative" ptsTypes="AA">
                                      <p:cBhvr>
                                        <p:cTn id="57" dur="1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9" dur="1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7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35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92" grpId="0" animBg="1"/>
      <p:bldP spid="192" grpId="1" animBg="1"/>
      <p:bldP spid="193" grpId="0"/>
      <p:bldP spid="193" grpId="1"/>
      <p:bldP spid="195" grpId="0" animBg="1"/>
      <p:bldP spid="195" grpId="1" animBg="1"/>
      <p:bldP spid="196" grpId="0" animBg="1"/>
      <p:bldP spid="196" grpId="1" animBg="1"/>
      <p:bldP spid="196" grpId="2" animBg="1"/>
      <p:bldP spid="197" grpId="0"/>
      <p:bldP spid="19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282" y="1404258"/>
            <a:ext cx="11698517" cy="4764313"/>
          </a:xfrm>
        </p:spPr>
        <p:txBody>
          <a:bodyPr>
            <a:noAutofit/>
          </a:bodyPr>
          <a:lstStyle/>
          <a:p>
            <a:pPr marL="0" indent="0" algn="l" rtl="0" eaLnBrk="1" hangingPunct="1">
              <a:spcAft>
                <a:spcPts val="600"/>
              </a:spcAft>
              <a:buClr>
                <a:srgbClr val="0000FF"/>
              </a:buClr>
              <a:buNone/>
              <a:defRPr/>
            </a:pPr>
            <a:r>
              <a:rPr lang="en-US" altLang="en-US" sz="24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Codons </a:t>
            </a:r>
            <a:r>
              <a:rPr lang="en-US" altLang="en-US" sz="2400" dirty="0" smtClean="0">
                <a:latin typeface="Bahnschrift Condensed" panose="020B0502040204020203" pitchFamily="34" charset="0"/>
              </a:rPr>
              <a:t>or </a:t>
            </a:r>
            <a:r>
              <a:rPr lang="en-US" altLang="en-US" sz="24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triplet code</a:t>
            </a:r>
            <a:r>
              <a:rPr lang="en-US" altLang="en-US" sz="2400" dirty="0" smtClean="0">
                <a:latin typeface="Bahnschrift Condensed" panose="020B0502040204020203" pitchFamily="34" charset="0"/>
              </a:rPr>
              <a:t>: 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it is a block of three consecutive nucleotide bases that specify a particular amino acid.</a:t>
            </a:r>
          </a:p>
          <a:p>
            <a:pPr marL="0" indent="0" algn="l" rtl="0" eaLnBrk="1" hangingPunct="1">
              <a:spcAft>
                <a:spcPts val="600"/>
              </a:spcAft>
              <a:buClr>
                <a:srgbClr val="0000FF"/>
              </a:buClr>
              <a:buNone/>
              <a:defRPr/>
            </a:pPr>
            <a:r>
              <a:rPr lang="en-US" altLang="en-US" sz="24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Start codon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: a codon that specifies the start of RNA translation.</a:t>
            </a:r>
          </a:p>
          <a:p>
            <a:pPr marL="0" indent="0" algn="l" rtl="0" eaLnBrk="1" hangingPunct="1">
              <a:spcAft>
                <a:spcPts val="600"/>
              </a:spcAft>
              <a:buClr>
                <a:srgbClr val="0000FF"/>
              </a:buClr>
              <a:buNone/>
              <a:defRPr/>
            </a:pPr>
            <a:r>
              <a:rPr lang="en-US" altLang="en-US" sz="24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Stop codon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 codon that specifies the end of RNA translation.</a:t>
            </a:r>
          </a:p>
          <a:p>
            <a:pPr marL="0" indent="0" algn="l" rtl="0" eaLnBrk="1" hangingPunct="1">
              <a:spcAft>
                <a:spcPts val="600"/>
              </a:spcAft>
              <a:buClr>
                <a:srgbClr val="0000FF"/>
              </a:buClr>
              <a:buNone/>
              <a:defRPr/>
            </a:pPr>
            <a:r>
              <a:rPr lang="en-US" altLang="en-US" sz="24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RNA polymerases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:</a:t>
            </a:r>
            <a:r>
              <a:rPr lang="en-US" altLang="en-US" sz="2400" dirty="0" smtClean="0">
                <a:latin typeface="Bahnschrift Condensed" panose="020B0502040204020203" pitchFamily="34" charset="0"/>
              </a:rPr>
              <a:t> RNA transcription enzyme that first separates the DNA strands at the suitable point then start to add nucleotides to the 3’ end of the growing RNA polymer</a:t>
            </a:r>
            <a:r>
              <a:rPr lang="en-GB" altLang="en-US" sz="2400" dirty="0" smtClean="0">
                <a:latin typeface="Bahnschrift Condensed" panose="020B0502040204020203" pitchFamily="34" charset="0"/>
              </a:rPr>
              <a:t> until completed.</a:t>
            </a:r>
          </a:p>
          <a:p>
            <a:pPr marL="0" indent="0" algn="l" rtl="0" eaLnBrk="1" hangingPunct="1">
              <a:spcAft>
                <a:spcPts val="600"/>
              </a:spcAft>
              <a:buClr>
                <a:srgbClr val="0000FF"/>
              </a:buClr>
              <a:buNone/>
              <a:defRPr/>
            </a:pPr>
            <a:r>
              <a:rPr lang="en-GB" sz="24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Transcription unit </a:t>
            </a:r>
            <a:r>
              <a:rPr lang="en-GB" sz="2400" dirty="0" smtClean="0">
                <a:solidFill>
                  <a:srgbClr val="0070C0"/>
                </a:solidFill>
                <a:latin typeface="Bahnschrift Condensed" panose="020B0502040204020203" pitchFamily="34" charset="0"/>
              </a:rPr>
              <a:t>(the gene)</a:t>
            </a:r>
            <a:r>
              <a:rPr lang="en-GB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:</a:t>
            </a:r>
            <a:r>
              <a:rPr lang="en-GB" sz="2400" dirty="0" smtClean="0">
                <a:latin typeface="Bahnschrift Condensed" panose="020B0502040204020203" pitchFamily="34" charset="0"/>
              </a:rPr>
              <a:t> a s</a:t>
            </a:r>
            <a:r>
              <a:rPr lang="en-US" altLang="en-US" sz="2400" dirty="0" err="1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pecific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sequences of nucleotides along the DNA that marks where RNA transcription begins and ends.</a:t>
            </a:r>
          </a:p>
          <a:p>
            <a:pPr marL="0" indent="0" algn="l" rtl="0" eaLnBrk="1" hangingPunct="1">
              <a:spcAft>
                <a:spcPts val="600"/>
              </a:spcAft>
              <a:buClr>
                <a:srgbClr val="0000FF"/>
              </a:buClr>
              <a:buNone/>
              <a:defRPr/>
            </a:pPr>
            <a:r>
              <a:rPr lang="en-US" altLang="en-US" sz="24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Promotor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  <a:r>
              <a:rPr lang="en-US" altLang="en-US" sz="2400" dirty="0" smtClean="0">
                <a:latin typeface="Bahnschrift Condensed" panose="020B0502040204020203" pitchFamily="34" charset="0"/>
              </a:rPr>
              <a:t>a specific short sequence on DNA at which RNA polymerase attaches and initiates transcription at the beginning of the transcription unit.</a:t>
            </a:r>
          </a:p>
          <a:p>
            <a:pPr marL="0" indent="0" algn="l" rtl="0" eaLnBrk="1" hangingPunct="1">
              <a:spcAft>
                <a:spcPts val="600"/>
              </a:spcAft>
              <a:buClr>
                <a:srgbClr val="0000FF"/>
              </a:buClr>
              <a:buNone/>
              <a:defRPr/>
            </a:pPr>
            <a:r>
              <a:rPr lang="en-US" altLang="en-US" sz="24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Terminator </a:t>
            </a:r>
            <a:r>
              <a:rPr lang="en-US" altLang="en-US" sz="2400" dirty="0" smtClean="0">
                <a:latin typeface="Bahnschrift Condensed" panose="020B0502040204020203" pitchFamily="34" charset="0"/>
              </a:rPr>
              <a:t>: a specific short sequence on DNA at which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RNA transcription ends (the end of the gene).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053769" y="453411"/>
            <a:ext cx="8229600" cy="685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altLang="en-US" sz="4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Some Terminology</a:t>
            </a:r>
            <a:endParaRPr lang="en-US" altLang="en-US" sz="4000" dirty="0" smtClean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69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d_02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4469" y="280999"/>
            <a:ext cx="67786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lonna MT" panose="04020805060202030203" pitchFamily="82" charset="0"/>
                <a:cs typeface="Andalus" panose="02020603050405020304" pitchFamily="18" charset="-78"/>
              </a:rPr>
              <a:t>THANK YOU ……</a:t>
            </a:r>
            <a:endParaRPr lang="ar-EG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lonna MT" panose="04020805060202030203" pitchFamily="82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79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20523" y="437878"/>
            <a:ext cx="8596668" cy="971216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B4586C"/>
                </a:solidFill>
                <a:latin typeface="Cambria" pitchFamily="18" charset="0"/>
              </a:rPr>
              <a:t>Lecture contents</a:t>
            </a:r>
            <a:endParaRPr lang="en-US" b="1" u="sng" dirty="0">
              <a:solidFill>
                <a:srgbClr val="B4586C"/>
              </a:solidFill>
              <a:latin typeface="Cambri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0067481"/>
              </p:ext>
            </p:extLst>
          </p:nvPr>
        </p:nvGraphicFramePr>
        <p:xfrm>
          <a:off x="677333" y="1313643"/>
          <a:ext cx="10565923" cy="4886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955835" y="170168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5196" y="2612839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2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888" y="3535573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3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0682" y="4452018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4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0349" y="5368462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5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3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49914" y="388257"/>
            <a:ext cx="44450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Types of RNAs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057" y="1241283"/>
            <a:ext cx="1152071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2800" b="1" dirty="0">
                <a:ln w="11430"/>
                <a:solidFill>
                  <a:srgbClr val="00B050"/>
                </a:solidFill>
                <a:latin typeface="Bahnschrift Condensed" panose="020B0502040204020203" pitchFamily="34" charset="0"/>
              </a:rPr>
              <a:t>mRNA</a:t>
            </a:r>
            <a:r>
              <a:rPr lang="en-US" sz="2800" dirty="0">
                <a:ln w="11430"/>
                <a:latin typeface="Bahnschrift Condensed" panose="020B0502040204020203" pitchFamily="34" charset="0"/>
              </a:rPr>
              <a:t>: is the carrier of the genetic “message” from the DNA to the cytosol</a:t>
            </a:r>
            <a:r>
              <a:rPr lang="en-US" sz="2800" dirty="0" smtClean="0">
                <a:ln w="11430"/>
                <a:latin typeface="Bahnschrift Condensed" panose="020B0502040204020203" pitchFamily="34" charset="0"/>
              </a:rPr>
              <a:t>.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2800" b="1" dirty="0" err="1">
                <a:ln w="11430"/>
                <a:solidFill>
                  <a:srgbClr val="00B050"/>
                </a:solidFill>
                <a:latin typeface="Bahnschrift Condensed" panose="020B0502040204020203" pitchFamily="34" charset="0"/>
              </a:rPr>
              <a:t>rRNA</a:t>
            </a:r>
            <a:r>
              <a:rPr lang="en-US" sz="2800" b="1" dirty="0">
                <a:ln w="11430"/>
                <a:solidFill>
                  <a:srgbClr val="00B050"/>
                </a:solidFill>
                <a:latin typeface="Bahnschrift Condensed" panose="020B0502040204020203" pitchFamily="34" charset="0"/>
              </a:rPr>
              <a:t>:</a:t>
            </a:r>
            <a:r>
              <a:rPr lang="en-US" sz="2800" dirty="0">
                <a:ln w="11430"/>
                <a:latin typeface="Bahnschrift Condensed" panose="020B0502040204020203" pitchFamily="34" charset="0"/>
              </a:rPr>
              <a:t> is the major component of ribosomes.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sz="2800" b="1" dirty="0" err="1">
                <a:ln w="11430"/>
                <a:solidFill>
                  <a:srgbClr val="00B050"/>
                </a:solidFill>
                <a:latin typeface="Bahnschrift Condensed" panose="020B0502040204020203" pitchFamily="34" charset="0"/>
              </a:rPr>
              <a:t>tRNA</a:t>
            </a:r>
            <a:r>
              <a:rPr lang="en-US" sz="2800" b="1" dirty="0">
                <a:ln w="11430"/>
                <a:solidFill>
                  <a:srgbClr val="00B050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2800" dirty="0">
                <a:ln w="11430"/>
                <a:latin typeface="Bahnschrift Condensed" panose="020B0502040204020203" pitchFamily="34" charset="0"/>
              </a:rPr>
              <a:t>is the carrier of specific amino acid from the cytosol to ribosomes thus help to form polypeptides</a:t>
            </a:r>
            <a:r>
              <a:rPr lang="en-US" sz="2800" dirty="0" smtClean="0">
                <a:ln w="11430"/>
                <a:latin typeface="Bahnschrift Condensed" panose="020B0502040204020203" pitchFamily="34" charset="0"/>
              </a:rPr>
              <a:t>.</a:t>
            </a:r>
            <a:endParaRPr lang="en-US" sz="2800" dirty="0">
              <a:ln w="11430"/>
              <a:latin typeface="Bahnschrift Condensed" panose="020B050204020402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49614" y="3373690"/>
            <a:ext cx="9606600" cy="3244824"/>
            <a:chOff x="1449614" y="3373690"/>
            <a:chExt cx="9606600" cy="3244824"/>
          </a:xfrm>
        </p:grpSpPr>
        <p:pic>
          <p:nvPicPr>
            <p:cNvPr id="2050" name="Picture 2" descr="C:\Users\user\Desktop\3 TYPES OF RNA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0" t="27010" r="4464" b="12573"/>
            <a:stretch/>
          </p:blipFill>
          <p:spPr bwMode="auto">
            <a:xfrm>
              <a:off x="1449614" y="3373690"/>
              <a:ext cx="9606600" cy="3244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449614" y="3373690"/>
              <a:ext cx="785586" cy="9370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126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57714" y="384051"/>
            <a:ext cx="670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RNA transcription </a:t>
            </a:r>
            <a:r>
              <a:rPr lang="en-US" altLang="en-US" sz="32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and </a:t>
            </a:r>
            <a:r>
              <a:rPr lang="en-US" altLang="en-US" sz="3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translation </a:t>
            </a:r>
            <a:r>
              <a:rPr lang="en-US" altLang="en-US" sz="32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are </a:t>
            </a:r>
            <a:r>
              <a:rPr lang="en-US" altLang="en-US" sz="3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the two main processing that link gene to protein</a:t>
            </a:r>
            <a:endParaRPr lang="en-GB" sz="32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81428" y="1687278"/>
            <a:ext cx="11734800" cy="469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The information content of DNA is in the form of specific sequences of nucleotides along the DNA strands.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The DNA inherited by an organism leads to </a:t>
            </a:r>
            <a:r>
              <a:rPr lang="en-US" altLang="en-US" sz="24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specific traits 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by dictating the synthesis of proteins.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u="sng" dirty="0">
                <a:solidFill>
                  <a:srgbClr val="FF0000"/>
                </a:solidFill>
                <a:latin typeface="Bahnschrift Condensed" panose="020B0502040204020203" pitchFamily="34" charset="0"/>
              </a:rPr>
              <a:t>Proteins</a:t>
            </a:r>
            <a:r>
              <a:rPr lang="en-US" altLang="en-US" sz="2400" u="sng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are the links between </a:t>
            </a:r>
            <a:r>
              <a:rPr lang="en-US" altLang="en-US" sz="2400" u="sng" dirty="0">
                <a:solidFill>
                  <a:srgbClr val="00B050"/>
                </a:solidFill>
                <a:latin typeface="Bahnschrift Condensed" panose="020B0502040204020203" pitchFamily="34" charset="0"/>
              </a:rPr>
              <a:t>genotype </a:t>
            </a:r>
            <a:r>
              <a:rPr lang="en-US" altLang="en-US" sz="2400" u="sng" dirty="0">
                <a:solidFill>
                  <a:srgbClr val="000000"/>
                </a:solidFill>
                <a:latin typeface="Bahnschrift Condensed" panose="020B0502040204020203" pitchFamily="34" charset="0"/>
              </a:rPr>
              <a:t>and </a:t>
            </a:r>
            <a:r>
              <a:rPr lang="en-US" altLang="en-US" sz="2400" u="sng" dirty="0">
                <a:solidFill>
                  <a:srgbClr val="00B050"/>
                </a:solidFill>
                <a:latin typeface="Bahnschrift Condensed" panose="020B0502040204020203" pitchFamily="34" charset="0"/>
              </a:rPr>
              <a:t>phenotype</a:t>
            </a:r>
            <a:r>
              <a:rPr lang="en-US" altLang="en-US" sz="2400" u="sng" dirty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742950" lvl="1" indent="-28575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For example, Mendel’s dwarf pea plants lack a functioning copy of the gene that specifies the synthesis of gibberellins (which stimulate the normal elongation of stems).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Genes provide the instructions for making </a:t>
            </a:r>
            <a:r>
              <a:rPr lang="en-US" altLang="en-US" sz="24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specific proteins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The bridge between </a:t>
            </a:r>
            <a:r>
              <a:rPr lang="en-US" altLang="en-US" sz="24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DNA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and protein synthesis is </a:t>
            </a:r>
            <a:r>
              <a:rPr lang="en-US" altLang="en-US" sz="24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RNA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342900" indent="-342900">
              <a:lnSpc>
                <a:spcPct val="125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The specific sequence of hundreds or thousands of nucleotides in each gene carries the information for the primary structure of a protein, the linear order of the </a:t>
            </a:r>
            <a:r>
              <a:rPr lang="en-US" altLang="en-US" sz="24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20 possible amino acids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113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399" y="1141643"/>
            <a:ext cx="11705771" cy="2419124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During RNA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transcription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, a DNA strand provides a template for the synthesis of a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complementary RNA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strand.</a:t>
            </a: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Transcription of a gene produces a messenger RNA (mRNA) molecule.</a:t>
            </a: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During RNA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translation 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(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at ribosomes), the information contained in the order of nucleotides in mRNA is used to determine the amino acid sequence of a polypeptide.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7"/>
          <a:stretch>
            <a:fillRect/>
          </a:stretch>
        </p:blipFill>
        <p:spPr bwMode="auto">
          <a:xfrm>
            <a:off x="6730525" y="3524569"/>
            <a:ext cx="5461475" cy="333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30361" y="296280"/>
            <a:ext cx="3294492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From gene to protein</a:t>
            </a:r>
            <a:endParaRPr lang="en-US" sz="3600" dirty="0">
              <a:ln w="11430"/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71" y="3822452"/>
            <a:ext cx="69051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alt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The basic mechanics of transcription and translation are similar in eukaryotes and prokaryotes. </a:t>
            </a:r>
          </a:p>
          <a:p>
            <a:pPr marL="457200" indent="-457200"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Because bacteria lack nuclei, transcription and translation are coupled.</a:t>
            </a:r>
          </a:p>
          <a:p>
            <a:pPr marL="457200" indent="-457200"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Ribosomes attach to the leading end of a mRNA molecule while transcription is still in progress.</a:t>
            </a:r>
          </a:p>
        </p:txBody>
      </p:sp>
    </p:spTree>
    <p:extLst>
      <p:ext uri="{BB962C8B-B14F-4D97-AF65-F5344CB8AC3E}">
        <p14:creationId xmlns:p14="http://schemas.microsoft.com/office/powerpoint/2010/main" val="332422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64884" y="928667"/>
            <a:ext cx="7863115" cy="2850011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In a eukaryotic cell, all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transcription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occurs in the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nucleus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and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translation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occurs mainly at 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ribosomes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in the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cytoplasm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28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In addition, before the primary transcript can leave the nucleus it is modified in various ways during RNA processing before the finished mRNA  go to the cytoplasm.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35547" r="9489" b="3355"/>
          <a:stretch>
            <a:fillRect/>
          </a:stretch>
        </p:blipFill>
        <p:spPr bwMode="auto">
          <a:xfrm>
            <a:off x="8403771" y="293915"/>
            <a:ext cx="3581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26141" y="4584542"/>
            <a:ext cx="71519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To summarize, genes program protein synthesis via genetic messenger RNA</a:t>
            </a:r>
            <a:r>
              <a:rPr lang="en-US" altLang="en-US" sz="2800" b="1" dirty="0" smtClean="0">
                <a:solidFill>
                  <a:srgbClr val="0070C0"/>
                </a:solidFill>
                <a:latin typeface="Bahnschrift Condensed" panose="020B0502040204020203" pitchFamily="34" charset="0"/>
              </a:rPr>
              <a:t>.</a:t>
            </a:r>
            <a:endParaRPr lang="en-US" altLang="en-US" sz="2000" b="1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11729" y="5599450"/>
            <a:ext cx="8001000" cy="731838"/>
            <a:chOff x="1079500" y="5491728"/>
            <a:chExt cx="8001000" cy="731838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4051300" y="5644128"/>
              <a:ext cx="19050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mRNA</a:t>
              </a:r>
              <a:endParaRPr lang="en-GB" sz="3200" b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079500" y="5491728"/>
              <a:ext cx="2971800" cy="731838"/>
              <a:chOff x="384" y="3408"/>
              <a:chExt cx="1872" cy="461"/>
            </a:xfrm>
          </p:grpSpPr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384" y="3504"/>
                <a:ext cx="120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2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DNA</a:t>
                </a:r>
                <a:endParaRPr lang="en-GB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1041" y="3408"/>
                <a:ext cx="1215" cy="384"/>
                <a:chOff x="1041" y="3408"/>
                <a:chExt cx="1215" cy="384"/>
              </a:xfrm>
            </p:grpSpPr>
            <p:sp>
              <p:nvSpPr>
                <p:cNvPr id="9" name="AutoShape 10"/>
                <p:cNvSpPr>
                  <a:spLocks noChangeArrowheads="1"/>
                </p:cNvSpPr>
                <p:nvPr/>
              </p:nvSpPr>
              <p:spPr bwMode="auto">
                <a:xfrm>
                  <a:off x="1056" y="3600"/>
                  <a:ext cx="1200" cy="192"/>
                </a:xfrm>
                <a:prstGeom prst="rightArrow">
                  <a:avLst>
                    <a:gd name="adj1" fmla="val 50000"/>
                    <a:gd name="adj2" fmla="val 1562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041" y="3408"/>
                  <a:ext cx="110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Transcription</a:t>
                  </a:r>
                  <a:endParaRPr lang="en-GB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5486400" y="5517128"/>
              <a:ext cx="3594100" cy="706438"/>
              <a:chOff x="3160" y="3424"/>
              <a:chExt cx="2264" cy="445"/>
            </a:xfrm>
          </p:grpSpPr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4416" y="3504"/>
                <a:ext cx="100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32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Protein</a:t>
                </a:r>
                <a:endParaRPr lang="en-GB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3160" y="3424"/>
                <a:ext cx="1208" cy="368"/>
                <a:chOff x="3160" y="3424"/>
                <a:chExt cx="1208" cy="368"/>
              </a:xfrm>
            </p:grpSpPr>
            <p:sp>
              <p:nvSpPr>
                <p:cNvPr id="14" name="AutoShape 11"/>
                <p:cNvSpPr>
                  <a:spLocks noChangeArrowheads="1"/>
                </p:cNvSpPr>
                <p:nvPr/>
              </p:nvSpPr>
              <p:spPr bwMode="auto">
                <a:xfrm>
                  <a:off x="3168" y="3600"/>
                  <a:ext cx="1200" cy="192"/>
                </a:xfrm>
                <a:prstGeom prst="rightArrow">
                  <a:avLst>
                    <a:gd name="adj1" fmla="val 50000"/>
                    <a:gd name="adj2" fmla="val 15625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160" y="3424"/>
                  <a:ext cx="96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Translation</a:t>
                  </a:r>
                  <a:endParaRPr lang="en-GB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194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2478313" y="370113"/>
            <a:ext cx="7010400" cy="762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200" b="1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In the genetic code, “nucleotide triplets</a:t>
            </a:r>
            <a:r>
              <a:rPr lang="en-US" altLang="en-US" sz="3200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”</a:t>
            </a:r>
            <a:r>
              <a:rPr lang="en-US" altLang="en-US" sz="3200" b="1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 specify amino acids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199" y="1331004"/>
            <a:ext cx="12004447" cy="1643527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Triplets of nucleotide bases are the smallest units that can code for all the amino acid.</a:t>
            </a:r>
          </a:p>
          <a:p>
            <a:pPr algn="l" rtl="0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In the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triplet code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three consecutive bases specify an amino acid.</a:t>
            </a:r>
          </a:p>
          <a:p>
            <a:pPr algn="l" rtl="0">
              <a:lnSpc>
                <a:spcPct val="8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genetic instructions for a polypeptide chain are written in DNA as a series of three-</a:t>
            </a:r>
            <a:r>
              <a:rPr lang="en-US" altLang="en-US" sz="2800" dirty="0" err="1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nucleotidewords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(triplets).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8318272" y="2576285"/>
            <a:ext cx="37623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3459" y="3108972"/>
            <a:ext cx="7957455" cy="3280898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During transcription, one DNA strand (the </a:t>
            </a:r>
            <a:r>
              <a:rPr lang="en-US" alt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template strand)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provides an RNA template.</a:t>
            </a:r>
          </a:p>
          <a:p>
            <a:pPr marL="457200" indent="-457200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The complementary RNA molecule   is synthesized according to  base-pairing rules, except that </a:t>
            </a:r>
            <a:r>
              <a:rPr lang="en-US" alt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uracil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is the complementary base to adenine.</a:t>
            </a:r>
          </a:p>
          <a:p>
            <a:pPr marL="457200" indent="-457200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During translation, blocks of three nucleotide bases (</a:t>
            </a:r>
            <a:r>
              <a:rPr lang="en-US" alt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codons</a:t>
            </a:r>
            <a:r>
              <a:rPr lang="en-US" altLang="en-US" sz="2800" dirty="0">
                <a:latin typeface="Bahnschrift Condensed" panose="020B0502040204020203" pitchFamily="34" charset="0"/>
              </a:rPr>
              <a:t>)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, are decoded into a sequence of amino acids.  </a:t>
            </a:r>
          </a:p>
        </p:txBody>
      </p:sp>
    </p:spTree>
    <p:extLst>
      <p:ext uri="{BB962C8B-B14F-4D97-AF65-F5344CB8AC3E}">
        <p14:creationId xmlns:p14="http://schemas.microsoft.com/office/powerpoint/2010/main" val="11159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4256" y="570787"/>
            <a:ext cx="6934200" cy="6001643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27013"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During translation, the codons are read in the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5’-&gt;3’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direction along the mRNA.</a:t>
            </a:r>
          </a:p>
          <a:p>
            <a:pPr marL="234950" indent="-227013" algn="l" rtl="0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marL="234950" indent="-227013"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codon </a:t>
            </a:r>
            <a:r>
              <a:rPr lang="en-US" altLang="en-US" sz="24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UUU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coded for the amino acid </a:t>
            </a:r>
            <a:r>
              <a:rPr lang="en-US" altLang="en-US" sz="24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phenylalanine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234950" indent="-227013" algn="l" rtl="0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marL="234950" indent="-227013"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codon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AUG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not only codes for the amino acid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methionine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but also indicates the start of translation.</a:t>
            </a:r>
          </a:p>
          <a:p>
            <a:pPr marL="234950" indent="-227013" algn="l" rtl="0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marL="234950" indent="-227013"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 specific codon indicates a specific corresponding amino acid, but the amino acid may be the translation of several possible codons.</a:t>
            </a:r>
          </a:p>
          <a:p>
            <a:pPr marL="234950" indent="-227013"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2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marL="234950" indent="-227013"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reading frame and subsequent codons are read in groups of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three nucleotide bases </a:t>
            </a:r>
            <a:r>
              <a:rPr lang="en-US" altLang="en-US" sz="2400" dirty="0" smtClean="0">
                <a:latin typeface="Bahnschrift Condensed" panose="020B0502040204020203" pitchFamily="34" charset="0"/>
              </a:rPr>
              <a:t>(</a:t>
            </a:r>
            <a:r>
              <a:rPr lang="en-GB" altLang="en-US" sz="2400" dirty="0" smtClean="0">
                <a:latin typeface="Bahnschrift Condensed" panose="020B0502040204020203" pitchFamily="34" charset="0"/>
              </a:rPr>
              <a:t>codon</a:t>
            </a:r>
            <a:r>
              <a:rPr lang="en-US" altLang="en-US" sz="2400" dirty="0" smtClean="0">
                <a:latin typeface="Bahnschrift Condensed" panose="020B0502040204020203" pitchFamily="34" charset="0"/>
              </a:rPr>
              <a:t>)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234950" indent="-227013"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2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marL="234950" indent="-227013"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latin typeface="Bahnschrift Condensed" panose="020B0502040204020203" pitchFamily="34" charset="0"/>
              </a:rPr>
              <a:t>In summary,</a:t>
            </a:r>
            <a:r>
              <a:rPr lang="en-US" altLang="en-US" sz="24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 genetic information is encoded as a sequence of </a:t>
            </a:r>
            <a:r>
              <a:rPr lang="en-US" altLang="en-US" sz="2400" u="sng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base triplets</a:t>
            </a:r>
            <a:r>
              <a:rPr lang="en-US" altLang="en-US" sz="24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 (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codons</a:t>
            </a:r>
            <a:r>
              <a:rPr lang="en-US" altLang="en-US" sz="24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) which is translated into a specific amino acid during protein synthesis.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7041245" y="279402"/>
            <a:ext cx="4976584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20736" y="255429"/>
            <a:ext cx="70662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3600" b="1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The </a:t>
            </a:r>
            <a:r>
              <a:rPr lang="en-US" altLang="en-US" sz="3600" b="1" dirty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Transcription and Processing of mRNA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95941" y="1013284"/>
            <a:ext cx="11763830" cy="5632311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tabLst>
                <a:tab pos="2743200" algn="l"/>
              </a:tabLst>
              <a:defRPr/>
            </a:pPr>
            <a:r>
              <a:rPr lang="en-US" altLang="en-US" sz="2400" dirty="0" smtClean="0">
                <a:latin typeface="Bahnschrift Condensed" panose="020B0502040204020203" pitchFamily="34" charset="0"/>
                <a:cs typeface="+mj-cs"/>
              </a:rPr>
              <a:t>mRNA is transcribed from the template strand of a gene.</a:t>
            </a:r>
          </a:p>
          <a:p>
            <a:pPr algn="l" rtl="0"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RNA polymerase</a:t>
            </a:r>
            <a:r>
              <a:rPr lang="en-US" altLang="en-US" sz="2400" dirty="0" smtClean="0">
                <a:latin typeface="Bahnschrift Condensed" panose="020B0502040204020203" pitchFamily="34" charset="0"/>
                <a:cs typeface="+mj-cs"/>
              </a:rPr>
              <a:t> separates the DNA strands at the suitable point and bonds the RNA nucleotides as they base-pair along the DNA template.</a:t>
            </a:r>
          </a:p>
          <a:p>
            <a:pPr algn="l" rtl="0">
              <a:tabLst>
                <a:tab pos="2743200" algn="l"/>
              </a:tabLst>
              <a:defRPr/>
            </a:pPr>
            <a:endParaRPr lang="en-US" altLang="en-US" sz="2400" dirty="0" smtClean="0">
              <a:latin typeface="Bahnschrift Condensed" panose="020B0502040204020203" pitchFamily="34" charset="0"/>
              <a:cs typeface="+mj-cs"/>
            </a:endParaRPr>
          </a:p>
          <a:p>
            <a:pPr algn="l" rtl="0">
              <a:tabLst>
                <a:tab pos="2743200" algn="l"/>
              </a:tabLst>
              <a:defRPr/>
            </a:pPr>
            <a:r>
              <a:rPr lang="en-US" altLang="en-US" sz="2400" dirty="0" smtClean="0">
                <a:latin typeface="Bahnschrift Condensed" panose="020B0502040204020203" pitchFamily="34" charset="0"/>
                <a:cs typeface="+mj-cs"/>
              </a:rPr>
              <a:t>Like DNA polymerases, </a:t>
            </a:r>
            <a:r>
              <a:rPr lang="en-US" altLang="en-US" sz="2400" dirty="0" smtClean="0">
                <a:solidFill>
                  <a:srgbClr val="00B050"/>
                </a:solidFill>
                <a:latin typeface="Bahnschrift Condensed" panose="020B0502040204020203" pitchFamily="34" charset="0"/>
                <a:cs typeface="+mj-cs"/>
              </a:rPr>
              <a:t>RNA polymerases </a:t>
            </a:r>
            <a:r>
              <a:rPr lang="en-US" altLang="en-US" sz="2400" dirty="0" smtClean="0">
                <a:latin typeface="Bahnschrift Condensed" panose="020B0502040204020203" pitchFamily="34" charset="0"/>
                <a:cs typeface="+mj-cs"/>
              </a:rPr>
              <a:t>can add nucleotides only to the 3’ end of the growing polymer.</a:t>
            </a: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Specific sequences of nucleotides along the DNA mark where gene transcription begins and ends.</a:t>
            </a:r>
          </a:p>
          <a:p>
            <a:pPr lvl="1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RNA polymerase attaches and initiates transcription at the </a:t>
            </a:r>
            <a:r>
              <a:rPr lang="en-US" altLang="en-US" sz="2400" u="sng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promotor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, at the beginning of the </a:t>
            </a:r>
            <a:r>
              <a:rPr lang="en-US" altLang="en-US" sz="2400" u="sng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transcription</a:t>
            </a:r>
            <a:r>
              <a:rPr lang="en-US" altLang="en-US" sz="2400" u="sng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</a:t>
            </a:r>
            <a:r>
              <a:rPr lang="en-US" altLang="en-US" sz="2400" u="sng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unit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 (gene) </a:t>
            </a:r>
            <a:r>
              <a:rPr lang="en-US" altLang="en-US" sz="2400" dirty="0" smtClean="0">
                <a:latin typeface="Bahnschrift Condensed" panose="020B0502040204020203" pitchFamily="34" charset="0"/>
                <a:cs typeface="+mj-cs"/>
              </a:rPr>
              <a:t>on the DNA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.</a:t>
            </a:r>
          </a:p>
          <a:p>
            <a:pPr lvl="1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The </a:t>
            </a:r>
            <a:r>
              <a:rPr lang="en-US" altLang="en-US" sz="2400" u="sng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terminator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ends the transcription.</a:t>
            </a:r>
          </a:p>
          <a:p>
            <a:pPr lvl="1" algn="l" rtl="0"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2400" dirty="0" smtClean="0">
              <a:solidFill>
                <a:srgbClr val="000000"/>
              </a:solidFill>
              <a:latin typeface="Bahnschrift Condensed" panose="020B0502040204020203" pitchFamily="34" charset="0"/>
              <a:cs typeface="+mj-cs"/>
            </a:endParaRP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Bacteria have a single type of RNA polymerase that synthesizes all RNA molecules.</a:t>
            </a: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In contrast, eukaryotes have </a:t>
            </a:r>
            <a:r>
              <a:rPr lang="en-US" altLang="en-US" sz="2400" dirty="0" smtClean="0">
                <a:solidFill>
                  <a:srgbClr val="0000FF"/>
                </a:solidFill>
                <a:latin typeface="Bahnschrift Condensed" panose="020B0502040204020203" pitchFamily="34" charset="0"/>
                <a:cs typeface="+mj-cs"/>
              </a:rPr>
              <a:t>three RNA polymerases (I, II, and III)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in their nuclei.</a:t>
            </a:r>
          </a:p>
          <a:p>
            <a:pPr lvl="1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RNA polymerase II is used for mRNA synthesis.</a:t>
            </a:r>
          </a:p>
        </p:txBody>
      </p:sp>
    </p:spTree>
    <p:extLst>
      <p:ext uri="{BB962C8B-B14F-4D97-AF65-F5344CB8AC3E}">
        <p14:creationId xmlns:p14="http://schemas.microsoft.com/office/powerpoint/2010/main" val="19914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2" val="Objectives."/>
  <p:tag name="CHILD_ITEM_TEXT4" val="Initial activity."/>
  <p:tag name="CHILD_ITEM_TEXT6" val="Introduction."/>
  <p:tag name="CHILD_ITEM_TEXT8" val="Definitions."/>
  <p:tag name="CHILD_ITEM_TEXT10" val="Quiz"/>
  <p:tag name="CHILD_ITEM_TEXT12" val="Reference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060c52b4f94aba8dceb0ec714cd0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faad8b64814c85a8a775cff4efd5d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f4debd3cd5747d7b7c8e16d1f8217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17cd1d5d4a8460895c7c08d55718d9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ffa15dc13c148f398237d04fb70878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e68686b50b490fb908ae0a6b0325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7f8245ac394962bebc4c559821c85b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aed4c87b0cc4ec283cf6f66be2adcf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f5e6d28ee244523868245b109f00b5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a6ef052cdc0498abb2547df7afd251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92c52e5f-89c0-4b23-b2ab-b5784e98a2d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3"/>
  <p:tag name="ARTICULATE_AUDIO_RECORDED" val="1"/>
  <p:tag name="TIMELINE" val="104.4/147.6"/>
  <p:tag name="ELAPSEDTIME" val="246.3"/>
  <p:tag name="ANNOTATION_TYPE_1" val="0"/>
  <p:tag name="ANNOTATION_START_1" val="66.8"/>
  <p:tag name="ANNOTATION_END_1" val="70.4"/>
  <p:tag name="ANNOTATION_TOP_1" val="157"/>
  <p:tag name="ANNOTATION_LEFT_1" val="7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0.4"/>
  <p:tag name="ANNOTATION_END_2" val="72.9"/>
  <p:tag name="ANNOTATION_TOP_2" val="152"/>
  <p:tag name="ANNOTATION_LEFT_2" val="5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2.9"/>
  <p:tag name="ANNOTATION_END_3" val="77.0"/>
  <p:tag name="ANNOTATION_TOP_3" val="195"/>
  <p:tag name="ANNOTATION_LEFT_3" val="9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7.0"/>
  <p:tag name="ANNOTATION_END_4" val="77.7"/>
  <p:tag name="ANNOTATION_TOP_4" val="192"/>
  <p:tag name="ANNOTATION_LEFT_4" val="3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7.7"/>
  <p:tag name="ANNOTATION_END_5" val="78.4"/>
  <p:tag name="ANNOTATION_TOP_5" val="185"/>
  <p:tag name="ANNOTATION_LEFT_5" val="59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4"/>
  <p:tag name="ANNOTATION_END_6" val="79.2"/>
  <p:tag name="ANNOTATION_TOP_6" val="193"/>
  <p:tag name="ANNOTATION_LEFT_6" val="71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9.2"/>
  <p:tag name="ANNOTATION_END_7" val="106.9"/>
  <p:tag name="ANNOTATION_TOP_7" val="222"/>
  <p:tag name="ANNOTATION_LEFT_7" val="9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6.9"/>
  <p:tag name="ANNOTATION_END_8" val="122.0"/>
  <p:tag name="ANNOTATION_TOP_8" val="251"/>
  <p:tag name="ANNOTATION_LEFT_8" val="9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2"/>
  <p:tag name="ANNOTATION_START_9" val="122.0"/>
  <p:tag name="ANNOTATION_END_9" val="122.0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22.0"/>
  <p:tag name="ANNOTATION_END_10" val="131.0"/>
  <p:tag name="ANNOTATION_TOP_10" val="264"/>
  <p:tag name="ANNOTATION_LEFT_10" val="166"/>
  <p:tag name="ANNOTATION_WIDTH_10" val="229"/>
  <p:tag name="ANNOTATION_HEIGHT_10" val="36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31.0"/>
  <p:tag name="ANNOTATION_END_11" val="133.7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33.7"/>
  <p:tag name="ANNOTATION_END_12" val="142.5"/>
  <p:tag name="ANNOTATION_TOP_12" val="326"/>
  <p:tag name="ANNOTATION_LEFT_12" val="12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2.5"/>
  <p:tag name="ANNOTATION_END_13" val="143.6"/>
  <p:tag name="ANNOTATION_TOP_13" val="326"/>
  <p:tag name="ANNOTATION_LEFT_13" val="69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3.6"/>
  <p:tag name="ANNOTATION_END_14" val="144.7"/>
  <p:tag name="ANNOTATION_TOP_14" val="188"/>
  <p:tag name="ANNOTATION_LEFT_14" val="72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4.7"/>
  <p:tag name="ANNOTATION_END_15" val="150.7"/>
  <p:tag name="ANNOTATION_TOP_15" val="324"/>
  <p:tag name="ANNOTATION_LEFT_15" val="69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0.7"/>
  <p:tag name="ANNOTATION_END_16" val="158.0"/>
  <p:tag name="ANNOTATION_TOP_16" val="438"/>
  <p:tag name="ANNOTATION_LEFT_16" val="7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8.0"/>
  <p:tag name="ANNOTATION_END_17" val="165.6"/>
  <p:tag name="ANNOTATION_TOP_17" val="424"/>
  <p:tag name="ANNOTATION_LEFT_17" val="27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65.6"/>
  <p:tag name="ANNOTATION_END_18" val="165.9"/>
  <p:tag name="ANNOTATION_TOP_18" val="390"/>
  <p:tag name="ANNOTATION_LEFT_18" val="362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65.9"/>
  <p:tag name="ANNOTATION_END_19" val="166.3"/>
  <p:tag name="ANNOTATION_TOP_19" val="415"/>
  <p:tag name="ANNOTATION_LEFT_19" val="361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6.3"/>
  <p:tag name="ANNOTATION_END_20" val="166.6"/>
  <p:tag name="ANNOTATION_TOP_20" val="451"/>
  <p:tag name="ANNOTATION_LEFT_20" val="363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6.6"/>
  <p:tag name="ANNOTATION_END_21" val="166.9"/>
  <p:tag name="ANNOTATION_TOP_21" val="478"/>
  <p:tag name="ANNOTATION_LEFT_21" val="365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6.9"/>
  <p:tag name="ANNOTATION_END_22" val="167.1"/>
  <p:tag name="ANNOTATION_TOP_22" val="506"/>
  <p:tag name="ANNOTATION_LEFT_22" val="365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7.1"/>
  <p:tag name="ANNOTATION_END_23" val="170.5"/>
  <p:tag name="ANNOTATION_TOP_23" val="524"/>
  <p:tag name="ANNOTATION_LEFT_23" val="357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0.5"/>
  <p:tag name="ANNOTATION_END_24" val="171.4"/>
  <p:tag name="ANNOTATION_TOP_24" val="389"/>
  <p:tag name="ANNOTATION_LEFT_24" val="32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1.4"/>
  <p:tag name="ANNOTATION_END_25" val="172.3"/>
  <p:tag name="ANNOTATION_TOP_25" val="390"/>
  <p:tag name="ANNOTATION_LEFT_25" val="42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2.3"/>
  <p:tag name="ANNOTATION_END_26" val="173.0"/>
  <p:tag name="ANNOTATION_TOP_26" val="426"/>
  <p:tag name="ANNOTATION_LEFT_26" val="30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3.0"/>
  <p:tag name="ANNOTATION_END_27" val="175.7"/>
  <p:tag name="ANNOTATION_TOP_27" val="425"/>
  <p:tag name="ANNOTATION_LEFT_27" val="42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1.3"/>
  <p:tag name="ANNOTATION_END_28" val="182.7"/>
  <p:tag name="ANNOTATION_TOP_28" val="359"/>
  <p:tag name="ANNOTATION_LEFT_28" val="298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2.7"/>
  <p:tag name="ANNOTATION_END_29" val="183.6"/>
  <p:tag name="ANNOTATION_TOP_29" val="363"/>
  <p:tag name="ANNOTATION_LEFT_29" val="425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3.6"/>
  <p:tag name="ANNOTATION_END_30" val="184.2"/>
  <p:tag name="ANNOTATION_TOP_30" val="360"/>
  <p:tag name="ANNOTATION_LEFT_30" val="299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84.2"/>
  <p:tag name="ANNOTATION_END_31" val="189.1"/>
  <p:tag name="ANNOTATION_TOP_31" val="369"/>
  <p:tag name="ANNOTATION_LEFT_31" val="437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89.1"/>
  <p:tag name="ANNOTATION_END_32" val="194.5"/>
  <p:tag name="ANNOTATION_TOP_32" val="192"/>
  <p:tag name="ANNOTATION_LEFT_32" val="8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94.5"/>
  <p:tag name="ANNOTATION_END_33" val="200.1"/>
  <p:tag name="ANNOTATION_TOP_33" val="453"/>
  <p:tag name="ANNOTATION_LEFT_33" val="4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0.1"/>
  <p:tag name="ANNOTATION_END_34" val="201.3"/>
  <p:tag name="ANNOTATION_TOP_34" val="391"/>
  <p:tag name="ANNOTATION_LEFT_34" val="52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1.3"/>
  <p:tag name="ANNOTATION_END_35" val="202.4"/>
  <p:tag name="ANNOTATION_TOP_35" val="392"/>
  <p:tag name="ANNOTATION_LEFT_35" val="56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2.4"/>
  <p:tag name="ANNOTATION_END_36" val="203.5"/>
  <p:tag name="ANNOTATION_TOP_36" val="425"/>
  <p:tag name="ANNOTATION_LEFT_36" val="51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03.5"/>
  <p:tag name="ANNOTATION_END_37" val="204.2"/>
  <p:tag name="ANNOTATION_TOP_37" val="419"/>
  <p:tag name="ANNOTATION_LEFT_37" val="56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4.2"/>
  <p:tag name="ANNOTATION_END_38" val="204.7"/>
  <p:tag name="ANNOTATION_TOP_38" val="428"/>
  <p:tag name="ANNOTATION_LEFT_38" val="57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04.7"/>
  <p:tag name="ANNOTATION_END_39" val="205.1"/>
  <p:tag name="ANNOTATION_TOP_39" val="454"/>
  <p:tag name="ANNOTATION_LEFT_39" val="56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5.1"/>
  <p:tag name="ANNOTATION_END_40" val="205.5"/>
  <p:tag name="ANNOTATION_TOP_40" val="479"/>
  <p:tag name="ANNOTATION_LEFT_40" val="57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05.5"/>
  <p:tag name="ANNOTATION_END_41" val="206.8"/>
  <p:tag name="ANNOTATION_TOP_41" val="514"/>
  <p:tag name="ANNOTATION_LEFT_41" val="57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06.8"/>
  <p:tag name="ANNOTATION_END_42" val="209.2"/>
  <p:tag name="ANNOTATION_TOP_42" val="394"/>
  <p:tag name="ANNOTATION_LEFT_42" val="63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09.2"/>
  <p:tag name="ANNOTATION_END_43" val="211.5"/>
  <p:tag name="ANNOTATION_TOP_43" val="418"/>
  <p:tag name="ANNOTATION_LEFT_43" val="62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11.5"/>
  <p:tag name="ANNOTATION_END_44" val="214.0"/>
  <p:tag name="ANNOTATION_TOP_44" val="454"/>
  <p:tag name="ANNOTATION_LEFT_44" val="62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14.0"/>
  <p:tag name="ANNOTATION_END_45" val="219.5"/>
  <p:tag name="ANNOTATION_TOP_45" val="438"/>
  <p:tag name="ANNOTATION_LEFT_45" val="7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19.5"/>
  <p:tag name="ANNOTATION_END_46" val="221.4"/>
  <p:tag name="ANNOTATION_TOP_46" val="394"/>
  <p:tag name="ANNOTATION_LEFT_46" val="74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21.4"/>
  <p:tag name="ANNOTATION_END_47" val="225.0"/>
  <p:tag name="ANNOTATION_TOP_47" val="393"/>
  <p:tag name="ANNOTATION_LEFT_47" val="85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5.0"/>
  <p:tag name="ANNOTATION_END_48" val="226.4"/>
  <p:tag name="ANNOTATION_TOP_48" val="362"/>
  <p:tag name="ANNOTATION_LEFT_48" val="740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6.4"/>
  <p:tag name="ANNOTATION_END_49" val="228.9"/>
  <p:tag name="ANNOTATION_TOP_49" val="362"/>
  <p:tag name="ANNOTATION_LEFT_49" val="808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28.9"/>
  <p:tag name="ANNOTATION_END_50" val="230.2"/>
  <p:tag name="ANNOTATION_TOP_50" val="367"/>
  <p:tag name="ANNOTATION_LEFT_50" val="921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30.2"/>
  <p:tag name="ANNOTATION_END_51" val="232.2"/>
  <p:tag name="ANNOTATION_TOP_51" val="362"/>
  <p:tag name="ANNOTATION_LEFT_51" val="845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32.2"/>
  <p:tag name="ANNOTATION_END_52" val="232.7"/>
  <p:tag name="ANNOTATION_TOP_52" val="162"/>
  <p:tag name="ANNOTATION_LEFT_52" val="117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32.7"/>
  <p:tag name="ANNOTATION_END_53" val="234.4"/>
  <p:tag name="ANNOTATION_TOP_53" val="176"/>
  <p:tag name="ANNOTATION_LEFT_53" val="120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34.4"/>
  <p:tag name="ANNOTATION_TOP_54" val="168"/>
  <p:tag name="ANNOTATION_LEFT_54" val="772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COUNT" val="54"/>
  <p:tag name="ARTICULATE_USED_LAYOUT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140464bf42d451ab023dfd159a9bc9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1b2549de-fbbf-40d2-9a93-cbc876e18c6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9"/>
  <p:tag name="ARTICULATE_AUDIO_RECORDED" val="1"/>
  <p:tag name="ELAPSEDTIME" val="59.8"/>
  <p:tag name="ANNOTATION_TYPE_1" val="0"/>
  <p:tag name="ANNOTATION_START_1" val="14.4"/>
  <p:tag name="ANNOTATION_END_1" val="15.7"/>
  <p:tag name="ANNOTATION_TOP_1" val="174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7"/>
  <p:tag name="ANNOTATION_END_2" val="16.9"/>
  <p:tag name="ANNOTATION_TOP_2" val="239"/>
  <p:tag name="ANNOTATION_LEFT_2" val="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9"/>
  <p:tag name="ANNOTATION_END_3" val="18.4"/>
  <p:tag name="ANNOTATION_TOP_3" val="292"/>
  <p:tag name="ANNOTATION_LEFT_3" val="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4"/>
  <p:tag name="ANNOTATION_END_4" val="20.2"/>
  <p:tag name="ANNOTATION_TOP_4" val="334"/>
  <p:tag name="ANNOTATION_LEFT_4" val="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2"/>
  <p:tag name="ANNOTATION_END_5" val="22.6"/>
  <p:tag name="ANNOTATION_TOP_5" val="446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6"/>
  <p:tag name="ANNOTATION_END_6" val="23.9"/>
  <p:tag name="ANNOTATION_TOP_6" val="522"/>
  <p:tag name="ANNOTATION_LEFT_6" val="5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3.9"/>
  <p:tag name="ANNOTATION_TOP_7" val="618"/>
  <p:tag name="ANNOTATION_LEFT_7" val="5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SLIDE_THUMBNAIL_REFRESH" val="1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d0d74374064117a33c5226ad4da4f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335d7217e43452ca43e0015ccdcaaf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e98fc64998424a822b4ba858f2d6a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b3db4ddd8ad4b4287d67b7b5918388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f8dcf9f3a6d4ffb97e82903caeca4f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2eb00fbb6a4d199faf59ee52f390e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0a7c5bf984452ca1e0c1879af2cb1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4494</TotalTime>
  <Words>1213</Words>
  <Application>Microsoft Office PowerPoint</Application>
  <PresentationFormat>Widescreen</PresentationFormat>
  <Paragraphs>159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Andalus</vt:lpstr>
      <vt:lpstr>Arial</vt:lpstr>
      <vt:lpstr>Bahnschrift Condensed</vt:lpstr>
      <vt:lpstr>Calibri</vt:lpstr>
      <vt:lpstr>Cambria</vt:lpstr>
      <vt:lpstr>Colonna MT</vt:lpstr>
      <vt:lpstr>Times New Roman</vt:lpstr>
      <vt:lpstr>Office Theme</vt:lpstr>
      <vt:lpstr>PowerPoint Presentation</vt:lpstr>
      <vt:lpstr>Lecture contents</vt:lpstr>
      <vt:lpstr>PowerPoint Presentation</vt:lpstr>
      <vt:lpstr>PowerPoint Presentation</vt:lpstr>
      <vt:lpstr>PowerPoint Presentation</vt:lpstr>
      <vt:lpstr>PowerPoint Presentation</vt:lpstr>
      <vt:lpstr>In the genetic code, “nucleotide triplets” specify amino acids</vt:lpstr>
      <vt:lpstr>PowerPoint Presentation</vt:lpstr>
      <vt:lpstr>PowerPoint Presentation</vt:lpstr>
      <vt:lpstr>PowerPoint Presentation</vt:lpstr>
      <vt:lpstr>PowerPoint Presentation</vt:lpstr>
      <vt:lpstr>Eukaryotic cells modify RNA after transcription</vt:lpstr>
      <vt:lpstr>PowerPoint Presentation</vt:lpstr>
      <vt:lpstr>Some Terminology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</dc:creator>
  <cp:lastModifiedBy>Saud Alarifi</cp:lastModifiedBy>
  <cp:revision>450</cp:revision>
  <dcterms:created xsi:type="dcterms:W3CDTF">2016-08-09T09:32:09Z</dcterms:created>
  <dcterms:modified xsi:type="dcterms:W3CDTF">2025-08-25T11:20:58Z</dcterms:modified>
</cp:coreProperties>
</file>