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14"/>
  </p:notesMasterIdLst>
  <p:sldIdLst>
    <p:sldId id="534" r:id="rId2"/>
    <p:sldId id="566" r:id="rId3"/>
    <p:sldId id="553" r:id="rId4"/>
    <p:sldId id="554" r:id="rId5"/>
    <p:sldId id="555" r:id="rId6"/>
    <p:sldId id="557" r:id="rId7"/>
    <p:sldId id="561" r:id="rId8"/>
    <p:sldId id="558" r:id="rId9"/>
    <p:sldId id="564" r:id="rId10"/>
    <p:sldId id="565" r:id="rId11"/>
    <p:sldId id="562" r:id="rId12"/>
    <p:sldId id="55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58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80" autoAdjust="0"/>
    <p:restoredTop sz="93772" autoAdjust="0"/>
  </p:normalViewPr>
  <p:slideViewPr>
    <p:cSldViewPr snapToGrid="0">
      <p:cViewPr varScale="1">
        <p:scale>
          <a:sx n="79" d="100"/>
          <a:sy n="79" d="100"/>
        </p:scale>
        <p:origin x="86" y="5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7827DA-B12A-44A6-B86A-4ABC529D6EAB}" type="doc">
      <dgm:prSet loTypeId="urn:microsoft.com/office/officeart/2008/layout/VerticalCurvedList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7BBE0F47-DF40-4F3F-A052-02CD8A935238}">
      <dgm:prSet custT="1"/>
      <dgm:spPr/>
      <dgm:t>
        <a:bodyPr/>
        <a:lstStyle/>
        <a:p>
          <a:pPr rtl="0"/>
          <a:r>
            <a:rPr lang="en-US" sz="2000" b="1" dirty="0" smtClean="0">
              <a:solidFill>
                <a:schemeClr val="accent2">
                  <a:lumMod val="50000"/>
                </a:schemeClr>
              </a:solidFill>
              <a:latin typeface="Cambria" pitchFamily="18" charset="0"/>
            </a:rPr>
            <a:t>Watson and Crick model</a:t>
          </a:r>
          <a:endParaRPr lang="en-US" sz="2000" b="1" dirty="0">
            <a:solidFill>
              <a:schemeClr val="accent2">
                <a:lumMod val="50000"/>
              </a:schemeClr>
            </a:solidFill>
            <a:latin typeface="Cambria" pitchFamily="18" charset="0"/>
          </a:endParaRPr>
        </a:p>
      </dgm:t>
    </dgm:pt>
    <dgm:pt modelId="{F3F71826-DC12-4E93-A8DF-D4F80FE7D5B5}" type="parTrans" cxnId="{3D07DC93-0EC7-4170-AF99-7A914DE1508B}">
      <dgm:prSet/>
      <dgm:spPr/>
      <dgm:t>
        <a:bodyPr/>
        <a:lstStyle/>
        <a:p>
          <a:endParaRPr lang="en-US" sz="2000" b="1">
            <a:solidFill>
              <a:schemeClr val="accent2">
                <a:lumMod val="50000"/>
              </a:schemeClr>
            </a:solidFill>
            <a:latin typeface="Cambria" pitchFamily="18" charset="0"/>
          </a:endParaRPr>
        </a:p>
      </dgm:t>
    </dgm:pt>
    <dgm:pt modelId="{DC42D7A7-ADDE-4A49-A972-CCF022C32B92}" type="sibTrans" cxnId="{3D07DC93-0EC7-4170-AF99-7A914DE1508B}">
      <dgm:prSet/>
      <dgm:spPr/>
      <dgm:t>
        <a:bodyPr/>
        <a:lstStyle/>
        <a:p>
          <a:endParaRPr lang="en-US" sz="2000" b="1">
            <a:solidFill>
              <a:schemeClr val="accent2">
                <a:lumMod val="50000"/>
              </a:schemeClr>
            </a:solidFill>
            <a:latin typeface="Cambria" pitchFamily="18" charset="0"/>
          </a:endParaRPr>
        </a:p>
      </dgm:t>
    </dgm:pt>
    <dgm:pt modelId="{042436FC-153D-431C-9800-F7AD0DBB3ECC}">
      <dgm:prSet custT="1"/>
      <dgm:spPr/>
      <dgm:t>
        <a:bodyPr/>
        <a:lstStyle/>
        <a:p>
          <a:pPr rtl="0"/>
          <a:r>
            <a:rPr lang="en-US" sz="2000" b="1" dirty="0" smtClean="0">
              <a:solidFill>
                <a:schemeClr val="accent2">
                  <a:lumMod val="50000"/>
                </a:schemeClr>
              </a:solidFill>
              <a:latin typeface="Cambria" pitchFamily="18" charset="0"/>
            </a:rPr>
            <a:t>DNA: the genetic material</a:t>
          </a:r>
          <a:endParaRPr lang="en-US" sz="2000" b="1" dirty="0">
            <a:solidFill>
              <a:schemeClr val="accent2">
                <a:lumMod val="50000"/>
              </a:schemeClr>
            </a:solidFill>
            <a:latin typeface="Cambria" pitchFamily="18" charset="0"/>
          </a:endParaRPr>
        </a:p>
      </dgm:t>
    </dgm:pt>
    <dgm:pt modelId="{0B8A280D-AD51-486E-BA17-D24C422A940F}" type="parTrans" cxnId="{16DEB15F-2829-4EF5-B0BB-5120340E67E4}">
      <dgm:prSet/>
      <dgm:spPr/>
      <dgm:t>
        <a:bodyPr/>
        <a:lstStyle/>
        <a:p>
          <a:endParaRPr lang="en-US" sz="2000" b="1">
            <a:solidFill>
              <a:schemeClr val="accent2">
                <a:lumMod val="50000"/>
              </a:schemeClr>
            </a:solidFill>
            <a:latin typeface="Cambria" pitchFamily="18" charset="0"/>
          </a:endParaRPr>
        </a:p>
      </dgm:t>
    </dgm:pt>
    <dgm:pt modelId="{D9727B52-2641-4D21-9736-B36CA2281FFD}" type="sibTrans" cxnId="{16DEB15F-2829-4EF5-B0BB-5120340E67E4}">
      <dgm:prSet/>
      <dgm:spPr/>
      <dgm:t>
        <a:bodyPr/>
        <a:lstStyle/>
        <a:p>
          <a:endParaRPr lang="en-US" sz="2000" b="1">
            <a:solidFill>
              <a:schemeClr val="accent2">
                <a:lumMod val="50000"/>
              </a:schemeClr>
            </a:solidFill>
            <a:latin typeface="Cambria" pitchFamily="18" charset="0"/>
          </a:endParaRPr>
        </a:p>
      </dgm:t>
    </dgm:pt>
    <dgm:pt modelId="{EE0B7E32-69F1-41F9-B654-093D905E215E}">
      <dgm:prSet custT="1"/>
      <dgm:spPr/>
      <dgm:t>
        <a:bodyPr/>
        <a:lstStyle/>
        <a:p>
          <a:pPr rtl="0"/>
          <a:r>
            <a:rPr lang="en-US" sz="2000" b="1" dirty="0" smtClean="0">
              <a:solidFill>
                <a:schemeClr val="accent2">
                  <a:lumMod val="50000"/>
                </a:schemeClr>
              </a:solidFill>
              <a:latin typeface="Cambria" pitchFamily="18" charset="0"/>
            </a:rPr>
            <a:t>A comparison between DNA and RNA</a:t>
          </a:r>
          <a:endParaRPr lang="en-US" sz="2000" b="1" dirty="0">
            <a:solidFill>
              <a:schemeClr val="accent2">
                <a:lumMod val="50000"/>
              </a:schemeClr>
            </a:solidFill>
            <a:latin typeface="Cambria" pitchFamily="18" charset="0"/>
          </a:endParaRPr>
        </a:p>
      </dgm:t>
    </dgm:pt>
    <dgm:pt modelId="{ED8AC833-3520-4EE6-A405-0852A5B2D36B}" type="parTrans" cxnId="{BB8ECDE4-4DBB-4DBE-BE56-1CDB1F99CC80}">
      <dgm:prSet/>
      <dgm:spPr/>
      <dgm:t>
        <a:bodyPr/>
        <a:lstStyle/>
        <a:p>
          <a:endParaRPr lang="en-US" sz="2000" b="1">
            <a:solidFill>
              <a:schemeClr val="accent2">
                <a:lumMod val="50000"/>
              </a:schemeClr>
            </a:solidFill>
            <a:latin typeface="Cambria" pitchFamily="18" charset="0"/>
          </a:endParaRPr>
        </a:p>
      </dgm:t>
    </dgm:pt>
    <dgm:pt modelId="{CCE53120-972D-45BE-9720-8BA2B5D1CFED}" type="sibTrans" cxnId="{BB8ECDE4-4DBB-4DBE-BE56-1CDB1F99CC80}">
      <dgm:prSet/>
      <dgm:spPr/>
      <dgm:t>
        <a:bodyPr/>
        <a:lstStyle/>
        <a:p>
          <a:endParaRPr lang="en-US" sz="2000" b="1">
            <a:solidFill>
              <a:schemeClr val="accent2">
                <a:lumMod val="50000"/>
              </a:schemeClr>
            </a:solidFill>
            <a:latin typeface="Cambria" pitchFamily="18" charset="0"/>
          </a:endParaRPr>
        </a:p>
      </dgm:t>
    </dgm:pt>
    <dgm:pt modelId="{8FA45445-E8F6-46A3-A8C1-D258E840632D}">
      <dgm:prSet custT="1"/>
      <dgm:spPr/>
      <dgm:t>
        <a:bodyPr/>
        <a:lstStyle/>
        <a:p>
          <a:pPr rtl="0"/>
          <a:r>
            <a:rPr lang="en-US" sz="2000" b="1" dirty="0" smtClean="0">
              <a:solidFill>
                <a:schemeClr val="accent2">
                  <a:lumMod val="50000"/>
                </a:schemeClr>
              </a:solidFill>
              <a:latin typeface="Cambria" pitchFamily="18" charset="0"/>
            </a:rPr>
            <a:t>Nucleic acids and polynucleotides</a:t>
          </a:r>
          <a:endParaRPr lang="en-US" sz="2000" b="1" dirty="0">
            <a:solidFill>
              <a:schemeClr val="accent2">
                <a:lumMod val="50000"/>
              </a:schemeClr>
            </a:solidFill>
            <a:latin typeface="Cambria" pitchFamily="18" charset="0"/>
          </a:endParaRPr>
        </a:p>
      </dgm:t>
    </dgm:pt>
    <dgm:pt modelId="{B6432036-41D5-46BE-988B-A64521DA59D6}" type="parTrans" cxnId="{9F4D696A-475C-4BFC-8A7F-5E770BFD0F99}">
      <dgm:prSet/>
      <dgm:spPr/>
      <dgm:t>
        <a:bodyPr/>
        <a:lstStyle/>
        <a:p>
          <a:endParaRPr lang="en-US" sz="2000" b="1">
            <a:solidFill>
              <a:schemeClr val="accent2">
                <a:lumMod val="50000"/>
              </a:schemeClr>
            </a:solidFill>
            <a:latin typeface="Cambria" pitchFamily="18" charset="0"/>
          </a:endParaRPr>
        </a:p>
      </dgm:t>
    </dgm:pt>
    <dgm:pt modelId="{BEA5D02E-38D8-4C32-A3C5-3FD1FCB6A72F}" type="sibTrans" cxnId="{9F4D696A-475C-4BFC-8A7F-5E770BFD0F99}">
      <dgm:prSet/>
      <dgm:spPr/>
      <dgm:t>
        <a:bodyPr/>
        <a:lstStyle/>
        <a:p>
          <a:endParaRPr lang="en-US" sz="2000" b="1">
            <a:solidFill>
              <a:schemeClr val="accent2">
                <a:lumMod val="50000"/>
              </a:schemeClr>
            </a:solidFill>
            <a:latin typeface="Cambria" pitchFamily="18" charset="0"/>
          </a:endParaRPr>
        </a:p>
      </dgm:t>
    </dgm:pt>
    <dgm:pt modelId="{9B1A19A5-6118-4A5D-AA6D-6E749B35B2E5}">
      <dgm:prSet custT="1"/>
      <dgm:spPr/>
      <dgm:t>
        <a:bodyPr/>
        <a:lstStyle/>
        <a:p>
          <a:pPr rtl="0"/>
          <a:r>
            <a:rPr lang="en-US" sz="2000" b="1" dirty="0" smtClean="0">
              <a:solidFill>
                <a:schemeClr val="accent2">
                  <a:lumMod val="50000"/>
                </a:schemeClr>
              </a:solidFill>
              <a:latin typeface="Cambria" pitchFamily="18" charset="0"/>
            </a:rPr>
            <a:t>Final hints</a:t>
          </a:r>
          <a:endParaRPr lang="en-US" sz="2000" b="1" dirty="0">
            <a:solidFill>
              <a:schemeClr val="accent2">
                <a:lumMod val="50000"/>
              </a:schemeClr>
            </a:solidFill>
            <a:latin typeface="Cambria" pitchFamily="18" charset="0"/>
          </a:endParaRPr>
        </a:p>
      </dgm:t>
    </dgm:pt>
    <dgm:pt modelId="{CBDEA2BE-7A2D-48BB-A564-7E61F2E64366}" type="sibTrans" cxnId="{05F4B090-6062-4FE5-9BAD-336F4A490114}">
      <dgm:prSet/>
      <dgm:spPr/>
      <dgm:t>
        <a:bodyPr/>
        <a:lstStyle/>
        <a:p>
          <a:endParaRPr lang="en-US" sz="2000" b="1">
            <a:solidFill>
              <a:schemeClr val="accent2">
                <a:lumMod val="50000"/>
              </a:schemeClr>
            </a:solidFill>
            <a:latin typeface="Cambria" pitchFamily="18" charset="0"/>
          </a:endParaRPr>
        </a:p>
      </dgm:t>
    </dgm:pt>
    <dgm:pt modelId="{DA74C3BC-68DA-4BB1-911B-E58BD03D5380}" type="parTrans" cxnId="{05F4B090-6062-4FE5-9BAD-336F4A490114}">
      <dgm:prSet/>
      <dgm:spPr/>
      <dgm:t>
        <a:bodyPr/>
        <a:lstStyle/>
        <a:p>
          <a:endParaRPr lang="en-US" sz="2000" b="1">
            <a:solidFill>
              <a:schemeClr val="accent2">
                <a:lumMod val="50000"/>
              </a:schemeClr>
            </a:solidFill>
            <a:latin typeface="Cambria" pitchFamily="18" charset="0"/>
          </a:endParaRPr>
        </a:p>
      </dgm:t>
    </dgm:pt>
    <dgm:pt modelId="{F5683F5A-9B4D-472B-9E1B-F8BB12F858CC}" type="pres">
      <dgm:prSet presAssocID="{FF7827DA-B12A-44A6-B86A-4ABC529D6EA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722E9513-CFEC-451C-899B-88187B7BE53A}" type="pres">
      <dgm:prSet presAssocID="{FF7827DA-B12A-44A6-B86A-4ABC529D6EAB}" presName="Name1" presStyleCnt="0"/>
      <dgm:spPr/>
      <dgm:t>
        <a:bodyPr/>
        <a:lstStyle/>
        <a:p>
          <a:endParaRPr lang="en-US"/>
        </a:p>
      </dgm:t>
    </dgm:pt>
    <dgm:pt modelId="{3A3D7A04-9AC1-4B0F-B3AC-30EB6A9727FC}" type="pres">
      <dgm:prSet presAssocID="{FF7827DA-B12A-44A6-B86A-4ABC529D6EAB}" presName="cycle" presStyleCnt="0"/>
      <dgm:spPr/>
      <dgm:t>
        <a:bodyPr/>
        <a:lstStyle/>
        <a:p>
          <a:endParaRPr lang="en-US"/>
        </a:p>
      </dgm:t>
    </dgm:pt>
    <dgm:pt modelId="{CB9D5997-7EE9-45E3-B768-28569175EDEC}" type="pres">
      <dgm:prSet presAssocID="{FF7827DA-B12A-44A6-B86A-4ABC529D6EAB}" presName="srcNode" presStyleLbl="node1" presStyleIdx="0" presStyleCnt="5"/>
      <dgm:spPr/>
      <dgm:t>
        <a:bodyPr/>
        <a:lstStyle/>
        <a:p>
          <a:endParaRPr lang="en-US"/>
        </a:p>
      </dgm:t>
    </dgm:pt>
    <dgm:pt modelId="{E5340FB6-B911-4A1D-904A-ABACEFBCC761}" type="pres">
      <dgm:prSet presAssocID="{FF7827DA-B12A-44A6-B86A-4ABC529D6EAB}" presName="conn" presStyleLbl="parChTrans1D2" presStyleIdx="0" presStyleCnt="1"/>
      <dgm:spPr/>
      <dgm:t>
        <a:bodyPr/>
        <a:lstStyle/>
        <a:p>
          <a:endParaRPr lang="en-US"/>
        </a:p>
      </dgm:t>
    </dgm:pt>
    <dgm:pt modelId="{5F168238-341A-4B48-ABB3-0F24131A88B8}" type="pres">
      <dgm:prSet presAssocID="{FF7827DA-B12A-44A6-B86A-4ABC529D6EAB}" presName="extraNode" presStyleLbl="node1" presStyleIdx="0" presStyleCnt="5"/>
      <dgm:spPr/>
      <dgm:t>
        <a:bodyPr/>
        <a:lstStyle/>
        <a:p>
          <a:endParaRPr lang="en-US"/>
        </a:p>
      </dgm:t>
    </dgm:pt>
    <dgm:pt modelId="{ACA64086-5B1D-430C-8430-4D4D6143674E}" type="pres">
      <dgm:prSet presAssocID="{FF7827DA-B12A-44A6-B86A-4ABC529D6EAB}" presName="dstNode" presStyleLbl="node1" presStyleIdx="0" presStyleCnt="5"/>
      <dgm:spPr/>
      <dgm:t>
        <a:bodyPr/>
        <a:lstStyle/>
        <a:p>
          <a:endParaRPr lang="en-US"/>
        </a:p>
      </dgm:t>
    </dgm:pt>
    <dgm:pt modelId="{ED54EA44-749C-4341-BE8D-3F35CBB8C870}" type="pres">
      <dgm:prSet presAssocID="{7BBE0F47-DF40-4F3F-A052-02CD8A935238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34E4AD-C0A6-400E-8D2C-1EA4439991E0}" type="pres">
      <dgm:prSet presAssocID="{7BBE0F47-DF40-4F3F-A052-02CD8A935238}" presName="accent_1" presStyleCnt="0"/>
      <dgm:spPr/>
      <dgm:t>
        <a:bodyPr/>
        <a:lstStyle/>
        <a:p>
          <a:endParaRPr lang="en-US"/>
        </a:p>
      </dgm:t>
    </dgm:pt>
    <dgm:pt modelId="{CAFACDCD-96BE-432E-8D6D-B6FB224B46E5}" type="pres">
      <dgm:prSet presAssocID="{7BBE0F47-DF40-4F3F-A052-02CD8A935238}" presName="accentRepeatNode" presStyleLbl="solidFgAcc1" presStyleIdx="0" presStyleCnt="5"/>
      <dgm:spPr/>
      <dgm:t>
        <a:bodyPr/>
        <a:lstStyle/>
        <a:p>
          <a:endParaRPr lang="en-US"/>
        </a:p>
      </dgm:t>
    </dgm:pt>
    <dgm:pt modelId="{B3440E0A-95C1-4E0A-B58F-A1C2311D8AE4}" type="pres">
      <dgm:prSet presAssocID="{042436FC-153D-431C-9800-F7AD0DBB3ECC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1EE04E-C441-428E-A0E3-44EBADA30AD9}" type="pres">
      <dgm:prSet presAssocID="{042436FC-153D-431C-9800-F7AD0DBB3ECC}" presName="accent_2" presStyleCnt="0"/>
      <dgm:spPr/>
      <dgm:t>
        <a:bodyPr/>
        <a:lstStyle/>
        <a:p>
          <a:endParaRPr lang="en-US"/>
        </a:p>
      </dgm:t>
    </dgm:pt>
    <dgm:pt modelId="{7BD60A38-04AC-453B-885F-B04BEBB80452}" type="pres">
      <dgm:prSet presAssocID="{042436FC-153D-431C-9800-F7AD0DBB3ECC}" presName="accentRepeatNode" presStyleLbl="solidFgAcc1" presStyleIdx="1" presStyleCnt="5"/>
      <dgm:spPr/>
      <dgm:t>
        <a:bodyPr/>
        <a:lstStyle/>
        <a:p>
          <a:endParaRPr lang="en-US"/>
        </a:p>
      </dgm:t>
    </dgm:pt>
    <dgm:pt modelId="{E8562B0F-9FFF-4F71-8106-AAB10B343F77}" type="pres">
      <dgm:prSet presAssocID="{EE0B7E32-69F1-41F9-B654-093D905E215E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6F72AF-CB0D-495F-BB54-3D253981A31A}" type="pres">
      <dgm:prSet presAssocID="{EE0B7E32-69F1-41F9-B654-093D905E215E}" presName="accent_3" presStyleCnt="0"/>
      <dgm:spPr/>
      <dgm:t>
        <a:bodyPr/>
        <a:lstStyle/>
        <a:p>
          <a:endParaRPr lang="en-US"/>
        </a:p>
      </dgm:t>
    </dgm:pt>
    <dgm:pt modelId="{5D3E834E-F6BC-4CBC-961B-CE7CBCE25880}" type="pres">
      <dgm:prSet presAssocID="{EE0B7E32-69F1-41F9-B654-093D905E215E}" presName="accentRepeatNode" presStyleLbl="solidFgAcc1" presStyleIdx="2" presStyleCnt="5"/>
      <dgm:spPr/>
      <dgm:t>
        <a:bodyPr/>
        <a:lstStyle/>
        <a:p>
          <a:endParaRPr lang="en-US"/>
        </a:p>
      </dgm:t>
    </dgm:pt>
    <dgm:pt modelId="{A5FC90FB-DC4C-4933-A80E-211E4C82791F}" type="pres">
      <dgm:prSet presAssocID="{8FA45445-E8F6-46A3-A8C1-D258E840632D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A85E5D-8BA1-438F-AA80-777978CFB75E}" type="pres">
      <dgm:prSet presAssocID="{8FA45445-E8F6-46A3-A8C1-D258E840632D}" presName="accent_4" presStyleCnt="0"/>
      <dgm:spPr/>
      <dgm:t>
        <a:bodyPr/>
        <a:lstStyle/>
        <a:p>
          <a:endParaRPr lang="en-US"/>
        </a:p>
      </dgm:t>
    </dgm:pt>
    <dgm:pt modelId="{21C71FF5-0863-4636-9542-6E6D4D8EB8E5}" type="pres">
      <dgm:prSet presAssocID="{8FA45445-E8F6-46A3-A8C1-D258E840632D}" presName="accentRepeatNode" presStyleLbl="solidFgAcc1" presStyleIdx="3" presStyleCnt="5" custLinFactNeighborY="0"/>
      <dgm:spPr/>
      <dgm:t>
        <a:bodyPr/>
        <a:lstStyle/>
        <a:p>
          <a:endParaRPr lang="en-US"/>
        </a:p>
      </dgm:t>
    </dgm:pt>
    <dgm:pt modelId="{C6BEF6FC-0E0B-4A55-8B25-E6C05952DEEF}" type="pres">
      <dgm:prSet presAssocID="{9B1A19A5-6118-4A5D-AA6D-6E749B35B2E5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6B177C-E9B2-4C87-A360-017F143168E5}" type="pres">
      <dgm:prSet presAssocID="{9B1A19A5-6118-4A5D-AA6D-6E749B35B2E5}" presName="accent_5" presStyleCnt="0"/>
      <dgm:spPr/>
      <dgm:t>
        <a:bodyPr/>
        <a:lstStyle/>
        <a:p>
          <a:endParaRPr lang="en-US"/>
        </a:p>
      </dgm:t>
    </dgm:pt>
    <dgm:pt modelId="{A0F360D8-E697-42E2-A753-55FCE40B7363}" type="pres">
      <dgm:prSet presAssocID="{9B1A19A5-6118-4A5D-AA6D-6E749B35B2E5}" presName="accentRepeatNode" presStyleLbl="solidFgAcc1" presStyleIdx="4" presStyleCnt="5"/>
      <dgm:spPr/>
      <dgm:t>
        <a:bodyPr/>
        <a:lstStyle/>
        <a:p>
          <a:endParaRPr lang="en-US"/>
        </a:p>
      </dgm:t>
    </dgm:pt>
  </dgm:ptLst>
  <dgm:cxnLst>
    <dgm:cxn modelId="{C82C8AEF-F418-48CD-81F6-18BD633DEFAA}" type="presOf" srcId="{8FA45445-E8F6-46A3-A8C1-D258E840632D}" destId="{A5FC90FB-DC4C-4933-A80E-211E4C82791F}" srcOrd="0" destOrd="0" presId="urn:microsoft.com/office/officeart/2008/layout/VerticalCurvedList"/>
    <dgm:cxn modelId="{0582BE75-3BDF-4B66-979C-7A976139B898}" type="presOf" srcId="{DC42D7A7-ADDE-4A49-A972-CCF022C32B92}" destId="{E5340FB6-B911-4A1D-904A-ABACEFBCC761}" srcOrd="0" destOrd="0" presId="urn:microsoft.com/office/officeart/2008/layout/VerticalCurvedList"/>
    <dgm:cxn modelId="{9F4D696A-475C-4BFC-8A7F-5E770BFD0F99}" srcId="{FF7827DA-B12A-44A6-B86A-4ABC529D6EAB}" destId="{8FA45445-E8F6-46A3-A8C1-D258E840632D}" srcOrd="3" destOrd="0" parTransId="{B6432036-41D5-46BE-988B-A64521DA59D6}" sibTransId="{BEA5D02E-38D8-4C32-A3C5-3FD1FCB6A72F}"/>
    <dgm:cxn modelId="{4BA7B2A7-A498-42B9-B6F3-E6FFFE43BE19}" type="presOf" srcId="{7BBE0F47-DF40-4F3F-A052-02CD8A935238}" destId="{ED54EA44-749C-4341-BE8D-3F35CBB8C870}" srcOrd="0" destOrd="0" presId="urn:microsoft.com/office/officeart/2008/layout/VerticalCurvedList"/>
    <dgm:cxn modelId="{BB8ECDE4-4DBB-4DBE-BE56-1CDB1F99CC80}" srcId="{FF7827DA-B12A-44A6-B86A-4ABC529D6EAB}" destId="{EE0B7E32-69F1-41F9-B654-093D905E215E}" srcOrd="2" destOrd="0" parTransId="{ED8AC833-3520-4EE6-A405-0852A5B2D36B}" sibTransId="{CCE53120-972D-45BE-9720-8BA2B5D1CFED}"/>
    <dgm:cxn modelId="{C52A078E-C26E-41F8-9E16-7388DA56C1B5}" type="presOf" srcId="{FF7827DA-B12A-44A6-B86A-4ABC529D6EAB}" destId="{F5683F5A-9B4D-472B-9E1B-F8BB12F858CC}" srcOrd="0" destOrd="0" presId="urn:microsoft.com/office/officeart/2008/layout/VerticalCurvedList"/>
    <dgm:cxn modelId="{3D07DC93-0EC7-4170-AF99-7A914DE1508B}" srcId="{FF7827DA-B12A-44A6-B86A-4ABC529D6EAB}" destId="{7BBE0F47-DF40-4F3F-A052-02CD8A935238}" srcOrd="0" destOrd="0" parTransId="{F3F71826-DC12-4E93-A8DF-D4F80FE7D5B5}" sibTransId="{DC42D7A7-ADDE-4A49-A972-CCF022C32B92}"/>
    <dgm:cxn modelId="{C2BEE8CA-057C-47A4-ACF7-985DDEC3B87D}" type="presOf" srcId="{042436FC-153D-431C-9800-F7AD0DBB3ECC}" destId="{B3440E0A-95C1-4E0A-B58F-A1C2311D8AE4}" srcOrd="0" destOrd="0" presId="urn:microsoft.com/office/officeart/2008/layout/VerticalCurvedList"/>
    <dgm:cxn modelId="{16DEB15F-2829-4EF5-B0BB-5120340E67E4}" srcId="{FF7827DA-B12A-44A6-B86A-4ABC529D6EAB}" destId="{042436FC-153D-431C-9800-F7AD0DBB3ECC}" srcOrd="1" destOrd="0" parTransId="{0B8A280D-AD51-486E-BA17-D24C422A940F}" sibTransId="{D9727B52-2641-4D21-9736-B36CA2281FFD}"/>
    <dgm:cxn modelId="{5576F424-6B59-4899-8159-3A1B7E3FEE33}" type="presOf" srcId="{9B1A19A5-6118-4A5D-AA6D-6E749B35B2E5}" destId="{C6BEF6FC-0E0B-4A55-8B25-E6C05952DEEF}" srcOrd="0" destOrd="0" presId="urn:microsoft.com/office/officeart/2008/layout/VerticalCurvedList"/>
    <dgm:cxn modelId="{0FE8ED80-29FB-4E0B-B0CD-92DE272D7C07}" type="presOf" srcId="{EE0B7E32-69F1-41F9-B654-093D905E215E}" destId="{E8562B0F-9FFF-4F71-8106-AAB10B343F77}" srcOrd="0" destOrd="0" presId="urn:microsoft.com/office/officeart/2008/layout/VerticalCurvedList"/>
    <dgm:cxn modelId="{05F4B090-6062-4FE5-9BAD-336F4A490114}" srcId="{FF7827DA-B12A-44A6-B86A-4ABC529D6EAB}" destId="{9B1A19A5-6118-4A5D-AA6D-6E749B35B2E5}" srcOrd="4" destOrd="0" parTransId="{DA74C3BC-68DA-4BB1-911B-E58BD03D5380}" sibTransId="{CBDEA2BE-7A2D-48BB-A564-7E61F2E64366}"/>
    <dgm:cxn modelId="{B8F490C9-2887-4616-A80B-10E19A0A8494}" type="presParOf" srcId="{F5683F5A-9B4D-472B-9E1B-F8BB12F858CC}" destId="{722E9513-CFEC-451C-899B-88187B7BE53A}" srcOrd="0" destOrd="0" presId="urn:microsoft.com/office/officeart/2008/layout/VerticalCurvedList"/>
    <dgm:cxn modelId="{A1EC5545-62CD-451E-BA28-3EDA2CDA1327}" type="presParOf" srcId="{722E9513-CFEC-451C-899B-88187B7BE53A}" destId="{3A3D7A04-9AC1-4B0F-B3AC-30EB6A9727FC}" srcOrd="0" destOrd="0" presId="urn:microsoft.com/office/officeart/2008/layout/VerticalCurvedList"/>
    <dgm:cxn modelId="{19918472-625B-4F8E-B9ED-A711E03684F2}" type="presParOf" srcId="{3A3D7A04-9AC1-4B0F-B3AC-30EB6A9727FC}" destId="{CB9D5997-7EE9-45E3-B768-28569175EDEC}" srcOrd="0" destOrd="0" presId="urn:microsoft.com/office/officeart/2008/layout/VerticalCurvedList"/>
    <dgm:cxn modelId="{401E060F-09E7-411D-B5AA-F776CF6F64B7}" type="presParOf" srcId="{3A3D7A04-9AC1-4B0F-B3AC-30EB6A9727FC}" destId="{E5340FB6-B911-4A1D-904A-ABACEFBCC761}" srcOrd="1" destOrd="0" presId="urn:microsoft.com/office/officeart/2008/layout/VerticalCurvedList"/>
    <dgm:cxn modelId="{4C755015-CE68-4CA4-9E99-B84F135686CF}" type="presParOf" srcId="{3A3D7A04-9AC1-4B0F-B3AC-30EB6A9727FC}" destId="{5F168238-341A-4B48-ABB3-0F24131A88B8}" srcOrd="2" destOrd="0" presId="urn:microsoft.com/office/officeart/2008/layout/VerticalCurvedList"/>
    <dgm:cxn modelId="{784D0863-1DAC-4340-966C-9667195B5FC0}" type="presParOf" srcId="{3A3D7A04-9AC1-4B0F-B3AC-30EB6A9727FC}" destId="{ACA64086-5B1D-430C-8430-4D4D6143674E}" srcOrd="3" destOrd="0" presId="urn:microsoft.com/office/officeart/2008/layout/VerticalCurvedList"/>
    <dgm:cxn modelId="{199412FD-942A-45D3-AF34-23B418D2FC23}" type="presParOf" srcId="{722E9513-CFEC-451C-899B-88187B7BE53A}" destId="{ED54EA44-749C-4341-BE8D-3F35CBB8C870}" srcOrd="1" destOrd="0" presId="urn:microsoft.com/office/officeart/2008/layout/VerticalCurvedList"/>
    <dgm:cxn modelId="{3BDCEC2E-476E-41FF-A6CF-211E5CD7F922}" type="presParOf" srcId="{722E9513-CFEC-451C-899B-88187B7BE53A}" destId="{2134E4AD-C0A6-400E-8D2C-1EA4439991E0}" srcOrd="2" destOrd="0" presId="urn:microsoft.com/office/officeart/2008/layout/VerticalCurvedList"/>
    <dgm:cxn modelId="{5303F1C8-1144-4D9F-A4A1-FE82B7066D76}" type="presParOf" srcId="{2134E4AD-C0A6-400E-8D2C-1EA4439991E0}" destId="{CAFACDCD-96BE-432E-8D6D-B6FB224B46E5}" srcOrd="0" destOrd="0" presId="urn:microsoft.com/office/officeart/2008/layout/VerticalCurvedList"/>
    <dgm:cxn modelId="{FAC0FEFC-EB58-4C6E-9EEB-4C5EDD526B14}" type="presParOf" srcId="{722E9513-CFEC-451C-899B-88187B7BE53A}" destId="{B3440E0A-95C1-4E0A-B58F-A1C2311D8AE4}" srcOrd="3" destOrd="0" presId="urn:microsoft.com/office/officeart/2008/layout/VerticalCurvedList"/>
    <dgm:cxn modelId="{970AA404-BFCD-470B-A612-C5CFABA61F14}" type="presParOf" srcId="{722E9513-CFEC-451C-899B-88187B7BE53A}" destId="{641EE04E-C441-428E-A0E3-44EBADA30AD9}" srcOrd="4" destOrd="0" presId="urn:microsoft.com/office/officeart/2008/layout/VerticalCurvedList"/>
    <dgm:cxn modelId="{78BB769B-D096-4DBA-BC59-C7742683B4E5}" type="presParOf" srcId="{641EE04E-C441-428E-A0E3-44EBADA30AD9}" destId="{7BD60A38-04AC-453B-885F-B04BEBB80452}" srcOrd="0" destOrd="0" presId="urn:microsoft.com/office/officeart/2008/layout/VerticalCurvedList"/>
    <dgm:cxn modelId="{34570192-2B41-4247-9558-603104ECE42D}" type="presParOf" srcId="{722E9513-CFEC-451C-899B-88187B7BE53A}" destId="{E8562B0F-9FFF-4F71-8106-AAB10B343F77}" srcOrd="5" destOrd="0" presId="urn:microsoft.com/office/officeart/2008/layout/VerticalCurvedList"/>
    <dgm:cxn modelId="{40B74816-3146-4461-A5E2-F02DC15E1FAD}" type="presParOf" srcId="{722E9513-CFEC-451C-899B-88187B7BE53A}" destId="{746F72AF-CB0D-495F-BB54-3D253981A31A}" srcOrd="6" destOrd="0" presId="urn:microsoft.com/office/officeart/2008/layout/VerticalCurvedList"/>
    <dgm:cxn modelId="{B01BC61C-6D05-4117-9138-A77E6E6CCC81}" type="presParOf" srcId="{746F72AF-CB0D-495F-BB54-3D253981A31A}" destId="{5D3E834E-F6BC-4CBC-961B-CE7CBCE25880}" srcOrd="0" destOrd="0" presId="urn:microsoft.com/office/officeart/2008/layout/VerticalCurvedList"/>
    <dgm:cxn modelId="{B1EC5F33-08F4-451C-8935-DD39313159DD}" type="presParOf" srcId="{722E9513-CFEC-451C-899B-88187B7BE53A}" destId="{A5FC90FB-DC4C-4933-A80E-211E4C82791F}" srcOrd="7" destOrd="0" presId="urn:microsoft.com/office/officeart/2008/layout/VerticalCurvedList"/>
    <dgm:cxn modelId="{66FC0204-4715-488C-B52D-ADE454DE5117}" type="presParOf" srcId="{722E9513-CFEC-451C-899B-88187B7BE53A}" destId="{3CA85E5D-8BA1-438F-AA80-777978CFB75E}" srcOrd="8" destOrd="0" presId="urn:microsoft.com/office/officeart/2008/layout/VerticalCurvedList"/>
    <dgm:cxn modelId="{04AD48E4-2858-4A0A-B5FC-A174E631317B}" type="presParOf" srcId="{3CA85E5D-8BA1-438F-AA80-777978CFB75E}" destId="{21C71FF5-0863-4636-9542-6E6D4D8EB8E5}" srcOrd="0" destOrd="0" presId="urn:microsoft.com/office/officeart/2008/layout/VerticalCurvedList"/>
    <dgm:cxn modelId="{F2E02375-FF82-4829-BAC9-AF4B5A2D1C52}" type="presParOf" srcId="{722E9513-CFEC-451C-899B-88187B7BE53A}" destId="{C6BEF6FC-0E0B-4A55-8B25-E6C05952DEEF}" srcOrd="9" destOrd="0" presId="urn:microsoft.com/office/officeart/2008/layout/VerticalCurvedList"/>
    <dgm:cxn modelId="{DA206DCF-FAED-492C-A237-66AD6DB543E9}" type="presParOf" srcId="{722E9513-CFEC-451C-899B-88187B7BE53A}" destId="{166B177C-E9B2-4C87-A360-017F143168E5}" srcOrd="10" destOrd="0" presId="urn:microsoft.com/office/officeart/2008/layout/VerticalCurvedList"/>
    <dgm:cxn modelId="{CDD25FD4-F508-40E2-9E1E-CAD4E3F6B091}" type="presParOf" srcId="{166B177C-E9B2-4C87-A360-017F143168E5}" destId="{A0F360D8-E697-42E2-A753-55FCE40B736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340FB6-B911-4A1D-904A-ABACEFBCC761}">
      <dsp:nvSpPr>
        <dsp:cNvPr id="0" name=""/>
        <dsp:cNvSpPr/>
      </dsp:nvSpPr>
      <dsp:spPr>
        <a:xfrm>
          <a:off x="-5525214" y="-845926"/>
          <a:ext cx="6578632" cy="6578632"/>
        </a:xfrm>
        <a:prstGeom prst="blockArc">
          <a:avLst>
            <a:gd name="adj1" fmla="val 18900000"/>
            <a:gd name="adj2" fmla="val 2700000"/>
            <a:gd name="adj3" fmla="val 328"/>
          </a:avLst>
        </a:pr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54EA44-749C-4341-BE8D-3F35CBB8C870}">
      <dsp:nvSpPr>
        <dsp:cNvPr id="0" name=""/>
        <dsp:cNvSpPr/>
      </dsp:nvSpPr>
      <dsp:spPr>
        <a:xfrm>
          <a:off x="460568" y="305326"/>
          <a:ext cx="10037173" cy="61104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5015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accent2">
                  <a:lumMod val="50000"/>
                </a:schemeClr>
              </a:solidFill>
              <a:latin typeface="Cambria" pitchFamily="18" charset="0"/>
            </a:rPr>
            <a:t>Watson and Crick model</a:t>
          </a:r>
          <a:endParaRPr lang="en-US" sz="2000" b="1" kern="1200" dirty="0">
            <a:solidFill>
              <a:schemeClr val="accent2">
                <a:lumMod val="50000"/>
              </a:schemeClr>
            </a:solidFill>
            <a:latin typeface="Cambria" pitchFamily="18" charset="0"/>
          </a:endParaRPr>
        </a:p>
      </dsp:txBody>
      <dsp:txXfrm>
        <a:off x="460568" y="305326"/>
        <a:ext cx="10037173" cy="611042"/>
      </dsp:txXfrm>
    </dsp:sp>
    <dsp:sp modelId="{CAFACDCD-96BE-432E-8D6D-B6FB224B46E5}">
      <dsp:nvSpPr>
        <dsp:cNvPr id="0" name=""/>
        <dsp:cNvSpPr/>
      </dsp:nvSpPr>
      <dsp:spPr>
        <a:xfrm>
          <a:off x="78666" y="228945"/>
          <a:ext cx="763803" cy="7638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440E0A-95C1-4E0A-B58F-A1C2311D8AE4}">
      <dsp:nvSpPr>
        <dsp:cNvPr id="0" name=""/>
        <dsp:cNvSpPr/>
      </dsp:nvSpPr>
      <dsp:spPr>
        <a:xfrm>
          <a:off x="898423" y="1221597"/>
          <a:ext cx="9599317" cy="61104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5015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accent2">
                  <a:lumMod val="50000"/>
                </a:schemeClr>
              </a:solidFill>
              <a:latin typeface="Cambria" pitchFamily="18" charset="0"/>
            </a:rPr>
            <a:t>DNA: the genetic material</a:t>
          </a:r>
          <a:endParaRPr lang="en-US" sz="2000" b="1" kern="1200" dirty="0">
            <a:solidFill>
              <a:schemeClr val="accent2">
                <a:lumMod val="50000"/>
              </a:schemeClr>
            </a:solidFill>
            <a:latin typeface="Cambria" pitchFamily="18" charset="0"/>
          </a:endParaRPr>
        </a:p>
      </dsp:txBody>
      <dsp:txXfrm>
        <a:off x="898423" y="1221597"/>
        <a:ext cx="9599317" cy="611042"/>
      </dsp:txXfrm>
    </dsp:sp>
    <dsp:sp modelId="{7BD60A38-04AC-453B-885F-B04BEBB80452}">
      <dsp:nvSpPr>
        <dsp:cNvPr id="0" name=""/>
        <dsp:cNvSpPr/>
      </dsp:nvSpPr>
      <dsp:spPr>
        <a:xfrm>
          <a:off x="516521" y="1145216"/>
          <a:ext cx="763803" cy="7638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562B0F-9FFF-4F71-8106-AAB10B343F77}">
      <dsp:nvSpPr>
        <dsp:cNvPr id="0" name=""/>
        <dsp:cNvSpPr/>
      </dsp:nvSpPr>
      <dsp:spPr>
        <a:xfrm>
          <a:off x="1032810" y="2137868"/>
          <a:ext cx="9464931" cy="61104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5015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accent2">
                  <a:lumMod val="50000"/>
                </a:schemeClr>
              </a:solidFill>
              <a:latin typeface="Cambria" pitchFamily="18" charset="0"/>
            </a:rPr>
            <a:t>A comparison between DNA and RNA</a:t>
          </a:r>
          <a:endParaRPr lang="en-US" sz="2000" b="1" kern="1200" dirty="0">
            <a:solidFill>
              <a:schemeClr val="accent2">
                <a:lumMod val="50000"/>
              </a:schemeClr>
            </a:solidFill>
            <a:latin typeface="Cambria" pitchFamily="18" charset="0"/>
          </a:endParaRPr>
        </a:p>
      </dsp:txBody>
      <dsp:txXfrm>
        <a:off x="1032810" y="2137868"/>
        <a:ext cx="9464931" cy="611042"/>
      </dsp:txXfrm>
    </dsp:sp>
    <dsp:sp modelId="{5D3E834E-F6BC-4CBC-961B-CE7CBCE25880}">
      <dsp:nvSpPr>
        <dsp:cNvPr id="0" name=""/>
        <dsp:cNvSpPr/>
      </dsp:nvSpPr>
      <dsp:spPr>
        <a:xfrm>
          <a:off x="650908" y="2061488"/>
          <a:ext cx="763803" cy="7638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FC90FB-DC4C-4933-A80E-211E4C82791F}">
      <dsp:nvSpPr>
        <dsp:cNvPr id="0" name=""/>
        <dsp:cNvSpPr/>
      </dsp:nvSpPr>
      <dsp:spPr>
        <a:xfrm>
          <a:off x="898423" y="3054139"/>
          <a:ext cx="9599317" cy="61104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5015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accent2">
                  <a:lumMod val="50000"/>
                </a:schemeClr>
              </a:solidFill>
              <a:latin typeface="Cambria" pitchFamily="18" charset="0"/>
            </a:rPr>
            <a:t>Nucleic acids and polynucleotides</a:t>
          </a:r>
          <a:endParaRPr lang="en-US" sz="2000" b="1" kern="1200" dirty="0">
            <a:solidFill>
              <a:schemeClr val="accent2">
                <a:lumMod val="50000"/>
              </a:schemeClr>
            </a:solidFill>
            <a:latin typeface="Cambria" pitchFamily="18" charset="0"/>
          </a:endParaRPr>
        </a:p>
      </dsp:txBody>
      <dsp:txXfrm>
        <a:off x="898423" y="3054139"/>
        <a:ext cx="9599317" cy="611042"/>
      </dsp:txXfrm>
    </dsp:sp>
    <dsp:sp modelId="{21C71FF5-0863-4636-9542-6E6D4D8EB8E5}">
      <dsp:nvSpPr>
        <dsp:cNvPr id="0" name=""/>
        <dsp:cNvSpPr/>
      </dsp:nvSpPr>
      <dsp:spPr>
        <a:xfrm>
          <a:off x="516521" y="2977759"/>
          <a:ext cx="763803" cy="7638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BEF6FC-0E0B-4A55-8B25-E6C05952DEEF}">
      <dsp:nvSpPr>
        <dsp:cNvPr id="0" name=""/>
        <dsp:cNvSpPr/>
      </dsp:nvSpPr>
      <dsp:spPr>
        <a:xfrm>
          <a:off x="460568" y="3970411"/>
          <a:ext cx="10037173" cy="61104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5015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accent2">
                  <a:lumMod val="50000"/>
                </a:schemeClr>
              </a:solidFill>
              <a:latin typeface="Cambria" pitchFamily="18" charset="0"/>
            </a:rPr>
            <a:t>Final hints</a:t>
          </a:r>
          <a:endParaRPr lang="en-US" sz="2000" b="1" kern="1200" dirty="0">
            <a:solidFill>
              <a:schemeClr val="accent2">
                <a:lumMod val="50000"/>
              </a:schemeClr>
            </a:solidFill>
            <a:latin typeface="Cambria" pitchFamily="18" charset="0"/>
          </a:endParaRPr>
        </a:p>
      </dsp:txBody>
      <dsp:txXfrm>
        <a:off x="460568" y="3970411"/>
        <a:ext cx="10037173" cy="611042"/>
      </dsp:txXfrm>
    </dsp:sp>
    <dsp:sp modelId="{A0F360D8-E697-42E2-A753-55FCE40B7363}">
      <dsp:nvSpPr>
        <dsp:cNvPr id="0" name=""/>
        <dsp:cNvSpPr/>
      </dsp:nvSpPr>
      <dsp:spPr>
        <a:xfrm>
          <a:off x="78666" y="3894030"/>
          <a:ext cx="763803" cy="7638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ACF98B1B-0A4C-4797-863D-EEF7B7851450}" type="datetimeFigureOut">
              <a:rPr lang="ar-EG" smtClean="0"/>
              <a:pPr/>
              <a:t>02/03/1447</a:t>
            </a:fld>
            <a:endParaRPr lang="ar-E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B37F4F0-8F69-4BDC-9D18-88F08BADBA7E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620606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4152F0-7DAB-49C8-94F9-F00E6D9B05AA}" type="slidenum">
              <a:rPr lang="ar-SA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117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4152F0-7DAB-49C8-94F9-F00E6D9B05AA}" type="slidenum">
              <a:rPr lang="ar-SA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1871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9981-72B4-46C1-B04F-B9AB4E206190}" type="datetimeFigureOut">
              <a:rPr lang="en-US" smtClean="0"/>
              <a:pPr/>
              <a:t>8/25/2025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7A852-0FBC-4504-8F72-BF7A744AA5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585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9981-72B4-46C1-B04F-B9AB4E206190}" type="datetimeFigureOut">
              <a:rPr lang="en-US" smtClean="0"/>
              <a:pPr/>
              <a:t>8/25/2025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7A852-0FBC-4504-8F72-BF7A744AA5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143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9981-72B4-46C1-B04F-B9AB4E206190}" type="datetimeFigureOut">
              <a:rPr lang="en-US" smtClean="0"/>
              <a:pPr/>
              <a:t>8/25/2025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7A852-0FBC-4504-8F72-BF7A744AA5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7804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88423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 anchor="t"/>
          <a:lstStyle>
            <a:lvl1pPr>
              <a:defRPr>
                <a:latin typeface="Calibri" charset="0"/>
              </a:defRPr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 anchor="t"/>
          <a:lstStyle>
            <a:lvl1pPr>
              <a:defRPr>
                <a:latin typeface="Calibri" charset="0"/>
              </a:defRPr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 anchor="t"/>
          <a:lstStyle>
            <a:lvl1pPr>
              <a:defRPr>
                <a:latin typeface="Calibri" charset="0"/>
              </a:defRPr>
            </a:lvl1pPr>
          </a:lstStyle>
          <a:p>
            <a:fld id="{4B58C6A9-E69B-4B9B-82D9-68EAE5695419}" type="slidenum">
              <a:rPr lang="en-US" altLang="en-US"/>
              <a:pPr/>
              <a:t>‹#›</a:t>
            </a:fld>
            <a:r>
              <a:rPr lang="en-US" altLang="en-US"/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1416606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9981-72B4-46C1-B04F-B9AB4E206190}" type="datetimeFigureOut">
              <a:rPr lang="en-US" smtClean="0"/>
              <a:pPr/>
              <a:t>8/25/2025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7A852-0FBC-4504-8F72-BF7A744AA5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619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9981-72B4-46C1-B04F-B9AB4E206190}" type="datetimeFigureOut">
              <a:rPr lang="en-US" smtClean="0"/>
              <a:pPr/>
              <a:t>8/25/2025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7A852-0FBC-4504-8F72-BF7A744AA5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00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9981-72B4-46C1-B04F-B9AB4E206190}" type="datetimeFigureOut">
              <a:rPr lang="en-US" smtClean="0"/>
              <a:pPr/>
              <a:t>8/25/2025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7A852-0FBC-4504-8F72-BF7A744AA5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026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9981-72B4-46C1-B04F-B9AB4E206190}" type="datetimeFigureOut">
              <a:rPr lang="en-US" smtClean="0"/>
              <a:pPr/>
              <a:t>8/25/2025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7A852-0FBC-4504-8F72-BF7A744AA5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128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9981-72B4-46C1-B04F-B9AB4E206190}" type="datetimeFigureOut">
              <a:rPr lang="en-US" smtClean="0"/>
              <a:pPr/>
              <a:t>8/25/2025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7A852-0FBC-4504-8F72-BF7A744AA5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188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9981-72B4-46C1-B04F-B9AB4E206190}" type="datetimeFigureOut">
              <a:rPr lang="en-US" smtClean="0"/>
              <a:pPr/>
              <a:t>8/25/2025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7A852-0FBC-4504-8F72-BF7A744AA5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43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9981-72B4-46C1-B04F-B9AB4E206190}" type="datetimeFigureOut">
              <a:rPr lang="en-US" smtClean="0"/>
              <a:pPr/>
              <a:t>8/25/2025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7A852-0FBC-4504-8F72-BF7A744AA5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124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9981-72B4-46C1-B04F-B9AB4E206190}" type="datetimeFigureOut">
              <a:rPr lang="en-US" smtClean="0"/>
              <a:pPr/>
              <a:t>8/25/2025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7A852-0FBC-4504-8F72-BF7A744AA5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867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29981-72B4-46C1-B04F-B9AB4E206190}" type="datetimeFigureOut">
              <a:rPr lang="en-US" smtClean="0"/>
              <a:pPr/>
              <a:t>8/25/2025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A7A852-0FBC-4504-8F72-BF7A744AA5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72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7" r:id="rId12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10" Type="http://schemas.openxmlformats.org/officeDocument/2006/relationships/notesSlide" Target="../notesSlides/notesSlide2.xml"/><Relationship Id="rId4" Type="http://schemas.openxmlformats.org/officeDocument/2006/relationships/tags" Target="../tags/tag12.xml"/><Relationship Id="rId9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image" Target="../media/image4.jpe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7.xml"/><Relationship Id="rId4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Dr Rwaida\Desktop\Picture1 co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61" y="151420"/>
            <a:ext cx="3026840" cy="115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635325" y="176941"/>
            <a:ext cx="5229060" cy="110799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anose="02040503050406030204" pitchFamily="18" charset="0"/>
              </a:rPr>
              <a:t>LECTURE (4)</a:t>
            </a:r>
            <a:endParaRPr lang="ar-EG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53085" y="5834741"/>
            <a:ext cx="4840749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DNA: Genetic Material</a:t>
            </a:r>
            <a:endParaRPr lang="ar-EG" sz="3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3" descr="C:\Users\user\Desktop\imag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10"/>
          <a:stretch/>
        </p:blipFill>
        <p:spPr bwMode="auto">
          <a:xfrm>
            <a:off x="1" y="1454147"/>
            <a:ext cx="12192000" cy="4032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370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6400" y="556383"/>
            <a:ext cx="7336972" cy="321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800" dirty="0">
                <a:solidFill>
                  <a:srgbClr val="000000"/>
                </a:solidFill>
                <a:latin typeface="Bahnschrift Condensed" panose="020B0502040204020203" pitchFamily="34" charset="0"/>
              </a:rPr>
              <a:t>The sequence of nitrogen bases along a DNA or mRNA polymer is </a:t>
            </a:r>
            <a:r>
              <a:rPr lang="en-US" altLang="en-US" sz="2800" dirty="0">
                <a:solidFill>
                  <a:srgbClr val="00B050"/>
                </a:solidFill>
                <a:latin typeface="Bahnschrift Condensed" panose="020B0502040204020203" pitchFamily="34" charset="0"/>
              </a:rPr>
              <a:t>unique for each gene</a:t>
            </a:r>
            <a:r>
              <a:rPr lang="en-US" altLang="en-US" sz="28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.</a:t>
            </a:r>
          </a:p>
          <a:p>
            <a:pPr>
              <a:buClr>
                <a:srgbClr val="339933"/>
              </a:buClr>
              <a:tabLst>
                <a:tab pos="2743200" algn="l"/>
              </a:tabLst>
              <a:defRPr/>
            </a:pPr>
            <a:endParaRPr lang="en-US" altLang="en-US" sz="1100" dirty="0">
              <a:solidFill>
                <a:srgbClr val="000000"/>
              </a:solidFill>
              <a:latin typeface="Bahnschrift Condensed" panose="020B0502040204020203" pitchFamily="34" charset="0"/>
            </a:endParaRPr>
          </a:p>
          <a:p>
            <a:pPr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8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Genes </a:t>
            </a:r>
            <a:r>
              <a:rPr lang="en-US" altLang="en-US" sz="2800" dirty="0">
                <a:solidFill>
                  <a:srgbClr val="000000"/>
                </a:solidFill>
                <a:latin typeface="Bahnschrift Condensed" panose="020B0502040204020203" pitchFamily="34" charset="0"/>
              </a:rPr>
              <a:t>are normally hundreds to thousands of </a:t>
            </a:r>
            <a:r>
              <a:rPr lang="en-US" altLang="en-US" sz="2800" dirty="0">
                <a:solidFill>
                  <a:srgbClr val="00B050"/>
                </a:solidFill>
                <a:latin typeface="Bahnschrift Condensed" panose="020B0502040204020203" pitchFamily="34" charset="0"/>
              </a:rPr>
              <a:t>nucleotides</a:t>
            </a:r>
            <a:r>
              <a:rPr lang="en-US" altLang="en-US" sz="2800" dirty="0">
                <a:solidFill>
                  <a:srgbClr val="000000"/>
                </a:solidFill>
                <a:latin typeface="Bahnschrift Condensed" panose="020B0502040204020203" pitchFamily="34" charset="0"/>
              </a:rPr>
              <a:t> long</a:t>
            </a:r>
            <a:r>
              <a:rPr lang="en-US" altLang="en-US" sz="28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.</a:t>
            </a:r>
          </a:p>
          <a:p>
            <a:pPr>
              <a:buClr>
                <a:srgbClr val="339933"/>
              </a:buClr>
              <a:tabLst>
                <a:tab pos="2743200" algn="l"/>
              </a:tabLst>
              <a:defRPr/>
            </a:pPr>
            <a:endParaRPr lang="en-US" altLang="en-US" sz="1600" dirty="0">
              <a:solidFill>
                <a:srgbClr val="000000"/>
              </a:solidFill>
              <a:latin typeface="Bahnschrift Condensed" panose="020B0502040204020203" pitchFamily="34" charset="0"/>
            </a:endParaRPr>
          </a:p>
          <a:p>
            <a:pPr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8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The </a:t>
            </a:r>
            <a:r>
              <a:rPr lang="en-US" altLang="en-US" sz="2800" dirty="0">
                <a:solidFill>
                  <a:srgbClr val="000000"/>
                </a:solidFill>
                <a:latin typeface="Bahnschrift Condensed" panose="020B0502040204020203" pitchFamily="34" charset="0"/>
              </a:rPr>
              <a:t>linear order of bases in a gene specifies the </a:t>
            </a:r>
            <a:r>
              <a:rPr lang="en-US" altLang="en-US" sz="2800" dirty="0">
                <a:solidFill>
                  <a:srgbClr val="00B050"/>
                </a:solidFill>
                <a:latin typeface="Bahnschrift Condensed" panose="020B0502040204020203" pitchFamily="34" charset="0"/>
              </a:rPr>
              <a:t>order of amino acids </a:t>
            </a:r>
            <a:r>
              <a:rPr lang="en-US" altLang="en-US" sz="2800" dirty="0">
                <a:solidFill>
                  <a:srgbClr val="000000"/>
                </a:solidFill>
                <a:latin typeface="Bahnschrift Condensed" panose="020B0502040204020203" pitchFamily="34" charset="0"/>
              </a:rPr>
              <a:t>(</a:t>
            </a:r>
            <a:r>
              <a:rPr lang="en-US" altLang="en-US" sz="2800" dirty="0">
                <a:solidFill>
                  <a:srgbClr val="0070C0"/>
                </a:solidFill>
                <a:latin typeface="Bahnschrift Condensed" panose="020B0502040204020203" pitchFamily="34" charset="0"/>
              </a:rPr>
              <a:t>the monomers of a protein</a:t>
            </a:r>
            <a:r>
              <a:rPr lang="en-US" altLang="en-US" sz="2800" dirty="0">
                <a:solidFill>
                  <a:srgbClr val="000000"/>
                </a:solidFill>
                <a:latin typeface="Bahnschrift Condensed" panose="020B0502040204020203" pitchFamily="34" charset="0"/>
              </a:rPr>
              <a:t>).</a:t>
            </a:r>
          </a:p>
        </p:txBody>
      </p:sp>
      <p:sp>
        <p:nvSpPr>
          <p:cNvPr id="5" name="Rectangle 4"/>
          <p:cNvSpPr/>
          <p:nvPr/>
        </p:nvSpPr>
        <p:spPr>
          <a:xfrm>
            <a:off x="406399" y="3917925"/>
            <a:ext cx="4394152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3200" b="1" dirty="0">
                <a:ln w="11430"/>
                <a:solidFill>
                  <a:srgbClr val="C00000"/>
                </a:solidFill>
                <a:latin typeface="Bahnschrift Condensed" panose="020B0502040204020203" pitchFamily="34" charset="0"/>
              </a:rPr>
              <a:t>The flow of genetic information </a:t>
            </a:r>
            <a:endParaRPr lang="en-US" sz="3200" b="1" dirty="0">
              <a:ln w="11430"/>
              <a:solidFill>
                <a:srgbClr val="C00000"/>
              </a:solidFill>
              <a:latin typeface="Bahnschrift Condensed" panose="020B0502040204020203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79399" y="4658847"/>
            <a:ext cx="11560628" cy="1988237"/>
            <a:chOff x="279399" y="4208913"/>
            <a:chExt cx="11560628" cy="1988237"/>
          </a:xfrm>
        </p:grpSpPr>
        <p:sp>
          <p:nvSpPr>
            <p:cNvPr id="7" name="Rectangle 2"/>
            <p:cNvSpPr txBox="1">
              <a:spLocks noChangeArrowheads="1"/>
            </p:cNvSpPr>
            <p:nvPr/>
          </p:nvSpPr>
          <p:spPr>
            <a:xfrm>
              <a:off x="279399" y="4208913"/>
              <a:ext cx="11560628" cy="1988237"/>
            </a:xfrm>
            <a:prstGeom prst="rect">
              <a:avLst/>
            </a:prstGeom>
          </p:spPr>
          <p:txBody>
            <a:bodyPr vert="horz" wrap="square" lIns="91440" tIns="45720" rIns="91440" bIns="45720" rtlCol="1">
              <a:spAutoFit/>
            </a:bodyPr>
            <a:lstStyle>
              <a:lvl1pPr marL="342900" indent="-3429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buClr>
                  <a:srgbClr val="339933"/>
                </a:buClr>
                <a:tabLst>
                  <a:tab pos="2743200" algn="l"/>
                </a:tabLst>
              </a:pPr>
              <a:r>
                <a:rPr lang="en-US" altLang="en-US" sz="2800" dirty="0" smtClean="0">
                  <a:solidFill>
                    <a:srgbClr val="000000"/>
                  </a:solidFill>
                  <a:latin typeface="Bahnschrift Condensed" panose="020B0502040204020203" pitchFamily="34" charset="0"/>
                </a:rPr>
                <a:t>The flow of genetic information is from DNA              mRNA             protein.</a:t>
              </a:r>
            </a:p>
            <a:p>
              <a:pPr lvl="1" algn="l" rtl="0">
                <a:buClr>
                  <a:srgbClr val="339933"/>
                </a:buClr>
                <a:tabLst>
                  <a:tab pos="2743200" algn="l"/>
                </a:tabLst>
              </a:pPr>
              <a:r>
                <a:rPr lang="en-US" altLang="en-US" dirty="0" smtClean="0">
                  <a:solidFill>
                    <a:srgbClr val="000000"/>
                  </a:solidFill>
                  <a:latin typeface="Bahnschrift Condensed" panose="020B0502040204020203" pitchFamily="34" charset="0"/>
                </a:rPr>
                <a:t>Protein synthesis occurs in ribosomes.</a:t>
              </a:r>
            </a:p>
            <a:p>
              <a:pPr lvl="1" algn="l" rtl="0">
                <a:buClr>
                  <a:srgbClr val="339933"/>
                </a:buClr>
                <a:tabLst>
                  <a:tab pos="2743200" algn="l"/>
                </a:tabLst>
              </a:pPr>
              <a:r>
                <a:rPr lang="en-US" altLang="en-US" dirty="0" smtClean="0">
                  <a:solidFill>
                    <a:srgbClr val="000000"/>
                  </a:solidFill>
                  <a:latin typeface="Bahnschrift Condensed" panose="020B0502040204020203" pitchFamily="34" charset="0"/>
                </a:rPr>
                <a:t>In eukaryotes, DNA is located in the nucleus, but most ribosomes are in the cytoplasm with </a:t>
              </a:r>
              <a:r>
                <a:rPr lang="en-US" altLang="en-US" dirty="0" smtClean="0">
                  <a:solidFill>
                    <a:srgbClr val="FF00FF"/>
                  </a:solidFill>
                  <a:latin typeface="Bahnschrift Condensed" panose="020B0502040204020203" pitchFamily="34" charset="0"/>
                </a:rPr>
                <a:t/>
              </a:r>
              <a:br>
                <a:rPr lang="en-US" altLang="en-US" dirty="0" smtClean="0">
                  <a:solidFill>
                    <a:srgbClr val="FF00FF"/>
                  </a:solidFill>
                  <a:latin typeface="Bahnschrift Condensed" panose="020B0502040204020203" pitchFamily="34" charset="0"/>
                </a:rPr>
              </a:br>
              <a:r>
                <a:rPr lang="en-US" altLang="en-US" dirty="0" smtClean="0">
                  <a:solidFill>
                    <a:srgbClr val="000000"/>
                  </a:solidFill>
                  <a:latin typeface="Bahnschrift Condensed" panose="020B0502040204020203" pitchFamily="34" charset="0"/>
                </a:rPr>
                <a:t>mRNA as an intermediary.</a:t>
              </a:r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5793013" y="4492172"/>
              <a:ext cx="533400" cy="0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 type="triangle" w="med" len="med"/>
            </a:ln>
            <a:effectLst>
              <a:outerShdw dist="99190" dir="7788334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7209971" y="4484915"/>
              <a:ext cx="533400" cy="0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 type="triangle" w="med" len="med"/>
            </a:ln>
            <a:effectLst>
              <a:outerShdw dist="99190" dir="7788334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66"/>
          <a:stretch>
            <a:fillRect/>
          </a:stretch>
        </p:blipFill>
        <p:spPr bwMode="auto">
          <a:xfrm>
            <a:off x="8026400" y="229730"/>
            <a:ext cx="3978956" cy="4429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0122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508000" y="917810"/>
            <a:ext cx="4978400" cy="584775"/>
          </a:xfrm>
          <a:prstGeom prst="rect">
            <a:avLst/>
          </a:prstGeom>
          <a:solidFill>
            <a:srgbClr val="FFFF00"/>
          </a:solidFill>
          <a:ln w="9525">
            <a:solidFill>
              <a:srgbClr val="FF3300"/>
            </a:solidFill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GB" sz="32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hnschrift Condensed" panose="020B0502040204020203" pitchFamily="34" charset="0"/>
              </a:rPr>
              <a:t>Repeated Sugar - Phosphate</a:t>
            </a: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508000" y="1912034"/>
            <a:ext cx="4064000" cy="584775"/>
          </a:xfrm>
          <a:prstGeom prst="rect">
            <a:avLst/>
          </a:prstGeom>
          <a:solidFill>
            <a:srgbClr val="FFFF00"/>
          </a:solidFill>
          <a:ln w="9525">
            <a:solidFill>
              <a:srgbClr val="FF3300"/>
            </a:solidFill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GB" sz="32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hnschrift Condensed" panose="020B0502040204020203" pitchFamily="34" charset="0"/>
              </a:rPr>
              <a:t>Sugar–Phosphate-Base</a:t>
            </a:r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508000" y="2888114"/>
            <a:ext cx="3149600" cy="584775"/>
          </a:xfrm>
          <a:prstGeom prst="rect">
            <a:avLst/>
          </a:prstGeom>
          <a:solidFill>
            <a:srgbClr val="FFFF00"/>
          </a:solidFill>
          <a:ln w="9525">
            <a:solidFill>
              <a:srgbClr val="FF3300"/>
            </a:solidFill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GB" sz="32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hnschrift Condensed" panose="020B0502040204020203" pitchFamily="34" charset="0"/>
              </a:rPr>
              <a:t>Polynucleotide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5689600" y="1073834"/>
            <a:ext cx="5994400" cy="588962"/>
            <a:chOff x="2592" y="624"/>
            <a:chExt cx="2832" cy="371"/>
          </a:xfrm>
        </p:grpSpPr>
        <p:sp>
          <p:nvSpPr>
            <p:cNvPr id="34821" name="Text Box 5"/>
            <p:cNvSpPr txBox="1">
              <a:spLocks noChangeArrowheads="1"/>
            </p:cNvSpPr>
            <p:nvPr/>
          </p:nvSpPr>
          <p:spPr bwMode="auto">
            <a:xfrm>
              <a:off x="3408" y="624"/>
              <a:ext cx="2016" cy="371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3200" b="1">
                  <a:ln w="11430"/>
                  <a:solidFill>
                    <a:srgbClr val="66FF33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Bahnschrift Condensed" panose="020B0502040204020203" pitchFamily="34" charset="0"/>
                </a:rPr>
                <a:t>DNA backbone</a:t>
              </a:r>
            </a:p>
          </p:txBody>
        </p:sp>
        <p:sp>
          <p:nvSpPr>
            <p:cNvPr id="17462" name="AutoShape 10"/>
            <p:cNvSpPr>
              <a:spLocks noChangeArrowheads="1"/>
            </p:cNvSpPr>
            <p:nvPr/>
          </p:nvSpPr>
          <p:spPr bwMode="auto">
            <a:xfrm>
              <a:off x="2592" y="707"/>
              <a:ext cx="720" cy="240"/>
            </a:xfrm>
            <a:prstGeom prst="rightArrow">
              <a:avLst>
                <a:gd name="adj1" fmla="val 50000"/>
                <a:gd name="adj2" fmla="val 75000"/>
              </a:avLst>
            </a:prstGeom>
            <a:solidFill>
              <a:srgbClr val="66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3200" b="1">
                <a:ln w="11430"/>
                <a:solidFill>
                  <a:srgbClr val="66FF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hnschrift Condensed" panose="020B0502040204020203" pitchFamily="34" charset="0"/>
              </a:endParaRPr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4775200" y="1835834"/>
            <a:ext cx="6908800" cy="588962"/>
            <a:chOff x="2160" y="1200"/>
            <a:chExt cx="3264" cy="371"/>
          </a:xfrm>
        </p:grpSpPr>
        <p:sp>
          <p:nvSpPr>
            <p:cNvPr id="34823" name="Text Box 7"/>
            <p:cNvSpPr txBox="1">
              <a:spLocks noChangeArrowheads="1"/>
            </p:cNvSpPr>
            <p:nvPr/>
          </p:nvSpPr>
          <p:spPr bwMode="auto">
            <a:xfrm>
              <a:off x="3408" y="1200"/>
              <a:ext cx="2016" cy="371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3200" b="1">
                  <a:ln w="11430"/>
                  <a:solidFill>
                    <a:srgbClr val="66FF33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Bahnschrift Condensed" panose="020B0502040204020203" pitchFamily="34" charset="0"/>
                </a:rPr>
                <a:t>One nucleotide</a:t>
              </a:r>
            </a:p>
          </p:txBody>
        </p:sp>
        <p:sp>
          <p:nvSpPr>
            <p:cNvPr id="17460" name="AutoShape 11"/>
            <p:cNvSpPr>
              <a:spLocks noChangeArrowheads="1"/>
            </p:cNvSpPr>
            <p:nvPr/>
          </p:nvSpPr>
          <p:spPr bwMode="auto">
            <a:xfrm>
              <a:off x="2160" y="1235"/>
              <a:ext cx="1152" cy="240"/>
            </a:xfrm>
            <a:prstGeom prst="rightArrow">
              <a:avLst>
                <a:gd name="adj1" fmla="val 50000"/>
                <a:gd name="adj2" fmla="val 120000"/>
              </a:avLst>
            </a:prstGeom>
            <a:solidFill>
              <a:srgbClr val="66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3200" b="1">
                <a:ln w="11430"/>
                <a:solidFill>
                  <a:srgbClr val="66FF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hnschrift Condensed" panose="020B0502040204020203" pitchFamily="34" charset="0"/>
              </a:endParaRPr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4064000" y="2597834"/>
            <a:ext cx="7620000" cy="588962"/>
            <a:chOff x="1824" y="1824"/>
            <a:chExt cx="3600" cy="371"/>
          </a:xfrm>
        </p:grpSpPr>
        <p:sp>
          <p:nvSpPr>
            <p:cNvPr id="34825" name="Text Box 9"/>
            <p:cNvSpPr txBox="1">
              <a:spLocks noChangeArrowheads="1"/>
            </p:cNvSpPr>
            <p:nvPr/>
          </p:nvSpPr>
          <p:spPr bwMode="auto">
            <a:xfrm>
              <a:off x="3408" y="1824"/>
              <a:ext cx="2016" cy="371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3200" b="1">
                  <a:ln w="11430"/>
                  <a:solidFill>
                    <a:srgbClr val="66FF33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Bahnschrift Condensed" panose="020B0502040204020203" pitchFamily="34" charset="0"/>
                </a:rPr>
                <a:t>DNA Molecule</a:t>
              </a:r>
            </a:p>
          </p:txBody>
        </p:sp>
        <p:sp>
          <p:nvSpPr>
            <p:cNvPr id="17458" name="AutoShape 12"/>
            <p:cNvSpPr>
              <a:spLocks noChangeArrowheads="1"/>
            </p:cNvSpPr>
            <p:nvPr/>
          </p:nvSpPr>
          <p:spPr bwMode="auto">
            <a:xfrm>
              <a:off x="1824" y="1859"/>
              <a:ext cx="1488" cy="240"/>
            </a:xfrm>
            <a:prstGeom prst="rightArrow">
              <a:avLst>
                <a:gd name="adj1" fmla="val 50000"/>
                <a:gd name="adj2" fmla="val 155000"/>
              </a:avLst>
            </a:prstGeom>
            <a:solidFill>
              <a:srgbClr val="66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3200" b="1">
                <a:ln w="11430"/>
                <a:solidFill>
                  <a:srgbClr val="66FF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hnschrift Condensed" panose="020B0502040204020203" pitchFamily="34" charset="0"/>
              </a:endParaRPr>
            </a:p>
          </p:txBody>
        </p:sp>
      </p:grpSp>
      <p:sp>
        <p:nvSpPr>
          <p:cNvPr id="34829" name="Text Box 13"/>
          <p:cNvSpPr txBox="1">
            <a:spLocks noChangeArrowheads="1"/>
          </p:cNvSpPr>
          <p:nvPr/>
        </p:nvSpPr>
        <p:spPr bwMode="auto">
          <a:xfrm>
            <a:off x="3048000" y="3436034"/>
            <a:ext cx="5892800" cy="588962"/>
          </a:xfrm>
          <a:prstGeom prst="rect">
            <a:avLst/>
          </a:prstGeom>
          <a:solidFill>
            <a:srgbClr val="0000FF"/>
          </a:solidFill>
          <a:ln w="9525">
            <a:solidFill>
              <a:srgbClr val="FF3300"/>
            </a:solidFill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GB" sz="32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hnschrift Condensed" panose="020B0502040204020203" pitchFamily="34" charset="0"/>
              </a:rPr>
              <a:t>DNA Double stranded</a:t>
            </a:r>
          </a:p>
        </p:txBody>
      </p:sp>
      <p:sp>
        <p:nvSpPr>
          <p:cNvPr id="34830" name="Text Box 14"/>
          <p:cNvSpPr txBox="1">
            <a:spLocks noChangeArrowheads="1"/>
          </p:cNvSpPr>
          <p:nvPr/>
        </p:nvSpPr>
        <p:spPr bwMode="auto">
          <a:xfrm>
            <a:off x="3048000" y="4274234"/>
            <a:ext cx="5892800" cy="588962"/>
          </a:xfrm>
          <a:prstGeom prst="rect">
            <a:avLst/>
          </a:prstGeom>
          <a:solidFill>
            <a:srgbClr val="0000FF"/>
          </a:solidFill>
          <a:ln w="9525">
            <a:solidFill>
              <a:srgbClr val="FF3300"/>
            </a:solidFill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GB" sz="3200" b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hnschrift Condensed" panose="020B0502040204020203" pitchFamily="34" charset="0"/>
              </a:rPr>
              <a:t>RNA single stranded</a:t>
            </a:r>
          </a:p>
        </p:txBody>
      </p:sp>
      <p:grpSp>
        <p:nvGrpSpPr>
          <p:cNvPr id="5" name="Group 39"/>
          <p:cNvGrpSpPr>
            <a:grpSpLocks/>
          </p:cNvGrpSpPr>
          <p:nvPr/>
        </p:nvGrpSpPr>
        <p:grpSpPr bwMode="auto">
          <a:xfrm>
            <a:off x="3251200" y="5645834"/>
            <a:ext cx="609600" cy="965200"/>
            <a:chOff x="1536" y="3600"/>
            <a:chExt cx="288" cy="608"/>
          </a:xfrm>
        </p:grpSpPr>
        <p:sp>
          <p:nvSpPr>
            <p:cNvPr id="34841" name="Text Box 25"/>
            <p:cNvSpPr txBox="1">
              <a:spLocks noChangeArrowheads="1"/>
            </p:cNvSpPr>
            <p:nvPr/>
          </p:nvSpPr>
          <p:spPr bwMode="auto">
            <a:xfrm>
              <a:off x="1536" y="3840"/>
              <a:ext cx="288" cy="368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ahnschrift Condensed" panose="020B0502040204020203" pitchFamily="34" charset="0"/>
                </a:rPr>
                <a:t>T</a:t>
              </a:r>
              <a:endParaRPr lang="en-GB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hnschrift Condensed" panose="020B0502040204020203" pitchFamily="34" charset="0"/>
              </a:endParaRPr>
            </a:p>
          </p:txBody>
        </p:sp>
        <p:sp>
          <p:nvSpPr>
            <p:cNvPr id="17456" name="Line 32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 flipV="1">
              <a:off x="1680" y="3600"/>
              <a:ext cx="0" cy="24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200">
                <a:latin typeface="Bahnschrift Condensed" panose="020B0502040204020203" pitchFamily="34" charset="0"/>
              </a:endParaRPr>
            </a:p>
          </p:txBody>
        </p:sp>
      </p:grpSp>
      <p:grpSp>
        <p:nvGrpSpPr>
          <p:cNvPr id="6" name="Group 40"/>
          <p:cNvGrpSpPr>
            <a:grpSpLocks/>
          </p:cNvGrpSpPr>
          <p:nvPr/>
        </p:nvGrpSpPr>
        <p:grpSpPr bwMode="auto">
          <a:xfrm>
            <a:off x="4064000" y="5645834"/>
            <a:ext cx="609600" cy="965200"/>
            <a:chOff x="1920" y="3600"/>
            <a:chExt cx="288" cy="608"/>
          </a:xfrm>
        </p:grpSpPr>
        <p:sp>
          <p:nvSpPr>
            <p:cNvPr id="34842" name="Text Box 26"/>
            <p:cNvSpPr txBox="1">
              <a:spLocks noChangeArrowheads="1"/>
            </p:cNvSpPr>
            <p:nvPr/>
          </p:nvSpPr>
          <p:spPr bwMode="auto">
            <a:xfrm>
              <a:off x="1920" y="3840"/>
              <a:ext cx="288" cy="368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ahnschrift Condensed" panose="020B0502040204020203" pitchFamily="34" charset="0"/>
                </a:rPr>
                <a:t>C</a:t>
              </a:r>
              <a:endParaRPr lang="en-GB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hnschrift Condensed" panose="020B0502040204020203" pitchFamily="34" charset="0"/>
              </a:endParaRPr>
            </a:p>
          </p:txBody>
        </p:sp>
        <p:sp>
          <p:nvSpPr>
            <p:cNvPr id="17454" name="Line 33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 flipV="1">
              <a:off x="2064" y="3600"/>
              <a:ext cx="0" cy="24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200">
                <a:latin typeface="Bahnschrift Condensed" panose="020B0502040204020203" pitchFamily="34" charset="0"/>
              </a:endParaRPr>
            </a:p>
          </p:txBody>
        </p:sp>
      </p:grpSp>
      <p:grpSp>
        <p:nvGrpSpPr>
          <p:cNvPr id="7" name="Group 41"/>
          <p:cNvGrpSpPr>
            <a:grpSpLocks/>
          </p:cNvGrpSpPr>
          <p:nvPr/>
        </p:nvGrpSpPr>
        <p:grpSpPr bwMode="auto">
          <a:xfrm>
            <a:off x="4876800" y="5645834"/>
            <a:ext cx="609600" cy="965200"/>
            <a:chOff x="2304" y="3600"/>
            <a:chExt cx="288" cy="608"/>
          </a:xfrm>
        </p:grpSpPr>
        <p:sp>
          <p:nvSpPr>
            <p:cNvPr id="34844" name="Text Box 28"/>
            <p:cNvSpPr txBox="1">
              <a:spLocks noChangeArrowheads="1"/>
            </p:cNvSpPr>
            <p:nvPr/>
          </p:nvSpPr>
          <p:spPr bwMode="auto">
            <a:xfrm>
              <a:off x="2304" y="3840"/>
              <a:ext cx="288" cy="368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ahnschrift Condensed" panose="020B0502040204020203" pitchFamily="34" charset="0"/>
                </a:rPr>
                <a:t>G</a:t>
              </a:r>
              <a:endParaRPr lang="en-GB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hnschrift Condensed" panose="020B0502040204020203" pitchFamily="34" charset="0"/>
              </a:endParaRPr>
            </a:p>
          </p:txBody>
        </p:sp>
        <p:sp>
          <p:nvSpPr>
            <p:cNvPr id="17452" name="Line 34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 flipV="1">
              <a:off x="2448" y="3600"/>
              <a:ext cx="0" cy="24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200">
                <a:latin typeface="Bahnschrift Condensed" panose="020B0502040204020203" pitchFamily="34" charset="0"/>
              </a:endParaRPr>
            </a:p>
          </p:txBody>
        </p:sp>
      </p:grpSp>
      <p:grpSp>
        <p:nvGrpSpPr>
          <p:cNvPr id="8" name="Group 42"/>
          <p:cNvGrpSpPr>
            <a:grpSpLocks/>
          </p:cNvGrpSpPr>
          <p:nvPr/>
        </p:nvGrpSpPr>
        <p:grpSpPr bwMode="auto">
          <a:xfrm>
            <a:off x="5689600" y="5645834"/>
            <a:ext cx="609600" cy="965200"/>
            <a:chOff x="2688" y="3600"/>
            <a:chExt cx="288" cy="608"/>
          </a:xfrm>
        </p:grpSpPr>
        <p:sp>
          <p:nvSpPr>
            <p:cNvPr id="34845" name="Text Box 29"/>
            <p:cNvSpPr txBox="1">
              <a:spLocks noChangeArrowheads="1"/>
            </p:cNvSpPr>
            <p:nvPr/>
          </p:nvSpPr>
          <p:spPr bwMode="auto">
            <a:xfrm>
              <a:off x="2688" y="3840"/>
              <a:ext cx="288" cy="368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ahnschrift Condensed" panose="020B0502040204020203" pitchFamily="34" charset="0"/>
                </a:rPr>
                <a:t>A</a:t>
              </a:r>
              <a:endParaRPr lang="en-GB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hnschrift Condensed" panose="020B0502040204020203" pitchFamily="34" charset="0"/>
              </a:endParaRPr>
            </a:p>
          </p:txBody>
        </p:sp>
        <p:sp>
          <p:nvSpPr>
            <p:cNvPr id="17450" name="Line 35"/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auto">
            <a:xfrm flipV="1">
              <a:off x="2832" y="3600"/>
              <a:ext cx="0" cy="24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200">
                <a:latin typeface="Bahnschrift Condensed" panose="020B0502040204020203" pitchFamily="34" charset="0"/>
              </a:endParaRPr>
            </a:p>
          </p:txBody>
        </p:sp>
      </p:grpSp>
      <p:grpSp>
        <p:nvGrpSpPr>
          <p:cNvPr id="9" name="Group 43"/>
          <p:cNvGrpSpPr>
            <a:grpSpLocks/>
          </p:cNvGrpSpPr>
          <p:nvPr/>
        </p:nvGrpSpPr>
        <p:grpSpPr bwMode="auto">
          <a:xfrm>
            <a:off x="6502400" y="5645834"/>
            <a:ext cx="609600" cy="965200"/>
            <a:chOff x="3072" y="3600"/>
            <a:chExt cx="288" cy="608"/>
          </a:xfrm>
        </p:grpSpPr>
        <p:sp>
          <p:nvSpPr>
            <p:cNvPr id="34846" name="Text Box 30"/>
            <p:cNvSpPr txBox="1">
              <a:spLocks noChangeArrowheads="1"/>
            </p:cNvSpPr>
            <p:nvPr/>
          </p:nvSpPr>
          <p:spPr bwMode="auto">
            <a:xfrm>
              <a:off x="3072" y="3840"/>
              <a:ext cx="288" cy="368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ahnschrift Condensed" panose="020B0502040204020203" pitchFamily="34" charset="0"/>
                </a:rPr>
                <a:t>T</a:t>
              </a:r>
              <a:endParaRPr lang="en-GB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hnschrift Condensed" panose="020B0502040204020203" pitchFamily="34" charset="0"/>
              </a:endParaRPr>
            </a:p>
          </p:txBody>
        </p:sp>
        <p:sp>
          <p:nvSpPr>
            <p:cNvPr id="17448" name="Line 36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 flipV="1">
              <a:off x="3216" y="3600"/>
              <a:ext cx="0" cy="24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200">
                <a:latin typeface="Bahnschrift Condensed" panose="020B0502040204020203" pitchFamily="34" charset="0"/>
              </a:endParaRPr>
            </a:p>
          </p:txBody>
        </p:sp>
      </p:grpSp>
      <p:grpSp>
        <p:nvGrpSpPr>
          <p:cNvPr id="10" name="Group 44"/>
          <p:cNvGrpSpPr>
            <a:grpSpLocks/>
          </p:cNvGrpSpPr>
          <p:nvPr/>
        </p:nvGrpSpPr>
        <p:grpSpPr bwMode="auto">
          <a:xfrm>
            <a:off x="7315200" y="5645834"/>
            <a:ext cx="609600" cy="965200"/>
            <a:chOff x="3456" y="3600"/>
            <a:chExt cx="288" cy="608"/>
          </a:xfrm>
        </p:grpSpPr>
        <p:sp>
          <p:nvSpPr>
            <p:cNvPr id="34843" name="Text Box 27"/>
            <p:cNvSpPr txBox="1">
              <a:spLocks noChangeArrowheads="1"/>
            </p:cNvSpPr>
            <p:nvPr/>
          </p:nvSpPr>
          <p:spPr bwMode="auto">
            <a:xfrm>
              <a:off x="3456" y="3840"/>
              <a:ext cx="288" cy="368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ahnschrift Condensed" panose="020B0502040204020203" pitchFamily="34" charset="0"/>
                </a:rPr>
                <a:t>A</a:t>
              </a:r>
              <a:endParaRPr lang="en-GB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hnschrift Condensed" panose="020B0502040204020203" pitchFamily="34" charset="0"/>
              </a:endParaRPr>
            </a:p>
          </p:txBody>
        </p:sp>
        <p:sp>
          <p:nvSpPr>
            <p:cNvPr id="17446" name="Line 37"/>
            <p:cNvSpPr>
              <a:spLocks noChangeShapeType="1"/>
            </p:cNvSpPr>
            <p:nvPr>
              <p:custDataLst>
                <p:tags r:id="rId3"/>
              </p:custDataLst>
            </p:nvPr>
          </p:nvSpPr>
          <p:spPr bwMode="auto">
            <a:xfrm flipV="1">
              <a:off x="3600" y="3600"/>
              <a:ext cx="0" cy="24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200">
                <a:latin typeface="Bahnschrift Condensed" panose="020B0502040204020203" pitchFamily="34" charset="0"/>
              </a:endParaRPr>
            </a:p>
          </p:txBody>
        </p:sp>
      </p:grpSp>
      <p:grpSp>
        <p:nvGrpSpPr>
          <p:cNvPr id="11" name="Group 45"/>
          <p:cNvGrpSpPr>
            <a:grpSpLocks/>
          </p:cNvGrpSpPr>
          <p:nvPr/>
        </p:nvGrpSpPr>
        <p:grpSpPr bwMode="auto">
          <a:xfrm>
            <a:off x="8128000" y="5645834"/>
            <a:ext cx="609600" cy="965200"/>
            <a:chOff x="3840" y="3600"/>
            <a:chExt cx="288" cy="608"/>
          </a:xfrm>
        </p:grpSpPr>
        <p:sp>
          <p:nvSpPr>
            <p:cNvPr id="34847" name="Text Box 31"/>
            <p:cNvSpPr txBox="1">
              <a:spLocks noChangeArrowheads="1"/>
            </p:cNvSpPr>
            <p:nvPr/>
          </p:nvSpPr>
          <p:spPr bwMode="auto">
            <a:xfrm>
              <a:off x="3840" y="3840"/>
              <a:ext cx="288" cy="368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ahnschrift Condensed" panose="020B0502040204020203" pitchFamily="34" charset="0"/>
                </a:rPr>
                <a:t>G</a:t>
              </a:r>
              <a:endParaRPr lang="en-GB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hnschrift Condensed" panose="020B0502040204020203" pitchFamily="34" charset="0"/>
              </a:endParaRPr>
            </a:p>
          </p:txBody>
        </p:sp>
        <p:sp>
          <p:nvSpPr>
            <p:cNvPr id="17444" name="Line 38"/>
            <p:cNvSpPr>
              <a:spLocks noChangeShapeType="1"/>
            </p:cNvSpPr>
            <p:nvPr>
              <p:custDataLst>
                <p:tags r:id="rId2"/>
              </p:custDataLst>
            </p:nvPr>
          </p:nvSpPr>
          <p:spPr bwMode="auto">
            <a:xfrm flipV="1">
              <a:off x="3984" y="3600"/>
              <a:ext cx="0" cy="24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200">
                <a:latin typeface="Bahnschrift Condensed" panose="020B0502040204020203" pitchFamily="34" charset="0"/>
              </a:endParaRPr>
            </a:p>
          </p:txBody>
        </p:sp>
      </p:grpSp>
      <p:grpSp>
        <p:nvGrpSpPr>
          <p:cNvPr id="12" name="Group 49"/>
          <p:cNvGrpSpPr>
            <a:grpSpLocks/>
          </p:cNvGrpSpPr>
          <p:nvPr/>
        </p:nvGrpSpPr>
        <p:grpSpPr bwMode="auto">
          <a:xfrm>
            <a:off x="3251200" y="5188634"/>
            <a:ext cx="6705600" cy="584200"/>
            <a:chOff x="1536" y="3312"/>
            <a:chExt cx="3168" cy="368"/>
          </a:xfrm>
        </p:grpSpPr>
        <p:sp>
          <p:nvSpPr>
            <p:cNvPr id="34834" name="Text Box 18"/>
            <p:cNvSpPr txBox="1">
              <a:spLocks noChangeArrowheads="1"/>
            </p:cNvSpPr>
            <p:nvPr/>
          </p:nvSpPr>
          <p:spPr bwMode="auto">
            <a:xfrm>
              <a:off x="1536" y="3312"/>
              <a:ext cx="288" cy="368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ahnschrift Condensed" panose="020B0502040204020203" pitchFamily="34" charset="0"/>
                </a:rPr>
                <a:t>A</a:t>
              </a:r>
              <a:endParaRPr lang="en-GB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hnschrift Condensed" panose="020B0502040204020203" pitchFamily="34" charset="0"/>
              </a:endParaRPr>
            </a:p>
          </p:txBody>
        </p:sp>
        <p:sp>
          <p:nvSpPr>
            <p:cNvPr id="34835" name="Text Box 19"/>
            <p:cNvSpPr txBox="1">
              <a:spLocks noChangeArrowheads="1"/>
            </p:cNvSpPr>
            <p:nvPr/>
          </p:nvSpPr>
          <p:spPr bwMode="auto">
            <a:xfrm>
              <a:off x="1920" y="3312"/>
              <a:ext cx="288" cy="368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ahnschrift Condensed" panose="020B0502040204020203" pitchFamily="34" charset="0"/>
                </a:rPr>
                <a:t>G</a:t>
              </a:r>
              <a:endParaRPr lang="en-GB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hnschrift Condensed" panose="020B0502040204020203" pitchFamily="34" charset="0"/>
              </a:endParaRPr>
            </a:p>
          </p:txBody>
        </p:sp>
        <p:sp>
          <p:nvSpPr>
            <p:cNvPr id="34836" name="Text Box 20"/>
            <p:cNvSpPr txBox="1">
              <a:spLocks noChangeArrowheads="1"/>
            </p:cNvSpPr>
            <p:nvPr/>
          </p:nvSpPr>
          <p:spPr bwMode="auto">
            <a:xfrm>
              <a:off x="3456" y="3312"/>
              <a:ext cx="288" cy="368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ahnschrift Condensed" panose="020B0502040204020203" pitchFamily="34" charset="0"/>
                </a:rPr>
                <a:t>T</a:t>
              </a:r>
              <a:endParaRPr lang="en-GB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hnschrift Condensed" panose="020B0502040204020203" pitchFamily="34" charset="0"/>
              </a:endParaRPr>
            </a:p>
          </p:txBody>
        </p:sp>
        <p:sp>
          <p:nvSpPr>
            <p:cNvPr id="34837" name="Text Box 21"/>
            <p:cNvSpPr txBox="1">
              <a:spLocks noChangeArrowheads="1"/>
            </p:cNvSpPr>
            <p:nvPr/>
          </p:nvSpPr>
          <p:spPr bwMode="auto">
            <a:xfrm>
              <a:off x="2304" y="3312"/>
              <a:ext cx="288" cy="368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ahnschrift Condensed" panose="020B0502040204020203" pitchFamily="34" charset="0"/>
                </a:rPr>
                <a:t>C</a:t>
              </a:r>
              <a:endParaRPr lang="en-GB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hnschrift Condensed" panose="020B0502040204020203" pitchFamily="34" charset="0"/>
              </a:endParaRPr>
            </a:p>
          </p:txBody>
        </p:sp>
        <p:sp>
          <p:nvSpPr>
            <p:cNvPr id="34838" name="Text Box 22"/>
            <p:cNvSpPr txBox="1">
              <a:spLocks noChangeArrowheads="1"/>
            </p:cNvSpPr>
            <p:nvPr/>
          </p:nvSpPr>
          <p:spPr bwMode="auto">
            <a:xfrm>
              <a:off x="2688" y="3312"/>
              <a:ext cx="288" cy="368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ahnschrift Condensed" panose="020B0502040204020203" pitchFamily="34" charset="0"/>
                </a:rPr>
                <a:t>T</a:t>
              </a:r>
              <a:endParaRPr lang="en-GB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hnschrift Condensed" panose="020B0502040204020203" pitchFamily="34" charset="0"/>
              </a:endParaRPr>
            </a:p>
          </p:txBody>
        </p:sp>
        <p:sp>
          <p:nvSpPr>
            <p:cNvPr id="34839" name="Text Box 23"/>
            <p:cNvSpPr txBox="1">
              <a:spLocks noChangeArrowheads="1"/>
            </p:cNvSpPr>
            <p:nvPr/>
          </p:nvSpPr>
          <p:spPr bwMode="auto">
            <a:xfrm>
              <a:off x="3072" y="3312"/>
              <a:ext cx="288" cy="368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ahnschrift Condensed" panose="020B0502040204020203" pitchFamily="34" charset="0"/>
                </a:rPr>
                <a:t>A</a:t>
              </a:r>
              <a:endParaRPr lang="en-GB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hnschrift Condensed" panose="020B0502040204020203" pitchFamily="34" charset="0"/>
              </a:endParaRPr>
            </a:p>
          </p:txBody>
        </p:sp>
        <p:sp>
          <p:nvSpPr>
            <p:cNvPr id="34840" name="Text Box 24"/>
            <p:cNvSpPr txBox="1">
              <a:spLocks noChangeArrowheads="1"/>
            </p:cNvSpPr>
            <p:nvPr/>
          </p:nvSpPr>
          <p:spPr bwMode="auto">
            <a:xfrm>
              <a:off x="3840" y="3312"/>
              <a:ext cx="288" cy="368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ahnschrift Condensed" panose="020B0502040204020203" pitchFamily="34" charset="0"/>
                </a:rPr>
                <a:t>C</a:t>
              </a:r>
              <a:endParaRPr lang="en-GB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hnschrift Condensed" panose="020B0502040204020203" pitchFamily="34" charset="0"/>
              </a:endParaRPr>
            </a:p>
          </p:txBody>
        </p:sp>
        <p:sp>
          <p:nvSpPr>
            <p:cNvPr id="17442" name="Line 47"/>
            <p:cNvSpPr>
              <a:spLocks noChangeShapeType="1"/>
            </p:cNvSpPr>
            <p:nvPr/>
          </p:nvSpPr>
          <p:spPr bwMode="auto">
            <a:xfrm>
              <a:off x="4128" y="3456"/>
              <a:ext cx="576" cy="0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200">
                <a:latin typeface="Bahnschrift Condensed" panose="020B0502040204020203" pitchFamily="34" charset="0"/>
              </a:endParaRPr>
            </a:p>
          </p:txBody>
        </p:sp>
      </p:grpSp>
      <p:sp>
        <p:nvSpPr>
          <p:cNvPr id="34864" name="Line 48"/>
          <p:cNvSpPr>
            <a:spLocks noChangeShapeType="1"/>
          </p:cNvSpPr>
          <p:nvPr/>
        </p:nvSpPr>
        <p:spPr bwMode="auto">
          <a:xfrm>
            <a:off x="8737600" y="6255434"/>
            <a:ext cx="1219200" cy="0"/>
          </a:xfrm>
          <a:prstGeom prst="line">
            <a:avLst/>
          </a:prstGeom>
          <a:noFill/>
          <a:ln w="76200">
            <a:solidFill>
              <a:srgbClr val="FF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200">
              <a:latin typeface="Bahnschrift Condensed" panose="020B0502040204020203" pitchFamily="34" charset="0"/>
            </a:endParaRPr>
          </a:p>
        </p:txBody>
      </p:sp>
      <p:grpSp>
        <p:nvGrpSpPr>
          <p:cNvPr id="13" name="Group 57"/>
          <p:cNvGrpSpPr>
            <a:grpSpLocks/>
          </p:cNvGrpSpPr>
          <p:nvPr/>
        </p:nvGrpSpPr>
        <p:grpSpPr bwMode="auto">
          <a:xfrm>
            <a:off x="3251200" y="6026834"/>
            <a:ext cx="3860800" cy="584200"/>
            <a:chOff x="1536" y="3360"/>
            <a:chExt cx="1824" cy="368"/>
          </a:xfrm>
        </p:grpSpPr>
        <p:sp>
          <p:nvSpPr>
            <p:cNvPr id="34869" name="Text Box 53"/>
            <p:cNvSpPr txBox="1">
              <a:spLocks noChangeArrowheads="1"/>
            </p:cNvSpPr>
            <p:nvPr/>
          </p:nvSpPr>
          <p:spPr bwMode="auto">
            <a:xfrm>
              <a:off x="3072" y="3360"/>
              <a:ext cx="288" cy="368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ahnschrift Condensed" panose="020B0502040204020203" pitchFamily="34" charset="0"/>
                </a:rPr>
                <a:t>U</a:t>
              </a:r>
              <a:endParaRPr lang="en-GB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hnschrift Condensed" panose="020B0502040204020203" pitchFamily="34" charset="0"/>
              </a:endParaRPr>
            </a:p>
          </p:txBody>
        </p:sp>
        <p:sp>
          <p:nvSpPr>
            <p:cNvPr id="34871" name="Text Box 55"/>
            <p:cNvSpPr txBox="1">
              <a:spLocks noChangeArrowheads="1"/>
            </p:cNvSpPr>
            <p:nvPr/>
          </p:nvSpPr>
          <p:spPr bwMode="auto">
            <a:xfrm>
              <a:off x="1536" y="3360"/>
              <a:ext cx="288" cy="368"/>
            </a:xfrm>
            <a:prstGeom prst="rect">
              <a:avLst/>
            </a:prstGeom>
            <a:solidFill>
              <a:srgbClr val="FF00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ahnschrift Condensed" panose="020B0502040204020203" pitchFamily="34" charset="0"/>
                </a:rPr>
                <a:t>U</a:t>
              </a:r>
              <a:endParaRPr lang="en-GB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hnschrift Condensed" panose="020B0502040204020203" pitchFamily="34" charset="0"/>
              </a:endParaRPr>
            </a:p>
          </p:txBody>
        </p:sp>
      </p:grpSp>
      <p:sp>
        <p:nvSpPr>
          <p:cNvPr id="34874" name="Text Box 58"/>
          <p:cNvSpPr txBox="1">
            <a:spLocks noChangeArrowheads="1"/>
          </p:cNvSpPr>
          <p:nvPr/>
        </p:nvSpPr>
        <p:spPr bwMode="auto">
          <a:xfrm>
            <a:off x="1016000" y="6026834"/>
            <a:ext cx="1727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hnschrift Condensed" panose="020B0502040204020203" pitchFamily="34" charset="0"/>
              </a:rPr>
              <a:t>mRNA</a:t>
            </a:r>
            <a:endParaRPr lang="en-GB" sz="3200" b="1" dirty="0">
              <a:solidFill>
                <a:srgbClr val="FF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ahnschrift Condensed" panose="020B0502040204020203" pitchFamily="34" charset="0"/>
            </a:endParaRPr>
          </a:p>
        </p:txBody>
      </p:sp>
      <p:sp>
        <p:nvSpPr>
          <p:cNvPr id="34875" name="Text Box 59"/>
          <p:cNvSpPr txBox="1">
            <a:spLocks noChangeArrowheads="1"/>
          </p:cNvSpPr>
          <p:nvPr/>
        </p:nvSpPr>
        <p:spPr bwMode="auto">
          <a:xfrm>
            <a:off x="1117600" y="5264834"/>
            <a:ext cx="1727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32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hnschrift Condensed" panose="020B0502040204020203" pitchFamily="34" charset="0"/>
              </a:rPr>
              <a:t>D</a:t>
            </a:r>
            <a:r>
              <a:rPr lang="en-US" sz="32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hnschrift Condensed" panose="020B0502040204020203" pitchFamily="34" charset="0"/>
              </a:rPr>
              <a:t>NA</a:t>
            </a:r>
            <a:endParaRPr lang="en-GB" sz="3200" b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ahnschrift Condensed" panose="020B050204020402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26934" y="152401"/>
            <a:ext cx="3917951" cy="70788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GB" sz="4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hnschrift Condensed" panose="020B0502040204020203" pitchFamily="34" charset="0"/>
              </a:rPr>
              <a:t>Final hints</a:t>
            </a:r>
            <a:endParaRPr lang="en-US" sz="40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ahnschrift Condensed" panose="020B05020402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92279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4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48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48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4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4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2" grpId="0" animBg="1"/>
      <p:bldP spid="34824" grpId="0" animBg="1"/>
      <p:bldP spid="34829" grpId="0" animBg="1"/>
      <p:bldP spid="34830" grpId="0" animBg="1"/>
      <p:bldP spid="34864" grpId="0" animBg="1"/>
      <p:bldP spid="34874" grpId="0"/>
      <p:bldP spid="3487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dd_02_fu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794469" y="280999"/>
            <a:ext cx="677865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lonna MT" panose="04020805060202030203" pitchFamily="82" charset="0"/>
                <a:cs typeface="Andalus" panose="02020603050405020304" pitchFamily="18" charset="-78"/>
              </a:rPr>
              <a:t>THANK YOU ……</a:t>
            </a:r>
            <a:endParaRPr lang="ar-EG" sz="66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Colonna MT" panose="04020805060202030203" pitchFamily="82" charset="0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0797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20523" y="437878"/>
            <a:ext cx="8596668" cy="971216"/>
          </a:xfrm>
        </p:spPr>
        <p:txBody>
          <a:bodyPr/>
          <a:lstStyle/>
          <a:p>
            <a:pPr algn="ctr"/>
            <a:r>
              <a:rPr lang="en-US" b="1" u="sng" dirty="0" smtClean="0">
                <a:solidFill>
                  <a:srgbClr val="B4586C"/>
                </a:solidFill>
                <a:latin typeface="Cambria" pitchFamily="18" charset="0"/>
              </a:rPr>
              <a:t>Lecture contents</a:t>
            </a:r>
            <a:endParaRPr lang="en-US" b="1" u="sng" dirty="0">
              <a:solidFill>
                <a:srgbClr val="B4586C"/>
              </a:solidFill>
              <a:latin typeface="Cambria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43160966"/>
              </p:ext>
            </p:extLst>
          </p:nvPr>
        </p:nvGraphicFramePr>
        <p:xfrm>
          <a:off x="677333" y="1313643"/>
          <a:ext cx="10565923" cy="48867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5"/>
          <p:cNvSpPr/>
          <p:nvPr/>
        </p:nvSpPr>
        <p:spPr>
          <a:xfrm>
            <a:off x="955835" y="1701687"/>
            <a:ext cx="3545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1</a:t>
            </a:r>
            <a:endParaRPr lang="en-US" sz="2000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95196" y="2612839"/>
            <a:ext cx="3545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2</a:t>
            </a:r>
            <a:endParaRPr lang="en-US" sz="2000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888" y="3535573"/>
            <a:ext cx="3545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3</a:t>
            </a:r>
            <a:endParaRPr lang="en-US" sz="2000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80682" y="4452018"/>
            <a:ext cx="3545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4</a:t>
            </a:r>
            <a:endParaRPr lang="en-US" sz="2000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70349" y="5368462"/>
            <a:ext cx="3545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5</a:t>
            </a:r>
            <a:endParaRPr lang="en-US" sz="2000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461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923143" y="351505"/>
            <a:ext cx="839651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en-US" altLang="en-US" sz="3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hnschrift SemiBold" panose="020B0502040204020203" pitchFamily="34" charset="0"/>
              </a:rPr>
              <a:t>Watson and Crick discovered the double helix by building models to conform to X-ray data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35428" y="1890486"/>
            <a:ext cx="4905829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339933"/>
              </a:buClr>
              <a:defRPr/>
            </a:pPr>
            <a:r>
              <a:rPr lang="en-US" altLang="en-US" sz="2800" dirty="0">
                <a:latin typeface="Bahnschrift Condensed" panose="020B0502040204020203" pitchFamily="34" charset="0"/>
              </a:rPr>
              <a:t>In April 1953, James </a:t>
            </a:r>
            <a:r>
              <a:rPr lang="en-US" altLang="en-US" sz="2800" dirty="0">
                <a:solidFill>
                  <a:srgbClr val="FF3300"/>
                </a:solidFill>
                <a:latin typeface="Bahnschrift Condensed" panose="020B0502040204020203" pitchFamily="34" charset="0"/>
              </a:rPr>
              <a:t>Watson</a:t>
            </a:r>
            <a:r>
              <a:rPr lang="en-US" altLang="en-US" sz="2800" dirty="0">
                <a:latin typeface="Bahnschrift Condensed" panose="020B0502040204020203" pitchFamily="34" charset="0"/>
              </a:rPr>
              <a:t> and Francis </a:t>
            </a:r>
            <a:r>
              <a:rPr lang="en-US" altLang="en-US" sz="2800" dirty="0">
                <a:solidFill>
                  <a:srgbClr val="FF3300"/>
                </a:solidFill>
                <a:latin typeface="Bahnschrift Condensed" panose="020B0502040204020203" pitchFamily="34" charset="0"/>
              </a:rPr>
              <a:t>Crick</a:t>
            </a:r>
            <a:r>
              <a:rPr lang="en-US" altLang="en-US" sz="2800" dirty="0">
                <a:latin typeface="Bahnschrift Condensed" panose="020B0502040204020203" pitchFamily="34" charset="0"/>
              </a:rPr>
              <a:t> shook the scientific world with an elegant double-helical model </a:t>
            </a:r>
            <a:r>
              <a:rPr lang="en-US" altLang="en-US" sz="2800" dirty="0" smtClean="0">
                <a:latin typeface="Bahnschrift Condensed" panose="020B0502040204020203" pitchFamily="34" charset="0"/>
              </a:rPr>
              <a:t>for </a:t>
            </a:r>
            <a:r>
              <a:rPr lang="en-US" altLang="en-US" sz="2800" dirty="0">
                <a:latin typeface="Bahnschrift Condensed" panose="020B0502040204020203" pitchFamily="34" charset="0"/>
              </a:rPr>
              <a:t>the structure of deoxyribonucleic acid or DNA</a:t>
            </a:r>
            <a:r>
              <a:rPr lang="en-US" altLang="en-US" sz="2800" dirty="0" smtClean="0">
                <a:latin typeface="Bahnschrift Condensed" panose="020B0502040204020203" pitchFamily="34" charset="0"/>
              </a:rPr>
              <a:t>.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339933"/>
              </a:buClr>
              <a:defRPr/>
            </a:pPr>
            <a:endParaRPr lang="en-US" sz="2800" dirty="0">
              <a:latin typeface="Bahnschrift Condensed" panose="020B0502040204020203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339933"/>
              </a:buClr>
              <a:defRPr/>
            </a:pPr>
            <a:r>
              <a:rPr lang="en-US" altLang="en-US" sz="2800" dirty="0">
                <a:solidFill>
                  <a:srgbClr val="000000"/>
                </a:solidFill>
                <a:latin typeface="Bahnschrift Condensed" panose="020B0502040204020203" pitchFamily="34" charset="0"/>
              </a:rPr>
              <a:t>Watson and Crick began to work on a model of DNA with two strands, the </a:t>
            </a:r>
            <a:r>
              <a:rPr lang="en-US" altLang="en-US" sz="2800" dirty="0">
                <a:solidFill>
                  <a:srgbClr val="FF3300"/>
                </a:solidFill>
                <a:latin typeface="Bahnschrift Condensed" panose="020B0502040204020203" pitchFamily="34" charset="0"/>
              </a:rPr>
              <a:t>double helix</a:t>
            </a:r>
            <a:r>
              <a:rPr lang="en-US" altLang="en-US" sz="28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.</a:t>
            </a:r>
            <a:endParaRPr lang="en-GB" sz="2800" dirty="0">
              <a:solidFill>
                <a:srgbClr val="000000"/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12" name="Picture 8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3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456" b="4967"/>
          <a:stretch/>
        </p:blipFill>
        <p:spPr bwMode="auto">
          <a:xfrm>
            <a:off x="5468256" y="1890486"/>
            <a:ext cx="6299675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179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900723" y="322810"/>
            <a:ext cx="3988592" cy="64633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hnschrift Condensed" panose="020B0502040204020203" pitchFamily="34" charset="0"/>
              </a:rPr>
              <a:t>DNA: </a:t>
            </a:r>
            <a:r>
              <a:rPr lang="en-US" altLang="en-US" sz="3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hnschrift Condensed" panose="020B0502040204020203" pitchFamily="34" charset="0"/>
              </a:rPr>
              <a:t>the Genetic Material</a:t>
            </a:r>
            <a:endParaRPr lang="en-US" sz="3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ahnschrift Condensed" panose="020B0502040204020203" pitchFamily="34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9741" y="1036419"/>
            <a:ext cx="11985175" cy="5435334"/>
          </a:xfrm>
        </p:spPr>
        <p:txBody>
          <a:bodyPr wrap="square">
            <a:spAutoFit/>
          </a:bodyPr>
          <a:lstStyle/>
          <a:p>
            <a:pPr algn="l" rtl="0" eaLnBrk="1" hangingPunct="1">
              <a:lnSpc>
                <a:spcPct val="12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8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The amino acid sequence of a polypeptide is programmed by a gene.</a:t>
            </a:r>
          </a:p>
          <a:p>
            <a:pPr algn="l" rtl="0" eaLnBrk="1" hangingPunct="1">
              <a:lnSpc>
                <a:spcPct val="12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8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A gene is a small region in the DNA.</a:t>
            </a:r>
          </a:p>
          <a:p>
            <a:pPr algn="l" rtl="0" eaLnBrk="1" hangingPunct="1">
              <a:lnSpc>
                <a:spcPct val="12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800" dirty="0" smtClean="0">
                <a:latin typeface="Bahnschrift Condensed" panose="020B0502040204020203" pitchFamily="34" charset="0"/>
              </a:rPr>
              <a:t>Nucleic acids store and transmit hereditary information.</a:t>
            </a:r>
          </a:p>
          <a:p>
            <a:pPr algn="l" rtl="0" eaLnBrk="1" hangingPunct="1">
              <a:lnSpc>
                <a:spcPct val="12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8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There are two types of nucleic acids: </a:t>
            </a:r>
            <a:r>
              <a:rPr lang="en-US" altLang="en-US" sz="2800" u="sng" dirty="0" smtClean="0">
                <a:solidFill>
                  <a:srgbClr val="0000FF"/>
                </a:solidFill>
                <a:latin typeface="Bahnschrift Condensed" panose="020B0502040204020203" pitchFamily="34" charset="0"/>
              </a:rPr>
              <a:t>r</a:t>
            </a:r>
            <a:r>
              <a:rPr lang="en-US" altLang="en-US" sz="2800" dirty="0" smtClean="0">
                <a:solidFill>
                  <a:srgbClr val="FF3300"/>
                </a:solidFill>
                <a:latin typeface="Bahnschrift Condensed" panose="020B0502040204020203" pitchFamily="34" charset="0"/>
              </a:rPr>
              <a:t>ibo</a:t>
            </a:r>
            <a:r>
              <a:rPr lang="en-US" altLang="en-US" sz="2800" u="sng" dirty="0" smtClean="0">
                <a:solidFill>
                  <a:srgbClr val="0000FF"/>
                </a:solidFill>
                <a:latin typeface="Bahnschrift Condensed" panose="020B0502040204020203" pitchFamily="34" charset="0"/>
              </a:rPr>
              <a:t>n</a:t>
            </a:r>
            <a:r>
              <a:rPr lang="en-US" altLang="en-US" sz="2800" dirty="0" smtClean="0">
                <a:solidFill>
                  <a:srgbClr val="FF3300"/>
                </a:solidFill>
                <a:latin typeface="Bahnschrift Condensed" panose="020B0502040204020203" pitchFamily="34" charset="0"/>
              </a:rPr>
              <a:t>ucleic </a:t>
            </a:r>
            <a:r>
              <a:rPr lang="en-US" altLang="en-US" sz="2800" u="sng" dirty="0" smtClean="0">
                <a:solidFill>
                  <a:srgbClr val="0000FF"/>
                </a:solidFill>
                <a:latin typeface="Bahnschrift Condensed" panose="020B0502040204020203" pitchFamily="34" charset="0"/>
              </a:rPr>
              <a:t>a</a:t>
            </a:r>
            <a:r>
              <a:rPr lang="en-US" altLang="en-US" sz="2800" dirty="0" smtClean="0">
                <a:solidFill>
                  <a:srgbClr val="FF3300"/>
                </a:solidFill>
                <a:latin typeface="Bahnschrift Condensed" panose="020B0502040204020203" pitchFamily="34" charset="0"/>
              </a:rPr>
              <a:t>cid (</a:t>
            </a:r>
            <a:r>
              <a:rPr lang="en-US" altLang="en-US" sz="2800" dirty="0" smtClean="0">
                <a:solidFill>
                  <a:srgbClr val="0000FF"/>
                </a:solidFill>
                <a:latin typeface="Bahnschrift Condensed" panose="020B0502040204020203" pitchFamily="34" charset="0"/>
              </a:rPr>
              <a:t>RNA</a:t>
            </a:r>
            <a:r>
              <a:rPr lang="en-US" altLang="en-US" sz="2800" dirty="0" smtClean="0">
                <a:solidFill>
                  <a:srgbClr val="FF3300"/>
                </a:solidFill>
                <a:latin typeface="Bahnschrift Condensed" panose="020B0502040204020203" pitchFamily="34" charset="0"/>
              </a:rPr>
              <a:t>)</a:t>
            </a:r>
            <a:r>
              <a:rPr lang="en-US" altLang="en-US" sz="28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 and </a:t>
            </a:r>
            <a:r>
              <a:rPr lang="en-US" altLang="en-US" sz="2800" u="sng" dirty="0" smtClean="0">
                <a:solidFill>
                  <a:srgbClr val="0000FF"/>
                </a:solidFill>
                <a:latin typeface="Bahnschrift Condensed" panose="020B0502040204020203" pitchFamily="34" charset="0"/>
              </a:rPr>
              <a:t>d</a:t>
            </a:r>
            <a:r>
              <a:rPr lang="en-US" altLang="en-US" sz="2800" dirty="0" smtClean="0">
                <a:solidFill>
                  <a:srgbClr val="FF3300"/>
                </a:solidFill>
                <a:latin typeface="Bahnschrift Condensed" panose="020B0502040204020203" pitchFamily="34" charset="0"/>
              </a:rPr>
              <a:t>eoxyribo</a:t>
            </a:r>
            <a:r>
              <a:rPr lang="en-US" altLang="en-US" sz="2800" u="sng" dirty="0" smtClean="0">
                <a:solidFill>
                  <a:srgbClr val="0000FF"/>
                </a:solidFill>
                <a:latin typeface="Bahnschrift Condensed" panose="020B0502040204020203" pitchFamily="34" charset="0"/>
              </a:rPr>
              <a:t>n</a:t>
            </a:r>
            <a:r>
              <a:rPr lang="en-US" altLang="en-US" sz="2800" dirty="0" smtClean="0">
                <a:solidFill>
                  <a:srgbClr val="FF3300"/>
                </a:solidFill>
                <a:latin typeface="Bahnschrift Condensed" panose="020B0502040204020203" pitchFamily="34" charset="0"/>
              </a:rPr>
              <a:t>ucleic </a:t>
            </a:r>
            <a:r>
              <a:rPr lang="en-US" altLang="en-US" sz="2800" u="sng" dirty="0" smtClean="0">
                <a:solidFill>
                  <a:srgbClr val="0000FF"/>
                </a:solidFill>
                <a:latin typeface="Bahnschrift Condensed" panose="020B0502040204020203" pitchFamily="34" charset="0"/>
              </a:rPr>
              <a:t>a</a:t>
            </a:r>
            <a:r>
              <a:rPr lang="en-US" altLang="en-US" sz="2800" dirty="0" smtClean="0">
                <a:solidFill>
                  <a:srgbClr val="FF3300"/>
                </a:solidFill>
                <a:latin typeface="Bahnschrift Condensed" panose="020B0502040204020203" pitchFamily="34" charset="0"/>
              </a:rPr>
              <a:t>cid (</a:t>
            </a:r>
            <a:r>
              <a:rPr lang="en-US" altLang="en-US" sz="2800" dirty="0" smtClean="0">
                <a:solidFill>
                  <a:srgbClr val="0000FF"/>
                </a:solidFill>
                <a:latin typeface="Bahnschrift Condensed" panose="020B0502040204020203" pitchFamily="34" charset="0"/>
              </a:rPr>
              <a:t>DNA</a:t>
            </a:r>
            <a:r>
              <a:rPr lang="en-US" altLang="en-US" sz="2800" dirty="0" smtClean="0">
                <a:solidFill>
                  <a:srgbClr val="FF3300"/>
                </a:solidFill>
                <a:latin typeface="Bahnschrift Condensed" panose="020B0502040204020203" pitchFamily="34" charset="0"/>
              </a:rPr>
              <a:t>)</a:t>
            </a:r>
            <a:r>
              <a:rPr lang="en-US" altLang="en-US" sz="28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.</a:t>
            </a:r>
          </a:p>
          <a:p>
            <a:pPr algn="l" rtl="0" eaLnBrk="1" hangingPunct="1">
              <a:lnSpc>
                <a:spcPct val="12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8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DNA also directs mRNA synthesis, thus, controls protein synthesis.</a:t>
            </a:r>
          </a:p>
          <a:p>
            <a:pPr algn="l" rtl="0" eaLnBrk="1" hangingPunct="1">
              <a:lnSpc>
                <a:spcPct val="12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8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Organisms inherit DNA from their parents.</a:t>
            </a:r>
          </a:p>
          <a:p>
            <a:pPr lvl="1" algn="l" rtl="0" eaLnBrk="1" hangingPunct="1">
              <a:lnSpc>
                <a:spcPct val="12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dirty="0" smtClean="0">
                <a:solidFill>
                  <a:srgbClr val="0000FF"/>
                </a:solidFill>
                <a:latin typeface="Bahnschrift Condensed" panose="020B0502040204020203" pitchFamily="34" charset="0"/>
              </a:rPr>
              <a:t>Each DNA molecule is very long and usually consists of hundreds to thousands of genes.</a:t>
            </a:r>
          </a:p>
          <a:p>
            <a:pPr lvl="1" algn="l" rtl="0" eaLnBrk="1" hangingPunct="1">
              <a:lnSpc>
                <a:spcPct val="12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dirty="0" smtClean="0">
                <a:solidFill>
                  <a:srgbClr val="0000FF"/>
                </a:solidFill>
                <a:latin typeface="Bahnschrift Condensed" panose="020B0502040204020203" pitchFamily="34" charset="0"/>
              </a:rPr>
              <a:t>When a cell divides, its DNA is copied and passed to the next generation of cells.</a:t>
            </a:r>
          </a:p>
          <a:p>
            <a:pPr algn="l" rtl="0" eaLnBrk="1" hangingPunct="1">
              <a:lnSpc>
                <a:spcPct val="12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8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The mRNA interacts with ribosomes to direct the synthesis of amino acids in a polypeptide (protein)</a:t>
            </a:r>
            <a:endParaRPr lang="en-US" altLang="en-US" sz="2800" dirty="0" smtClean="0"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23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2307760" y="2387604"/>
            <a:ext cx="1549400" cy="1295400"/>
            <a:chOff x="1088" y="1200"/>
            <a:chExt cx="976" cy="816"/>
          </a:xfrm>
        </p:grpSpPr>
        <p:sp>
          <p:nvSpPr>
            <p:cNvPr id="7" name="AutoShape 4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1200" y="1404"/>
              <a:ext cx="672" cy="384"/>
            </a:xfrm>
            <a:prstGeom prst="pentagon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en-US" sz="1800"/>
            </a:p>
          </p:txBody>
        </p:sp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1416" y="1200"/>
              <a:ext cx="202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b="1">
                  <a:latin typeface="Times New Roman" pitchFamily="18" charset="0"/>
                  <a:cs typeface="Times New Roman" pitchFamily="18" charset="0"/>
                </a:rPr>
                <a:t>o</a:t>
              </a:r>
            </a:p>
          </p:txBody>
        </p:sp>
        <p:grpSp>
          <p:nvGrpSpPr>
            <p:cNvPr id="9" name="Group 6"/>
            <p:cNvGrpSpPr>
              <a:grpSpLocks/>
            </p:cNvGrpSpPr>
            <p:nvPr/>
          </p:nvGrpSpPr>
          <p:grpSpPr bwMode="auto">
            <a:xfrm>
              <a:off x="1608" y="1500"/>
              <a:ext cx="304" cy="516"/>
              <a:chOff x="1536" y="1200"/>
              <a:chExt cx="304" cy="516"/>
            </a:xfrm>
          </p:grpSpPr>
          <p:sp>
            <p:nvSpPr>
              <p:cNvPr id="17" name="Line 7"/>
              <p:cNvSpPr>
                <a:spLocks noChangeShapeType="1"/>
              </p:cNvSpPr>
              <p:nvPr/>
            </p:nvSpPr>
            <p:spPr bwMode="auto">
              <a:xfrm>
                <a:off x="1664" y="1392"/>
                <a:ext cx="8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Text Box 8"/>
              <p:cNvSpPr txBox="1">
                <a:spLocks noChangeArrowheads="1"/>
              </p:cNvSpPr>
              <p:nvPr/>
            </p:nvSpPr>
            <p:spPr bwMode="auto">
              <a:xfrm>
                <a:off x="1552" y="1504"/>
                <a:ext cx="28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600" b="1">
                    <a:latin typeface="Times New Roman" pitchFamily="18" charset="0"/>
                    <a:cs typeface="Times New Roman" pitchFamily="18" charset="0"/>
                  </a:rPr>
                  <a:t>H</a:t>
                </a:r>
              </a:p>
            </p:txBody>
          </p:sp>
          <p:sp>
            <p:nvSpPr>
              <p:cNvPr id="19" name="Text Box 9"/>
              <p:cNvSpPr txBox="1">
                <a:spLocks noChangeArrowheads="1"/>
              </p:cNvSpPr>
              <p:nvPr/>
            </p:nvSpPr>
            <p:spPr bwMode="auto">
              <a:xfrm>
                <a:off x="1536" y="1200"/>
                <a:ext cx="28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1600" b="1">
                    <a:latin typeface="Times New Roman" pitchFamily="18" charset="0"/>
                    <a:cs typeface="Times New Roman" pitchFamily="18" charset="0"/>
                  </a:rPr>
                  <a:t>H</a:t>
                </a:r>
              </a:p>
            </p:txBody>
          </p:sp>
        </p:grp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1776" y="1676"/>
              <a:ext cx="28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600" b="1">
                  <a:latin typeface="Times New Roman" pitchFamily="18" charset="0"/>
                  <a:cs typeface="Times New Roman" pitchFamily="18" charset="0"/>
                </a:rPr>
                <a:t>H</a:t>
              </a:r>
            </a:p>
          </p:txBody>
        </p:sp>
        <p:sp>
          <p:nvSpPr>
            <p:cNvPr id="11" name="Line 11"/>
            <p:cNvSpPr>
              <a:spLocks noChangeShapeType="1"/>
            </p:cNvSpPr>
            <p:nvPr/>
          </p:nvSpPr>
          <p:spPr bwMode="auto">
            <a:xfrm>
              <a:off x="1872" y="159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12"/>
            <p:cNvSpPr>
              <a:spLocks noChangeShapeType="1"/>
            </p:cNvSpPr>
            <p:nvPr/>
          </p:nvSpPr>
          <p:spPr bwMode="auto">
            <a:xfrm>
              <a:off x="1328" y="1692"/>
              <a:ext cx="16" cy="2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1216" y="1528"/>
              <a:ext cx="28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600" b="1">
                  <a:latin typeface="Times New Roman" pitchFamily="18" charset="0"/>
                  <a:cs typeface="Times New Roman" pitchFamily="18" charset="0"/>
                </a:rPr>
                <a:t>H</a:t>
              </a:r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>
              <a:off x="1200" y="1452"/>
              <a:ext cx="8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 Box 15"/>
            <p:cNvSpPr txBox="1">
              <a:spLocks noChangeArrowheads="1"/>
            </p:cNvSpPr>
            <p:nvPr/>
          </p:nvSpPr>
          <p:spPr bwMode="auto">
            <a:xfrm>
              <a:off x="1088" y="1612"/>
              <a:ext cx="28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600" b="1">
                  <a:latin typeface="Times New Roman" pitchFamily="18" charset="0"/>
                  <a:cs typeface="Times New Roman" pitchFamily="18" charset="0"/>
                </a:rPr>
                <a:t>H</a:t>
              </a:r>
            </a:p>
          </p:txBody>
        </p:sp>
        <p:sp>
          <p:nvSpPr>
            <p:cNvPr id="16" name="Text Box 16"/>
            <p:cNvSpPr txBox="1">
              <a:spLocks noChangeArrowheads="1"/>
            </p:cNvSpPr>
            <p:nvPr/>
          </p:nvSpPr>
          <p:spPr bwMode="auto">
            <a:xfrm>
              <a:off x="1088" y="1268"/>
              <a:ext cx="43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600" b="1">
                  <a:latin typeface="Times New Roman" pitchFamily="18" charset="0"/>
                  <a:cs typeface="Times New Roman" pitchFamily="18" charset="0"/>
                </a:rPr>
                <a:t>CH</a:t>
              </a:r>
              <a:r>
                <a:rPr lang="en-GB" altLang="en-US" sz="1800" b="1" baseline="-25000"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grpSp>
        <p:nvGrpSpPr>
          <p:cNvPr id="20" name="Group 17"/>
          <p:cNvGrpSpPr>
            <a:grpSpLocks/>
          </p:cNvGrpSpPr>
          <p:nvPr/>
        </p:nvGrpSpPr>
        <p:grpSpPr bwMode="auto">
          <a:xfrm>
            <a:off x="732960" y="1066804"/>
            <a:ext cx="1219200" cy="1473200"/>
            <a:chOff x="816" y="608"/>
            <a:chExt cx="768" cy="928"/>
          </a:xfrm>
        </p:grpSpPr>
        <p:grpSp>
          <p:nvGrpSpPr>
            <p:cNvPr id="21" name="Group 18"/>
            <p:cNvGrpSpPr>
              <a:grpSpLocks/>
            </p:cNvGrpSpPr>
            <p:nvPr/>
          </p:nvGrpSpPr>
          <p:grpSpPr bwMode="auto">
            <a:xfrm>
              <a:off x="816" y="608"/>
              <a:ext cx="768" cy="832"/>
              <a:chOff x="1056" y="2448"/>
              <a:chExt cx="768" cy="832"/>
            </a:xfrm>
          </p:grpSpPr>
          <p:sp>
            <p:nvSpPr>
              <p:cNvPr id="23" name="Text Box 19"/>
              <p:cNvSpPr txBox="1">
                <a:spLocks noChangeArrowheads="1"/>
              </p:cNvSpPr>
              <p:nvPr/>
            </p:nvSpPr>
            <p:spPr bwMode="auto">
              <a:xfrm>
                <a:off x="1328" y="2448"/>
                <a:ext cx="20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en-US" sz="2400" b="1">
                    <a:latin typeface="Times New Roman" pitchFamily="18" charset="0"/>
                    <a:cs typeface="Times New Roman" pitchFamily="18" charset="0"/>
                  </a:rPr>
                  <a:t>o</a:t>
                </a:r>
              </a:p>
            </p:txBody>
          </p:sp>
          <p:grpSp>
            <p:nvGrpSpPr>
              <p:cNvPr id="24" name="Group 20"/>
              <p:cNvGrpSpPr>
                <a:grpSpLocks/>
              </p:cNvGrpSpPr>
              <p:nvPr/>
            </p:nvGrpSpPr>
            <p:grpSpPr bwMode="auto">
              <a:xfrm>
                <a:off x="1056" y="2688"/>
                <a:ext cx="768" cy="592"/>
                <a:chOff x="1056" y="2688"/>
                <a:chExt cx="768" cy="592"/>
              </a:xfrm>
            </p:grpSpPr>
            <p:sp>
              <p:nvSpPr>
                <p:cNvPr id="25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1344" y="2784"/>
                  <a:ext cx="192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000" b="1">
                      <a:solidFill>
                        <a:srgbClr val="0000CC"/>
                      </a:solidFill>
                    </a:rPr>
                    <a:t>P</a:t>
                  </a:r>
                </a:p>
              </p:txBody>
            </p:sp>
            <p:sp>
              <p:nvSpPr>
                <p:cNvPr id="26" name="Line 22"/>
                <p:cNvSpPr>
                  <a:spLocks noChangeShapeType="1"/>
                </p:cNvSpPr>
                <p:nvPr/>
              </p:nvSpPr>
              <p:spPr bwMode="auto">
                <a:xfrm>
                  <a:off x="1520" y="2880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" name="Line 23"/>
                <p:cNvSpPr>
                  <a:spLocks noChangeShapeType="1"/>
                </p:cNvSpPr>
                <p:nvPr/>
              </p:nvSpPr>
              <p:spPr bwMode="auto">
                <a:xfrm flipH="1">
                  <a:off x="1232" y="2864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" name="Line 24"/>
                <p:cNvSpPr>
                  <a:spLocks noChangeShapeType="1"/>
                </p:cNvSpPr>
                <p:nvPr>
                  <p:custDataLst>
                    <p:tags r:id="rId4"/>
                  </p:custDataLst>
                </p:nvPr>
              </p:nvSpPr>
              <p:spPr bwMode="auto">
                <a:xfrm flipV="1">
                  <a:off x="1440" y="2688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" name="Line 25"/>
                <p:cNvSpPr>
                  <a:spLocks noChangeShapeType="1"/>
                </p:cNvSpPr>
                <p:nvPr/>
              </p:nvSpPr>
              <p:spPr bwMode="auto">
                <a:xfrm>
                  <a:off x="1440" y="2952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" name="Line 26"/>
                <p:cNvSpPr>
                  <a:spLocks noChangeShapeType="1"/>
                </p:cNvSpPr>
                <p:nvPr/>
              </p:nvSpPr>
              <p:spPr bwMode="auto">
                <a:xfrm flipH="1">
                  <a:off x="1232" y="2912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1622" y="2712"/>
                  <a:ext cx="20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400" b="1">
                      <a:latin typeface="Times New Roman" pitchFamily="18" charset="0"/>
                      <a:cs typeface="Times New Roman" pitchFamily="18" charset="0"/>
                    </a:rPr>
                    <a:t>o</a:t>
                  </a:r>
                </a:p>
              </p:txBody>
            </p:sp>
            <p:sp>
              <p:nvSpPr>
                <p:cNvPr id="32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1056" y="2720"/>
                  <a:ext cx="20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400" b="1">
                      <a:latin typeface="Times New Roman" pitchFamily="18" charset="0"/>
                      <a:cs typeface="Times New Roman" pitchFamily="18" charset="0"/>
                    </a:rPr>
                    <a:t>o</a:t>
                  </a:r>
                </a:p>
              </p:txBody>
            </p:sp>
            <p:sp>
              <p:nvSpPr>
                <p:cNvPr id="33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1328" y="2992"/>
                  <a:ext cx="20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400" b="1">
                      <a:latin typeface="Times New Roman" pitchFamily="18" charset="0"/>
                      <a:cs typeface="Times New Roman" pitchFamily="18" charset="0"/>
                    </a:rPr>
                    <a:t>o</a:t>
                  </a:r>
                </a:p>
              </p:txBody>
            </p:sp>
          </p:grpSp>
        </p:grpSp>
        <p:sp>
          <p:nvSpPr>
            <p:cNvPr id="22" name="Line 30"/>
            <p:cNvSpPr>
              <a:spLocks noChangeShapeType="1"/>
            </p:cNvSpPr>
            <p:nvPr/>
          </p:nvSpPr>
          <p:spPr bwMode="auto">
            <a:xfrm>
              <a:off x="1200" y="13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" name="Text Box 31"/>
          <p:cNvSpPr txBox="1">
            <a:spLocks noChangeArrowheads="1"/>
          </p:cNvSpPr>
          <p:nvPr/>
        </p:nvSpPr>
        <p:spPr bwMode="auto">
          <a:xfrm>
            <a:off x="1190160" y="6257929"/>
            <a:ext cx="3886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Sugar-phosphate backbone</a:t>
            </a:r>
          </a:p>
        </p:txBody>
      </p:sp>
      <p:grpSp>
        <p:nvGrpSpPr>
          <p:cNvPr id="35" name="Group 32"/>
          <p:cNvGrpSpPr>
            <a:grpSpLocks/>
          </p:cNvGrpSpPr>
          <p:nvPr/>
        </p:nvGrpSpPr>
        <p:grpSpPr bwMode="auto">
          <a:xfrm>
            <a:off x="4619160" y="2311404"/>
            <a:ext cx="838200" cy="685800"/>
            <a:chOff x="1824" y="1392"/>
            <a:chExt cx="528" cy="432"/>
          </a:xfrm>
        </p:grpSpPr>
        <p:sp>
          <p:nvSpPr>
            <p:cNvPr id="36" name="Line 33"/>
            <p:cNvSpPr>
              <a:spLocks noChangeShapeType="1"/>
            </p:cNvSpPr>
            <p:nvPr>
              <p:custDataLst>
                <p:tags r:id="rId3"/>
              </p:custDataLst>
            </p:nvPr>
          </p:nvSpPr>
          <p:spPr bwMode="auto">
            <a:xfrm flipV="1">
              <a:off x="1872" y="158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Rectangle 34"/>
            <p:cNvSpPr>
              <a:spLocks noChangeArrowheads="1"/>
            </p:cNvSpPr>
            <p:nvPr/>
          </p:nvSpPr>
          <p:spPr bwMode="auto">
            <a:xfrm>
              <a:off x="1824" y="1392"/>
              <a:ext cx="528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 b="1"/>
                <a:t>Base</a:t>
              </a:r>
            </a:p>
          </p:txBody>
        </p:sp>
      </p:grpSp>
      <p:grpSp>
        <p:nvGrpSpPr>
          <p:cNvPr id="38" name="Group 35"/>
          <p:cNvGrpSpPr>
            <a:grpSpLocks/>
          </p:cNvGrpSpPr>
          <p:nvPr/>
        </p:nvGrpSpPr>
        <p:grpSpPr bwMode="auto">
          <a:xfrm>
            <a:off x="2104560" y="3505204"/>
            <a:ext cx="2438400" cy="2616200"/>
            <a:chOff x="960" y="2144"/>
            <a:chExt cx="1536" cy="1648"/>
          </a:xfrm>
        </p:grpSpPr>
        <p:grpSp>
          <p:nvGrpSpPr>
            <p:cNvPr id="39" name="Group 36"/>
            <p:cNvGrpSpPr>
              <a:grpSpLocks/>
            </p:cNvGrpSpPr>
            <p:nvPr/>
          </p:nvGrpSpPr>
          <p:grpSpPr bwMode="auto">
            <a:xfrm>
              <a:off x="960" y="2144"/>
              <a:ext cx="1248" cy="1648"/>
              <a:chOff x="912" y="464"/>
              <a:chExt cx="1248" cy="1648"/>
            </a:xfrm>
          </p:grpSpPr>
          <p:grpSp>
            <p:nvGrpSpPr>
              <p:cNvPr id="43" name="Group 37"/>
              <p:cNvGrpSpPr>
                <a:grpSpLocks/>
              </p:cNvGrpSpPr>
              <p:nvPr/>
            </p:nvGrpSpPr>
            <p:grpSpPr bwMode="auto">
              <a:xfrm>
                <a:off x="912" y="464"/>
                <a:ext cx="768" cy="832"/>
                <a:chOff x="1056" y="2448"/>
                <a:chExt cx="768" cy="832"/>
              </a:xfrm>
            </p:grpSpPr>
            <p:sp>
              <p:nvSpPr>
                <p:cNvPr id="59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1328" y="2448"/>
                  <a:ext cx="20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400" b="1">
                      <a:latin typeface="Times New Roman" pitchFamily="18" charset="0"/>
                      <a:cs typeface="Times New Roman" pitchFamily="18" charset="0"/>
                    </a:rPr>
                    <a:t>o</a:t>
                  </a:r>
                </a:p>
              </p:txBody>
            </p:sp>
            <p:grpSp>
              <p:nvGrpSpPr>
                <p:cNvPr id="60" name="Group 39"/>
                <p:cNvGrpSpPr>
                  <a:grpSpLocks/>
                </p:cNvGrpSpPr>
                <p:nvPr/>
              </p:nvGrpSpPr>
              <p:grpSpPr bwMode="auto">
                <a:xfrm>
                  <a:off x="1056" y="2688"/>
                  <a:ext cx="768" cy="592"/>
                  <a:chOff x="1056" y="2688"/>
                  <a:chExt cx="768" cy="592"/>
                </a:xfrm>
              </p:grpSpPr>
              <p:sp>
                <p:nvSpPr>
                  <p:cNvPr id="61" name="Text Box 4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44" y="2784"/>
                    <a:ext cx="192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GB" altLang="en-US" sz="2000" b="1">
                        <a:solidFill>
                          <a:srgbClr val="0000CC"/>
                        </a:solidFill>
                      </a:rPr>
                      <a:t>P</a:t>
                    </a:r>
                  </a:p>
                </p:txBody>
              </p:sp>
              <p:sp>
                <p:nvSpPr>
                  <p:cNvPr id="62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1520" y="2880"/>
                    <a:ext cx="14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3" name="Line 4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32" y="2864"/>
                    <a:ext cx="14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4" name="Line 4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440" y="2688"/>
                    <a:ext cx="0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5" name="Line 44"/>
                  <p:cNvSpPr>
                    <a:spLocks noChangeShapeType="1"/>
                  </p:cNvSpPr>
                  <p:nvPr/>
                </p:nvSpPr>
                <p:spPr bwMode="auto">
                  <a:xfrm>
                    <a:off x="1440" y="2952"/>
                    <a:ext cx="0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6" name="Line 4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32" y="2912"/>
                    <a:ext cx="14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7" name="Text Box 4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22" y="2712"/>
                    <a:ext cx="202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GB" altLang="en-US" sz="2400" b="1">
                        <a:latin typeface="Times New Roman" pitchFamily="18" charset="0"/>
                        <a:cs typeface="Times New Roman" pitchFamily="18" charset="0"/>
                      </a:rPr>
                      <a:t>o</a:t>
                    </a:r>
                  </a:p>
                </p:txBody>
              </p:sp>
              <p:sp>
                <p:nvSpPr>
                  <p:cNvPr id="68" name="Text Box 4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56" y="2720"/>
                    <a:ext cx="202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GB" altLang="en-US" sz="2400" b="1">
                        <a:latin typeface="Times New Roman" pitchFamily="18" charset="0"/>
                        <a:cs typeface="Times New Roman" pitchFamily="18" charset="0"/>
                      </a:rPr>
                      <a:t>o</a:t>
                    </a:r>
                  </a:p>
                </p:txBody>
              </p:sp>
              <p:sp>
                <p:nvSpPr>
                  <p:cNvPr id="69" name="Text Box 4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28" y="2992"/>
                    <a:ext cx="202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GB" altLang="en-US" sz="2400" b="1">
                        <a:latin typeface="Times New Roman" pitchFamily="18" charset="0"/>
                        <a:cs typeface="Times New Roman" pitchFamily="18" charset="0"/>
                      </a:rPr>
                      <a:t>o</a:t>
                    </a:r>
                  </a:p>
                </p:txBody>
              </p:sp>
            </p:grpSp>
          </p:grpSp>
          <p:grpSp>
            <p:nvGrpSpPr>
              <p:cNvPr id="44" name="Group 49"/>
              <p:cNvGrpSpPr>
                <a:grpSpLocks/>
              </p:cNvGrpSpPr>
              <p:nvPr/>
            </p:nvGrpSpPr>
            <p:grpSpPr bwMode="auto">
              <a:xfrm>
                <a:off x="1184" y="1296"/>
                <a:ext cx="976" cy="816"/>
                <a:chOff x="1088" y="1200"/>
                <a:chExt cx="976" cy="816"/>
              </a:xfrm>
            </p:grpSpPr>
            <p:sp>
              <p:nvSpPr>
                <p:cNvPr id="46" name="AutoShape 50"/>
                <p:cNvSpPr>
                  <a:spLocks noChangeArrowheads="1"/>
                </p:cNvSpPr>
                <p:nvPr/>
              </p:nvSpPr>
              <p:spPr bwMode="auto">
                <a:xfrm>
                  <a:off x="1200" y="1404"/>
                  <a:ext cx="672" cy="384"/>
                </a:xfrm>
                <a:prstGeom prst="pentagon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ar-SA" altLang="en-US" sz="1800"/>
                </a:p>
              </p:txBody>
            </p:sp>
            <p:sp>
              <p:nvSpPr>
                <p:cNvPr id="47" name="Text Box 51"/>
                <p:cNvSpPr txBox="1">
                  <a:spLocks noChangeArrowheads="1"/>
                </p:cNvSpPr>
                <p:nvPr/>
              </p:nvSpPr>
              <p:spPr bwMode="auto">
                <a:xfrm>
                  <a:off x="1416" y="1200"/>
                  <a:ext cx="202" cy="3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b="1">
                      <a:latin typeface="Times New Roman" pitchFamily="18" charset="0"/>
                      <a:cs typeface="Times New Roman" pitchFamily="18" charset="0"/>
                    </a:rPr>
                    <a:t>o</a:t>
                  </a:r>
                </a:p>
              </p:txBody>
            </p:sp>
            <p:grpSp>
              <p:nvGrpSpPr>
                <p:cNvPr id="48" name="Group 52"/>
                <p:cNvGrpSpPr>
                  <a:grpSpLocks/>
                </p:cNvGrpSpPr>
                <p:nvPr/>
              </p:nvGrpSpPr>
              <p:grpSpPr bwMode="auto">
                <a:xfrm>
                  <a:off x="1608" y="1500"/>
                  <a:ext cx="304" cy="516"/>
                  <a:chOff x="1536" y="1200"/>
                  <a:chExt cx="304" cy="516"/>
                </a:xfrm>
              </p:grpSpPr>
              <p:sp>
                <p:nvSpPr>
                  <p:cNvPr id="56" name="Line 53"/>
                  <p:cNvSpPr>
                    <a:spLocks noChangeShapeType="1"/>
                  </p:cNvSpPr>
                  <p:nvPr/>
                </p:nvSpPr>
                <p:spPr bwMode="auto">
                  <a:xfrm>
                    <a:off x="1664" y="1392"/>
                    <a:ext cx="8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" name="Text Box 5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552" y="1504"/>
                    <a:ext cx="288" cy="21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GB" altLang="en-US" sz="1600" b="1">
                        <a:latin typeface="Times New Roman" pitchFamily="18" charset="0"/>
                        <a:cs typeface="Times New Roman" pitchFamily="18" charset="0"/>
                      </a:rPr>
                      <a:t>H</a:t>
                    </a:r>
                  </a:p>
                </p:txBody>
              </p:sp>
              <p:sp>
                <p:nvSpPr>
                  <p:cNvPr id="58" name="Text Box 5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536" y="1200"/>
                    <a:ext cx="288" cy="21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GB" altLang="en-US" sz="1600" b="1">
                        <a:latin typeface="Times New Roman" pitchFamily="18" charset="0"/>
                        <a:cs typeface="Times New Roman" pitchFamily="18" charset="0"/>
                      </a:rPr>
                      <a:t>H</a:t>
                    </a:r>
                  </a:p>
                </p:txBody>
              </p:sp>
            </p:grpSp>
            <p:sp>
              <p:nvSpPr>
                <p:cNvPr id="49" name="Text Box 56"/>
                <p:cNvSpPr txBox="1">
                  <a:spLocks noChangeArrowheads="1"/>
                </p:cNvSpPr>
                <p:nvPr/>
              </p:nvSpPr>
              <p:spPr bwMode="auto">
                <a:xfrm>
                  <a:off x="1776" y="1676"/>
                  <a:ext cx="288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1600" b="1">
                      <a:latin typeface="Times New Roman" pitchFamily="18" charset="0"/>
                      <a:cs typeface="Times New Roman" pitchFamily="18" charset="0"/>
                    </a:rPr>
                    <a:t>H</a:t>
                  </a:r>
                </a:p>
              </p:txBody>
            </p:sp>
            <p:sp>
              <p:nvSpPr>
                <p:cNvPr id="50" name="Line 57"/>
                <p:cNvSpPr>
                  <a:spLocks noChangeShapeType="1"/>
                </p:cNvSpPr>
                <p:nvPr/>
              </p:nvSpPr>
              <p:spPr bwMode="auto">
                <a:xfrm>
                  <a:off x="1872" y="1596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" name="Line 58"/>
                <p:cNvSpPr>
                  <a:spLocks noChangeShapeType="1"/>
                </p:cNvSpPr>
                <p:nvPr/>
              </p:nvSpPr>
              <p:spPr bwMode="auto">
                <a:xfrm>
                  <a:off x="1328" y="1692"/>
                  <a:ext cx="16" cy="27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" name="Text Box 59"/>
                <p:cNvSpPr txBox="1">
                  <a:spLocks noChangeArrowheads="1"/>
                </p:cNvSpPr>
                <p:nvPr/>
              </p:nvSpPr>
              <p:spPr bwMode="auto">
                <a:xfrm>
                  <a:off x="1216" y="1528"/>
                  <a:ext cx="288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1600" b="1">
                      <a:latin typeface="Times New Roman" pitchFamily="18" charset="0"/>
                      <a:cs typeface="Times New Roman" pitchFamily="18" charset="0"/>
                    </a:rPr>
                    <a:t>H</a:t>
                  </a:r>
                </a:p>
              </p:txBody>
            </p:sp>
            <p:sp>
              <p:nvSpPr>
                <p:cNvPr id="53" name="Line 60"/>
                <p:cNvSpPr>
                  <a:spLocks noChangeShapeType="1"/>
                </p:cNvSpPr>
                <p:nvPr/>
              </p:nvSpPr>
              <p:spPr bwMode="auto">
                <a:xfrm>
                  <a:off x="1200" y="1452"/>
                  <a:ext cx="8" cy="24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" name="Text Box 61"/>
                <p:cNvSpPr txBox="1">
                  <a:spLocks noChangeArrowheads="1"/>
                </p:cNvSpPr>
                <p:nvPr/>
              </p:nvSpPr>
              <p:spPr bwMode="auto">
                <a:xfrm>
                  <a:off x="1088" y="1612"/>
                  <a:ext cx="288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1600" b="1">
                      <a:latin typeface="Times New Roman" pitchFamily="18" charset="0"/>
                      <a:cs typeface="Times New Roman" pitchFamily="18" charset="0"/>
                    </a:rPr>
                    <a:t>H</a:t>
                  </a:r>
                </a:p>
              </p:txBody>
            </p:sp>
            <p:sp>
              <p:nvSpPr>
                <p:cNvPr id="55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1088" y="1268"/>
                  <a:ext cx="432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1600" b="1">
                      <a:latin typeface="Times New Roman" pitchFamily="18" charset="0"/>
                      <a:cs typeface="Times New Roman" pitchFamily="18" charset="0"/>
                    </a:rPr>
                    <a:t>CH</a:t>
                  </a:r>
                  <a:r>
                    <a:rPr lang="en-GB" altLang="en-US" sz="1800" b="1" baseline="-25000"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</a:p>
              </p:txBody>
            </p:sp>
          </p:grpSp>
          <p:sp>
            <p:nvSpPr>
              <p:cNvPr id="45" name="Line 63"/>
              <p:cNvSpPr>
                <a:spLocks noChangeShapeType="1"/>
              </p:cNvSpPr>
              <p:nvPr/>
            </p:nvSpPr>
            <p:spPr bwMode="auto">
              <a:xfrm>
                <a:off x="1296" y="1248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0" name="Group 64"/>
            <p:cNvGrpSpPr>
              <a:grpSpLocks/>
            </p:cNvGrpSpPr>
            <p:nvPr/>
          </p:nvGrpSpPr>
          <p:grpSpPr bwMode="auto">
            <a:xfrm>
              <a:off x="1968" y="2880"/>
              <a:ext cx="528" cy="432"/>
              <a:chOff x="1824" y="1392"/>
              <a:chExt cx="528" cy="432"/>
            </a:xfrm>
          </p:grpSpPr>
          <p:sp>
            <p:nvSpPr>
              <p:cNvPr id="41" name="Line 65"/>
              <p:cNvSpPr>
                <a:spLocks noChangeShapeType="1"/>
              </p:cNvSpPr>
              <p:nvPr/>
            </p:nvSpPr>
            <p:spPr bwMode="auto">
              <a:xfrm flipV="1">
                <a:off x="1872" y="1584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Rectangle 66"/>
              <p:cNvSpPr>
                <a:spLocks noChangeArrowheads="1"/>
              </p:cNvSpPr>
              <p:nvPr/>
            </p:nvSpPr>
            <p:spPr bwMode="auto">
              <a:xfrm>
                <a:off x="1824" y="1392"/>
                <a:ext cx="528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sz="1800" b="1"/>
                  <a:t>Base</a:t>
                </a:r>
              </a:p>
            </p:txBody>
          </p:sp>
        </p:grpSp>
      </p:grpSp>
      <p:grpSp>
        <p:nvGrpSpPr>
          <p:cNvPr id="70" name="Group 67"/>
          <p:cNvGrpSpPr>
            <a:grpSpLocks/>
          </p:cNvGrpSpPr>
          <p:nvPr/>
        </p:nvGrpSpPr>
        <p:grpSpPr bwMode="auto">
          <a:xfrm>
            <a:off x="4771560" y="1016004"/>
            <a:ext cx="1905000" cy="2514600"/>
            <a:chOff x="2640" y="576"/>
            <a:chExt cx="1200" cy="1584"/>
          </a:xfrm>
        </p:grpSpPr>
        <p:sp>
          <p:nvSpPr>
            <p:cNvPr id="71" name="AutoShape 68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640" y="576"/>
              <a:ext cx="240" cy="1584"/>
            </a:xfrm>
            <a:prstGeom prst="rightBrace">
              <a:avLst>
                <a:gd name="adj1" fmla="val 55000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en-US" sz="1800"/>
            </a:p>
          </p:txBody>
        </p:sp>
        <p:sp>
          <p:nvSpPr>
            <p:cNvPr id="72" name="Text Box 69"/>
            <p:cNvSpPr txBox="1">
              <a:spLocks noChangeArrowheads="1"/>
            </p:cNvSpPr>
            <p:nvPr/>
          </p:nvSpPr>
          <p:spPr bwMode="auto">
            <a:xfrm>
              <a:off x="2784" y="1200"/>
              <a:ext cx="105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DNA nucleotide</a:t>
              </a:r>
            </a:p>
          </p:txBody>
        </p:sp>
      </p:grpSp>
      <p:sp>
        <p:nvSpPr>
          <p:cNvPr id="85" name="Text Box 82"/>
          <p:cNvSpPr txBox="1">
            <a:spLocks noChangeArrowheads="1"/>
          </p:cNvSpPr>
          <p:nvPr/>
        </p:nvSpPr>
        <p:spPr bwMode="auto">
          <a:xfrm>
            <a:off x="3476160" y="3683004"/>
            <a:ext cx="1828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1600" b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Deoxyribose</a:t>
            </a:r>
          </a:p>
        </p:txBody>
      </p:sp>
      <p:sp>
        <p:nvSpPr>
          <p:cNvPr id="86" name="Line 83"/>
          <p:cNvSpPr>
            <a:spLocks noChangeShapeType="1"/>
          </p:cNvSpPr>
          <p:nvPr/>
        </p:nvSpPr>
        <p:spPr bwMode="auto">
          <a:xfrm flipH="1" flipV="1">
            <a:off x="3247560" y="3225804"/>
            <a:ext cx="990600" cy="533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" name="Text Box 84"/>
          <p:cNvSpPr txBox="1">
            <a:spLocks noChangeArrowheads="1"/>
          </p:cNvSpPr>
          <p:nvPr/>
        </p:nvSpPr>
        <p:spPr bwMode="auto">
          <a:xfrm>
            <a:off x="580560" y="2540004"/>
            <a:ext cx="1524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1600" b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Phosphate group</a:t>
            </a:r>
          </a:p>
        </p:txBody>
      </p:sp>
      <p:grpSp>
        <p:nvGrpSpPr>
          <p:cNvPr id="88" name="Group 85"/>
          <p:cNvGrpSpPr>
            <a:grpSpLocks/>
          </p:cNvGrpSpPr>
          <p:nvPr/>
        </p:nvGrpSpPr>
        <p:grpSpPr bwMode="auto">
          <a:xfrm>
            <a:off x="2168060" y="2451104"/>
            <a:ext cx="1638300" cy="1166813"/>
            <a:chOff x="1000" y="1480"/>
            <a:chExt cx="1032" cy="735"/>
          </a:xfrm>
        </p:grpSpPr>
        <p:sp>
          <p:nvSpPr>
            <p:cNvPr id="89" name="Text Box 86"/>
            <p:cNvSpPr txBox="1">
              <a:spLocks noChangeArrowheads="1"/>
            </p:cNvSpPr>
            <p:nvPr/>
          </p:nvSpPr>
          <p:spPr bwMode="auto">
            <a:xfrm>
              <a:off x="1840" y="1712"/>
              <a:ext cx="1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90" name="Text Box 87"/>
            <p:cNvSpPr txBox="1">
              <a:spLocks noChangeArrowheads="1"/>
            </p:cNvSpPr>
            <p:nvPr/>
          </p:nvSpPr>
          <p:spPr bwMode="auto">
            <a:xfrm>
              <a:off x="1536" y="1984"/>
              <a:ext cx="1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91" name="Text Box 88"/>
            <p:cNvSpPr txBox="1">
              <a:spLocks noChangeArrowheads="1"/>
            </p:cNvSpPr>
            <p:nvPr/>
          </p:nvSpPr>
          <p:spPr bwMode="auto">
            <a:xfrm>
              <a:off x="1176" y="1960"/>
              <a:ext cx="1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92" name="Text Box 89"/>
            <p:cNvSpPr txBox="1">
              <a:spLocks noChangeArrowheads="1"/>
            </p:cNvSpPr>
            <p:nvPr/>
          </p:nvSpPr>
          <p:spPr bwMode="auto">
            <a:xfrm>
              <a:off x="1016" y="1696"/>
              <a:ext cx="1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>
                  <a:solidFill>
                    <a:srgbClr val="FF0000"/>
                  </a:solidFill>
                </a:rPr>
                <a:t>4</a:t>
              </a:r>
            </a:p>
          </p:txBody>
        </p:sp>
        <p:sp>
          <p:nvSpPr>
            <p:cNvPr id="93" name="Text Box 90"/>
            <p:cNvSpPr txBox="1">
              <a:spLocks noChangeArrowheads="1"/>
            </p:cNvSpPr>
            <p:nvPr/>
          </p:nvSpPr>
          <p:spPr bwMode="auto">
            <a:xfrm>
              <a:off x="1000" y="1480"/>
              <a:ext cx="1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800" b="1">
                  <a:solidFill>
                    <a:srgbClr val="FF0000"/>
                  </a:solidFill>
                </a:rPr>
                <a:t>5</a:t>
              </a:r>
            </a:p>
          </p:txBody>
        </p:sp>
      </p:grpSp>
      <p:sp>
        <p:nvSpPr>
          <p:cNvPr id="94" name="Text Box 91"/>
          <p:cNvSpPr txBox="1">
            <a:spLocks noChangeArrowheads="1"/>
          </p:cNvSpPr>
          <p:nvPr/>
        </p:nvSpPr>
        <p:spPr bwMode="auto">
          <a:xfrm>
            <a:off x="2637960" y="5664204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solidFill>
                  <a:srgbClr val="FF0000"/>
                </a:solidFill>
              </a:rPr>
              <a:t>3</a:t>
            </a:r>
          </a:p>
        </p:txBody>
      </p:sp>
      <p:grpSp>
        <p:nvGrpSpPr>
          <p:cNvPr id="95" name="Group 92"/>
          <p:cNvGrpSpPr>
            <a:grpSpLocks/>
          </p:cNvGrpSpPr>
          <p:nvPr/>
        </p:nvGrpSpPr>
        <p:grpSpPr bwMode="auto">
          <a:xfrm>
            <a:off x="1177460" y="1016004"/>
            <a:ext cx="546100" cy="5243513"/>
            <a:chOff x="304" y="576"/>
            <a:chExt cx="344" cy="3303"/>
          </a:xfrm>
        </p:grpSpPr>
        <p:sp>
          <p:nvSpPr>
            <p:cNvPr id="96" name="Line 93"/>
            <p:cNvSpPr>
              <a:spLocks noChangeShapeType="1"/>
            </p:cNvSpPr>
            <p:nvPr/>
          </p:nvSpPr>
          <p:spPr bwMode="auto">
            <a:xfrm>
              <a:off x="432" y="864"/>
              <a:ext cx="0" cy="27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Text Box 94"/>
            <p:cNvSpPr txBox="1">
              <a:spLocks noChangeArrowheads="1"/>
            </p:cNvSpPr>
            <p:nvPr/>
          </p:nvSpPr>
          <p:spPr bwMode="auto">
            <a:xfrm>
              <a:off x="312" y="576"/>
              <a:ext cx="33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800" b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5</a:t>
              </a:r>
            </a:p>
          </p:txBody>
        </p:sp>
        <p:sp>
          <p:nvSpPr>
            <p:cNvPr id="98" name="Text Box 95"/>
            <p:cNvSpPr txBox="1">
              <a:spLocks noChangeArrowheads="1"/>
            </p:cNvSpPr>
            <p:nvPr/>
          </p:nvSpPr>
          <p:spPr bwMode="auto">
            <a:xfrm>
              <a:off x="304" y="3552"/>
              <a:ext cx="33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800" b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</p:grpSp>
      <p:grpSp>
        <p:nvGrpSpPr>
          <p:cNvPr id="99" name="Group 96"/>
          <p:cNvGrpSpPr>
            <a:grpSpLocks/>
          </p:cNvGrpSpPr>
          <p:nvPr/>
        </p:nvGrpSpPr>
        <p:grpSpPr bwMode="auto">
          <a:xfrm>
            <a:off x="707560" y="1054104"/>
            <a:ext cx="609600" cy="5143500"/>
            <a:chOff x="80" y="552"/>
            <a:chExt cx="384" cy="3240"/>
          </a:xfrm>
        </p:grpSpPr>
        <p:sp>
          <p:nvSpPr>
            <p:cNvPr id="100" name="Line 97"/>
            <p:cNvSpPr>
              <a:spLocks noChangeShapeType="1"/>
            </p:cNvSpPr>
            <p:nvPr>
              <p:custDataLst>
                <p:tags r:id="rId1"/>
              </p:custDataLst>
            </p:nvPr>
          </p:nvSpPr>
          <p:spPr bwMode="auto">
            <a:xfrm flipV="1">
              <a:off x="192" y="816"/>
              <a:ext cx="0" cy="27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Text Box 98"/>
            <p:cNvSpPr txBox="1">
              <a:spLocks noChangeArrowheads="1"/>
            </p:cNvSpPr>
            <p:nvPr/>
          </p:nvSpPr>
          <p:spPr bwMode="auto">
            <a:xfrm>
              <a:off x="80" y="3504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400" b="1">
                  <a:solidFill>
                    <a:srgbClr val="0000CC"/>
                  </a:solidFill>
                </a:rPr>
                <a:t>5</a:t>
              </a:r>
            </a:p>
          </p:txBody>
        </p:sp>
        <p:sp>
          <p:nvSpPr>
            <p:cNvPr id="102" name="Text Box 99"/>
            <p:cNvSpPr txBox="1">
              <a:spLocks noChangeArrowheads="1"/>
            </p:cNvSpPr>
            <p:nvPr/>
          </p:nvSpPr>
          <p:spPr bwMode="auto">
            <a:xfrm>
              <a:off x="80" y="552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400" b="1">
                  <a:solidFill>
                    <a:srgbClr val="0000CC"/>
                  </a:solidFill>
                </a:rPr>
                <a:t>3</a:t>
              </a:r>
            </a:p>
          </p:txBody>
        </p:sp>
      </p:grpSp>
      <p:sp>
        <p:nvSpPr>
          <p:cNvPr id="103" name="Rectangle 102"/>
          <p:cNvSpPr/>
          <p:nvPr/>
        </p:nvSpPr>
        <p:spPr>
          <a:xfrm>
            <a:off x="1866246" y="235726"/>
            <a:ext cx="2682145" cy="64633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hnschrift Condensed" panose="020B0502040204020203" pitchFamily="34" charset="0"/>
              </a:rPr>
              <a:t>Structure of DNA</a:t>
            </a:r>
            <a:endParaRPr lang="en-US" sz="3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ahnschrift Condensed" panose="020B0502040204020203" pitchFamily="34" charset="0"/>
            </a:endParaRPr>
          </a:p>
        </p:txBody>
      </p:sp>
      <p:pic>
        <p:nvPicPr>
          <p:cNvPr id="112" name="Picture 2" descr="C:\Users\user\Desktop\DNA_Nucleotides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35" r="67701"/>
          <a:stretch/>
        </p:blipFill>
        <p:spPr bwMode="auto">
          <a:xfrm>
            <a:off x="7460342" y="180265"/>
            <a:ext cx="2986991" cy="4248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" name="Rectangle 109"/>
          <p:cNvSpPr/>
          <p:nvPr/>
        </p:nvSpPr>
        <p:spPr>
          <a:xfrm>
            <a:off x="5553070" y="4348850"/>
            <a:ext cx="6406702" cy="2234458"/>
          </a:xfrm>
          <a:prstGeom prst="rect">
            <a:avLst/>
          </a:prstGeom>
          <a:solidFill>
            <a:schemeClr val="accent1">
              <a:alpha val="4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339933"/>
              </a:buClr>
              <a:defRPr/>
            </a:pPr>
            <a:r>
              <a:rPr lang="en-US" altLang="en-US" sz="2400" dirty="0">
                <a:solidFill>
                  <a:srgbClr val="000000"/>
                </a:solidFill>
                <a:latin typeface="Bahnschrift Condensed" panose="020B0502040204020203" pitchFamily="34" charset="0"/>
              </a:rPr>
              <a:t>The sugar-phosphate backbones of the two polynucleotides are on the outside of the helix.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339933"/>
              </a:buClr>
              <a:defRPr/>
            </a:pPr>
            <a:r>
              <a:rPr lang="en-US" altLang="en-US" sz="24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The 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PO</a:t>
            </a:r>
            <a:r>
              <a:rPr lang="en-US" sz="2400" baseline="-25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4</a:t>
            </a:r>
            <a:r>
              <a:rPr lang="en-US" sz="2400" baseline="30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3</a:t>
            </a:r>
            <a:r>
              <a:rPr lang="en-US" sz="2400" baseline="30000" dirty="0">
                <a:latin typeface="Bahnschrift Condensed" panose="020B0502040204020203" pitchFamily="34" charset="0"/>
              </a:rPr>
              <a:t>-</a:t>
            </a:r>
            <a:r>
              <a:rPr lang="en-US" altLang="en-US" sz="2400" dirty="0">
                <a:solidFill>
                  <a:srgbClr val="000000"/>
                </a:solidFill>
                <a:latin typeface="Bahnschrift Condensed" panose="020B0502040204020203" pitchFamily="34" charset="0"/>
              </a:rPr>
              <a:t> group of one nucleotide is attached to the </a:t>
            </a:r>
            <a:r>
              <a:rPr lang="en-US" alt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sugar</a:t>
            </a:r>
            <a:r>
              <a:rPr lang="en-US" altLang="en-US" sz="2400" dirty="0">
                <a:solidFill>
                  <a:srgbClr val="000000"/>
                </a:solidFill>
                <a:latin typeface="Bahnschrift Condensed" panose="020B0502040204020203" pitchFamily="34" charset="0"/>
              </a:rPr>
              <a:t> of the next nucleotide in line.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339933"/>
              </a:buClr>
              <a:defRPr/>
            </a:pPr>
            <a:r>
              <a:rPr lang="en-US" altLang="en-US" sz="24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The </a:t>
            </a:r>
            <a:r>
              <a:rPr lang="en-US" altLang="en-US" sz="2400" dirty="0">
                <a:solidFill>
                  <a:srgbClr val="000000"/>
                </a:solidFill>
                <a:latin typeface="Bahnschrift Condensed" panose="020B0502040204020203" pitchFamily="34" charset="0"/>
              </a:rPr>
              <a:t>result is a “</a:t>
            </a:r>
            <a:r>
              <a:rPr lang="en-US" altLang="en-US" sz="2400" u="sng" dirty="0">
                <a:solidFill>
                  <a:srgbClr val="0000FF"/>
                </a:solidFill>
                <a:latin typeface="Bahnschrift Condensed" panose="020B0502040204020203" pitchFamily="34" charset="0"/>
              </a:rPr>
              <a:t>backbone</a:t>
            </a:r>
            <a:r>
              <a:rPr lang="en-US" altLang="en-US" sz="2400" dirty="0">
                <a:solidFill>
                  <a:srgbClr val="000000"/>
                </a:solidFill>
                <a:latin typeface="Bahnschrift Condensed" panose="020B0502040204020203" pitchFamily="34" charset="0"/>
              </a:rPr>
              <a:t>” of alternating phosphates and sugars, from which the bases starts.</a:t>
            </a:r>
            <a:endParaRPr lang="en-GB" sz="2400" dirty="0">
              <a:solidFill>
                <a:srgbClr val="000000"/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897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0.125 -0.003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-2.22222E-6 L -0.12083 -0.0055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42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3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87" grpId="0"/>
      <p:bldP spid="94" grpId="0"/>
      <p:bldP spid="1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69073" y="359480"/>
            <a:ext cx="4857026" cy="5968836"/>
            <a:chOff x="6676560" y="820501"/>
            <a:chExt cx="4857026" cy="5968836"/>
          </a:xfrm>
        </p:grpSpPr>
        <p:sp>
          <p:nvSpPr>
            <p:cNvPr id="8" name="Rectangle 7"/>
            <p:cNvSpPr/>
            <p:nvPr/>
          </p:nvSpPr>
          <p:spPr>
            <a:xfrm>
              <a:off x="7762716" y="820501"/>
              <a:ext cx="234872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sz="2800" b="1" dirty="0" smtClean="0">
                  <a:solidFill>
                    <a:srgbClr val="00B050"/>
                  </a:solidFill>
                  <a:latin typeface="Bahnschrift Condensed" panose="020B0502040204020203" pitchFamily="34" charset="0"/>
                </a:rPr>
                <a:t>Nitrogenous bases</a:t>
              </a:r>
              <a:endParaRPr lang="en-US" sz="2800" b="1" dirty="0">
                <a:solidFill>
                  <a:srgbClr val="00B050"/>
                </a:solidFill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6676560" y="1472543"/>
              <a:ext cx="4857026" cy="5316794"/>
              <a:chOff x="6676560" y="1472543"/>
              <a:chExt cx="4857026" cy="5316794"/>
            </a:xfrm>
          </p:grpSpPr>
          <p:pic>
            <p:nvPicPr>
              <p:cNvPr id="10" name="Picture 3" descr="C:\Users\user\Desktop\All-Purines-Pyrimidines-chemical-structure.pn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470"/>
              <a:stretch/>
            </p:blipFill>
            <p:spPr bwMode="auto">
              <a:xfrm>
                <a:off x="6676560" y="1472543"/>
                <a:ext cx="4857026" cy="49838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Rectangle 10"/>
              <p:cNvSpPr/>
              <p:nvPr/>
            </p:nvSpPr>
            <p:spPr>
              <a:xfrm>
                <a:off x="9826171" y="4368804"/>
                <a:ext cx="1378858" cy="1890713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9617006" y="6266117"/>
                <a:ext cx="181972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n-US" sz="2800" b="1" dirty="0" smtClean="0">
                    <a:solidFill>
                      <a:srgbClr val="FF0000"/>
                    </a:solidFill>
                    <a:latin typeface="Bahnschrift Condensed" panose="020B0502040204020203" pitchFamily="34" charset="0"/>
                  </a:rPr>
                  <a:t>In case of RNA</a:t>
                </a:r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16" name="Group 15"/>
          <p:cNvGrpSpPr/>
          <p:nvPr/>
        </p:nvGrpSpPr>
        <p:grpSpPr>
          <a:xfrm>
            <a:off x="6284687" y="2834416"/>
            <a:ext cx="4688114" cy="3376059"/>
            <a:chOff x="5747657" y="1011522"/>
            <a:chExt cx="6123185" cy="4786974"/>
          </a:xfrm>
        </p:grpSpPr>
        <p:pic>
          <p:nvPicPr>
            <p:cNvPr id="5" name="Picture 2" descr="C:\Users\user\Desktop\DNA_Nucleotides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414"/>
            <a:stretch/>
          </p:blipFill>
          <p:spPr bwMode="auto">
            <a:xfrm>
              <a:off x="5747657" y="1134894"/>
              <a:ext cx="6123185" cy="46636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7039429" y="1011522"/>
              <a:ext cx="1958506" cy="39466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4" name="Straight Connector 13"/>
          <p:cNvCxnSpPr/>
          <p:nvPr/>
        </p:nvCxnSpPr>
        <p:spPr>
          <a:xfrm>
            <a:off x="5326099" y="621090"/>
            <a:ext cx="0" cy="5866796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558971" y="359480"/>
            <a:ext cx="6400801" cy="2332946"/>
          </a:xfrm>
        </p:spPr>
        <p:txBody>
          <a:bodyPr wrap="square">
            <a:spAutoFit/>
          </a:bodyPr>
          <a:lstStyle/>
          <a:p>
            <a:pPr marL="0" indent="0" algn="l" rtl="0" eaLnBrk="1" hangingPunct="1">
              <a:buClr>
                <a:srgbClr val="339933"/>
              </a:buClr>
              <a:buNone/>
              <a:tabLst>
                <a:tab pos="2743200" algn="l"/>
              </a:tabLst>
              <a:defRPr/>
            </a:pPr>
            <a:r>
              <a:rPr lang="en-US" altLang="en-US" sz="28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Pairs of nitrogenous bases (one from each strand) connect the polynucleotide chains with hydrogen bonds.</a:t>
            </a:r>
          </a:p>
          <a:p>
            <a:pPr marL="0" indent="0" algn="l" rtl="0" eaLnBrk="1" hangingPunct="1">
              <a:buClr>
                <a:srgbClr val="339933"/>
              </a:buClr>
              <a:buNone/>
              <a:tabLst>
                <a:tab pos="2743200" algn="l"/>
              </a:tabLst>
              <a:defRPr/>
            </a:pPr>
            <a:r>
              <a:rPr lang="en-US" altLang="en-US" sz="28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Most DNA molecules have thousands to millions of </a:t>
            </a:r>
            <a:r>
              <a:rPr lang="en-US" altLang="en-US" sz="2800" u="sng" dirty="0" smtClean="0">
                <a:solidFill>
                  <a:srgbClr val="FF0000"/>
                </a:solidFill>
                <a:latin typeface="Bahnschrift Condensed" panose="020B0502040204020203" pitchFamily="34" charset="0"/>
              </a:rPr>
              <a:t>base pairs</a:t>
            </a:r>
            <a:r>
              <a:rPr lang="en-US" altLang="en-US" sz="28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 (</a:t>
            </a:r>
            <a:r>
              <a:rPr lang="en-US" altLang="en-US" sz="2800" dirty="0" err="1" smtClean="0">
                <a:solidFill>
                  <a:srgbClr val="FF0000"/>
                </a:solidFill>
                <a:latin typeface="Bahnschrift Condensed" panose="020B0502040204020203" pitchFamily="34" charset="0"/>
              </a:rPr>
              <a:t>bP</a:t>
            </a:r>
            <a:r>
              <a:rPr lang="en-US" altLang="en-US" sz="28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3758813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06395" y="477434"/>
            <a:ext cx="11437257" cy="6013954"/>
          </a:xfrm>
        </p:spPr>
        <p:txBody>
          <a:bodyPr wrap="square">
            <a:spAutoFit/>
          </a:bodyPr>
          <a:lstStyle/>
          <a:p>
            <a:pPr algn="l" rtl="0" eaLnBrk="1" hangingPunct="1">
              <a:spcBef>
                <a:spcPts val="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8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Because of their shapes, only some bases are compatible with each other.</a:t>
            </a:r>
          </a:p>
          <a:p>
            <a:pPr lvl="1" algn="l" rtl="0" eaLnBrk="1" hangingPunct="1">
              <a:spcBef>
                <a:spcPts val="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dirty="0" smtClean="0">
                <a:solidFill>
                  <a:srgbClr val="FF3300"/>
                </a:solidFill>
                <a:latin typeface="Bahnschrift Condensed" panose="020B0502040204020203" pitchFamily="34" charset="0"/>
              </a:rPr>
              <a:t>Adenine </a:t>
            </a:r>
            <a:r>
              <a:rPr lang="en-US" altLang="en-US" dirty="0" smtClean="0">
                <a:latin typeface="Bahnschrift Condensed" panose="020B0502040204020203" pitchFamily="34" charset="0"/>
              </a:rPr>
              <a:t>(A)</a:t>
            </a:r>
            <a:r>
              <a:rPr lang="en-US" altLang="en-US" dirty="0" smtClean="0">
                <a:solidFill>
                  <a:srgbClr val="FF3300"/>
                </a:solidFill>
                <a:latin typeface="Bahnschrift Condensed" panose="020B0502040204020203" pitchFamily="34" charset="0"/>
              </a:rPr>
              <a:t> always pairs with thymine </a:t>
            </a:r>
            <a:r>
              <a:rPr lang="en-US" altLang="en-US" dirty="0" smtClean="0">
                <a:latin typeface="Bahnschrift Condensed" panose="020B0502040204020203" pitchFamily="34" charset="0"/>
              </a:rPr>
              <a:t>(T)</a:t>
            </a:r>
            <a:r>
              <a:rPr lang="en-US" altLang="en-US" dirty="0" smtClean="0">
                <a:solidFill>
                  <a:srgbClr val="FF3300"/>
                </a:solidFill>
                <a:latin typeface="Bahnschrift Condensed" panose="020B0502040204020203" pitchFamily="34" charset="0"/>
              </a:rPr>
              <a:t> and guanine </a:t>
            </a:r>
            <a:r>
              <a:rPr lang="en-US" altLang="en-US" dirty="0" smtClean="0">
                <a:latin typeface="Bahnschrift Condensed" panose="020B0502040204020203" pitchFamily="34" charset="0"/>
              </a:rPr>
              <a:t>(G)</a:t>
            </a:r>
            <a:r>
              <a:rPr lang="en-US" altLang="en-US" dirty="0" smtClean="0">
                <a:solidFill>
                  <a:srgbClr val="FF3300"/>
                </a:solidFill>
                <a:latin typeface="Bahnschrift Condensed" panose="020B0502040204020203" pitchFamily="34" charset="0"/>
              </a:rPr>
              <a:t> with cytosine </a:t>
            </a:r>
            <a:r>
              <a:rPr lang="en-US" altLang="en-US" dirty="0" smtClean="0">
                <a:latin typeface="Bahnschrift Condensed" panose="020B0502040204020203" pitchFamily="34" charset="0"/>
              </a:rPr>
              <a:t>(C).</a:t>
            </a:r>
          </a:p>
          <a:p>
            <a:pPr lvl="1" algn="l" rtl="0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200" dirty="0" smtClean="0">
              <a:latin typeface="Bahnschrift Condensed" panose="020B0502040204020203" pitchFamily="34" charset="0"/>
            </a:endParaRPr>
          </a:p>
          <a:p>
            <a:pPr algn="l" rtl="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8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With these base-pairing rules, if we know the sequence of bases on one strand, we know the sequence on the opposite strand.</a:t>
            </a:r>
          </a:p>
          <a:p>
            <a:pPr algn="l" rtl="0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200" dirty="0" smtClean="0">
              <a:solidFill>
                <a:srgbClr val="000000"/>
              </a:solidFill>
              <a:latin typeface="Bahnschrift Condensed" panose="020B0502040204020203" pitchFamily="34" charset="0"/>
            </a:endParaRPr>
          </a:p>
          <a:p>
            <a:pPr algn="l" rtl="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8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The two strands are </a:t>
            </a:r>
            <a:r>
              <a:rPr lang="en-US" altLang="en-US" sz="2800" i="1" dirty="0" smtClean="0">
                <a:solidFill>
                  <a:srgbClr val="00B050"/>
                </a:solidFill>
                <a:latin typeface="Bahnschrift Condensed" panose="020B0502040204020203" pitchFamily="34" charset="0"/>
              </a:rPr>
              <a:t>complementary</a:t>
            </a:r>
            <a:r>
              <a:rPr lang="en-US" altLang="en-US" sz="28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.</a:t>
            </a:r>
          </a:p>
          <a:p>
            <a:pPr algn="l" rtl="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endParaRPr lang="en-US" altLang="en-US" sz="1200" dirty="0" smtClean="0">
              <a:solidFill>
                <a:srgbClr val="000000"/>
              </a:solidFill>
              <a:latin typeface="Bahnschrift Condensed" panose="020B0502040204020203" pitchFamily="34" charset="0"/>
            </a:endParaRPr>
          </a:p>
          <a:p>
            <a:pPr algn="l" rtl="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8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During preparations for cell division each of the strands serves as </a:t>
            </a:r>
            <a:r>
              <a:rPr lang="en-US" altLang="en-US" sz="2800" dirty="0" smtClean="0">
                <a:solidFill>
                  <a:srgbClr val="00B050"/>
                </a:solidFill>
                <a:latin typeface="Bahnschrift Condensed" panose="020B0502040204020203" pitchFamily="34" charset="0"/>
              </a:rPr>
              <a:t>a template </a:t>
            </a:r>
            <a:r>
              <a:rPr lang="en-US" altLang="en-US" sz="28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to order nucleotides into </a:t>
            </a:r>
            <a:r>
              <a:rPr lang="en-US" altLang="en-US" sz="2800" dirty="0" smtClean="0">
                <a:solidFill>
                  <a:srgbClr val="00B050"/>
                </a:solidFill>
                <a:latin typeface="Bahnschrift Condensed" panose="020B0502040204020203" pitchFamily="34" charset="0"/>
              </a:rPr>
              <a:t>a new complementary strand</a:t>
            </a:r>
            <a:r>
              <a:rPr lang="en-US" altLang="en-US" sz="28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.</a:t>
            </a:r>
          </a:p>
          <a:p>
            <a:pPr algn="l" rtl="0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200" dirty="0" smtClean="0">
              <a:solidFill>
                <a:srgbClr val="000000"/>
              </a:solidFill>
              <a:latin typeface="Bahnschrift Condensed" panose="020B0502040204020203" pitchFamily="34" charset="0"/>
            </a:endParaRPr>
          </a:p>
          <a:p>
            <a:pPr algn="l" rtl="0" eaLnBrk="1" hangingPunct="1">
              <a:spcBef>
                <a:spcPts val="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8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This results in two identical copies of the original double-stranded DNA molecule.</a:t>
            </a:r>
          </a:p>
          <a:p>
            <a:pPr lvl="1" algn="l" rtl="0" eaLnBrk="1" hangingPunct="1">
              <a:spcBef>
                <a:spcPts val="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The copies are then distributed to the daughter cells.</a:t>
            </a:r>
          </a:p>
          <a:p>
            <a:pPr lvl="1" algn="l" rtl="0" eaLnBrk="1" hangingPunct="1">
              <a:spcBef>
                <a:spcPts val="0"/>
              </a:spcBef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600" dirty="0" smtClean="0">
              <a:solidFill>
                <a:srgbClr val="000000"/>
              </a:solidFill>
              <a:latin typeface="Bahnschrift Condensed" panose="020B0502040204020203" pitchFamily="34" charset="0"/>
            </a:endParaRPr>
          </a:p>
          <a:p>
            <a:pPr algn="l" rtl="0" eaLnBrk="1" hangingPunct="1">
              <a:spcBef>
                <a:spcPts val="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8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This mechanism ensures that the genetic information is transmitted to the new cells. </a:t>
            </a:r>
          </a:p>
        </p:txBody>
      </p:sp>
    </p:spTree>
    <p:extLst>
      <p:ext uri="{BB962C8B-B14F-4D97-AF65-F5344CB8AC3E}">
        <p14:creationId xmlns:p14="http://schemas.microsoft.com/office/powerpoint/2010/main" val="60787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user\Desktop\dna-vs-rna_med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22461" y="1669818"/>
            <a:ext cx="7606070" cy="4063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user\Desktop\dna-vs-rna-structure_med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79"/>
          <a:stretch/>
        </p:blipFill>
        <p:spPr bwMode="auto">
          <a:xfrm>
            <a:off x="9915615" y="1833783"/>
            <a:ext cx="2283180" cy="3797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dna-vs-rna-structure_med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29"/>
          <a:stretch/>
        </p:blipFill>
        <p:spPr bwMode="auto">
          <a:xfrm>
            <a:off x="0" y="1877327"/>
            <a:ext cx="2177143" cy="3746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441632" y="454926"/>
            <a:ext cx="5163594" cy="58477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hnschrift Condensed" panose="020B0502040204020203" pitchFamily="34" charset="0"/>
              </a:rPr>
              <a:t>A comparison </a:t>
            </a:r>
            <a:r>
              <a:rPr lang="en-US" sz="3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hnschrift Condensed" panose="020B0502040204020203" pitchFamily="34" charset="0"/>
              </a:rPr>
              <a:t>between DNA and RNA</a:t>
            </a:r>
            <a:endParaRPr lang="en-US" sz="32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ahnschrift Condensed" panose="020B050204020402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42195" y="1372118"/>
            <a:ext cx="25076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400" b="1" u="sng" dirty="0" err="1">
                <a:solidFill>
                  <a:srgbClr val="FF0000"/>
                </a:solidFill>
              </a:rPr>
              <a:t>D</a:t>
            </a:r>
            <a:r>
              <a:rPr lang="en-GB" altLang="en-US" b="1" dirty="0" err="1"/>
              <a:t>eoxiribo</a:t>
            </a:r>
            <a:r>
              <a:rPr lang="en-GB" altLang="en-US" b="1" dirty="0"/>
              <a:t>-</a:t>
            </a:r>
            <a:r>
              <a:rPr lang="en-GB" altLang="en-US" sz="2400" b="1" u="sng" dirty="0">
                <a:solidFill>
                  <a:srgbClr val="FF0000"/>
                </a:solidFill>
              </a:rPr>
              <a:t>N</a:t>
            </a:r>
            <a:r>
              <a:rPr lang="en-GB" altLang="en-US" b="1" dirty="0"/>
              <a:t>ucleic-</a:t>
            </a:r>
            <a:r>
              <a:rPr lang="en-GB" altLang="en-US" sz="2400" b="1" u="sng" dirty="0">
                <a:solidFill>
                  <a:srgbClr val="FF0000"/>
                </a:solidFill>
              </a:rPr>
              <a:t>A</a:t>
            </a:r>
            <a:r>
              <a:rPr lang="en-GB" altLang="en-US" b="1" dirty="0"/>
              <a:t>cid</a:t>
            </a:r>
          </a:p>
        </p:txBody>
      </p:sp>
      <p:sp>
        <p:nvSpPr>
          <p:cNvPr id="4" name="Rectangle 3"/>
          <p:cNvSpPr/>
          <p:nvPr/>
        </p:nvSpPr>
        <p:spPr>
          <a:xfrm>
            <a:off x="7602529" y="1388865"/>
            <a:ext cx="20088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400" b="1" u="sng" dirty="0" err="1">
                <a:solidFill>
                  <a:srgbClr val="FF0000"/>
                </a:solidFill>
              </a:rPr>
              <a:t>R</a:t>
            </a:r>
            <a:r>
              <a:rPr lang="en-GB" altLang="en-US" b="1" dirty="0" err="1"/>
              <a:t>ibo</a:t>
            </a:r>
            <a:r>
              <a:rPr lang="en-GB" altLang="en-US" b="1" dirty="0"/>
              <a:t>-</a:t>
            </a:r>
            <a:r>
              <a:rPr lang="en-GB" altLang="en-US" sz="2400" b="1" u="sng" dirty="0">
                <a:solidFill>
                  <a:srgbClr val="FF0000"/>
                </a:solidFill>
              </a:rPr>
              <a:t>N</a:t>
            </a:r>
            <a:r>
              <a:rPr lang="en-GB" altLang="en-US" b="1" dirty="0"/>
              <a:t>ucleic-</a:t>
            </a:r>
            <a:r>
              <a:rPr lang="en-GB" altLang="en-US" sz="2400" b="1" u="sng" dirty="0">
                <a:solidFill>
                  <a:srgbClr val="FF0000"/>
                </a:solidFill>
              </a:rPr>
              <a:t>A</a:t>
            </a:r>
            <a:r>
              <a:rPr lang="en-GB" altLang="en-US" b="1" dirty="0"/>
              <a:t>cid</a:t>
            </a:r>
          </a:p>
        </p:txBody>
      </p:sp>
    </p:spTree>
    <p:extLst>
      <p:ext uri="{BB962C8B-B14F-4D97-AF65-F5344CB8AC3E}">
        <p14:creationId xmlns:p14="http://schemas.microsoft.com/office/powerpoint/2010/main" val="375881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6744" y="1355730"/>
            <a:ext cx="11684000" cy="5078313"/>
          </a:xfrm>
        </p:spPr>
        <p:txBody>
          <a:bodyPr>
            <a:spAutoFit/>
          </a:bodyPr>
          <a:lstStyle/>
          <a:p>
            <a:pPr algn="l" rtl="0" eaLnBrk="1" hangingPunct="1">
              <a:buClr>
                <a:srgbClr val="FF3300"/>
              </a:buClr>
              <a:tabLst>
                <a:tab pos="2743200" algn="l"/>
              </a:tabLst>
              <a:defRPr/>
            </a:pPr>
            <a:r>
              <a:rPr lang="en-US" altLang="en-US" sz="28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Nucleic acids are polymers of monomers called </a:t>
            </a:r>
            <a:r>
              <a:rPr lang="en-US" altLang="en-US" sz="2800" dirty="0" smtClean="0">
                <a:solidFill>
                  <a:srgbClr val="00B050"/>
                </a:solidFill>
                <a:latin typeface="Bahnschrift Condensed" panose="020B0502040204020203" pitchFamily="34" charset="0"/>
              </a:rPr>
              <a:t>nucleotides</a:t>
            </a:r>
            <a:r>
              <a:rPr lang="en-US" altLang="en-US" sz="28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.</a:t>
            </a:r>
          </a:p>
          <a:p>
            <a:pPr algn="l" rtl="0" eaLnBrk="1" hangingPunct="1">
              <a:buClr>
                <a:srgbClr val="FF3300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200" dirty="0" smtClean="0">
              <a:solidFill>
                <a:srgbClr val="000000"/>
              </a:solidFill>
              <a:latin typeface="Bahnschrift Condensed" panose="020B0502040204020203" pitchFamily="34" charset="0"/>
            </a:endParaRPr>
          </a:p>
          <a:p>
            <a:pPr algn="l" rtl="0" eaLnBrk="1" hangingPunct="1">
              <a:buClr>
                <a:srgbClr val="FF3300"/>
              </a:buClr>
              <a:tabLst>
                <a:tab pos="2743200" algn="l"/>
              </a:tabLst>
              <a:defRPr/>
            </a:pPr>
            <a:r>
              <a:rPr lang="en-US" altLang="en-US" sz="28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Each nucleotide consists of three parts: a </a:t>
            </a:r>
            <a:r>
              <a:rPr lang="en-US" altLang="en-US" sz="2800" dirty="0" smtClean="0">
                <a:solidFill>
                  <a:srgbClr val="00B050"/>
                </a:solidFill>
                <a:latin typeface="Bahnschrift Condensed" panose="020B0502040204020203" pitchFamily="34" charset="0"/>
              </a:rPr>
              <a:t>nitrogen base, a pentose sugar, and a phosphate group</a:t>
            </a:r>
            <a:r>
              <a:rPr lang="en-US" altLang="en-US" sz="28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.</a:t>
            </a:r>
          </a:p>
          <a:p>
            <a:pPr algn="l" rtl="0" eaLnBrk="1" hangingPunct="1">
              <a:buClr>
                <a:srgbClr val="FF3300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200" dirty="0" smtClean="0">
              <a:solidFill>
                <a:srgbClr val="000000"/>
              </a:solidFill>
              <a:latin typeface="Bahnschrift Condensed" panose="020B0502040204020203" pitchFamily="34" charset="0"/>
            </a:endParaRPr>
          </a:p>
          <a:p>
            <a:pPr algn="l" rtl="0" eaLnBrk="1" hangingPunct="1">
              <a:buClr>
                <a:srgbClr val="FF3300"/>
              </a:buClr>
              <a:tabLst>
                <a:tab pos="2743200" algn="l"/>
              </a:tabLst>
              <a:defRPr/>
            </a:pPr>
            <a:r>
              <a:rPr lang="en-US" altLang="en-US" sz="28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The nitrogen bases (rings of carbon and nitrogen) come in two types: </a:t>
            </a:r>
            <a:r>
              <a:rPr lang="en-US" altLang="en-US" sz="2800" dirty="0" smtClean="0">
                <a:solidFill>
                  <a:srgbClr val="00B050"/>
                </a:solidFill>
                <a:latin typeface="Bahnschrift Condensed" panose="020B0502040204020203" pitchFamily="34" charset="0"/>
              </a:rPr>
              <a:t>Purines </a:t>
            </a:r>
            <a:r>
              <a:rPr lang="en-US" altLang="en-US" sz="28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and </a:t>
            </a:r>
            <a:r>
              <a:rPr lang="en-US" altLang="en-US" sz="2800" dirty="0" err="1" smtClean="0">
                <a:solidFill>
                  <a:srgbClr val="00B050"/>
                </a:solidFill>
                <a:latin typeface="Bahnschrift Condensed" panose="020B0502040204020203" pitchFamily="34" charset="0"/>
              </a:rPr>
              <a:t>Pyrimidines</a:t>
            </a:r>
            <a:r>
              <a:rPr lang="en-US" altLang="en-US" sz="28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.</a:t>
            </a:r>
          </a:p>
          <a:p>
            <a:pPr algn="l" rtl="0" eaLnBrk="1" hangingPunct="1">
              <a:buClr>
                <a:srgbClr val="FF3300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200" dirty="0" smtClean="0">
              <a:solidFill>
                <a:srgbClr val="000000"/>
              </a:solidFill>
              <a:latin typeface="Bahnschrift Condensed" panose="020B0502040204020203" pitchFamily="34" charset="0"/>
            </a:endParaRPr>
          </a:p>
          <a:p>
            <a:pPr algn="l" rtl="0" eaLnBrk="1" hangingPunct="1">
              <a:buClr>
                <a:srgbClr val="FF3300"/>
              </a:buClr>
              <a:tabLst>
                <a:tab pos="2743200" algn="l"/>
              </a:tabLst>
              <a:defRPr/>
            </a:pPr>
            <a:r>
              <a:rPr lang="en-US" altLang="en-US" sz="28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The pentose sugar joined to the nitrogen base is </a:t>
            </a:r>
            <a:r>
              <a:rPr lang="en-US" altLang="en-US" sz="2800" dirty="0" smtClean="0">
                <a:solidFill>
                  <a:srgbClr val="00B050"/>
                </a:solidFill>
                <a:latin typeface="Bahnschrift Condensed" panose="020B0502040204020203" pitchFamily="34" charset="0"/>
              </a:rPr>
              <a:t>ribose </a:t>
            </a:r>
            <a:r>
              <a:rPr lang="en-US" altLang="en-US" sz="28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in nucleotides of RNA and </a:t>
            </a:r>
            <a:r>
              <a:rPr lang="en-US" altLang="en-US" sz="2800" dirty="0" err="1" smtClean="0">
                <a:solidFill>
                  <a:srgbClr val="00B050"/>
                </a:solidFill>
                <a:latin typeface="Bahnschrift Condensed" panose="020B0502040204020203" pitchFamily="34" charset="0"/>
              </a:rPr>
              <a:t>deoxyribose</a:t>
            </a:r>
            <a:r>
              <a:rPr lang="en-US" altLang="en-US" sz="2800" dirty="0" smtClean="0">
                <a:solidFill>
                  <a:srgbClr val="00B050"/>
                </a:solidFill>
                <a:latin typeface="Bahnschrift Condensed" panose="020B0502040204020203" pitchFamily="34" charset="0"/>
              </a:rPr>
              <a:t> </a:t>
            </a:r>
            <a:r>
              <a:rPr lang="en-US" altLang="en-US" sz="28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in DNA.</a:t>
            </a:r>
          </a:p>
          <a:p>
            <a:pPr algn="l" rtl="0" eaLnBrk="1" hangingPunct="1">
              <a:buClr>
                <a:srgbClr val="FF3300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200" dirty="0" smtClean="0">
              <a:solidFill>
                <a:srgbClr val="000000"/>
              </a:solidFill>
              <a:latin typeface="Bahnschrift Condensed" panose="020B0502040204020203" pitchFamily="34" charset="0"/>
            </a:endParaRPr>
          </a:p>
          <a:p>
            <a:pPr algn="l" rtl="0" eaLnBrk="1" hangingPunct="1">
              <a:buClr>
                <a:srgbClr val="FF3300"/>
              </a:buClr>
              <a:tabLst>
                <a:tab pos="2743200" algn="l"/>
              </a:tabLst>
              <a:defRPr/>
            </a:pPr>
            <a:r>
              <a:rPr lang="en-US" altLang="en-US" sz="28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The only difference between the sugars is the lack of an oxygen atom </a:t>
            </a:r>
            <a:r>
              <a:rPr lang="en-US" altLang="en-US" sz="2800" dirty="0" smtClean="0">
                <a:solidFill>
                  <a:srgbClr val="00B050"/>
                </a:solidFill>
                <a:latin typeface="Bahnschrift Condensed" panose="020B0502040204020203" pitchFamily="34" charset="0"/>
              </a:rPr>
              <a:t>on carbon 2 </a:t>
            </a:r>
            <a:r>
              <a:rPr lang="en-US" altLang="en-US" sz="28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in deoxyribose.</a:t>
            </a:r>
          </a:p>
          <a:p>
            <a:pPr algn="l" rtl="0" eaLnBrk="1" hangingPunct="1">
              <a:buClr>
                <a:srgbClr val="FF3300"/>
              </a:buClr>
              <a:tabLst>
                <a:tab pos="2743200" algn="l"/>
              </a:tabLst>
              <a:defRPr/>
            </a:pPr>
            <a:endParaRPr lang="en-US" altLang="en-US" sz="1200" dirty="0" smtClean="0">
              <a:solidFill>
                <a:srgbClr val="000000"/>
              </a:solidFill>
              <a:latin typeface="Bahnschrift Condensed" panose="020B0502040204020203" pitchFamily="34" charset="0"/>
            </a:endParaRPr>
          </a:p>
          <a:p>
            <a:pPr algn="l" rtl="0">
              <a:buClr>
                <a:srgbClr val="FF3300"/>
              </a:buClr>
              <a:tabLst>
                <a:tab pos="2743200" algn="l"/>
              </a:tabLst>
              <a:defRPr/>
            </a:pPr>
            <a:r>
              <a:rPr lang="en-US" altLang="en-US" sz="2800" dirty="0">
                <a:solidFill>
                  <a:srgbClr val="000000"/>
                </a:solidFill>
                <a:latin typeface="Bahnschrift Condensed" panose="020B0502040204020203" pitchFamily="34" charset="0"/>
              </a:rPr>
              <a:t>Polynucleotides are synthesized by connecting the sugars of one nucleotide to the phosphate of the next with a </a:t>
            </a:r>
            <a:r>
              <a:rPr lang="en-US" altLang="en-US" sz="2800" dirty="0">
                <a:solidFill>
                  <a:srgbClr val="FF3300"/>
                </a:solidFill>
                <a:latin typeface="Bahnschrift Condensed" panose="020B0502040204020203" pitchFamily="34" charset="0"/>
              </a:rPr>
              <a:t>phosphodiester</a:t>
            </a:r>
            <a:r>
              <a:rPr lang="en-US" altLang="en-US" sz="2800" dirty="0">
                <a:solidFill>
                  <a:srgbClr val="000000"/>
                </a:solidFill>
                <a:latin typeface="Bahnschrift Condensed" panose="020B0502040204020203" pitchFamily="34" charset="0"/>
              </a:rPr>
              <a:t> link</a:t>
            </a:r>
            <a:r>
              <a:rPr lang="en-US" altLang="en-US" sz="2800" dirty="0" smtClean="0">
                <a:solidFill>
                  <a:srgbClr val="000000"/>
                </a:solidFill>
                <a:latin typeface="Bahnschrift Condensed" panose="020B0502040204020203" pitchFamily="34" charset="0"/>
              </a:rPr>
              <a:t>.</a:t>
            </a:r>
            <a:endParaRPr lang="en-US" altLang="en-US" sz="2800" dirty="0">
              <a:solidFill>
                <a:srgbClr val="00000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>
          <a:xfrm>
            <a:off x="901701" y="402772"/>
            <a:ext cx="10172700" cy="762000"/>
          </a:xfr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lnSpc>
                <a:spcPct val="75000"/>
              </a:lnSpc>
            </a:pPr>
            <a:r>
              <a:rPr lang="en-US" altLang="en-US" sz="3600" b="1" dirty="0" smtClean="0">
                <a:ln w="11430"/>
                <a:solidFill>
                  <a:srgbClr val="C00000"/>
                </a:solidFill>
                <a:latin typeface="Bahnschrift Condensed" panose="020B0502040204020203" pitchFamily="34" charset="0"/>
              </a:rPr>
              <a:t>Nucleic acids and polynucleotides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0443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ILD_ITEM_TEXT2" val="Objectives."/>
  <p:tag name="CHILD_ITEM_TEXT4" val="Initial activity."/>
  <p:tag name="CHILD_ITEM_TEXT6" val="Introduction."/>
  <p:tag name="CHILD_ITEM_TEXT8" val="Definitions."/>
  <p:tag name="CHILD_ITEM_TEXT10" val="Quiz"/>
  <p:tag name="CHILD_ITEM_TEXT12" val="Reference.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081f571f1ff455483e149e2672eebc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bc13f14b67d4abdaf78b5a41199239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fef28be3e2f4dfa8fb43e0327e891fb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2c0e56c5ccc43b5be77d09edfa0600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af72dd6a8ad4691827d2413de3fde7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6541193869e4908ac11f0f21b9ac03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6000b640d5e425796d3ad44c7372dc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76eaa346c854541b6289c05226b9b1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b3a97258392400fb44a72ffff73292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696338a5127476bbe3dfa5f20a5c7d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9c93586770940518639a1348e9bcb0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51e5e085639456f9b4be0f7207862d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288bb1e919a49c18cf7ae25de4c2a4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3ed7356a-1056-4dc6-adca-8b55c8a54a77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73"/>
  <p:tag name="ARTICULATE_AUDIO_RECORDED" val="1"/>
  <p:tag name="TIMELINE" val="51.2/79.9/96.9/133.1"/>
  <p:tag name="ELAPSEDTIME" val="156.2"/>
  <p:tag name="ANNOTATION_TYPE_1" val="0"/>
  <p:tag name="ANNOTATION_START_1" val="6.0"/>
  <p:tag name="ANNOTATION_END_1" val="8.5"/>
  <p:tag name="ANNOTATION_TOP_1" val="61"/>
  <p:tag name="ANNOTATION_LEFT_1" val="120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8.5"/>
  <p:tag name="ANNOTATION_END_2" val="9.5"/>
  <p:tag name="ANNOTATION_TOP_2" val="64"/>
  <p:tag name="ANNOTATION_LEFT_2" val="352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9.5"/>
  <p:tag name="ANNOTATION_END_3" val="10.3"/>
  <p:tag name="ANNOTATION_TOP_3" val="62"/>
  <p:tag name="ANNOTATION_LEFT_3" val="445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0.3"/>
  <p:tag name="ANNOTATION_END_4" val="11.6"/>
  <p:tag name="ANNOTATION_TOP_4" val="65"/>
  <p:tag name="ANNOTATION_LEFT_4" val="50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1.6"/>
  <p:tag name="ANNOTATION_END_5" val="23.7"/>
  <p:tag name="ANNOTATION_TOP_5" val="65"/>
  <p:tag name="ANNOTATION_LEFT_5" val="676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23.7"/>
  <p:tag name="ANNOTATION_END_6" val="52.4"/>
  <p:tag name="ANNOTATION_TOP_6" val="186"/>
  <p:tag name="ANNOTATION_LEFT_6" val="51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52.4"/>
  <p:tag name="ANNOTATION_END_7" val="56.4"/>
  <p:tag name="ANNOTATION_TOP_7" val="270"/>
  <p:tag name="ANNOTATION_LEFT_7" val="69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56.4"/>
  <p:tag name="ANNOTATION_END_8" val="60.1"/>
  <p:tag name="ANNOTATION_TOP_8" val="264"/>
  <p:tag name="ANNOTATION_LEFT_8" val="504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60.1"/>
  <p:tag name="ANNOTATION_END_9" val="63.2"/>
  <p:tag name="ANNOTATION_TOP_9" val="266"/>
  <p:tag name="ANNOTATION_LEFT_9" val="615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63.2"/>
  <p:tag name="ANNOTATION_END_10" val="65.7"/>
  <p:tag name="ANNOTATION_TOP_10" val="263"/>
  <p:tag name="ANNOTATION_LEFT_10" val="812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65.7"/>
  <p:tag name="ANNOTATION_END_11" val="81.4"/>
  <p:tag name="ANNOTATION_TOP_11" val="299"/>
  <p:tag name="ANNOTATION_LEFT_11" val="243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81.4"/>
  <p:tag name="ANNOTATION_END_12" val="84.3"/>
  <p:tag name="ANNOTATION_TOP_12" val="371"/>
  <p:tag name="ANNOTATION_LEFT_12" val="61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84.3"/>
  <p:tag name="ANNOTATION_END_13" val="85.0"/>
  <p:tag name="ANNOTATION_TOP_13" val="373"/>
  <p:tag name="ANNOTATION_LEFT_13" val="332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85.0"/>
  <p:tag name="ANNOTATION_END_14" val="85.9"/>
  <p:tag name="ANNOTATION_TOP_14" val="382"/>
  <p:tag name="ANNOTATION_LEFT_14" val="426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85.9"/>
  <p:tag name="ANNOTATION_END_15" val="87.8"/>
  <p:tag name="ANNOTATION_TOP_15" val="376"/>
  <p:tag name="ANNOTATION_LEFT_15" val="546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87.8"/>
  <p:tag name="ANNOTATION_END_16" val="92.4"/>
  <p:tag name="ANNOTATION_TOP_16" val="375"/>
  <p:tag name="ANNOTATION_LEFT_16" val="667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92.4"/>
  <p:tag name="ANNOTATION_END_17" val="94.0"/>
  <p:tag name="ANNOTATION_TOP_17" val="407"/>
  <p:tag name="ANNOTATION_LEFT_17" val="64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94.0"/>
  <p:tag name="ANNOTATION_END_18" val="98.4"/>
  <p:tag name="ANNOTATION_TOP_18" val="402"/>
  <p:tag name="ANNOTATION_LEFT_18" val="213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98.4"/>
  <p:tag name="ANNOTATION_END_19" val="100.3"/>
  <p:tag name="ANNOTATION_TOP_19" val="482"/>
  <p:tag name="ANNOTATION_LEFT_19" val="71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00.3"/>
  <p:tag name="ANNOTATION_END_20" val="101.8"/>
  <p:tag name="ANNOTATION_TOP_20" val="474"/>
  <p:tag name="ANNOTATION_LEFT_20" val="330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01.8"/>
  <p:tag name="ANNOTATION_END_21" val="104.4"/>
  <p:tag name="ANNOTATION_TOP_21" val="480"/>
  <p:tag name="ANNOTATION_LEFT_21" val="492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04.4"/>
  <p:tag name="ANNOTATION_END_22" val="115.2"/>
  <p:tag name="ANNOTATION_TOP_22" val="489"/>
  <p:tag name="ANNOTATION_LEFT_22" val="699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15.2"/>
  <p:tag name="ANNOTATION_END_23" val="118.6"/>
  <p:tag name="ANNOTATION_TOP_23" val="526"/>
  <p:tag name="ANNOTATION_LEFT_23" val="82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18.6"/>
  <p:tag name="ANNOTATION_END_24" val="121.0"/>
  <p:tag name="ANNOTATION_TOP_24" val="518"/>
  <p:tag name="ANNOTATION_LEFT_24" val="603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21.0"/>
  <p:tag name="ANNOTATION_END_25" val="130.1"/>
  <p:tag name="ANNOTATION_TOP_25" val="514"/>
  <p:tag name="ANNOTATION_LEFT_25" val="385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30.1"/>
  <p:tag name="ANNOTATION_END_26" val="134.6"/>
  <p:tag name="ANNOTATION_TOP_26" val="483"/>
  <p:tag name="ANNOTATION_LEFT_26" val="689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34.6"/>
  <p:tag name="ANNOTATION_END_27" val="139.1"/>
  <p:tag name="ANNOTATION_TOP_27" val="587"/>
  <p:tag name="ANNOTATION_LEFT_27" val="59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39.1"/>
  <p:tag name="ANNOTATION_END_28" val="141.6"/>
  <p:tag name="ANNOTATION_TOP_28" val="587"/>
  <p:tag name="ANNOTATION_LEFT_28" val="844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41.6"/>
  <p:tag name="ANNOTATION_END_29" val="143.9"/>
  <p:tag name="ANNOTATION_TOP_29" val="625"/>
  <p:tag name="ANNOTATION_LEFT_29" val="184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43.9"/>
  <p:tag name="ANNOTATION_TOP_30" val="624"/>
  <p:tag name="ANNOTATION_LEFT_30" val="336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COUNT" val="30"/>
  <p:tag name="ARTICULATE_USED_LAYOUT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3ed7356a-1056-4dc6-adca-8b55c8a54a77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85"/>
  <p:tag name="ARTICULATE_AUDIO_RECORDED" val="1"/>
  <p:tag name="TIMELINE" val="17.6/27.5/38.7/43.2/48.5/58.0/62.2/66.4/85.1/88.0/90.2/92.5/94.7/97.0/99.2/138.1"/>
  <p:tag name="ELAPSEDTIME" val="241.8"/>
  <p:tag name="ANNOTATION_TYPE_1" val="0"/>
  <p:tag name="ANNOTATION_START_1" val="11.7"/>
  <p:tag name="ANNOTATION_END_1" val="13.2"/>
  <p:tag name="ANNOTATION_TOP_1" val="160"/>
  <p:tag name="ANNOTATION_LEFT_1" val="52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3.2"/>
  <p:tag name="ANNOTATION_END_2" val="13.8"/>
  <p:tag name="ANNOTATION_TOP_2" val="171"/>
  <p:tag name="ANNOTATION_LEFT_2" val="203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3.8"/>
  <p:tag name="ANNOTATION_END_3" val="15.9"/>
  <p:tag name="ANNOTATION_TOP_3" val="163"/>
  <p:tag name="ANNOTATION_LEFT_3" val="273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5.9"/>
  <p:tag name="ANNOTATION_END_4" val="30.3"/>
  <p:tag name="ANNOTATION_TOP_4" val="157"/>
  <p:tag name="ANNOTATION_LEFT_4" val="39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30.3"/>
  <p:tag name="ANNOTATION_END_5" val="31.7"/>
  <p:tag name="ANNOTATION_TOP_5" val="237"/>
  <p:tag name="ANNOTATION_LEFT_5" val="37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1.7"/>
  <p:tag name="ANNOTATION_END_6" val="33.9"/>
  <p:tag name="ANNOTATION_TOP_6" val="239"/>
  <p:tag name="ANNOTATION_LEFT_6" val="147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33.9"/>
  <p:tag name="ANNOTATION_END_7" val="35.5"/>
  <p:tag name="ANNOTATION_TOP_7" val="242"/>
  <p:tag name="ANNOTATION_LEFT_7" val="289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35.5"/>
  <p:tag name="ANNOTATION_END_8" val="44.6"/>
  <p:tag name="ANNOTATION_TOP_8" val="243"/>
  <p:tag name="ANNOTATION_LEFT_8" val="36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44.6"/>
  <p:tag name="ANNOTATION_END_9" val="120.6"/>
  <p:tag name="ANNOTATION_TOP_9" val="308"/>
  <p:tag name="ANNOTATION_LEFT_9" val="52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20.6"/>
  <p:tag name="ANNOTATION_TOP_10" val="583"/>
  <p:tag name="ANNOTATION_LEFT_10" val="255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COUNT" val="10"/>
  <p:tag name="ARTICULATE_USED_LAYOUT" val="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4469</TotalTime>
  <Words>740</Words>
  <Application>Microsoft Office PowerPoint</Application>
  <PresentationFormat>Widescreen</PresentationFormat>
  <Paragraphs>142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Andalus</vt:lpstr>
      <vt:lpstr>Arial</vt:lpstr>
      <vt:lpstr>Bahnschrift Condensed</vt:lpstr>
      <vt:lpstr>Bahnschrift SemiBold</vt:lpstr>
      <vt:lpstr>Calibri</vt:lpstr>
      <vt:lpstr>Cambria</vt:lpstr>
      <vt:lpstr>Colonna MT</vt:lpstr>
      <vt:lpstr>Times New Roman</vt:lpstr>
      <vt:lpstr>Office Theme</vt:lpstr>
      <vt:lpstr>PowerPoint Presentation</vt:lpstr>
      <vt:lpstr>Lecture contents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Nucleic acids and polynucleotides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</dc:creator>
  <cp:lastModifiedBy>Saud Alarifi</cp:lastModifiedBy>
  <cp:revision>435</cp:revision>
  <dcterms:created xsi:type="dcterms:W3CDTF">2016-08-09T09:32:09Z</dcterms:created>
  <dcterms:modified xsi:type="dcterms:W3CDTF">2025-08-25T11:13:06Z</dcterms:modified>
</cp:coreProperties>
</file>