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534" r:id="rId2"/>
    <p:sldId id="536" r:id="rId3"/>
    <p:sldId id="533" r:id="rId4"/>
    <p:sldId id="553" r:id="rId5"/>
    <p:sldId id="559" r:id="rId6"/>
    <p:sldId id="554" r:id="rId7"/>
    <p:sldId id="556" r:id="rId8"/>
    <p:sldId id="563" r:id="rId9"/>
    <p:sldId id="558" r:id="rId10"/>
    <p:sldId id="560" r:id="rId11"/>
    <p:sldId id="561" r:id="rId12"/>
    <p:sldId id="565" r:id="rId13"/>
    <p:sldId id="572" r:id="rId14"/>
    <p:sldId id="570" r:id="rId15"/>
    <p:sldId id="569" r:id="rId16"/>
    <p:sldId id="568" r:id="rId17"/>
    <p:sldId id="5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324" autoAdjust="0"/>
    <p:restoredTop sz="93772" autoAdjust="0"/>
  </p:normalViewPr>
  <p:slideViewPr>
    <p:cSldViewPr snapToGrid="0">
      <p:cViewPr varScale="1">
        <p:scale>
          <a:sx n="54" d="100"/>
          <a:sy n="54" d="100"/>
        </p:scale>
        <p:origin x="96" y="10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Fertilization and Meiosis alternate in sexual life cycle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Chromosomes (Sex and autosomes)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Meiosis (Reduction division)</a:t>
          </a: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Sexual life cycles produce genetic variation among offspring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4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4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4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4" custLinFactNeighborX="0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4723DC3F-C74E-4FF6-A6B4-D1A06E438D34}" type="pres">
      <dgm:prSet presAssocID="{9B1A19A5-6118-4A5D-AA6D-6E749B35B2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61B9D-B814-415B-806C-0E9714309F55}" type="pres">
      <dgm:prSet presAssocID="{9B1A19A5-6118-4A5D-AA6D-6E749B35B2E5}" presName="accent_4" presStyleCnt="0"/>
      <dgm:spPr/>
    </dgm:pt>
    <dgm:pt modelId="{A0F360D8-E697-42E2-A753-55FCE40B7363}" type="pres">
      <dgm:prSet presAssocID="{9B1A19A5-6118-4A5D-AA6D-6E749B35B2E5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97B7EEF-E304-4F73-BA4C-20660AC2376D}" type="presOf" srcId="{9B1A19A5-6118-4A5D-AA6D-6E749B35B2E5}" destId="{4723DC3F-C74E-4FF6-A6B4-D1A06E438D34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A20FD9EB-A37A-437F-9206-B2DD1E651813}" type="presOf" srcId="{7BBE0F47-DF40-4F3F-A052-02CD8A935238}" destId="{ED54EA44-749C-4341-BE8D-3F35CBB8C870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2A8274E4-AC55-415C-856F-4F83F3F3F55E}" type="presOf" srcId="{FF7827DA-B12A-44A6-B86A-4ABC529D6EAB}" destId="{F5683F5A-9B4D-472B-9E1B-F8BB12F858CC}" srcOrd="0" destOrd="0" presId="urn:microsoft.com/office/officeart/2008/layout/VerticalCurvedList"/>
    <dgm:cxn modelId="{1724E1A9-EBA9-449C-A037-F5FF422F1C67}" type="presOf" srcId="{DC42D7A7-ADDE-4A49-A972-CCF022C32B92}" destId="{E5340FB6-B911-4A1D-904A-ABACEFBCC761}" srcOrd="0" destOrd="0" presId="urn:microsoft.com/office/officeart/2008/layout/VerticalCurvedList"/>
    <dgm:cxn modelId="{A70F38EE-4DC0-47AD-8F5F-6F5FE95D2490}" type="presOf" srcId="{042436FC-153D-431C-9800-F7AD0DBB3ECC}" destId="{B3440E0A-95C1-4E0A-B58F-A1C2311D8AE4}" srcOrd="0" destOrd="0" presId="urn:microsoft.com/office/officeart/2008/layout/VerticalCurvedList"/>
    <dgm:cxn modelId="{05F4B090-6062-4FE5-9BAD-336F4A490114}" srcId="{FF7827DA-B12A-44A6-B86A-4ABC529D6EAB}" destId="{9B1A19A5-6118-4A5D-AA6D-6E749B35B2E5}" srcOrd="3" destOrd="0" parTransId="{DA74C3BC-68DA-4BB1-911B-E58BD03D5380}" sibTransId="{CBDEA2BE-7A2D-48BB-A564-7E61F2E64366}"/>
    <dgm:cxn modelId="{79F95362-7A5F-4EDF-B25A-5B6FC6BC9EF1}" type="presOf" srcId="{EE0B7E32-69F1-41F9-B654-093D905E215E}" destId="{E8562B0F-9FFF-4F71-8106-AAB10B343F77}" srcOrd="0" destOrd="0" presId="urn:microsoft.com/office/officeart/2008/layout/VerticalCurvedList"/>
    <dgm:cxn modelId="{D8C3D405-F809-4DFF-B82E-E042517BDF9B}" type="presParOf" srcId="{F5683F5A-9B4D-472B-9E1B-F8BB12F858CC}" destId="{722E9513-CFEC-451C-899B-88187B7BE53A}" srcOrd="0" destOrd="0" presId="urn:microsoft.com/office/officeart/2008/layout/VerticalCurvedList"/>
    <dgm:cxn modelId="{FD43B0BA-8292-4490-B13E-73C9D87699FC}" type="presParOf" srcId="{722E9513-CFEC-451C-899B-88187B7BE53A}" destId="{3A3D7A04-9AC1-4B0F-B3AC-30EB6A9727FC}" srcOrd="0" destOrd="0" presId="urn:microsoft.com/office/officeart/2008/layout/VerticalCurvedList"/>
    <dgm:cxn modelId="{2EFCBDC3-D150-4FAD-967A-F389B8B601DC}" type="presParOf" srcId="{3A3D7A04-9AC1-4B0F-B3AC-30EB6A9727FC}" destId="{CB9D5997-7EE9-45E3-B768-28569175EDEC}" srcOrd="0" destOrd="0" presId="urn:microsoft.com/office/officeart/2008/layout/VerticalCurvedList"/>
    <dgm:cxn modelId="{79E8C4FE-7303-466A-8F88-CE1A8A62FDBE}" type="presParOf" srcId="{3A3D7A04-9AC1-4B0F-B3AC-30EB6A9727FC}" destId="{E5340FB6-B911-4A1D-904A-ABACEFBCC761}" srcOrd="1" destOrd="0" presId="urn:microsoft.com/office/officeart/2008/layout/VerticalCurvedList"/>
    <dgm:cxn modelId="{DE1D9730-3A5B-457D-9DF6-5D3B9BF15998}" type="presParOf" srcId="{3A3D7A04-9AC1-4B0F-B3AC-30EB6A9727FC}" destId="{5F168238-341A-4B48-ABB3-0F24131A88B8}" srcOrd="2" destOrd="0" presId="urn:microsoft.com/office/officeart/2008/layout/VerticalCurvedList"/>
    <dgm:cxn modelId="{E21E0268-A469-47E2-BFE4-E13DFBA407A4}" type="presParOf" srcId="{3A3D7A04-9AC1-4B0F-B3AC-30EB6A9727FC}" destId="{ACA64086-5B1D-430C-8430-4D4D6143674E}" srcOrd="3" destOrd="0" presId="urn:microsoft.com/office/officeart/2008/layout/VerticalCurvedList"/>
    <dgm:cxn modelId="{FDC7A0DB-286D-4DF7-9F59-64CADA164F91}" type="presParOf" srcId="{722E9513-CFEC-451C-899B-88187B7BE53A}" destId="{ED54EA44-749C-4341-BE8D-3F35CBB8C870}" srcOrd="1" destOrd="0" presId="urn:microsoft.com/office/officeart/2008/layout/VerticalCurvedList"/>
    <dgm:cxn modelId="{9F081538-ED9A-48B6-AA12-576303816120}" type="presParOf" srcId="{722E9513-CFEC-451C-899B-88187B7BE53A}" destId="{2134E4AD-C0A6-400E-8D2C-1EA4439991E0}" srcOrd="2" destOrd="0" presId="urn:microsoft.com/office/officeart/2008/layout/VerticalCurvedList"/>
    <dgm:cxn modelId="{8F818D4F-8501-4ECB-AE0A-0D95F83811BE}" type="presParOf" srcId="{2134E4AD-C0A6-400E-8D2C-1EA4439991E0}" destId="{CAFACDCD-96BE-432E-8D6D-B6FB224B46E5}" srcOrd="0" destOrd="0" presId="urn:microsoft.com/office/officeart/2008/layout/VerticalCurvedList"/>
    <dgm:cxn modelId="{1D1A1E5A-C7F6-413C-A211-E5E382565CAB}" type="presParOf" srcId="{722E9513-CFEC-451C-899B-88187B7BE53A}" destId="{B3440E0A-95C1-4E0A-B58F-A1C2311D8AE4}" srcOrd="3" destOrd="0" presId="urn:microsoft.com/office/officeart/2008/layout/VerticalCurvedList"/>
    <dgm:cxn modelId="{A0C432B7-E48B-48D3-96D7-C297F1664C13}" type="presParOf" srcId="{722E9513-CFEC-451C-899B-88187B7BE53A}" destId="{641EE04E-C441-428E-A0E3-44EBADA30AD9}" srcOrd="4" destOrd="0" presId="urn:microsoft.com/office/officeart/2008/layout/VerticalCurvedList"/>
    <dgm:cxn modelId="{134ACAB6-D828-4451-9A21-CCBF036EEBF7}" type="presParOf" srcId="{641EE04E-C441-428E-A0E3-44EBADA30AD9}" destId="{7BD60A38-04AC-453B-885F-B04BEBB80452}" srcOrd="0" destOrd="0" presId="urn:microsoft.com/office/officeart/2008/layout/VerticalCurvedList"/>
    <dgm:cxn modelId="{BAFED02E-FF72-4AF6-97C5-49ABEFDFEFE0}" type="presParOf" srcId="{722E9513-CFEC-451C-899B-88187B7BE53A}" destId="{E8562B0F-9FFF-4F71-8106-AAB10B343F77}" srcOrd="5" destOrd="0" presId="urn:microsoft.com/office/officeart/2008/layout/VerticalCurvedList"/>
    <dgm:cxn modelId="{D5D63D0D-715F-4D8F-B3E5-A7853A2F8366}" type="presParOf" srcId="{722E9513-CFEC-451C-899B-88187B7BE53A}" destId="{746F72AF-CB0D-495F-BB54-3D253981A31A}" srcOrd="6" destOrd="0" presId="urn:microsoft.com/office/officeart/2008/layout/VerticalCurvedList"/>
    <dgm:cxn modelId="{56346C65-64CC-4A34-B640-0B1DCC1BA984}" type="presParOf" srcId="{746F72AF-CB0D-495F-BB54-3D253981A31A}" destId="{5D3E834E-F6BC-4CBC-961B-CE7CBCE25880}" srcOrd="0" destOrd="0" presId="urn:microsoft.com/office/officeart/2008/layout/VerticalCurvedList"/>
    <dgm:cxn modelId="{6C7A8CF7-FE3F-4A9B-8B80-EBE13DD4933B}" type="presParOf" srcId="{722E9513-CFEC-451C-899B-88187B7BE53A}" destId="{4723DC3F-C74E-4FF6-A6B4-D1A06E438D34}" srcOrd="7" destOrd="0" presId="urn:microsoft.com/office/officeart/2008/layout/VerticalCurvedList"/>
    <dgm:cxn modelId="{0D063B31-73DA-4644-9ECB-01CB0B2E0C4D}" type="presParOf" srcId="{722E9513-CFEC-451C-899B-88187B7BE53A}" destId="{59C61B9D-B814-415B-806C-0E9714309F55}" srcOrd="8" destOrd="0" presId="urn:microsoft.com/office/officeart/2008/layout/VerticalCurvedList"/>
    <dgm:cxn modelId="{7EB37DE1-CEE0-47A5-8B5D-71CFA9D077CC}" type="presParOf" srcId="{59C61B9D-B814-415B-806C-0E9714309F5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551462" y="375695"/>
          <a:ext cx="9946279" cy="75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2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Fertilization and Meiosis alternate in sexual life cycle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551462" y="375695"/>
        <a:ext cx="9946279" cy="751782"/>
      </dsp:txXfrm>
    </dsp:sp>
    <dsp:sp modelId="{CAFACDCD-96BE-432E-8D6D-B6FB224B46E5}">
      <dsp:nvSpPr>
        <dsp:cNvPr id="0" name=""/>
        <dsp:cNvSpPr/>
      </dsp:nvSpPr>
      <dsp:spPr>
        <a:xfrm>
          <a:off x="81598" y="281722"/>
          <a:ext cx="939727" cy="93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982476" y="1503564"/>
          <a:ext cx="9515265" cy="75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2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Chromosomes (Sex and autosomes)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982476" y="1503564"/>
        <a:ext cx="9515265" cy="751782"/>
      </dsp:txXfrm>
    </dsp:sp>
    <dsp:sp modelId="{7BD60A38-04AC-453B-885F-B04BEBB80452}">
      <dsp:nvSpPr>
        <dsp:cNvPr id="0" name=""/>
        <dsp:cNvSpPr/>
      </dsp:nvSpPr>
      <dsp:spPr>
        <a:xfrm>
          <a:off x="512612" y="1409591"/>
          <a:ext cx="939727" cy="93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982476" y="2631433"/>
          <a:ext cx="9515265" cy="75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2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Meiosis (Reduction division)</a:t>
          </a:r>
        </a:p>
      </dsp:txBody>
      <dsp:txXfrm>
        <a:off x="982476" y="2631433"/>
        <a:ext cx="9515265" cy="751782"/>
      </dsp:txXfrm>
    </dsp:sp>
    <dsp:sp modelId="{5D3E834E-F6BC-4CBC-961B-CE7CBCE25880}">
      <dsp:nvSpPr>
        <dsp:cNvPr id="0" name=""/>
        <dsp:cNvSpPr/>
      </dsp:nvSpPr>
      <dsp:spPr>
        <a:xfrm>
          <a:off x="512612" y="2537460"/>
          <a:ext cx="939727" cy="93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3DC3F-C74E-4FF6-A6B4-D1A06E438D34}">
      <dsp:nvSpPr>
        <dsp:cNvPr id="0" name=""/>
        <dsp:cNvSpPr/>
      </dsp:nvSpPr>
      <dsp:spPr>
        <a:xfrm>
          <a:off x="551462" y="3759302"/>
          <a:ext cx="9946279" cy="75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72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Sexual life cycles produce genetic variation among offspring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551462" y="3759302"/>
        <a:ext cx="9946279" cy="751782"/>
      </dsp:txXfrm>
    </dsp:sp>
    <dsp:sp modelId="{A0F360D8-E697-42E2-A753-55FCE40B7363}">
      <dsp:nvSpPr>
        <dsp:cNvPr id="0" name=""/>
        <dsp:cNvSpPr/>
      </dsp:nvSpPr>
      <dsp:spPr>
        <a:xfrm>
          <a:off x="81598" y="3665329"/>
          <a:ext cx="939727" cy="9397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(3)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085" y="5834741"/>
            <a:ext cx="541994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Fertilization and Meiosis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2" descr="C:\Users\user\Desktop\an-atlas-of-the-fertilization-and-karyokinesis-of-the-ovum-ovum-fertilization-biology-meiosis-embryology-echinodermata-the-metaphase-division-of-the-chromosomes-25-vi-the-metaphase-division-of-the-chromosomes-soon-af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7"/>
          <a:stretch/>
        </p:blipFill>
        <p:spPr bwMode="auto">
          <a:xfrm>
            <a:off x="1" y="1454147"/>
            <a:ext cx="12192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3485" y="1846237"/>
            <a:ext cx="8824686" cy="523220"/>
          </a:xfrm>
        </p:spPr>
        <p:txBody>
          <a:bodyPr wrap="square">
            <a:spAutoFit/>
          </a:bodyPr>
          <a:lstStyle/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1)- Interphase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the chromosomes are replicated to form sister chromatids.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>:</a:t>
            </a:r>
            <a:endParaRPr lang="en-GB" sz="2800" b="1" dirty="0" smtClean="0">
              <a:ln w="11430"/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17432"/>
          <a:stretch/>
        </p:blipFill>
        <p:spPr bwMode="auto">
          <a:xfrm>
            <a:off x="9593943" y="203199"/>
            <a:ext cx="2206171" cy="34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2471057" y="362857"/>
            <a:ext cx="70104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dirty="0" smtClean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>Meiosis (Reduction Division)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9" t="26723" r="51675" b="16537"/>
          <a:stretch/>
        </p:blipFill>
        <p:spPr bwMode="auto">
          <a:xfrm>
            <a:off x="7112000" y="3122495"/>
            <a:ext cx="2162628" cy="34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9942" y="3224215"/>
            <a:ext cx="6995887" cy="328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u="sng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2)- Prophase </a:t>
            </a:r>
            <a:r>
              <a:rPr lang="en-US" sz="2800" u="sng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  <a:cs typeface="Times New Roman" charset="0"/>
              </a:rPr>
              <a:t>I</a:t>
            </a:r>
            <a:r>
              <a:rPr lang="en-US" sz="2800" u="sng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 the chromosomes condense and homologous chromosomes pair up to form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tetrads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Homologous chromosomes attached together (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synapsis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).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Chromatids of homologous chromosomes are crossed (at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chiasmata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) and segments of the chromosomes are exchanged (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  <a:ea typeface="ＭＳ Ｐゴシック" charset="0"/>
              </a:rPr>
              <a:t>Crossing Over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0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3028" y="274400"/>
            <a:ext cx="7546926" cy="4228850"/>
          </a:xfrm>
        </p:spPr>
        <p:txBody>
          <a:bodyPr wrap="square">
            <a:spAutoFit/>
          </a:bodyPr>
          <a:lstStyle/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3)- Metaphase </a:t>
            </a: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the tetrads are all arranged at the metaphase plate.</a:t>
            </a:r>
          </a:p>
          <a:p>
            <a:pPr lvl="1"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4)- Anaphase </a:t>
            </a: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</a:t>
            </a: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Bahnschrift SemiBold Condensed" panose="020B0502040204020203" pitchFamily="34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Bahnschrift SemiBold Condensed" panose="020B0502040204020203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homologous chromosomes separate and are pulled toward opposite poles.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16316"/>
          <a:stretch/>
        </p:blipFill>
        <p:spPr bwMode="auto">
          <a:xfrm>
            <a:off x="7844470" y="203200"/>
            <a:ext cx="4030646" cy="297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41581" y="4651031"/>
            <a:ext cx="7532413" cy="147117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5)- Telophase </a:t>
            </a: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,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 movement of homologous chromosomes continues until there is a haploid set at each pole.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Bahnschrift SemiBold Condensed" panose="020B0502040204020203" pitchFamily="34" charset="0"/>
                <a:ea typeface="Arial" charset="0"/>
              </a:rPr>
              <a:t>Each chromosome consists of linked sister chromatids.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80772" b="24390"/>
          <a:stretch/>
        </p:blipFill>
        <p:spPr bwMode="auto">
          <a:xfrm>
            <a:off x="9173994" y="3684598"/>
            <a:ext cx="1894111" cy="304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36588"/>
            <a:ext cx="12161837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8776" y="341087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u="sng" dirty="0" smtClean="0">
                <a:ln w="11430"/>
                <a:solidFill>
                  <a:srgbClr val="FF0000"/>
                </a:solidFill>
                <a:latin typeface="Bahnschrift SemiBold Condensed" panose="020B0502040204020203" pitchFamily="34" charset="0"/>
              </a:rPr>
              <a:t>B)- Meiosis </a:t>
            </a:r>
            <a:r>
              <a:rPr lang="en-US" sz="2800" u="sng" dirty="0" smtClean="0">
                <a:ln w="11430"/>
                <a:solidFill>
                  <a:srgbClr val="FF0000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</a:t>
            </a:r>
            <a:endParaRPr lang="en-US" sz="2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3223996" y="461055"/>
            <a:ext cx="1232025" cy="31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263" y="915905"/>
            <a:ext cx="3423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4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Prophase </a:t>
            </a:r>
            <a:r>
              <a:rPr lang="en-US" sz="2400" dirty="0" smtClean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II,</a:t>
            </a:r>
            <a:r>
              <a:rPr lang="en-US" sz="24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400" dirty="0">
                <a:latin typeface="Bahnschrift SemiBold Condensed" panose="020B0502040204020203" pitchFamily="34" charset="0"/>
              </a:rPr>
              <a:t>a spindle apparatus forms, attaches to kinetochores of each sister chromatids, and moves them </a:t>
            </a:r>
            <a:r>
              <a:rPr lang="en-US" sz="2400" dirty="0" smtClean="0">
                <a:latin typeface="Bahnschrift SemiBold Condensed" panose="020B0502040204020203" pitchFamily="34" charset="0"/>
              </a:rPr>
              <a:t>around.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5675" y="915904"/>
            <a:ext cx="2409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24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Metaphase </a:t>
            </a:r>
            <a:r>
              <a:rPr 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</a:t>
            </a:r>
            <a:r>
              <a:rPr 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the sister chromatids are arranged at the metaphase plate</a:t>
            </a:r>
            <a:r>
              <a:rPr lang="en-US" sz="24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41914" b="13989"/>
          <a:stretch/>
        </p:blipFill>
        <p:spPr bwMode="auto">
          <a:xfrm>
            <a:off x="7068460" y="513481"/>
            <a:ext cx="1195743" cy="30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5801" y="901391"/>
            <a:ext cx="2577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)- Anaphase </a:t>
            </a:r>
            <a:r>
              <a:rPr 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</a:t>
            </a:r>
            <a:r>
              <a:rPr lang="en-US" sz="24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, the centromeres of sister chromatids separate and the separate sisters chromatids travel toward opposite poles. 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23946" r="21695" b="13989"/>
          <a:stretch/>
        </p:blipFill>
        <p:spPr bwMode="auto">
          <a:xfrm>
            <a:off x="10830698" y="513480"/>
            <a:ext cx="1288732" cy="30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6486" y="4488936"/>
            <a:ext cx="4902199" cy="164352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4)- Telophase </a:t>
            </a:r>
            <a:r>
              <a:rPr lang="en-US" sz="2400" b="1" dirty="0" smtClean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</a:t>
            </a:r>
            <a:r>
              <a:rPr lang="en-US" sz="2400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, separated sister chromatids arrive at opposite poles.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Nuclei are formed around the chromatids.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5268685" y="3715657"/>
            <a:ext cx="1596572" cy="30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6200000">
            <a:off x="2902995" y="2119086"/>
            <a:ext cx="3193143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>
            <a:off x="6798258" y="2119088"/>
            <a:ext cx="3193143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473730" y="4710283"/>
            <a:ext cx="3835400" cy="1643527"/>
          </a:xfrm>
          <a:prstGeom prst="rect">
            <a:avLst/>
          </a:prstGeom>
          <a:solidFill>
            <a:schemeClr val="accent2">
              <a:alpha val="31000"/>
            </a:schemeClr>
          </a:solidFill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Cytokinesis</a:t>
            </a:r>
            <a:r>
              <a:rPr lang="en-US" sz="2400" b="1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separates the cytoplasm.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At the end of meiosis, there are four haploid daughter cells.</a:t>
            </a:r>
            <a:endParaRPr lang="en-US" sz="2400" b="1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Meiosis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/>
        </p:blipFill>
        <p:spPr bwMode="auto">
          <a:xfrm>
            <a:off x="956790" y="655186"/>
            <a:ext cx="10334359" cy="560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ndependent ass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93" y="632114"/>
            <a:ext cx="5887011" cy="35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195" y="1579387"/>
            <a:ext cx="6491508" cy="2246769"/>
          </a:xfrm>
        </p:spPr>
        <p:txBody>
          <a:bodyPr wrap="square">
            <a:spAutoFit/>
          </a:bodyPr>
          <a:lstStyle/>
          <a:p>
            <a:pPr indent="-325438" algn="l" rtl="0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Three mechanisms contribute to genetic variation:</a:t>
            </a:r>
          </a:p>
          <a:p>
            <a:pPr marL="990600" lvl="1" indent="-304800" algn="l" rtl="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independent assortment</a:t>
            </a:r>
            <a:endParaRPr lang="en-US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marL="990600" lvl="1" indent="-304800" algn="l" rtl="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crossing over</a:t>
            </a:r>
          </a:p>
          <a:p>
            <a:pPr marL="990600" lvl="1" indent="-304800" algn="l" rtl="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random fertilization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1251" y="4163756"/>
            <a:ext cx="11756575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u="sng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1)- Independent assortment: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There is a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fifty-fifty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chance that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 particular daughter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cell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of meiosis I will get the </a:t>
            </a:r>
            <a:r>
              <a:rPr lang="en-US" sz="2800" u="sng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maternal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chromosome of a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certain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homologous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pair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and a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fifty-fifty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chance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that it will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receive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</a:t>
            </a:r>
            <a:r>
              <a:rPr lang="en-US" sz="2800" u="sng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paternal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chromosome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232" y="297936"/>
            <a:ext cx="6212119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SemiBold Condensed" panose="020B0502040204020203" pitchFamily="34" charset="0"/>
              </a:rPr>
              <a:t>Sexual life cycles produce genetic variation among offspring</a:t>
            </a:r>
            <a:endParaRPr lang="en-US" sz="32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" y="992942"/>
            <a:ext cx="11596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2400" dirty="0">
                <a:latin typeface="Bahnschrift SemiBold Condensed" panose="020B0502040204020203" pitchFamily="34" charset="0"/>
              </a:rPr>
              <a:t>Occurs during prophase </a:t>
            </a:r>
            <a:r>
              <a:rPr lang="en-GB" altLang="en-US" sz="2400" dirty="0">
                <a:latin typeface="Bahnschrift SemiBold Condensed" panose="020B0502040204020203" pitchFamily="34" charset="0"/>
                <a:cs typeface="Times New Roman" pitchFamily="18" charset="0"/>
              </a:rPr>
              <a:t>I</a:t>
            </a:r>
            <a:r>
              <a:rPr lang="en-GB" altLang="en-US" sz="2400" dirty="0">
                <a:latin typeface="Bahnschrift SemiBold Condensed" panose="020B0502040204020203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2400" dirty="0" smtClean="0">
                <a:latin typeface="Bahnschrift SemiBold Condensed" panose="020B0502040204020203" pitchFamily="34" charset="0"/>
              </a:rPr>
              <a:t>The </a:t>
            </a:r>
            <a:r>
              <a:rPr lang="en-GB" altLang="en-US" sz="2400" dirty="0">
                <a:latin typeface="Bahnschrift SemiBold Condensed" panose="020B0502040204020203" pitchFamily="34" charset="0"/>
              </a:rPr>
              <a:t>two homologous chromosomes joint together very closely.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2400" dirty="0" smtClean="0">
                <a:latin typeface="Bahnschrift SemiBold Condensed" panose="020B0502040204020203" pitchFamily="34" charset="0"/>
              </a:rPr>
              <a:t>Two </a:t>
            </a:r>
            <a:r>
              <a:rPr lang="en-GB" alt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non-sister</a:t>
            </a:r>
            <a:r>
              <a:rPr lang="en-GB" altLang="en-US" sz="2400" dirty="0">
                <a:latin typeface="Bahnschrift SemiBold Condensed" panose="020B0502040204020203" pitchFamily="34" charset="0"/>
              </a:rPr>
              <a:t> chromatids of the </a:t>
            </a:r>
            <a:r>
              <a:rPr lang="en-GB" alt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homologous chromosomes</a:t>
            </a:r>
            <a:r>
              <a:rPr lang="en-GB" altLang="en-US" sz="2400" dirty="0">
                <a:latin typeface="Bahnschrift SemiBold Condensed" panose="020B0502040204020203" pitchFamily="34" charset="0"/>
              </a:rPr>
              <a:t> are crossed over at a chiasma point and exchange corresponding segments</a:t>
            </a:r>
            <a:r>
              <a:rPr lang="en-GB" altLang="en-US" sz="2400" dirty="0" smtClean="0">
                <a:latin typeface="Bahnschrift SemiBold Condensed" panose="020B0502040204020203" pitchFamily="34" charset="0"/>
              </a:rPr>
              <a:t>.</a:t>
            </a:r>
            <a:endParaRPr lang="en-GB" altLang="en-US" sz="2400" dirty="0">
              <a:latin typeface="Bahnschrift SemiBold Condensed" panose="020B0502040204020203" pitchFamily="34" charset="0"/>
            </a:endParaRPr>
          </a:p>
        </p:txBody>
      </p:sp>
      <p:pic>
        <p:nvPicPr>
          <p:cNvPr id="7170" name="Picture 2" descr="C:\Users\user\Desktop\crossing-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11" y="2685158"/>
            <a:ext cx="6788490" cy="272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99" y="3171906"/>
            <a:ext cx="38317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2400" dirty="0">
                <a:latin typeface="Bahnschrift SemiBold Condensed" panose="020B0502040204020203" pitchFamily="34" charset="0"/>
              </a:rPr>
              <a:t>The resulting chromosomes are called </a:t>
            </a:r>
            <a:r>
              <a:rPr lang="ja-JP" altLang="en-GB" sz="2400" dirty="0">
                <a:latin typeface="Bahnschrift SemiBold Condensed" panose="020B0502040204020203" pitchFamily="34" charset="0"/>
              </a:rPr>
              <a:t>“</a:t>
            </a:r>
            <a:r>
              <a:rPr lang="en-GB" altLang="ja-JP" sz="24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recombinant chromosomes</a:t>
            </a:r>
            <a:r>
              <a:rPr lang="ja-JP" altLang="en-GB" sz="2400" dirty="0">
                <a:latin typeface="Bahnschrift SemiBold Condensed" panose="020B0502040204020203" pitchFamily="34" charset="0"/>
              </a:rPr>
              <a:t>”</a:t>
            </a:r>
            <a:r>
              <a:rPr lang="en-GB" altLang="ja-JP" sz="2400" dirty="0">
                <a:latin typeface="Bahnschrift SemiBold Condensed" panose="020B0502040204020203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altLang="en-US" sz="24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It is important in genetic variation in sexual life cycle</a:t>
            </a:r>
            <a:r>
              <a:rPr lang="en-GB" altLang="en-US" sz="2400" dirty="0">
                <a:latin typeface="Bahnschrift SemiBold Condensed" panose="020B0502040204020203" pitchFamily="34" charset="0"/>
              </a:rPr>
              <a:t>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799" y="5850663"/>
            <a:ext cx="1137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3- Random </a:t>
            </a:r>
            <a:r>
              <a:rPr lang="en-US" sz="2400" b="1" u="sng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fertilization:</a:t>
            </a:r>
            <a:r>
              <a:rPr lang="en-US" sz="24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 it adds to the genetic variation arising from meiosis</a:t>
            </a:r>
            <a:r>
              <a:rPr lang="en-US" sz="2400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  Any </a:t>
            </a:r>
            <a:r>
              <a:rPr lang="en-US" sz="24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sperm can fuse with any egg.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798" y="400547"/>
            <a:ext cx="1137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2- Crossing over:</a:t>
            </a:r>
            <a:endParaRPr lang="en-US" sz="2400" b="1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0333759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043931" y="1847551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2280" y="297568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1777" y="408389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919" y="5249126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374" y="1020973"/>
            <a:ext cx="7470315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Fertilization and Meiosis alternate in sexual life cycles</a:t>
            </a:r>
            <a:endParaRPr lang="en-US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86" y="2146526"/>
            <a:ext cx="1149531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 </a:t>
            </a:r>
            <a:r>
              <a:rPr lang="en-US" sz="2800" b="1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life cycle </a:t>
            </a: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of an organism is the generation-to-generation sequence of stages in its reproductive history.</a:t>
            </a: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It starts at the conception of an organism until it produces its own offspring.</a:t>
            </a: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In humans, each </a:t>
            </a:r>
            <a:r>
              <a:rPr lang="en-US" sz="2800" b="1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somatic cell </a:t>
            </a: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(all cells other than sperm or ovum) has 46 chromosomes</a:t>
            </a:r>
            <a:r>
              <a:rPr lang="en-US" sz="2800" b="1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543" y="452381"/>
            <a:ext cx="11161486" cy="1071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tabLst>
                <a:tab pos="2743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 </a:t>
            </a:r>
            <a:r>
              <a:rPr lang="en-US" sz="2800" b="1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karyotype</a:t>
            </a:r>
            <a:r>
              <a:rPr lang="en-US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display of the 46 chromosomes shows 23 pairs of chromosomes, each pair with the same length, centromere position, and staining pattern.</a:t>
            </a:r>
          </a:p>
        </p:txBody>
      </p:sp>
      <p:pic>
        <p:nvPicPr>
          <p:cNvPr id="1026" name="Picture 2" descr="C:\Users\user\Desktop\human-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99" y="1718120"/>
            <a:ext cx="9479277" cy="474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456" y="549941"/>
            <a:ext cx="1116148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tabLst>
                <a:tab pos="27432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These </a:t>
            </a:r>
            <a:r>
              <a:rPr lang="en-US" sz="2800" b="1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homologous chromosome </a:t>
            </a:r>
            <a:r>
              <a:rPr lang="en-US" sz="2800" b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pairs carry genes that control the same inherited characters.</a:t>
            </a:r>
          </a:p>
        </p:txBody>
      </p:sp>
      <p:pic>
        <p:nvPicPr>
          <p:cNvPr id="2052" name="Picture 4" descr="C:\Users\user\Desktop\GettyImages-764793193-e8f09cb6bc4843c0a7363db1d0a34c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9" r="14912"/>
          <a:stretch/>
        </p:blipFill>
        <p:spPr bwMode="auto">
          <a:xfrm>
            <a:off x="3309256" y="1274080"/>
            <a:ext cx="5675087" cy="530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421" y="374123"/>
            <a:ext cx="490070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  <a:ea typeface="ＭＳ Ｐゴシック" charset="0"/>
              </a:rPr>
              <a:t>Chromosomes (sex and autosomes)</a:t>
            </a:r>
            <a:endParaRPr lang="en-GB" sz="32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7" y="1133580"/>
            <a:ext cx="11669486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An exception to the rule of homologous chromosomes is found in the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sex chromosomes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, the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and the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pattern of inheritance of these chromosomes determine an individual</a:t>
            </a:r>
            <a:r>
              <a:rPr lang="en-US" alt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s sex.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Human females have a homologous pair of X chromosomes (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XX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Human males have an X and a Y chromosome (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XY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).</a:t>
            </a:r>
          </a:p>
          <a:p>
            <a:pPr lvl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dirty="0">
              <a:solidFill>
                <a:srgbClr val="0000FF"/>
              </a:solidFill>
              <a:latin typeface="Bahnschrift SemiBold Condensed" panose="020B0502040204020203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other 22 pairs are called 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autosomes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We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The 46 chromosomes in a somatic cell can be viewed as two sets of 23, a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maternal set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 and a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</a:rPr>
              <a:t>paternal set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dirty="0" smtClean="0">
              <a:solidFill>
                <a:srgbClr val="000000"/>
              </a:solidFill>
              <a:latin typeface="Bahnschrift SemiBold Condensed" panose="020B0502040204020203" pitchFamily="34" charset="0"/>
              <a:ea typeface="ＭＳ Ｐゴシック" charset="0"/>
            </a:endParaRPr>
          </a:p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Sperm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cells or ova (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  <a:ea typeface="ＭＳ Ｐゴシック" charset="0"/>
              </a:rPr>
              <a:t>gametes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) have only one set of chromosomes - 22 autosomes and an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  <a:cs typeface="Times New Roman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 or a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  <a:ea typeface="ＭＳ Ｐゴシック" charset="0"/>
                <a:cs typeface="Times New Roman" charset="0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  <a:ea typeface="ＭＳ Ｐゴシック" charset="0"/>
              </a:rPr>
              <a:t>.</a:t>
            </a:r>
            <a:endParaRPr lang="en-US" sz="2800" dirty="0">
              <a:solidFill>
                <a:srgbClr val="000000"/>
              </a:solidFill>
              <a:latin typeface="Bahnschrift SemiBold Condensed" panose="020B0502040204020203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iag-diploid-haploid-ce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72" y="251278"/>
            <a:ext cx="3695233" cy="19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Vsquf9TQ6ybF4B3QTXy_EDA3CCF5-1E98-4D00-9EC9-D5B0E6D61D7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5590" b="6799"/>
          <a:stretch/>
        </p:blipFill>
        <p:spPr bwMode="auto">
          <a:xfrm>
            <a:off x="8302172" y="2231829"/>
            <a:ext cx="3747381" cy="21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014" y="796791"/>
            <a:ext cx="11513457" cy="5607689"/>
          </a:xfrm>
        </p:spPr>
        <p:txBody>
          <a:bodyPr wrap="square">
            <a:spAutoFit/>
          </a:bodyPr>
          <a:lstStyle/>
          <a:p>
            <a:pPr algn="l" rtl="0"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 cell with a single chromosome set is called </a:t>
            </a:r>
            <a:r>
              <a:rPr lang="en-US" sz="2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haploid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lvl="1" algn="l" rtl="0"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For humans, the haploid number of chromosomes is 23 (n = 23). </a:t>
            </a:r>
          </a:p>
          <a:p>
            <a:pPr lvl="1" algn="l" rtl="0">
              <a:tabLst>
                <a:tab pos="2743200" algn="l"/>
              </a:tabLst>
              <a:defRPr/>
            </a:pPr>
            <a:endParaRPr lang="en-US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 haploid sperm reaches and fuses with a </a:t>
            </a: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haploid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ovum.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800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These cells fuse (</a:t>
            </a:r>
            <a:r>
              <a:rPr lang="en-US" sz="2800" dirty="0" err="1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syngamy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) resulting in fertilization.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800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fertilized egg (</a:t>
            </a:r>
            <a:r>
              <a:rPr lang="en-US" sz="2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zygote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) now has a </a:t>
            </a:r>
            <a:r>
              <a:rPr lang="en-US" sz="2800" dirty="0" smtClean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diploid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set of chromosomes from the maternal and paternal family lines.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800" dirty="0" smtClean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The zygote and all cells with two sets of chromosomes are </a:t>
            </a:r>
            <a:r>
              <a:rPr lang="en-US" sz="2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diploid cells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46 (2n = 46)</a:t>
            </a:r>
            <a:r>
              <a:rPr lang="en-US" sz="2800" dirty="0" smtClean="0">
                <a:latin typeface="Bahnschrift SemiBold Condense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4972" y="399383"/>
            <a:ext cx="655864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As an organism develops from a zygote to a sexually mature adult, the zygote</a:t>
            </a:r>
            <a:r>
              <a:rPr lang="en-US" alt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s genes are passes on to all somatic cells by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mitosis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Gametes, which develop in the gonads, are </a:t>
            </a:r>
            <a:r>
              <a:rPr lang="en-US" sz="2800" i="1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produced by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mitosis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Instead, gametes undergo the process of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meiosis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in which the chromosome number is halved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Bahnschrift SemiBold Condensed" panose="020B0502040204020203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Fertilization restores the 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diploid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condition by combining two </a:t>
            </a:r>
            <a:r>
              <a:rPr lang="en-US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haploid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 sets of </a:t>
            </a:r>
            <a:r>
              <a:rPr lang="en-US" sz="2800" dirty="0" smtClean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chromosomes.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38" y="497222"/>
            <a:ext cx="5134855" cy="59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498" y="5934876"/>
            <a:ext cx="6593115" cy="523220"/>
          </a:xfrm>
          <a:prstGeom prst="rect">
            <a:avLst/>
          </a:prstGeom>
          <a:solidFill>
            <a:schemeClr val="accent2"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Fertilization and meiosis alternate in sexual life cycles. </a:t>
            </a:r>
          </a:p>
        </p:txBody>
      </p:sp>
    </p:spTree>
    <p:extLst>
      <p:ext uri="{BB962C8B-B14F-4D97-AF65-F5344CB8AC3E}">
        <p14:creationId xmlns:p14="http://schemas.microsoft.com/office/powerpoint/2010/main" val="31844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084" y="471752"/>
            <a:ext cx="7474858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>Meiosis (Reduction Division) </a:t>
            </a:r>
            <a:r>
              <a:rPr lang="ar-EG" sz="3200" dirty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/>
            </a:r>
            <a:br>
              <a:rPr lang="ar-EG" sz="3200" dirty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</a:br>
            <a:r>
              <a:rPr lang="en-US" sz="3200" dirty="0">
                <a:ln w="11430"/>
                <a:solidFill>
                  <a:srgbClr val="C00000"/>
                </a:solidFill>
                <a:latin typeface="Bahnschrift SemiBold Condensed" panose="020B0502040204020203" pitchFamily="34" charset="0"/>
              </a:rPr>
              <a:t>Reduces chromosome number from diploid to haploid </a:t>
            </a:r>
            <a:endParaRPr lang="en-US" sz="3200" dirty="0">
              <a:solidFill>
                <a:srgbClr val="C0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14" y="1842231"/>
            <a:ext cx="11582399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Many steps of meiosis resemble steps in mitosis.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Both are preceded by the replication of chromosomes.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However, in meiosis, chromosomes replicate once followed by two consecutive cell divisions,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meiosis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and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meiosis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II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, which results in 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four daughter cells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Each final daughter cell has only half chromosomes number (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haploid)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Meiosis reduces chromosome number by </a:t>
            </a:r>
            <a:r>
              <a:rPr lang="en-US" sz="2800" dirty="0">
                <a:solidFill>
                  <a:srgbClr val="00B050"/>
                </a:solidFill>
                <a:latin typeface="Bahnschrift SemiBold Condensed" panose="020B0502040204020203" pitchFamily="34" charset="0"/>
              </a:rPr>
              <a:t>copying the chromosomes once, but dividing twice</a:t>
            </a:r>
            <a:r>
              <a:rPr lang="en-US" sz="2800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The first division (</a:t>
            </a:r>
            <a:r>
              <a:rPr lang="en-US" sz="2800" dirty="0">
                <a:latin typeface="Bahnschrift SemiBold Condensed" panose="020B0502040204020203" pitchFamily="34" charset="0"/>
              </a:rPr>
              <a:t>meiosis I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 separates homologous chromosomes.</a:t>
            </a:r>
          </a:p>
          <a:p>
            <a:pPr lvl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The second (</a:t>
            </a:r>
            <a:r>
              <a:rPr lang="en-US" sz="2800" dirty="0">
                <a:latin typeface="Bahnschrift SemiBold Condensed" panose="020B0502040204020203" pitchFamily="34" charset="0"/>
              </a:rPr>
              <a:t>meiosis II</a:t>
            </a:r>
            <a:r>
              <a:rPr lang="en-US" sz="2800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) separates sister chromatids.</a:t>
            </a:r>
          </a:p>
        </p:txBody>
      </p:sp>
    </p:spTree>
    <p:extLst>
      <p:ext uri="{BB962C8B-B14F-4D97-AF65-F5344CB8AC3E}">
        <p14:creationId xmlns:p14="http://schemas.microsoft.com/office/powerpoint/2010/main" val="23120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f4c6743e87414b93c9b9118389a3a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4376</TotalTime>
  <Words>954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Andalus</vt:lpstr>
      <vt:lpstr>Arial</vt:lpstr>
      <vt:lpstr>Bahnschrift Condensed</vt:lpstr>
      <vt:lpstr>Bahnschrift SemiBold Condensed</vt:lpstr>
      <vt:lpstr>Calibri</vt:lpstr>
      <vt:lpstr>Cambria</vt:lpstr>
      <vt:lpstr>Colonna MT</vt:lpstr>
      <vt:lpstr>Times New Roman</vt:lpstr>
      <vt:lpstr>Wingdings</vt:lpstr>
      <vt:lpstr>Office Theme</vt:lpstr>
      <vt:lpstr>PowerPoint Presentation</vt:lpstr>
      <vt:lpstr>Lecture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421</cp:revision>
  <dcterms:created xsi:type="dcterms:W3CDTF">2016-08-09T09:32:09Z</dcterms:created>
  <dcterms:modified xsi:type="dcterms:W3CDTF">2025-08-25T11:10:18Z</dcterms:modified>
</cp:coreProperties>
</file>