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0"/>
  </p:notesMasterIdLst>
  <p:sldIdLst>
    <p:sldId id="534" r:id="rId2"/>
    <p:sldId id="536" r:id="rId3"/>
    <p:sldId id="533" r:id="rId4"/>
    <p:sldId id="537" r:id="rId5"/>
    <p:sldId id="538" r:id="rId6"/>
    <p:sldId id="539" r:id="rId7"/>
    <p:sldId id="540" r:id="rId8"/>
    <p:sldId id="541" r:id="rId9"/>
    <p:sldId id="542" r:id="rId10"/>
    <p:sldId id="544" r:id="rId11"/>
    <p:sldId id="543" r:id="rId12"/>
    <p:sldId id="545" r:id="rId13"/>
    <p:sldId id="547" r:id="rId14"/>
    <p:sldId id="548" r:id="rId15"/>
    <p:sldId id="549" r:id="rId16"/>
    <p:sldId id="546" r:id="rId17"/>
    <p:sldId id="551" r:id="rId18"/>
    <p:sldId id="55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58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93772" autoAdjust="0"/>
  </p:normalViewPr>
  <p:slideViewPr>
    <p:cSldViewPr snapToGrid="0">
      <p:cViewPr varScale="1">
        <p:scale>
          <a:sx n="81" d="100"/>
          <a:sy n="81" d="100"/>
        </p:scale>
        <p:origin x="82" y="494"/>
      </p:cViewPr>
      <p:guideLst>
        <p:guide orient="horz" pos="2160"/>
        <p:guide pos="3840"/>
      </p:guideLst>
    </p:cSldViewPr>
  </p:slideViewPr>
  <p:notesTextViewPr>
    <p:cViewPr>
      <p:scale>
        <a:sx n="1" d="1"/>
        <a:sy n="1" d="1"/>
      </p:scale>
      <p:origin x="0" y="0"/>
    </p:cViewPr>
  </p:notesTextViewPr>
  <p:sorterViewPr>
    <p:cViewPr>
      <p:scale>
        <a:sx n="66" d="100"/>
        <a:sy n="66" d="100"/>
      </p:scale>
      <p:origin x="0" y="3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827DA-B12A-44A6-B86A-4ABC529D6EAB}"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7BBE0F47-DF40-4F3F-A052-02CD8A935238}">
      <dgm:prSet custT="1"/>
      <dgm:spPr/>
      <dgm:t>
        <a:bodyPr/>
        <a:lstStyle/>
        <a:p>
          <a:pPr rtl="0"/>
          <a:r>
            <a:rPr lang="en-US" sz="2000" b="1" dirty="0" smtClean="0">
              <a:solidFill>
                <a:schemeClr val="accent2">
                  <a:lumMod val="50000"/>
                </a:schemeClr>
              </a:solidFill>
              <a:latin typeface="Cambria" pitchFamily="18" charset="0"/>
            </a:rPr>
            <a:t>Cell and its organization</a:t>
          </a:r>
          <a:endParaRPr lang="en-US" sz="2000" b="1" dirty="0">
            <a:solidFill>
              <a:schemeClr val="accent2">
                <a:lumMod val="50000"/>
              </a:schemeClr>
            </a:solidFill>
            <a:latin typeface="Cambria" pitchFamily="18" charset="0"/>
          </a:endParaRPr>
        </a:p>
      </dgm:t>
    </dgm:pt>
    <dgm:pt modelId="{F3F71826-DC12-4E93-A8DF-D4F80FE7D5B5}" type="parTrans" cxnId="{3D07DC93-0EC7-4170-AF99-7A914DE1508B}">
      <dgm:prSet/>
      <dgm:spPr/>
      <dgm:t>
        <a:bodyPr/>
        <a:lstStyle/>
        <a:p>
          <a:endParaRPr lang="en-US" sz="2000" b="1">
            <a:solidFill>
              <a:schemeClr val="accent2">
                <a:lumMod val="50000"/>
              </a:schemeClr>
            </a:solidFill>
            <a:latin typeface="Cambria" pitchFamily="18" charset="0"/>
          </a:endParaRPr>
        </a:p>
      </dgm:t>
    </dgm:pt>
    <dgm:pt modelId="{DC42D7A7-ADDE-4A49-A972-CCF022C32B92}" type="sibTrans" cxnId="{3D07DC93-0EC7-4170-AF99-7A914DE1508B}">
      <dgm:prSet/>
      <dgm:spPr/>
      <dgm:t>
        <a:bodyPr/>
        <a:lstStyle/>
        <a:p>
          <a:endParaRPr lang="en-US" sz="2000" b="1">
            <a:solidFill>
              <a:schemeClr val="accent2">
                <a:lumMod val="50000"/>
              </a:schemeClr>
            </a:solidFill>
            <a:latin typeface="Cambria" pitchFamily="18" charset="0"/>
          </a:endParaRPr>
        </a:p>
      </dgm:t>
    </dgm:pt>
    <dgm:pt modelId="{042436FC-153D-431C-9800-F7AD0DBB3ECC}">
      <dgm:prSet custT="1"/>
      <dgm:spPr/>
      <dgm:t>
        <a:bodyPr/>
        <a:lstStyle/>
        <a:p>
          <a:pPr rtl="0"/>
          <a:r>
            <a:rPr lang="en-US" sz="2000" b="1" dirty="0" smtClean="0">
              <a:solidFill>
                <a:schemeClr val="accent2">
                  <a:lumMod val="50000"/>
                </a:schemeClr>
              </a:solidFill>
              <a:latin typeface="Cambria" pitchFamily="18" charset="0"/>
            </a:rPr>
            <a:t>Prokaryotic and Eukaryotic cells</a:t>
          </a:r>
          <a:endParaRPr lang="en-US" sz="2000" b="1" dirty="0">
            <a:solidFill>
              <a:schemeClr val="accent2">
                <a:lumMod val="50000"/>
              </a:schemeClr>
            </a:solidFill>
            <a:latin typeface="Cambria" pitchFamily="18" charset="0"/>
          </a:endParaRPr>
        </a:p>
      </dgm:t>
    </dgm:pt>
    <dgm:pt modelId="{0B8A280D-AD51-486E-BA17-D24C422A940F}" type="parTrans" cxnId="{16DEB15F-2829-4EF5-B0BB-5120340E67E4}">
      <dgm:prSet/>
      <dgm:spPr/>
      <dgm:t>
        <a:bodyPr/>
        <a:lstStyle/>
        <a:p>
          <a:endParaRPr lang="en-US" sz="2000" b="1">
            <a:solidFill>
              <a:schemeClr val="accent2">
                <a:lumMod val="50000"/>
              </a:schemeClr>
            </a:solidFill>
            <a:latin typeface="Cambria" pitchFamily="18" charset="0"/>
          </a:endParaRPr>
        </a:p>
      </dgm:t>
    </dgm:pt>
    <dgm:pt modelId="{D9727B52-2641-4D21-9736-B36CA2281FFD}" type="sibTrans" cxnId="{16DEB15F-2829-4EF5-B0BB-5120340E67E4}">
      <dgm:prSet/>
      <dgm:spPr/>
      <dgm:t>
        <a:bodyPr/>
        <a:lstStyle/>
        <a:p>
          <a:endParaRPr lang="en-US" sz="2000" b="1">
            <a:solidFill>
              <a:schemeClr val="accent2">
                <a:lumMod val="50000"/>
              </a:schemeClr>
            </a:solidFill>
            <a:latin typeface="Cambria" pitchFamily="18" charset="0"/>
          </a:endParaRPr>
        </a:p>
      </dgm:t>
    </dgm:pt>
    <dgm:pt modelId="{EE0B7E32-69F1-41F9-B654-093D905E215E}">
      <dgm:prSet custT="1"/>
      <dgm:spPr/>
      <dgm:t>
        <a:bodyPr/>
        <a:lstStyle/>
        <a:p>
          <a:pPr rtl="0"/>
          <a:r>
            <a:rPr lang="en-US" sz="2000" b="1" dirty="0" smtClean="0">
              <a:solidFill>
                <a:schemeClr val="accent2">
                  <a:lumMod val="50000"/>
                </a:schemeClr>
              </a:solidFill>
              <a:latin typeface="Cambria" pitchFamily="18" charset="0"/>
            </a:rPr>
            <a:t>Cell division</a:t>
          </a:r>
          <a:endParaRPr lang="en-US" sz="2000" b="1" dirty="0">
            <a:solidFill>
              <a:schemeClr val="accent2">
                <a:lumMod val="50000"/>
              </a:schemeClr>
            </a:solidFill>
            <a:latin typeface="Cambria" pitchFamily="18" charset="0"/>
          </a:endParaRPr>
        </a:p>
      </dgm:t>
    </dgm:pt>
    <dgm:pt modelId="{ED8AC833-3520-4EE6-A405-0852A5B2D36B}" type="parTrans" cxnId="{BB8ECDE4-4DBB-4DBE-BE56-1CDB1F99CC80}">
      <dgm:prSet/>
      <dgm:spPr/>
      <dgm:t>
        <a:bodyPr/>
        <a:lstStyle/>
        <a:p>
          <a:endParaRPr lang="en-US" sz="2000" b="1">
            <a:solidFill>
              <a:schemeClr val="accent2">
                <a:lumMod val="50000"/>
              </a:schemeClr>
            </a:solidFill>
            <a:latin typeface="Cambria" pitchFamily="18" charset="0"/>
          </a:endParaRPr>
        </a:p>
      </dgm:t>
    </dgm:pt>
    <dgm:pt modelId="{CCE53120-972D-45BE-9720-8BA2B5D1CFED}" type="sibTrans" cxnId="{BB8ECDE4-4DBB-4DBE-BE56-1CDB1F99CC80}">
      <dgm:prSet/>
      <dgm:spPr/>
      <dgm:t>
        <a:bodyPr/>
        <a:lstStyle/>
        <a:p>
          <a:endParaRPr lang="en-US" sz="2000" b="1">
            <a:solidFill>
              <a:schemeClr val="accent2">
                <a:lumMod val="50000"/>
              </a:schemeClr>
            </a:solidFill>
            <a:latin typeface="Cambria" pitchFamily="18" charset="0"/>
          </a:endParaRPr>
        </a:p>
      </dgm:t>
    </dgm:pt>
    <dgm:pt modelId="{8FA45445-E8F6-46A3-A8C1-D258E840632D}">
      <dgm:prSet custT="1"/>
      <dgm:spPr/>
      <dgm:t>
        <a:bodyPr/>
        <a:lstStyle/>
        <a:p>
          <a:pPr rtl="0"/>
          <a:r>
            <a:rPr lang="en-US" sz="2000" b="1" dirty="0" smtClean="0">
              <a:solidFill>
                <a:schemeClr val="accent2">
                  <a:lumMod val="50000"/>
                </a:schemeClr>
              </a:solidFill>
              <a:latin typeface="Cambria" pitchFamily="18" charset="0"/>
            </a:rPr>
            <a:t>The Mitotic cell division</a:t>
          </a:r>
          <a:endParaRPr lang="en-US" sz="2000" b="1" dirty="0">
            <a:solidFill>
              <a:schemeClr val="accent2">
                <a:lumMod val="50000"/>
              </a:schemeClr>
            </a:solidFill>
            <a:latin typeface="Cambria" pitchFamily="18" charset="0"/>
          </a:endParaRPr>
        </a:p>
      </dgm:t>
    </dgm:pt>
    <dgm:pt modelId="{B6432036-41D5-46BE-988B-A64521DA59D6}" type="parTrans" cxnId="{9F4D696A-475C-4BFC-8A7F-5E770BFD0F99}">
      <dgm:prSet/>
      <dgm:spPr/>
      <dgm:t>
        <a:bodyPr/>
        <a:lstStyle/>
        <a:p>
          <a:endParaRPr lang="en-US" sz="2000" b="1">
            <a:solidFill>
              <a:schemeClr val="accent2">
                <a:lumMod val="50000"/>
              </a:schemeClr>
            </a:solidFill>
            <a:latin typeface="Cambria" pitchFamily="18" charset="0"/>
          </a:endParaRPr>
        </a:p>
      </dgm:t>
    </dgm:pt>
    <dgm:pt modelId="{BEA5D02E-38D8-4C32-A3C5-3FD1FCB6A72F}" type="sibTrans" cxnId="{9F4D696A-475C-4BFC-8A7F-5E770BFD0F99}">
      <dgm:prSet/>
      <dgm:spPr/>
      <dgm:t>
        <a:bodyPr/>
        <a:lstStyle/>
        <a:p>
          <a:endParaRPr lang="en-US" sz="2000" b="1">
            <a:solidFill>
              <a:schemeClr val="accent2">
                <a:lumMod val="50000"/>
              </a:schemeClr>
            </a:solidFill>
            <a:latin typeface="Cambria" pitchFamily="18" charset="0"/>
          </a:endParaRPr>
        </a:p>
      </dgm:t>
    </dgm:pt>
    <dgm:pt modelId="{9B1A19A5-6118-4A5D-AA6D-6E749B35B2E5}">
      <dgm:prSet custT="1"/>
      <dgm:spPr/>
      <dgm:t>
        <a:bodyPr/>
        <a:lstStyle/>
        <a:p>
          <a:pPr rtl="0"/>
          <a:r>
            <a:rPr lang="en-US" sz="2000" b="1" dirty="0" smtClean="0">
              <a:solidFill>
                <a:schemeClr val="accent2">
                  <a:lumMod val="50000"/>
                </a:schemeClr>
              </a:solidFill>
              <a:latin typeface="Cambria" pitchFamily="18" charset="0"/>
            </a:rPr>
            <a:t>Some Terminology</a:t>
          </a:r>
          <a:endParaRPr lang="en-US" sz="2000" b="1" dirty="0">
            <a:solidFill>
              <a:schemeClr val="accent2">
                <a:lumMod val="50000"/>
              </a:schemeClr>
            </a:solidFill>
            <a:latin typeface="Cambria" pitchFamily="18" charset="0"/>
          </a:endParaRPr>
        </a:p>
      </dgm:t>
    </dgm:pt>
    <dgm:pt modelId="{CBDEA2BE-7A2D-48BB-A564-7E61F2E64366}" type="sibTrans" cxnId="{05F4B090-6062-4FE5-9BAD-336F4A490114}">
      <dgm:prSet/>
      <dgm:spPr/>
      <dgm:t>
        <a:bodyPr/>
        <a:lstStyle/>
        <a:p>
          <a:endParaRPr lang="en-US" sz="2000" b="1">
            <a:solidFill>
              <a:schemeClr val="accent2">
                <a:lumMod val="50000"/>
              </a:schemeClr>
            </a:solidFill>
            <a:latin typeface="Cambria" pitchFamily="18" charset="0"/>
          </a:endParaRPr>
        </a:p>
      </dgm:t>
    </dgm:pt>
    <dgm:pt modelId="{DA74C3BC-68DA-4BB1-911B-E58BD03D5380}" type="parTrans" cxnId="{05F4B090-6062-4FE5-9BAD-336F4A490114}">
      <dgm:prSet/>
      <dgm:spPr/>
      <dgm:t>
        <a:bodyPr/>
        <a:lstStyle/>
        <a:p>
          <a:endParaRPr lang="en-US" sz="2000" b="1">
            <a:solidFill>
              <a:schemeClr val="accent2">
                <a:lumMod val="50000"/>
              </a:schemeClr>
            </a:solidFill>
            <a:latin typeface="Cambria" pitchFamily="18" charset="0"/>
          </a:endParaRPr>
        </a:p>
      </dgm:t>
    </dgm:pt>
    <dgm:pt modelId="{F5683F5A-9B4D-472B-9E1B-F8BB12F858CC}" type="pres">
      <dgm:prSet presAssocID="{FF7827DA-B12A-44A6-B86A-4ABC529D6EAB}" presName="Name0" presStyleCnt="0">
        <dgm:presLayoutVars>
          <dgm:chMax val="7"/>
          <dgm:chPref val="7"/>
          <dgm:dir/>
        </dgm:presLayoutVars>
      </dgm:prSet>
      <dgm:spPr/>
      <dgm:t>
        <a:bodyPr/>
        <a:lstStyle/>
        <a:p>
          <a:endParaRPr lang="en-US"/>
        </a:p>
      </dgm:t>
    </dgm:pt>
    <dgm:pt modelId="{722E9513-CFEC-451C-899B-88187B7BE53A}" type="pres">
      <dgm:prSet presAssocID="{FF7827DA-B12A-44A6-B86A-4ABC529D6EAB}" presName="Name1" presStyleCnt="0"/>
      <dgm:spPr/>
      <dgm:t>
        <a:bodyPr/>
        <a:lstStyle/>
        <a:p>
          <a:endParaRPr lang="en-US"/>
        </a:p>
      </dgm:t>
    </dgm:pt>
    <dgm:pt modelId="{3A3D7A04-9AC1-4B0F-B3AC-30EB6A9727FC}" type="pres">
      <dgm:prSet presAssocID="{FF7827DA-B12A-44A6-B86A-4ABC529D6EAB}" presName="cycle" presStyleCnt="0"/>
      <dgm:spPr/>
      <dgm:t>
        <a:bodyPr/>
        <a:lstStyle/>
        <a:p>
          <a:endParaRPr lang="en-US"/>
        </a:p>
      </dgm:t>
    </dgm:pt>
    <dgm:pt modelId="{CB9D5997-7EE9-45E3-B768-28569175EDEC}" type="pres">
      <dgm:prSet presAssocID="{FF7827DA-B12A-44A6-B86A-4ABC529D6EAB}" presName="srcNode" presStyleLbl="node1" presStyleIdx="0" presStyleCnt="5"/>
      <dgm:spPr/>
      <dgm:t>
        <a:bodyPr/>
        <a:lstStyle/>
        <a:p>
          <a:endParaRPr lang="en-US"/>
        </a:p>
      </dgm:t>
    </dgm:pt>
    <dgm:pt modelId="{E5340FB6-B911-4A1D-904A-ABACEFBCC761}" type="pres">
      <dgm:prSet presAssocID="{FF7827DA-B12A-44A6-B86A-4ABC529D6EAB}" presName="conn" presStyleLbl="parChTrans1D2" presStyleIdx="0" presStyleCnt="1"/>
      <dgm:spPr/>
      <dgm:t>
        <a:bodyPr/>
        <a:lstStyle/>
        <a:p>
          <a:endParaRPr lang="en-US"/>
        </a:p>
      </dgm:t>
    </dgm:pt>
    <dgm:pt modelId="{5F168238-341A-4B48-ABB3-0F24131A88B8}" type="pres">
      <dgm:prSet presAssocID="{FF7827DA-B12A-44A6-B86A-4ABC529D6EAB}" presName="extraNode" presStyleLbl="node1" presStyleIdx="0" presStyleCnt="5"/>
      <dgm:spPr/>
      <dgm:t>
        <a:bodyPr/>
        <a:lstStyle/>
        <a:p>
          <a:endParaRPr lang="en-US"/>
        </a:p>
      </dgm:t>
    </dgm:pt>
    <dgm:pt modelId="{ACA64086-5B1D-430C-8430-4D4D6143674E}" type="pres">
      <dgm:prSet presAssocID="{FF7827DA-B12A-44A6-B86A-4ABC529D6EAB}" presName="dstNode" presStyleLbl="node1" presStyleIdx="0" presStyleCnt="5"/>
      <dgm:spPr/>
      <dgm:t>
        <a:bodyPr/>
        <a:lstStyle/>
        <a:p>
          <a:endParaRPr lang="en-US"/>
        </a:p>
      </dgm:t>
    </dgm:pt>
    <dgm:pt modelId="{ED54EA44-749C-4341-BE8D-3F35CBB8C870}" type="pres">
      <dgm:prSet presAssocID="{7BBE0F47-DF40-4F3F-A052-02CD8A935238}" presName="text_1" presStyleLbl="node1" presStyleIdx="0" presStyleCnt="5">
        <dgm:presLayoutVars>
          <dgm:bulletEnabled val="1"/>
        </dgm:presLayoutVars>
      </dgm:prSet>
      <dgm:spPr/>
      <dgm:t>
        <a:bodyPr/>
        <a:lstStyle/>
        <a:p>
          <a:endParaRPr lang="en-US"/>
        </a:p>
      </dgm:t>
    </dgm:pt>
    <dgm:pt modelId="{2134E4AD-C0A6-400E-8D2C-1EA4439991E0}" type="pres">
      <dgm:prSet presAssocID="{7BBE0F47-DF40-4F3F-A052-02CD8A935238}" presName="accent_1" presStyleCnt="0"/>
      <dgm:spPr/>
      <dgm:t>
        <a:bodyPr/>
        <a:lstStyle/>
        <a:p>
          <a:endParaRPr lang="en-US"/>
        </a:p>
      </dgm:t>
    </dgm:pt>
    <dgm:pt modelId="{CAFACDCD-96BE-432E-8D6D-B6FB224B46E5}" type="pres">
      <dgm:prSet presAssocID="{7BBE0F47-DF40-4F3F-A052-02CD8A935238}" presName="accentRepeatNode" presStyleLbl="solidFgAcc1" presStyleIdx="0" presStyleCnt="5"/>
      <dgm:spPr/>
      <dgm:t>
        <a:bodyPr/>
        <a:lstStyle/>
        <a:p>
          <a:endParaRPr lang="en-US"/>
        </a:p>
      </dgm:t>
    </dgm:pt>
    <dgm:pt modelId="{B3440E0A-95C1-4E0A-B58F-A1C2311D8AE4}" type="pres">
      <dgm:prSet presAssocID="{042436FC-153D-431C-9800-F7AD0DBB3ECC}" presName="text_2" presStyleLbl="node1" presStyleIdx="1" presStyleCnt="5">
        <dgm:presLayoutVars>
          <dgm:bulletEnabled val="1"/>
        </dgm:presLayoutVars>
      </dgm:prSet>
      <dgm:spPr/>
      <dgm:t>
        <a:bodyPr/>
        <a:lstStyle/>
        <a:p>
          <a:endParaRPr lang="en-US"/>
        </a:p>
      </dgm:t>
    </dgm:pt>
    <dgm:pt modelId="{641EE04E-C441-428E-A0E3-44EBADA30AD9}" type="pres">
      <dgm:prSet presAssocID="{042436FC-153D-431C-9800-F7AD0DBB3ECC}" presName="accent_2" presStyleCnt="0"/>
      <dgm:spPr/>
      <dgm:t>
        <a:bodyPr/>
        <a:lstStyle/>
        <a:p>
          <a:endParaRPr lang="en-US"/>
        </a:p>
      </dgm:t>
    </dgm:pt>
    <dgm:pt modelId="{7BD60A38-04AC-453B-885F-B04BEBB80452}" type="pres">
      <dgm:prSet presAssocID="{042436FC-153D-431C-9800-F7AD0DBB3ECC}" presName="accentRepeatNode" presStyleLbl="solidFgAcc1" presStyleIdx="1" presStyleCnt="5"/>
      <dgm:spPr/>
      <dgm:t>
        <a:bodyPr/>
        <a:lstStyle/>
        <a:p>
          <a:endParaRPr lang="en-US"/>
        </a:p>
      </dgm:t>
    </dgm:pt>
    <dgm:pt modelId="{E8562B0F-9FFF-4F71-8106-AAB10B343F77}" type="pres">
      <dgm:prSet presAssocID="{EE0B7E32-69F1-41F9-B654-093D905E215E}" presName="text_3" presStyleLbl="node1" presStyleIdx="2" presStyleCnt="5">
        <dgm:presLayoutVars>
          <dgm:bulletEnabled val="1"/>
        </dgm:presLayoutVars>
      </dgm:prSet>
      <dgm:spPr/>
      <dgm:t>
        <a:bodyPr/>
        <a:lstStyle/>
        <a:p>
          <a:endParaRPr lang="en-US"/>
        </a:p>
      </dgm:t>
    </dgm:pt>
    <dgm:pt modelId="{746F72AF-CB0D-495F-BB54-3D253981A31A}" type="pres">
      <dgm:prSet presAssocID="{EE0B7E32-69F1-41F9-B654-093D905E215E}" presName="accent_3" presStyleCnt="0"/>
      <dgm:spPr/>
      <dgm:t>
        <a:bodyPr/>
        <a:lstStyle/>
        <a:p>
          <a:endParaRPr lang="en-US"/>
        </a:p>
      </dgm:t>
    </dgm:pt>
    <dgm:pt modelId="{5D3E834E-F6BC-4CBC-961B-CE7CBCE25880}" type="pres">
      <dgm:prSet presAssocID="{EE0B7E32-69F1-41F9-B654-093D905E215E}" presName="accentRepeatNode" presStyleLbl="solidFgAcc1" presStyleIdx="2" presStyleCnt="5"/>
      <dgm:spPr/>
      <dgm:t>
        <a:bodyPr/>
        <a:lstStyle/>
        <a:p>
          <a:endParaRPr lang="en-US"/>
        </a:p>
      </dgm:t>
    </dgm:pt>
    <dgm:pt modelId="{A5FC90FB-DC4C-4933-A80E-211E4C82791F}" type="pres">
      <dgm:prSet presAssocID="{8FA45445-E8F6-46A3-A8C1-D258E840632D}" presName="text_4" presStyleLbl="node1" presStyleIdx="3" presStyleCnt="5">
        <dgm:presLayoutVars>
          <dgm:bulletEnabled val="1"/>
        </dgm:presLayoutVars>
      </dgm:prSet>
      <dgm:spPr/>
      <dgm:t>
        <a:bodyPr/>
        <a:lstStyle/>
        <a:p>
          <a:endParaRPr lang="en-US"/>
        </a:p>
      </dgm:t>
    </dgm:pt>
    <dgm:pt modelId="{3CA85E5D-8BA1-438F-AA80-777978CFB75E}" type="pres">
      <dgm:prSet presAssocID="{8FA45445-E8F6-46A3-A8C1-D258E840632D}" presName="accent_4" presStyleCnt="0"/>
      <dgm:spPr/>
      <dgm:t>
        <a:bodyPr/>
        <a:lstStyle/>
        <a:p>
          <a:endParaRPr lang="en-US"/>
        </a:p>
      </dgm:t>
    </dgm:pt>
    <dgm:pt modelId="{21C71FF5-0863-4636-9542-6E6D4D8EB8E5}" type="pres">
      <dgm:prSet presAssocID="{8FA45445-E8F6-46A3-A8C1-D258E840632D}" presName="accentRepeatNode" presStyleLbl="solidFgAcc1" presStyleIdx="3" presStyleCnt="5" custLinFactNeighborY="0"/>
      <dgm:spPr/>
      <dgm:t>
        <a:bodyPr/>
        <a:lstStyle/>
        <a:p>
          <a:endParaRPr lang="en-US"/>
        </a:p>
      </dgm:t>
    </dgm:pt>
    <dgm:pt modelId="{C6BEF6FC-0E0B-4A55-8B25-E6C05952DEEF}" type="pres">
      <dgm:prSet presAssocID="{9B1A19A5-6118-4A5D-AA6D-6E749B35B2E5}" presName="text_5" presStyleLbl="node1" presStyleIdx="4" presStyleCnt="5">
        <dgm:presLayoutVars>
          <dgm:bulletEnabled val="1"/>
        </dgm:presLayoutVars>
      </dgm:prSet>
      <dgm:spPr/>
      <dgm:t>
        <a:bodyPr/>
        <a:lstStyle/>
        <a:p>
          <a:endParaRPr lang="en-US"/>
        </a:p>
      </dgm:t>
    </dgm:pt>
    <dgm:pt modelId="{166B177C-E9B2-4C87-A360-017F143168E5}" type="pres">
      <dgm:prSet presAssocID="{9B1A19A5-6118-4A5D-AA6D-6E749B35B2E5}" presName="accent_5" presStyleCnt="0"/>
      <dgm:spPr/>
      <dgm:t>
        <a:bodyPr/>
        <a:lstStyle/>
        <a:p>
          <a:endParaRPr lang="en-US"/>
        </a:p>
      </dgm:t>
    </dgm:pt>
    <dgm:pt modelId="{A0F360D8-E697-42E2-A753-55FCE40B7363}" type="pres">
      <dgm:prSet presAssocID="{9B1A19A5-6118-4A5D-AA6D-6E749B35B2E5}" presName="accentRepeatNode" presStyleLbl="solidFgAcc1" presStyleIdx="4" presStyleCnt="5"/>
      <dgm:spPr/>
      <dgm:t>
        <a:bodyPr/>
        <a:lstStyle/>
        <a:p>
          <a:endParaRPr lang="en-US"/>
        </a:p>
      </dgm:t>
    </dgm:pt>
  </dgm:ptLst>
  <dgm:cxnLst>
    <dgm:cxn modelId="{79F95362-7A5F-4EDF-B25A-5B6FC6BC9EF1}" type="presOf" srcId="{EE0B7E32-69F1-41F9-B654-093D905E215E}" destId="{E8562B0F-9FFF-4F71-8106-AAB10B343F77}" srcOrd="0" destOrd="0" presId="urn:microsoft.com/office/officeart/2008/layout/VerticalCurvedList"/>
    <dgm:cxn modelId="{9F4D696A-475C-4BFC-8A7F-5E770BFD0F99}" srcId="{FF7827DA-B12A-44A6-B86A-4ABC529D6EAB}" destId="{8FA45445-E8F6-46A3-A8C1-D258E840632D}" srcOrd="3" destOrd="0" parTransId="{B6432036-41D5-46BE-988B-A64521DA59D6}" sibTransId="{BEA5D02E-38D8-4C32-A3C5-3FD1FCB6A72F}"/>
    <dgm:cxn modelId="{BB8ECDE4-4DBB-4DBE-BE56-1CDB1F99CC80}" srcId="{FF7827DA-B12A-44A6-B86A-4ABC529D6EAB}" destId="{EE0B7E32-69F1-41F9-B654-093D905E215E}" srcOrd="2" destOrd="0" parTransId="{ED8AC833-3520-4EE6-A405-0852A5B2D36B}" sibTransId="{CCE53120-972D-45BE-9720-8BA2B5D1CFED}"/>
    <dgm:cxn modelId="{2A8274E4-AC55-415C-856F-4F83F3F3F55E}" type="presOf" srcId="{FF7827DA-B12A-44A6-B86A-4ABC529D6EAB}" destId="{F5683F5A-9B4D-472B-9E1B-F8BB12F858CC}" srcOrd="0" destOrd="0" presId="urn:microsoft.com/office/officeart/2008/layout/VerticalCurvedList"/>
    <dgm:cxn modelId="{A70F38EE-4DC0-47AD-8F5F-6F5FE95D2490}" type="presOf" srcId="{042436FC-153D-431C-9800-F7AD0DBB3ECC}" destId="{B3440E0A-95C1-4E0A-B58F-A1C2311D8AE4}" srcOrd="0" destOrd="0" presId="urn:microsoft.com/office/officeart/2008/layout/VerticalCurvedList"/>
    <dgm:cxn modelId="{3E251616-B93B-461E-895A-29CC8513B809}" type="presOf" srcId="{8FA45445-E8F6-46A3-A8C1-D258E840632D}" destId="{A5FC90FB-DC4C-4933-A80E-211E4C82791F}" srcOrd="0" destOrd="0" presId="urn:microsoft.com/office/officeart/2008/layout/VerticalCurvedList"/>
    <dgm:cxn modelId="{3D07DC93-0EC7-4170-AF99-7A914DE1508B}" srcId="{FF7827DA-B12A-44A6-B86A-4ABC529D6EAB}" destId="{7BBE0F47-DF40-4F3F-A052-02CD8A935238}" srcOrd="0" destOrd="0" parTransId="{F3F71826-DC12-4E93-A8DF-D4F80FE7D5B5}" sibTransId="{DC42D7A7-ADDE-4A49-A972-CCF022C32B92}"/>
    <dgm:cxn modelId="{16DEB15F-2829-4EF5-B0BB-5120340E67E4}" srcId="{FF7827DA-B12A-44A6-B86A-4ABC529D6EAB}" destId="{042436FC-153D-431C-9800-F7AD0DBB3ECC}" srcOrd="1" destOrd="0" parTransId="{0B8A280D-AD51-486E-BA17-D24C422A940F}" sibTransId="{D9727B52-2641-4D21-9736-B36CA2281FFD}"/>
    <dgm:cxn modelId="{1724E1A9-EBA9-449C-A037-F5FF422F1C67}" type="presOf" srcId="{DC42D7A7-ADDE-4A49-A972-CCF022C32B92}" destId="{E5340FB6-B911-4A1D-904A-ABACEFBCC761}" srcOrd="0" destOrd="0" presId="urn:microsoft.com/office/officeart/2008/layout/VerticalCurvedList"/>
    <dgm:cxn modelId="{A20FD9EB-A37A-437F-9206-B2DD1E651813}" type="presOf" srcId="{7BBE0F47-DF40-4F3F-A052-02CD8A935238}" destId="{ED54EA44-749C-4341-BE8D-3F35CBB8C870}" srcOrd="0" destOrd="0" presId="urn:microsoft.com/office/officeart/2008/layout/VerticalCurvedList"/>
    <dgm:cxn modelId="{9DAB3D02-FFF5-4F94-AB9A-0DDFA40D6D85}" type="presOf" srcId="{9B1A19A5-6118-4A5D-AA6D-6E749B35B2E5}" destId="{C6BEF6FC-0E0B-4A55-8B25-E6C05952DEEF}" srcOrd="0" destOrd="0" presId="urn:microsoft.com/office/officeart/2008/layout/VerticalCurvedList"/>
    <dgm:cxn modelId="{05F4B090-6062-4FE5-9BAD-336F4A490114}" srcId="{FF7827DA-B12A-44A6-B86A-4ABC529D6EAB}" destId="{9B1A19A5-6118-4A5D-AA6D-6E749B35B2E5}" srcOrd="4" destOrd="0" parTransId="{DA74C3BC-68DA-4BB1-911B-E58BD03D5380}" sibTransId="{CBDEA2BE-7A2D-48BB-A564-7E61F2E64366}"/>
    <dgm:cxn modelId="{D8C3D405-F809-4DFF-B82E-E042517BDF9B}" type="presParOf" srcId="{F5683F5A-9B4D-472B-9E1B-F8BB12F858CC}" destId="{722E9513-CFEC-451C-899B-88187B7BE53A}" srcOrd="0" destOrd="0" presId="urn:microsoft.com/office/officeart/2008/layout/VerticalCurvedList"/>
    <dgm:cxn modelId="{FD43B0BA-8292-4490-B13E-73C9D87699FC}" type="presParOf" srcId="{722E9513-CFEC-451C-899B-88187B7BE53A}" destId="{3A3D7A04-9AC1-4B0F-B3AC-30EB6A9727FC}" srcOrd="0" destOrd="0" presId="urn:microsoft.com/office/officeart/2008/layout/VerticalCurvedList"/>
    <dgm:cxn modelId="{2EFCBDC3-D150-4FAD-967A-F389B8B601DC}" type="presParOf" srcId="{3A3D7A04-9AC1-4B0F-B3AC-30EB6A9727FC}" destId="{CB9D5997-7EE9-45E3-B768-28569175EDEC}" srcOrd="0" destOrd="0" presId="urn:microsoft.com/office/officeart/2008/layout/VerticalCurvedList"/>
    <dgm:cxn modelId="{79E8C4FE-7303-466A-8F88-CE1A8A62FDBE}" type="presParOf" srcId="{3A3D7A04-9AC1-4B0F-B3AC-30EB6A9727FC}" destId="{E5340FB6-B911-4A1D-904A-ABACEFBCC761}" srcOrd="1" destOrd="0" presId="urn:microsoft.com/office/officeart/2008/layout/VerticalCurvedList"/>
    <dgm:cxn modelId="{DE1D9730-3A5B-457D-9DF6-5D3B9BF15998}" type="presParOf" srcId="{3A3D7A04-9AC1-4B0F-B3AC-30EB6A9727FC}" destId="{5F168238-341A-4B48-ABB3-0F24131A88B8}" srcOrd="2" destOrd="0" presId="urn:microsoft.com/office/officeart/2008/layout/VerticalCurvedList"/>
    <dgm:cxn modelId="{E21E0268-A469-47E2-BFE4-E13DFBA407A4}" type="presParOf" srcId="{3A3D7A04-9AC1-4B0F-B3AC-30EB6A9727FC}" destId="{ACA64086-5B1D-430C-8430-4D4D6143674E}" srcOrd="3" destOrd="0" presId="urn:microsoft.com/office/officeart/2008/layout/VerticalCurvedList"/>
    <dgm:cxn modelId="{FDC7A0DB-286D-4DF7-9F59-64CADA164F91}" type="presParOf" srcId="{722E9513-CFEC-451C-899B-88187B7BE53A}" destId="{ED54EA44-749C-4341-BE8D-3F35CBB8C870}" srcOrd="1" destOrd="0" presId="urn:microsoft.com/office/officeart/2008/layout/VerticalCurvedList"/>
    <dgm:cxn modelId="{9F081538-ED9A-48B6-AA12-576303816120}" type="presParOf" srcId="{722E9513-CFEC-451C-899B-88187B7BE53A}" destId="{2134E4AD-C0A6-400E-8D2C-1EA4439991E0}" srcOrd="2" destOrd="0" presId="urn:microsoft.com/office/officeart/2008/layout/VerticalCurvedList"/>
    <dgm:cxn modelId="{8F818D4F-8501-4ECB-AE0A-0D95F83811BE}" type="presParOf" srcId="{2134E4AD-C0A6-400E-8D2C-1EA4439991E0}" destId="{CAFACDCD-96BE-432E-8D6D-B6FB224B46E5}" srcOrd="0" destOrd="0" presId="urn:microsoft.com/office/officeart/2008/layout/VerticalCurvedList"/>
    <dgm:cxn modelId="{1D1A1E5A-C7F6-413C-A211-E5E382565CAB}" type="presParOf" srcId="{722E9513-CFEC-451C-899B-88187B7BE53A}" destId="{B3440E0A-95C1-4E0A-B58F-A1C2311D8AE4}" srcOrd="3" destOrd="0" presId="urn:microsoft.com/office/officeart/2008/layout/VerticalCurvedList"/>
    <dgm:cxn modelId="{A0C432B7-E48B-48D3-96D7-C297F1664C13}" type="presParOf" srcId="{722E9513-CFEC-451C-899B-88187B7BE53A}" destId="{641EE04E-C441-428E-A0E3-44EBADA30AD9}" srcOrd="4" destOrd="0" presId="urn:microsoft.com/office/officeart/2008/layout/VerticalCurvedList"/>
    <dgm:cxn modelId="{134ACAB6-D828-4451-9A21-CCBF036EEBF7}" type="presParOf" srcId="{641EE04E-C441-428E-A0E3-44EBADA30AD9}" destId="{7BD60A38-04AC-453B-885F-B04BEBB80452}" srcOrd="0" destOrd="0" presId="urn:microsoft.com/office/officeart/2008/layout/VerticalCurvedList"/>
    <dgm:cxn modelId="{BAFED02E-FF72-4AF6-97C5-49ABEFDFEFE0}" type="presParOf" srcId="{722E9513-CFEC-451C-899B-88187B7BE53A}" destId="{E8562B0F-9FFF-4F71-8106-AAB10B343F77}" srcOrd="5" destOrd="0" presId="urn:microsoft.com/office/officeart/2008/layout/VerticalCurvedList"/>
    <dgm:cxn modelId="{D5D63D0D-715F-4D8F-B3E5-A7853A2F8366}" type="presParOf" srcId="{722E9513-CFEC-451C-899B-88187B7BE53A}" destId="{746F72AF-CB0D-495F-BB54-3D253981A31A}" srcOrd="6" destOrd="0" presId="urn:microsoft.com/office/officeart/2008/layout/VerticalCurvedList"/>
    <dgm:cxn modelId="{56346C65-64CC-4A34-B640-0B1DCC1BA984}" type="presParOf" srcId="{746F72AF-CB0D-495F-BB54-3D253981A31A}" destId="{5D3E834E-F6BC-4CBC-961B-CE7CBCE25880}" srcOrd="0" destOrd="0" presId="urn:microsoft.com/office/officeart/2008/layout/VerticalCurvedList"/>
    <dgm:cxn modelId="{49BD78BB-7F8B-42B2-BB63-879D5E535DAD}" type="presParOf" srcId="{722E9513-CFEC-451C-899B-88187B7BE53A}" destId="{A5FC90FB-DC4C-4933-A80E-211E4C82791F}" srcOrd="7" destOrd="0" presId="urn:microsoft.com/office/officeart/2008/layout/VerticalCurvedList"/>
    <dgm:cxn modelId="{EFD18641-86C5-44CC-BD0F-DD32153AB4B5}" type="presParOf" srcId="{722E9513-CFEC-451C-899B-88187B7BE53A}" destId="{3CA85E5D-8BA1-438F-AA80-777978CFB75E}" srcOrd="8" destOrd="0" presId="urn:microsoft.com/office/officeart/2008/layout/VerticalCurvedList"/>
    <dgm:cxn modelId="{848BBA31-5878-4B9A-812F-3528AE95E5F1}" type="presParOf" srcId="{3CA85E5D-8BA1-438F-AA80-777978CFB75E}" destId="{21C71FF5-0863-4636-9542-6E6D4D8EB8E5}" srcOrd="0" destOrd="0" presId="urn:microsoft.com/office/officeart/2008/layout/VerticalCurvedList"/>
    <dgm:cxn modelId="{9D50A540-C060-4B42-AE78-DCBD29DED7ED}" type="presParOf" srcId="{722E9513-CFEC-451C-899B-88187B7BE53A}" destId="{C6BEF6FC-0E0B-4A55-8B25-E6C05952DEEF}" srcOrd="9" destOrd="0" presId="urn:microsoft.com/office/officeart/2008/layout/VerticalCurvedList"/>
    <dgm:cxn modelId="{7331B430-3EF5-4D85-8764-9C8523A4EB3D}" type="presParOf" srcId="{722E9513-CFEC-451C-899B-88187B7BE53A}" destId="{166B177C-E9B2-4C87-A360-017F143168E5}" srcOrd="10" destOrd="0" presId="urn:microsoft.com/office/officeart/2008/layout/VerticalCurvedList"/>
    <dgm:cxn modelId="{278D81A6-1511-402B-BC42-303A126EC87E}" type="presParOf" srcId="{166B177C-E9B2-4C87-A360-017F143168E5}" destId="{A0F360D8-E697-42E2-A753-55FCE40B736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40FB6-B911-4A1D-904A-ABACEFBCC761}">
      <dsp:nvSpPr>
        <dsp:cNvPr id="0" name=""/>
        <dsp:cNvSpPr/>
      </dsp:nvSpPr>
      <dsp:spPr>
        <a:xfrm>
          <a:off x="-5525214" y="-845926"/>
          <a:ext cx="6578632" cy="6578632"/>
        </a:xfrm>
        <a:prstGeom prst="blockArc">
          <a:avLst>
            <a:gd name="adj1" fmla="val 18900000"/>
            <a:gd name="adj2" fmla="val 2700000"/>
            <a:gd name="adj3" fmla="val 328"/>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54EA44-749C-4341-BE8D-3F35CBB8C870}">
      <dsp:nvSpPr>
        <dsp:cNvPr id="0" name=""/>
        <dsp:cNvSpPr/>
      </dsp:nvSpPr>
      <dsp:spPr>
        <a:xfrm>
          <a:off x="460568" y="305326"/>
          <a:ext cx="10037173" cy="61104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0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accent2">
                  <a:lumMod val="50000"/>
                </a:schemeClr>
              </a:solidFill>
              <a:latin typeface="Cambria" pitchFamily="18" charset="0"/>
            </a:rPr>
            <a:t>Cell and its organization</a:t>
          </a:r>
          <a:endParaRPr lang="en-US" sz="2000" b="1" kern="1200" dirty="0">
            <a:solidFill>
              <a:schemeClr val="accent2">
                <a:lumMod val="50000"/>
              </a:schemeClr>
            </a:solidFill>
            <a:latin typeface="Cambria" pitchFamily="18" charset="0"/>
          </a:endParaRPr>
        </a:p>
      </dsp:txBody>
      <dsp:txXfrm>
        <a:off x="460568" y="305326"/>
        <a:ext cx="10037173" cy="611042"/>
      </dsp:txXfrm>
    </dsp:sp>
    <dsp:sp modelId="{CAFACDCD-96BE-432E-8D6D-B6FB224B46E5}">
      <dsp:nvSpPr>
        <dsp:cNvPr id="0" name=""/>
        <dsp:cNvSpPr/>
      </dsp:nvSpPr>
      <dsp:spPr>
        <a:xfrm>
          <a:off x="78666" y="228945"/>
          <a:ext cx="763803" cy="76380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440E0A-95C1-4E0A-B58F-A1C2311D8AE4}">
      <dsp:nvSpPr>
        <dsp:cNvPr id="0" name=""/>
        <dsp:cNvSpPr/>
      </dsp:nvSpPr>
      <dsp:spPr>
        <a:xfrm>
          <a:off x="898423" y="1221597"/>
          <a:ext cx="9599317" cy="61104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0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accent2">
                  <a:lumMod val="50000"/>
                </a:schemeClr>
              </a:solidFill>
              <a:latin typeface="Cambria" pitchFamily="18" charset="0"/>
            </a:rPr>
            <a:t>Prokaryotic and Eukaryotic cells</a:t>
          </a:r>
          <a:endParaRPr lang="en-US" sz="2000" b="1" kern="1200" dirty="0">
            <a:solidFill>
              <a:schemeClr val="accent2">
                <a:lumMod val="50000"/>
              </a:schemeClr>
            </a:solidFill>
            <a:latin typeface="Cambria" pitchFamily="18" charset="0"/>
          </a:endParaRPr>
        </a:p>
      </dsp:txBody>
      <dsp:txXfrm>
        <a:off x="898423" y="1221597"/>
        <a:ext cx="9599317" cy="611042"/>
      </dsp:txXfrm>
    </dsp:sp>
    <dsp:sp modelId="{7BD60A38-04AC-453B-885F-B04BEBB80452}">
      <dsp:nvSpPr>
        <dsp:cNvPr id="0" name=""/>
        <dsp:cNvSpPr/>
      </dsp:nvSpPr>
      <dsp:spPr>
        <a:xfrm>
          <a:off x="516521" y="1145216"/>
          <a:ext cx="763803" cy="76380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562B0F-9FFF-4F71-8106-AAB10B343F77}">
      <dsp:nvSpPr>
        <dsp:cNvPr id="0" name=""/>
        <dsp:cNvSpPr/>
      </dsp:nvSpPr>
      <dsp:spPr>
        <a:xfrm>
          <a:off x="1032810" y="2137868"/>
          <a:ext cx="9464931" cy="61104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0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accent2">
                  <a:lumMod val="50000"/>
                </a:schemeClr>
              </a:solidFill>
              <a:latin typeface="Cambria" pitchFamily="18" charset="0"/>
            </a:rPr>
            <a:t>Cell division</a:t>
          </a:r>
          <a:endParaRPr lang="en-US" sz="2000" b="1" kern="1200" dirty="0">
            <a:solidFill>
              <a:schemeClr val="accent2">
                <a:lumMod val="50000"/>
              </a:schemeClr>
            </a:solidFill>
            <a:latin typeface="Cambria" pitchFamily="18" charset="0"/>
          </a:endParaRPr>
        </a:p>
      </dsp:txBody>
      <dsp:txXfrm>
        <a:off x="1032810" y="2137868"/>
        <a:ext cx="9464931" cy="611042"/>
      </dsp:txXfrm>
    </dsp:sp>
    <dsp:sp modelId="{5D3E834E-F6BC-4CBC-961B-CE7CBCE25880}">
      <dsp:nvSpPr>
        <dsp:cNvPr id="0" name=""/>
        <dsp:cNvSpPr/>
      </dsp:nvSpPr>
      <dsp:spPr>
        <a:xfrm>
          <a:off x="650908" y="2061488"/>
          <a:ext cx="763803" cy="76380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C90FB-DC4C-4933-A80E-211E4C82791F}">
      <dsp:nvSpPr>
        <dsp:cNvPr id="0" name=""/>
        <dsp:cNvSpPr/>
      </dsp:nvSpPr>
      <dsp:spPr>
        <a:xfrm>
          <a:off x="898423" y="3054139"/>
          <a:ext cx="9599317" cy="61104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0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accent2">
                  <a:lumMod val="50000"/>
                </a:schemeClr>
              </a:solidFill>
              <a:latin typeface="Cambria" pitchFamily="18" charset="0"/>
            </a:rPr>
            <a:t>The Mitotic cell division</a:t>
          </a:r>
          <a:endParaRPr lang="en-US" sz="2000" b="1" kern="1200" dirty="0">
            <a:solidFill>
              <a:schemeClr val="accent2">
                <a:lumMod val="50000"/>
              </a:schemeClr>
            </a:solidFill>
            <a:latin typeface="Cambria" pitchFamily="18" charset="0"/>
          </a:endParaRPr>
        </a:p>
      </dsp:txBody>
      <dsp:txXfrm>
        <a:off x="898423" y="3054139"/>
        <a:ext cx="9599317" cy="611042"/>
      </dsp:txXfrm>
    </dsp:sp>
    <dsp:sp modelId="{21C71FF5-0863-4636-9542-6E6D4D8EB8E5}">
      <dsp:nvSpPr>
        <dsp:cNvPr id="0" name=""/>
        <dsp:cNvSpPr/>
      </dsp:nvSpPr>
      <dsp:spPr>
        <a:xfrm>
          <a:off x="516521" y="2977759"/>
          <a:ext cx="763803" cy="76380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BEF6FC-0E0B-4A55-8B25-E6C05952DEEF}">
      <dsp:nvSpPr>
        <dsp:cNvPr id="0" name=""/>
        <dsp:cNvSpPr/>
      </dsp:nvSpPr>
      <dsp:spPr>
        <a:xfrm>
          <a:off x="460568" y="3970411"/>
          <a:ext cx="10037173" cy="61104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0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accent2">
                  <a:lumMod val="50000"/>
                </a:schemeClr>
              </a:solidFill>
              <a:latin typeface="Cambria" pitchFamily="18" charset="0"/>
            </a:rPr>
            <a:t>Some Terminology</a:t>
          </a:r>
          <a:endParaRPr lang="en-US" sz="2000" b="1" kern="1200" dirty="0">
            <a:solidFill>
              <a:schemeClr val="accent2">
                <a:lumMod val="50000"/>
              </a:schemeClr>
            </a:solidFill>
            <a:latin typeface="Cambria" pitchFamily="18" charset="0"/>
          </a:endParaRPr>
        </a:p>
      </dsp:txBody>
      <dsp:txXfrm>
        <a:off x="460568" y="3970411"/>
        <a:ext cx="10037173" cy="611042"/>
      </dsp:txXfrm>
    </dsp:sp>
    <dsp:sp modelId="{A0F360D8-E697-42E2-A753-55FCE40B7363}">
      <dsp:nvSpPr>
        <dsp:cNvPr id="0" name=""/>
        <dsp:cNvSpPr/>
      </dsp:nvSpPr>
      <dsp:spPr>
        <a:xfrm>
          <a:off x="78666" y="3894030"/>
          <a:ext cx="763803" cy="76380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CF98B1B-0A4C-4797-863D-EEF7B7851450}" type="datetimeFigureOut">
              <a:rPr lang="ar-EG" smtClean="0"/>
              <a:t>02/03/1447</a:t>
            </a:fld>
            <a:endParaRPr lang="ar-EG"/>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B37F4F0-8F69-4BDC-9D18-88F08BADBA7E}" type="slidenum">
              <a:rPr lang="ar-EG" smtClean="0"/>
              <a:t>‹#›</a:t>
            </a:fld>
            <a:endParaRPr lang="ar-EG"/>
          </a:p>
        </p:txBody>
      </p:sp>
    </p:spTree>
    <p:extLst>
      <p:ext uri="{BB962C8B-B14F-4D97-AF65-F5344CB8AC3E}">
        <p14:creationId xmlns:p14="http://schemas.microsoft.com/office/powerpoint/2010/main" val="16206060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B7129981-72B4-46C1-B04F-B9AB4E206190}"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361158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B7129981-72B4-46C1-B04F-B9AB4E206190}"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257014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B7129981-72B4-46C1-B04F-B9AB4E206190}"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3900780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884238"/>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09600" y="6356351"/>
            <a:ext cx="2844800" cy="365125"/>
          </a:xfrm>
        </p:spPr>
        <p:txBody>
          <a:bodyPr anchor="t"/>
          <a:lstStyle>
            <a:lvl1pPr>
              <a:defRPr>
                <a:latin typeface="Calibri" charset="0"/>
              </a:defRPr>
            </a:lvl1pPr>
          </a:lstStyle>
          <a:p>
            <a:endParaRPr lang="en-US" altLang="en-US"/>
          </a:p>
        </p:txBody>
      </p:sp>
      <p:sp>
        <p:nvSpPr>
          <p:cNvPr id="6" name="Footer Placeholder 5"/>
          <p:cNvSpPr>
            <a:spLocks noGrp="1" noChangeArrowheads="1"/>
          </p:cNvSpPr>
          <p:nvPr>
            <p:ph type="ftr" sz="quarter" idx="11"/>
          </p:nvPr>
        </p:nvSpPr>
        <p:spPr>
          <a:xfrm>
            <a:off x="4165600" y="6356351"/>
            <a:ext cx="3860800" cy="365125"/>
          </a:xfrm>
        </p:spPr>
        <p:txBody>
          <a:bodyPr anchor="t"/>
          <a:lstStyle>
            <a:lvl1pPr>
              <a:defRPr>
                <a:latin typeface="Calibri" charset="0"/>
              </a:defRPr>
            </a:lvl1pPr>
          </a:lstStyle>
          <a:p>
            <a:endParaRPr lang="en-US" altLang="en-US"/>
          </a:p>
        </p:txBody>
      </p:sp>
      <p:sp>
        <p:nvSpPr>
          <p:cNvPr id="7" name="Slide Number Placeholder 6"/>
          <p:cNvSpPr>
            <a:spLocks noGrp="1" noChangeArrowheads="1"/>
          </p:cNvSpPr>
          <p:nvPr>
            <p:ph type="sldNum" sz="quarter" idx="12"/>
          </p:nvPr>
        </p:nvSpPr>
        <p:spPr>
          <a:xfrm>
            <a:off x="8737600" y="6356351"/>
            <a:ext cx="2844800" cy="365125"/>
          </a:xfrm>
        </p:spPr>
        <p:txBody>
          <a:bodyPr anchor="t"/>
          <a:lstStyle>
            <a:lvl1pPr>
              <a:defRPr>
                <a:latin typeface="Calibri" charset="0"/>
              </a:defRPr>
            </a:lvl1pPr>
          </a:lstStyle>
          <a:p>
            <a:fld id="{4B58C6A9-E69B-4B9B-82D9-68EAE5695419}" type="slidenum">
              <a:rPr lang="en-US" altLang="en-US"/>
              <a:pPr/>
              <a:t>‹#›</a:t>
            </a:fld>
            <a:r>
              <a:rPr lang="en-US" altLang="en-US"/>
              <a:t>15</a:t>
            </a:r>
          </a:p>
        </p:txBody>
      </p:sp>
    </p:spTree>
    <p:extLst>
      <p:ext uri="{BB962C8B-B14F-4D97-AF65-F5344CB8AC3E}">
        <p14:creationId xmlns:p14="http://schemas.microsoft.com/office/powerpoint/2010/main" val="141660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B7129981-72B4-46C1-B04F-B9AB4E206190}"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74961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29981-72B4-46C1-B04F-B9AB4E206190}"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26230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B7129981-72B4-46C1-B04F-B9AB4E206190}"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358602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B7129981-72B4-46C1-B04F-B9AB4E206190}" type="datetimeFigureOut">
              <a:rPr lang="en-US" smtClean="0"/>
              <a:t>8/25/2025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355412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B7129981-72B4-46C1-B04F-B9AB4E206190}" type="datetimeFigureOut">
              <a:rPr lang="en-US" smtClean="0"/>
              <a:t>8/25/2025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138218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29981-72B4-46C1-B04F-B9AB4E206190}" type="datetimeFigureOut">
              <a:rPr lang="en-US" smtClean="0"/>
              <a:t>8/25/2025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342543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29981-72B4-46C1-B04F-B9AB4E206190}"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3281124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29981-72B4-46C1-B04F-B9AB4E206190}"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7A852-0FBC-4504-8F72-BF7A744AA55F}" type="slidenum">
              <a:rPr lang="en-US" smtClean="0"/>
              <a:t>‹#›</a:t>
            </a:fld>
            <a:endParaRPr lang="en-US"/>
          </a:p>
        </p:txBody>
      </p:sp>
    </p:spTree>
    <p:extLst>
      <p:ext uri="{BB962C8B-B14F-4D97-AF65-F5344CB8AC3E}">
        <p14:creationId xmlns:p14="http://schemas.microsoft.com/office/powerpoint/2010/main" val="306586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737600" y="6356353"/>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7129981-72B4-46C1-B04F-B9AB4E206190}" type="datetimeFigureOut">
              <a:rPr lang="en-US" smtClean="0"/>
              <a:t>8/25/2025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9600" y="6356353"/>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A7A852-0FBC-4504-8F72-BF7A744AA55F}" type="slidenum">
              <a:rPr lang="en-US" smtClean="0"/>
              <a:t>‹#›</a:t>
            </a:fld>
            <a:endParaRPr lang="en-US"/>
          </a:p>
        </p:txBody>
      </p:sp>
    </p:spTree>
    <p:extLst>
      <p:ext uri="{BB962C8B-B14F-4D97-AF65-F5344CB8AC3E}">
        <p14:creationId xmlns:p14="http://schemas.microsoft.com/office/powerpoint/2010/main" val="53772353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7"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r Rwaida\Desktop\Picture1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61" y="151420"/>
            <a:ext cx="3026840" cy="11590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35325" y="176941"/>
            <a:ext cx="5229060" cy="110799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LECTURE (2)</a:t>
            </a:r>
            <a:endParaRPr lang="ar-EG"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7148159" y="5834741"/>
            <a:ext cx="4716226" cy="646331"/>
          </a:xfrm>
          <a:prstGeom prst="rect">
            <a:avLst/>
          </a:prstGeom>
          <a:noFill/>
        </p:spPr>
        <p:txBody>
          <a:bodyPr wrap="none" rtlCol="1">
            <a:spAutoFit/>
          </a:bodyPr>
          <a:lstStyle/>
          <a:p>
            <a:r>
              <a:rPr lang="en-US" altLang="en-US" sz="3600" b="1" dirty="0">
                <a:solidFill>
                  <a:srgbClr val="002060"/>
                </a:solidFill>
                <a:latin typeface="Cambria" panose="02040503050406030204" pitchFamily="18" charset="0"/>
                <a:ea typeface="Cambria" panose="02040503050406030204" pitchFamily="18" charset="0"/>
              </a:rPr>
              <a:t>What is Life made of?</a:t>
            </a:r>
            <a:endParaRPr lang="ar-EG" sz="3600" b="1" dirty="0">
              <a:solidFill>
                <a:srgbClr val="002060"/>
              </a:solidFill>
              <a:latin typeface="Cambria" panose="02040503050406030204" pitchFamily="18" charset="0"/>
              <a:ea typeface="Cambria" panose="02040503050406030204" pitchFamily="18" charset="0"/>
            </a:endParaRPr>
          </a:p>
        </p:txBody>
      </p:sp>
      <p:pic>
        <p:nvPicPr>
          <p:cNvPr id="1026" name="Picture 2" descr="C:\Users\user\Desktop\3W72119s5BjWMGm4Xa2MvD5AT2bJsSA8F9WeC71v1s1fKfGkK9mMKuc3LcvF4KigbWg9UsrpEPG4dkov8LSFn1CFYiNFGJMwdBnDNeeRZe6xpGww3HCbAW.png"/>
          <p:cNvPicPr>
            <a:picLocks noChangeAspect="1" noChangeArrowheads="1"/>
          </p:cNvPicPr>
          <p:nvPr/>
        </p:nvPicPr>
        <p:blipFill rotWithShape="1">
          <a:blip r:embed="rId3">
            <a:extLst>
              <a:ext uri="{28A0092B-C50C-407E-A947-70E740481C1C}">
                <a14:useLocalDpi xmlns:a14="http://schemas.microsoft.com/office/drawing/2010/main" val="0"/>
              </a:ext>
            </a:extLst>
          </a:blip>
          <a:srcRect t="23132"/>
          <a:stretch/>
        </p:blipFill>
        <p:spPr bwMode="auto">
          <a:xfrm>
            <a:off x="-17712" y="1454148"/>
            <a:ext cx="12209712"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707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body" idx="1"/>
          </p:nvPr>
        </p:nvSpPr>
        <p:spPr>
          <a:xfrm>
            <a:off x="122505" y="1146797"/>
            <a:ext cx="6046067" cy="4315027"/>
          </a:xfrm>
        </p:spPr>
        <p:txBody>
          <a:bodyPr wrap="square">
            <a:spAutoFit/>
          </a:bodyPr>
          <a:lstStyle/>
          <a:p>
            <a:pPr marL="173038" indent="-173038" algn="l" rtl="0" eaLnBrk="1" hangingPunct="1">
              <a:lnSpc>
                <a:spcPct val="90000"/>
              </a:lnSpc>
              <a:buClr>
                <a:srgbClr val="339933"/>
              </a:buClr>
              <a:buSzPct val="95000"/>
              <a:tabLst>
                <a:tab pos="2743200" algn="l"/>
              </a:tabLst>
              <a:defRPr/>
            </a:pPr>
            <a:r>
              <a:rPr lang="en-US" altLang="en-US" sz="2800" dirty="0" smtClean="0">
                <a:solidFill>
                  <a:srgbClr val="000000"/>
                </a:solidFill>
                <a:latin typeface="Bahnschrift Condensed" panose="020B0502040204020203" pitchFamily="34" charset="0"/>
              </a:rPr>
              <a:t>Each </a:t>
            </a:r>
            <a:r>
              <a:rPr lang="en-US" altLang="en-US" sz="2800" dirty="0">
                <a:solidFill>
                  <a:srgbClr val="000000"/>
                </a:solidFill>
                <a:latin typeface="Bahnschrift Condensed" panose="020B0502040204020203" pitchFamily="34" charset="0"/>
              </a:rPr>
              <a:t>duplicated chromosome consists of two sister </a:t>
            </a:r>
            <a:r>
              <a:rPr lang="en-US" altLang="en-US" sz="2800" dirty="0">
                <a:solidFill>
                  <a:srgbClr val="0000FF"/>
                </a:solidFill>
                <a:latin typeface="Bahnschrift Condensed" panose="020B0502040204020203" pitchFamily="34" charset="0"/>
              </a:rPr>
              <a:t>chromatids </a:t>
            </a:r>
            <a:r>
              <a:rPr lang="en-US" altLang="en-US" sz="2800" dirty="0">
                <a:solidFill>
                  <a:srgbClr val="000000"/>
                </a:solidFill>
                <a:latin typeface="Bahnschrift Condensed" panose="020B0502040204020203" pitchFamily="34" charset="0"/>
              </a:rPr>
              <a:t>which contain identical copies of the chromosome’s </a:t>
            </a:r>
            <a:r>
              <a:rPr lang="en-US" altLang="en-US" sz="2800" dirty="0" smtClean="0">
                <a:solidFill>
                  <a:srgbClr val="000000"/>
                </a:solidFill>
                <a:latin typeface="Bahnschrift Condensed" panose="020B0502040204020203" pitchFamily="34" charset="0"/>
              </a:rPr>
              <a:t>DNA.</a:t>
            </a:r>
          </a:p>
          <a:p>
            <a:pPr marL="173038" indent="-173038" algn="l" rtl="0" eaLnBrk="1" hangingPunct="1">
              <a:lnSpc>
                <a:spcPct val="90000"/>
              </a:lnSpc>
              <a:buClr>
                <a:srgbClr val="339933"/>
              </a:buClr>
              <a:buSzPct val="95000"/>
              <a:tabLst>
                <a:tab pos="2743200" algn="l"/>
              </a:tabLst>
              <a:defRPr/>
            </a:pPr>
            <a:endParaRPr lang="en-US" altLang="en-US" sz="2800" dirty="0" smtClean="0">
              <a:solidFill>
                <a:srgbClr val="000000"/>
              </a:solidFill>
              <a:latin typeface="Bahnschrift Condensed" panose="020B0502040204020203" pitchFamily="34" charset="0"/>
            </a:endParaRPr>
          </a:p>
          <a:p>
            <a:pPr marL="173038" indent="-173038" algn="l" rtl="0" eaLnBrk="1" hangingPunct="1">
              <a:lnSpc>
                <a:spcPct val="90000"/>
              </a:lnSpc>
              <a:buClr>
                <a:srgbClr val="339933"/>
              </a:buClr>
              <a:buSzPct val="95000"/>
              <a:tabLst>
                <a:tab pos="2743200" algn="l"/>
              </a:tabLst>
              <a:defRPr/>
            </a:pPr>
            <a:r>
              <a:rPr lang="en-US" altLang="en-US" sz="2800" dirty="0" smtClean="0">
                <a:solidFill>
                  <a:srgbClr val="000000"/>
                </a:solidFill>
                <a:latin typeface="Bahnschrift Condensed" panose="020B0502040204020203" pitchFamily="34" charset="0"/>
              </a:rPr>
              <a:t>The </a:t>
            </a:r>
            <a:r>
              <a:rPr lang="en-US" altLang="en-US" sz="2800" dirty="0">
                <a:solidFill>
                  <a:srgbClr val="000000"/>
                </a:solidFill>
                <a:latin typeface="Bahnschrift Condensed" panose="020B0502040204020203" pitchFamily="34" charset="0"/>
              </a:rPr>
              <a:t>narrow region where the chromosomal strands connect is the called </a:t>
            </a:r>
            <a:r>
              <a:rPr lang="en-US" altLang="en-US" sz="2800" dirty="0" smtClean="0">
                <a:solidFill>
                  <a:srgbClr val="0000FF"/>
                </a:solidFill>
                <a:latin typeface="Bahnschrift Condensed" panose="020B0502040204020203" pitchFamily="34" charset="0"/>
              </a:rPr>
              <a:t>centromere</a:t>
            </a:r>
            <a:r>
              <a:rPr lang="en-US" altLang="en-US" sz="2800" dirty="0" smtClean="0">
                <a:solidFill>
                  <a:srgbClr val="000000"/>
                </a:solidFill>
                <a:latin typeface="Bahnschrift Condensed" panose="020B0502040204020203" pitchFamily="34" charset="0"/>
              </a:rPr>
              <a:t>.</a:t>
            </a:r>
          </a:p>
          <a:p>
            <a:pPr marL="173038" indent="-173038" algn="l" rtl="0" eaLnBrk="1" hangingPunct="1">
              <a:lnSpc>
                <a:spcPct val="90000"/>
              </a:lnSpc>
              <a:buClr>
                <a:srgbClr val="339933"/>
              </a:buClr>
              <a:buSzPct val="95000"/>
              <a:tabLst>
                <a:tab pos="2743200" algn="l"/>
              </a:tabLst>
              <a:defRPr/>
            </a:pPr>
            <a:endParaRPr lang="en-US" altLang="en-US" sz="2800" dirty="0" smtClean="0">
              <a:solidFill>
                <a:srgbClr val="000000"/>
              </a:solidFill>
              <a:latin typeface="Bahnschrift Condensed" panose="020B0502040204020203" pitchFamily="34" charset="0"/>
            </a:endParaRPr>
          </a:p>
          <a:p>
            <a:pPr marL="173038" indent="-173038" algn="l" rtl="0" eaLnBrk="1" hangingPunct="1">
              <a:lnSpc>
                <a:spcPct val="90000"/>
              </a:lnSpc>
              <a:buClr>
                <a:srgbClr val="339933"/>
              </a:buClr>
              <a:buSzPct val="95000"/>
              <a:tabLst>
                <a:tab pos="2743200" algn="l"/>
              </a:tabLst>
              <a:defRPr/>
            </a:pPr>
            <a:r>
              <a:rPr lang="en-US" altLang="en-US" sz="2800" dirty="0" smtClean="0">
                <a:solidFill>
                  <a:srgbClr val="000000"/>
                </a:solidFill>
                <a:latin typeface="Bahnschrift Condensed" panose="020B0502040204020203" pitchFamily="34" charset="0"/>
              </a:rPr>
              <a:t>Later</a:t>
            </a:r>
            <a:r>
              <a:rPr lang="en-US" altLang="en-US" sz="2800" dirty="0">
                <a:solidFill>
                  <a:srgbClr val="000000"/>
                </a:solidFill>
                <a:latin typeface="Bahnschrift Condensed" panose="020B0502040204020203" pitchFamily="34" charset="0"/>
              </a:rPr>
              <a:t>, the sister chromatids are pulled apart and repackaged into two new nuclei at opposite ends of the parent cell during cell </a:t>
            </a:r>
            <a:r>
              <a:rPr lang="en-US" altLang="en-US" sz="2800" dirty="0" smtClean="0">
                <a:solidFill>
                  <a:srgbClr val="000000"/>
                </a:solidFill>
                <a:latin typeface="Bahnschrift Condensed" panose="020B0502040204020203" pitchFamily="34" charset="0"/>
              </a:rPr>
              <a:t>division.</a:t>
            </a:r>
          </a:p>
        </p:txBody>
      </p:sp>
      <p:pic>
        <p:nvPicPr>
          <p:cNvPr id="7" name="Picture 5"/>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b="3000"/>
          <a:stretch>
            <a:fillRect/>
          </a:stretch>
        </p:blipFill>
        <p:spPr bwMode="auto">
          <a:xfrm>
            <a:off x="6270173" y="151643"/>
            <a:ext cx="5802501" cy="66173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664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01861" y="152795"/>
            <a:ext cx="4304383"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eaLnBrk="0" hangingPunct="0">
              <a:spcBef>
                <a:spcPct val="50000"/>
              </a:spcBef>
              <a:defRPr/>
            </a:pPr>
            <a:r>
              <a:rPr lang="en-US" altLang="en-US" sz="3200" b="1" dirty="0">
                <a:ln w="11430"/>
                <a:solidFill>
                  <a:srgbClr val="C00000"/>
                </a:solidFill>
                <a:latin typeface="Bahnschrift Condensed" panose="020B0502040204020203" pitchFamily="34" charset="0"/>
              </a:rPr>
              <a:t>The Mitotic Cell Cycle (division)</a:t>
            </a:r>
          </a:p>
        </p:txBody>
      </p:sp>
      <p:sp>
        <p:nvSpPr>
          <p:cNvPr id="7" name="Rectangle 6"/>
          <p:cNvSpPr>
            <a:spLocks noChangeArrowheads="1"/>
          </p:cNvSpPr>
          <p:nvPr/>
        </p:nvSpPr>
        <p:spPr bwMode="auto">
          <a:xfrm>
            <a:off x="148770" y="2944552"/>
            <a:ext cx="6977743" cy="3859518"/>
          </a:xfrm>
          <a:prstGeom prst="rect">
            <a:avLst/>
          </a:prstGeom>
          <a:noFill/>
          <a:ln w="9525">
            <a:noFill/>
            <a:miter lim="800000"/>
            <a:headEnd/>
            <a:tailEnd/>
          </a:ln>
        </p:spPr>
        <p:txBody>
          <a:bodyPr wrap="square">
            <a:spAutoFit/>
          </a:bodyPr>
          <a:lstStyle/>
          <a:p>
            <a:pPr marL="347663" indent="-322263">
              <a:spcBef>
                <a:spcPct val="20000"/>
              </a:spcBef>
              <a:buClr>
                <a:srgbClr val="FF0000"/>
              </a:buClr>
              <a:buFontTx/>
              <a:buAutoNum type="alphaUcPeriod"/>
              <a:tabLst>
                <a:tab pos="2743200" algn="l"/>
              </a:tabLst>
              <a:defRPr/>
            </a:pPr>
            <a:r>
              <a:rPr lang="en-US" altLang="en-US" sz="2400" u="sng" dirty="0" smtClean="0">
                <a:solidFill>
                  <a:srgbClr val="FF0000"/>
                </a:solidFill>
                <a:latin typeface="Bahnschrift Condensed" panose="020B0502040204020203" pitchFamily="34" charset="0"/>
              </a:rPr>
              <a:t>Interphase</a:t>
            </a:r>
            <a:r>
              <a:rPr lang="en-US" altLang="en-US" sz="2400" dirty="0" smtClean="0">
                <a:solidFill>
                  <a:srgbClr val="000000"/>
                </a:solidFill>
                <a:latin typeface="Bahnschrift Condensed" panose="020B0502040204020203" pitchFamily="34" charset="0"/>
              </a:rPr>
              <a:t> </a:t>
            </a:r>
            <a:r>
              <a:rPr lang="en-US" altLang="en-US" sz="2400" dirty="0">
                <a:solidFill>
                  <a:srgbClr val="000000"/>
                </a:solidFill>
                <a:latin typeface="Bahnschrift Condensed" panose="020B0502040204020203" pitchFamily="34" charset="0"/>
              </a:rPr>
              <a:t>has three sub-phases:</a:t>
            </a:r>
          </a:p>
          <a:p>
            <a:pPr marL="627063" lvl="1" indent="-246063">
              <a:lnSpc>
                <a:spcPct val="80000"/>
              </a:lnSpc>
              <a:spcBef>
                <a:spcPct val="20000"/>
              </a:spcBef>
              <a:buClr>
                <a:srgbClr val="FF0000"/>
              </a:buClr>
              <a:buFontTx/>
              <a:buAutoNum type="arabicPeriod"/>
              <a:tabLst>
                <a:tab pos="2743200" algn="l"/>
              </a:tabLst>
              <a:defRPr/>
            </a:pPr>
            <a:r>
              <a:rPr lang="en-US" altLang="en-US" sz="2400" dirty="0">
                <a:solidFill>
                  <a:srgbClr val="000000"/>
                </a:solidFill>
                <a:latin typeface="Bahnschrift Condensed" panose="020B0502040204020203" pitchFamily="34" charset="0"/>
              </a:rPr>
              <a:t>The </a:t>
            </a:r>
            <a:r>
              <a:rPr lang="en-US" altLang="en-US" sz="2400" dirty="0">
                <a:solidFill>
                  <a:srgbClr val="FF0000"/>
                </a:solidFill>
                <a:latin typeface="Bahnschrift Condensed" panose="020B0502040204020203" pitchFamily="34" charset="0"/>
              </a:rPr>
              <a:t>G</a:t>
            </a:r>
            <a:r>
              <a:rPr lang="en-US" altLang="en-US" sz="2400" baseline="-25000" dirty="0">
                <a:solidFill>
                  <a:srgbClr val="FF0000"/>
                </a:solidFill>
                <a:latin typeface="Bahnschrift Condensed" panose="020B0502040204020203" pitchFamily="34" charset="0"/>
              </a:rPr>
              <a:t>1</a:t>
            </a:r>
            <a:r>
              <a:rPr lang="en-US" altLang="en-US" sz="2400" dirty="0">
                <a:solidFill>
                  <a:srgbClr val="000000"/>
                </a:solidFill>
                <a:latin typeface="Bahnschrift Condensed" panose="020B0502040204020203" pitchFamily="34" charset="0"/>
              </a:rPr>
              <a:t> phase (“</a:t>
            </a:r>
            <a:r>
              <a:rPr lang="en-US" altLang="en-US" sz="2400" dirty="0">
                <a:solidFill>
                  <a:srgbClr val="0000FF"/>
                </a:solidFill>
                <a:latin typeface="Bahnschrift Condensed" panose="020B0502040204020203" pitchFamily="34" charset="0"/>
              </a:rPr>
              <a:t>first gap</a:t>
            </a:r>
            <a:r>
              <a:rPr lang="en-US" altLang="en-US" sz="2400" dirty="0">
                <a:solidFill>
                  <a:srgbClr val="000000"/>
                </a:solidFill>
                <a:latin typeface="Bahnschrift Condensed" panose="020B0502040204020203" pitchFamily="34" charset="0"/>
              </a:rPr>
              <a:t>”): </a:t>
            </a:r>
            <a:r>
              <a:rPr lang="en-US" sz="2400" dirty="0">
                <a:solidFill>
                  <a:srgbClr val="000000"/>
                </a:solidFill>
                <a:latin typeface="Bahnschrift Condensed" panose="020B0502040204020203" pitchFamily="34" charset="0"/>
              </a:rPr>
              <a:t>cell is carrying out its everyday activities</a:t>
            </a:r>
            <a:r>
              <a:rPr lang="en-US" altLang="en-US" sz="2400" dirty="0">
                <a:solidFill>
                  <a:srgbClr val="000000"/>
                </a:solidFill>
                <a:latin typeface="Bahnschrift Condensed" panose="020B0502040204020203" pitchFamily="34" charset="0"/>
              </a:rPr>
              <a:t>.</a:t>
            </a:r>
          </a:p>
          <a:p>
            <a:pPr marL="627063" lvl="1" indent="-246063">
              <a:lnSpc>
                <a:spcPct val="80000"/>
              </a:lnSpc>
              <a:spcBef>
                <a:spcPct val="20000"/>
              </a:spcBef>
              <a:buClr>
                <a:srgbClr val="FF0000"/>
              </a:buClr>
              <a:buFontTx/>
              <a:buAutoNum type="arabicPeriod"/>
              <a:tabLst>
                <a:tab pos="2743200" algn="l"/>
              </a:tabLst>
              <a:defRPr/>
            </a:pPr>
            <a:r>
              <a:rPr lang="en-US" altLang="en-US" sz="2400" dirty="0">
                <a:solidFill>
                  <a:srgbClr val="000000"/>
                </a:solidFill>
                <a:latin typeface="Bahnschrift Condensed" panose="020B0502040204020203" pitchFamily="34" charset="0"/>
              </a:rPr>
              <a:t>The </a:t>
            </a:r>
            <a:r>
              <a:rPr lang="en-US" altLang="en-US" sz="2400" dirty="0">
                <a:solidFill>
                  <a:srgbClr val="FF0000"/>
                </a:solidFill>
                <a:latin typeface="Bahnschrift Condensed" panose="020B0502040204020203" pitchFamily="34" charset="0"/>
              </a:rPr>
              <a:t>S</a:t>
            </a:r>
            <a:r>
              <a:rPr lang="en-US" altLang="en-US" sz="2400" dirty="0">
                <a:solidFill>
                  <a:srgbClr val="000000"/>
                </a:solidFill>
                <a:latin typeface="Bahnschrift Condensed" panose="020B0502040204020203" pitchFamily="34" charset="0"/>
              </a:rPr>
              <a:t> phase (“</a:t>
            </a:r>
            <a:r>
              <a:rPr lang="en-US" altLang="en-US" sz="2400" dirty="0">
                <a:solidFill>
                  <a:srgbClr val="0000FF"/>
                </a:solidFill>
                <a:latin typeface="Bahnschrift Condensed" panose="020B0502040204020203" pitchFamily="34" charset="0"/>
              </a:rPr>
              <a:t>synthesis</a:t>
            </a:r>
            <a:r>
              <a:rPr lang="en-US" altLang="en-US" sz="2400" dirty="0">
                <a:solidFill>
                  <a:srgbClr val="000000"/>
                </a:solidFill>
                <a:latin typeface="Bahnschrift Condensed" panose="020B0502040204020203" pitchFamily="34" charset="0"/>
              </a:rPr>
              <a:t>”): </a:t>
            </a:r>
            <a:r>
              <a:rPr lang="en-US" sz="2400" dirty="0">
                <a:solidFill>
                  <a:srgbClr val="000000"/>
                </a:solidFill>
                <a:latin typeface="Bahnschrift Condensed" panose="020B0502040204020203" pitchFamily="34" charset="0"/>
              </a:rPr>
              <a:t>genetic material replicates itself, which allows the cell to contain enough material for 2 cells upon division</a:t>
            </a:r>
            <a:endParaRPr lang="en-US" altLang="en-US" sz="2400" dirty="0">
              <a:solidFill>
                <a:srgbClr val="000000"/>
              </a:solidFill>
              <a:latin typeface="Bahnschrift Condensed" panose="020B0502040204020203" pitchFamily="34" charset="0"/>
            </a:endParaRPr>
          </a:p>
          <a:p>
            <a:pPr marL="627063" lvl="1" indent="-246063">
              <a:lnSpc>
                <a:spcPct val="80000"/>
              </a:lnSpc>
              <a:spcBef>
                <a:spcPct val="20000"/>
              </a:spcBef>
              <a:buClr>
                <a:srgbClr val="FF0000"/>
              </a:buClr>
              <a:buFontTx/>
              <a:buAutoNum type="arabicPeriod"/>
              <a:tabLst>
                <a:tab pos="2743200" algn="l"/>
              </a:tabLst>
              <a:defRPr/>
            </a:pPr>
            <a:r>
              <a:rPr lang="en-US" altLang="en-US" sz="2400" dirty="0">
                <a:solidFill>
                  <a:srgbClr val="000000"/>
                </a:solidFill>
                <a:latin typeface="Bahnschrift Condensed" panose="020B0502040204020203" pitchFamily="34" charset="0"/>
              </a:rPr>
              <a:t>The </a:t>
            </a:r>
            <a:r>
              <a:rPr lang="en-US" altLang="en-US" sz="2400" dirty="0">
                <a:solidFill>
                  <a:srgbClr val="FF0000"/>
                </a:solidFill>
                <a:latin typeface="Bahnschrift Condensed" panose="020B0502040204020203" pitchFamily="34" charset="0"/>
              </a:rPr>
              <a:t>G</a:t>
            </a:r>
            <a:r>
              <a:rPr lang="en-US" altLang="en-US" sz="2400" baseline="-25000" dirty="0">
                <a:solidFill>
                  <a:srgbClr val="FF0000"/>
                </a:solidFill>
                <a:latin typeface="Bahnschrift Condensed" panose="020B0502040204020203" pitchFamily="34" charset="0"/>
              </a:rPr>
              <a:t>2</a:t>
            </a:r>
            <a:r>
              <a:rPr lang="en-US" altLang="en-US" sz="2400" dirty="0">
                <a:solidFill>
                  <a:srgbClr val="FF0000"/>
                </a:solidFill>
                <a:latin typeface="Bahnschrift Condensed" panose="020B0502040204020203" pitchFamily="34" charset="0"/>
              </a:rPr>
              <a:t> </a:t>
            </a:r>
            <a:r>
              <a:rPr lang="en-US" altLang="en-US" sz="2400" dirty="0">
                <a:solidFill>
                  <a:srgbClr val="000000"/>
                </a:solidFill>
                <a:latin typeface="Bahnschrift Condensed" panose="020B0502040204020203" pitchFamily="34" charset="0"/>
              </a:rPr>
              <a:t>phase (“</a:t>
            </a:r>
            <a:r>
              <a:rPr lang="en-US" altLang="en-US" sz="2400" dirty="0">
                <a:solidFill>
                  <a:srgbClr val="0000FF"/>
                </a:solidFill>
                <a:latin typeface="Bahnschrift Condensed" panose="020B0502040204020203" pitchFamily="34" charset="0"/>
              </a:rPr>
              <a:t>second gap</a:t>
            </a:r>
            <a:r>
              <a:rPr lang="en-US" altLang="en-US" sz="2400" dirty="0">
                <a:solidFill>
                  <a:srgbClr val="000000"/>
                </a:solidFill>
                <a:latin typeface="Bahnschrift Condensed" panose="020B0502040204020203" pitchFamily="34" charset="0"/>
              </a:rPr>
              <a:t>”): </a:t>
            </a:r>
            <a:r>
              <a:rPr lang="en-US" sz="2400" dirty="0">
                <a:solidFill>
                  <a:srgbClr val="000000"/>
                </a:solidFill>
                <a:latin typeface="Bahnschrift Condensed" panose="020B0502040204020203" pitchFamily="34" charset="0"/>
              </a:rPr>
              <a:t>cellular organelles are produced to allow for an adequate amount for the new cell being produced</a:t>
            </a:r>
            <a:r>
              <a:rPr lang="en-US" altLang="en-US" sz="2400" dirty="0">
                <a:solidFill>
                  <a:srgbClr val="000000"/>
                </a:solidFill>
                <a:latin typeface="Bahnschrift Condensed" panose="020B0502040204020203" pitchFamily="34" charset="0"/>
              </a:rPr>
              <a:t>.</a:t>
            </a:r>
          </a:p>
          <a:p>
            <a:pPr marL="398463" indent="-381000">
              <a:spcBef>
                <a:spcPts val="0"/>
              </a:spcBef>
              <a:buClr>
                <a:srgbClr val="FF0000"/>
              </a:buClr>
              <a:buFontTx/>
              <a:buAutoNum type="alphaUcPeriod" startAt="2"/>
              <a:tabLst>
                <a:tab pos="2743200" algn="l"/>
              </a:tabLst>
              <a:defRPr/>
            </a:pPr>
            <a:r>
              <a:rPr lang="en-US" altLang="en-US" sz="2400" u="sng" dirty="0">
                <a:solidFill>
                  <a:srgbClr val="FF0000"/>
                </a:solidFill>
                <a:latin typeface="Bahnschrift Condensed" panose="020B0502040204020203" pitchFamily="34" charset="0"/>
              </a:rPr>
              <a:t>Division phase</a:t>
            </a:r>
            <a:r>
              <a:rPr lang="en-US" altLang="en-US" sz="2400" u="sng" dirty="0">
                <a:solidFill>
                  <a:srgbClr val="000000"/>
                </a:solidFill>
                <a:latin typeface="Bahnschrift Condensed" panose="020B0502040204020203" pitchFamily="34" charset="0"/>
              </a:rPr>
              <a:t> (</a:t>
            </a:r>
            <a:r>
              <a:rPr lang="en-US" altLang="en-US" sz="2400" u="sng" dirty="0">
                <a:solidFill>
                  <a:srgbClr val="FF0000"/>
                </a:solidFill>
                <a:latin typeface="Bahnschrift Condensed" panose="020B0502040204020203" pitchFamily="34" charset="0"/>
              </a:rPr>
              <a:t>M</a:t>
            </a:r>
            <a:r>
              <a:rPr lang="en-US" altLang="en-US" sz="2400" u="sng" dirty="0">
                <a:solidFill>
                  <a:srgbClr val="000000"/>
                </a:solidFill>
                <a:latin typeface="Bahnschrift Condensed" panose="020B0502040204020203" pitchFamily="34" charset="0"/>
              </a:rPr>
              <a:t>). </a:t>
            </a:r>
            <a:r>
              <a:rPr lang="en-US" altLang="en-US" sz="2400" dirty="0">
                <a:latin typeface="Bahnschrift Condensed" panose="020B0502040204020203" pitchFamily="34" charset="0"/>
              </a:rPr>
              <a:t>The cell starts the division process.</a:t>
            </a:r>
            <a:endParaRPr lang="en-US" altLang="en-US" sz="2400" u="sng" dirty="0">
              <a:solidFill>
                <a:srgbClr val="000000"/>
              </a:solidFill>
              <a:latin typeface="Bahnschrift Condensed" panose="020B0502040204020203" pitchFamily="34" charset="0"/>
            </a:endParaRPr>
          </a:p>
          <a:p>
            <a:pPr>
              <a:spcBef>
                <a:spcPct val="20000"/>
              </a:spcBef>
              <a:buClr>
                <a:srgbClr val="FF0000"/>
              </a:buClr>
              <a:tabLst>
                <a:tab pos="2743200" algn="l"/>
              </a:tabLst>
              <a:defRPr/>
            </a:pPr>
            <a:r>
              <a:rPr lang="en-US" altLang="en-US" sz="2400" dirty="0">
                <a:solidFill>
                  <a:srgbClr val="0000FF"/>
                </a:solidFill>
                <a:latin typeface="Bahnschrift Condensed" panose="020B0502040204020203" pitchFamily="34" charset="0"/>
              </a:rPr>
              <a:t>The resulting daughter cells may then repeat the cycle again.</a:t>
            </a:r>
          </a:p>
        </p:txBody>
      </p:sp>
      <p:pic>
        <p:nvPicPr>
          <p:cNvPr id="8" name="Picture 7"/>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b="2963"/>
          <a:stretch>
            <a:fillRect/>
          </a:stretch>
        </p:blipFill>
        <p:spPr bwMode="auto">
          <a:xfrm>
            <a:off x="7053943" y="2608749"/>
            <a:ext cx="5065487" cy="417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03199" y="855510"/>
            <a:ext cx="11756571" cy="2160591"/>
          </a:xfrm>
          <a:prstGeom prst="rect">
            <a:avLst/>
          </a:prstGeom>
        </p:spPr>
        <p:txBody>
          <a:bodyPr wrap="square">
            <a:spAutoFit/>
          </a:bodyPr>
          <a:lstStyle/>
          <a:p>
            <a:pPr marL="228600" indent="-228600">
              <a:spcBef>
                <a:spcPct val="20000"/>
              </a:spcBef>
              <a:buClr>
                <a:srgbClr val="FF0000"/>
              </a:buClr>
              <a:buFontTx/>
              <a:buChar char="•"/>
              <a:tabLst>
                <a:tab pos="2743200" algn="l"/>
              </a:tabLst>
              <a:defRPr/>
            </a:pPr>
            <a:r>
              <a:rPr lang="en-US" altLang="en-US" sz="2400" dirty="0">
                <a:solidFill>
                  <a:srgbClr val="000000"/>
                </a:solidFill>
                <a:latin typeface="Bahnschrift Condensed" panose="020B0502040204020203" pitchFamily="34" charset="0"/>
              </a:rPr>
              <a:t>The mitotic (</a:t>
            </a:r>
            <a:r>
              <a:rPr lang="en-US" altLang="en-US" sz="2400" dirty="0">
                <a:solidFill>
                  <a:srgbClr val="FF0000"/>
                </a:solidFill>
                <a:latin typeface="Bahnschrift Condensed" panose="020B0502040204020203" pitchFamily="34" charset="0"/>
              </a:rPr>
              <a:t>M</a:t>
            </a:r>
            <a:r>
              <a:rPr lang="en-US" altLang="en-US" sz="2400" dirty="0">
                <a:solidFill>
                  <a:srgbClr val="000000"/>
                </a:solidFill>
                <a:latin typeface="Bahnschrift Condensed" panose="020B0502040204020203" pitchFamily="34" charset="0"/>
              </a:rPr>
              <a:t>) phase of the cell cycle alternates with the much longer </a:t>
            </a:r>
            <a:r>
              <a:rPr lang="en-US" altLang="en-US" sz="2400" dirty="0">
                <a:solidFill>
                  <a:srgbClr val="FF0000"/>
                </a:solidFill>
                <a:latin typeface="Bahnschrift Condensed" panose="020B0502040204020203" pitchFamily="34" charset="0"/>
              </a:rPr>
              <a:t>interphase</a:t>
            </a:r>
            <a:r>
              <a:rPr lang="en-US" altLang="en-US" sz="2400" dirty="0">
                <a:solidFill>
                  <a:srgbClr val="000000"/>
                </a:solidFill>
                <a:latin typeface="Bahnschrift Condensed" panose="020B0502040204020203" pitchFamily="34" charset="0"/>
              </a:rPr>
              <a:t>.</a:t>
            </a:r>
          </a:p>
          <a:p>
            <a:pPr marL="744538" lvl="1" indent="-246063">
              <a:spcBef>
                <a:spcPct val="20000"/>
              </a:spcBef>
              <a:buClr>
                <a:srgbClr val="FF0000"/>
              </a:buClr>
              <a:buFontTx/>
              <a:buChar char="–"/>
              <a:tabLst>
                <a:tab pos="2743200" algn="l"/>
              </a:tabLst>
              <a:defRPr/>
            </a:pPr>
            <a:r>
              <a:rPr lang="en-US" altLang="en-US" sz="2400" dirty="0">
                <a:solidFill>
                  <a:srgbClr val="000000"/>
                </a:solidFill>
                <a:latin typeface="Bahnschrift Condensed" panose="020B0502040204020203" pitchFamily="34" charset="0"/>
              </a:rPr>
              <a:t>The </a:t>
            </a:r>
            <a:r>
              <a:rPr lang="en-US" altLang="en-US" sz="2400" dirty="0">
                <a:solidFill>
                  <a:srgbClr val="FF0000"/>
                </a:solidFill>
                <a:latin typeface="Bahnschrift Condensed" panose="020B0502040204020203" pitchFamily="34" charset="0"/>
              </a:rPr>
              <a:t>M</a:t>
            </a:r>
            <a:r>
              <a:rPr lang="en-US" altLang="en-US" sz="2400" dirty="0">
                <a:solidFill>
                  <a:srgbClr val="000000"/>
                </a:solidFill>
                <a:latin typeface="Bahnschrift Condensed" panose="020B0502040204020203" pitchFamily="34" charset="0"/>
              </a:rPr>
              <a:t> phase includes </a:t>
            </a:r>
            <a:r>
              <a:rPr lang="en-US" altLang="en-US" sz="2400" u="sng" dirty="0">
                <a:solidFill>
                  <a:srgbClr val="0000FF"/>
                </a:solidFill>
                <a:latin typeface="Bahnschrift Condensed" panose="020B0502040204020203" pitchFamily="34" charset="0"/>
              </a:rPr>
              <a:t>mitosis</a:t>
            </a:r>
            <a:r>
              <a:rPr lang="en-US" altLang="en-US" sz="2400" dirty="0">
                <a:solidFill>
                  <a:srgbClr val="000000"/>
                </a:solidFill>
                <a:latin typeface="Bahnschrift Condensed" panose="020B0502040204020203" pitchFamily="34" charset="0"/>
              </a:rPr>
              <a:t> and  </a:t>
            </a:r>
            <a:r>
              <a:rPr lang="en-US" altLang="en-US" sz="2400" u="sng" dirty="0">
                <a:solidFill>
                  <a:srgbClr val="0000FF"/>
                </a:solidFill>
                <a:latin typeface="Bahnschrift Condensed" panose="020B0502040204020203" pitchFamily="34" charset="0"/>
              </a:rPr>
              <a:t>cytokinesis</a:t>
            </a:r>
            <a:r>
              <a:rPr lang="en-US" altLang="en-US" sz="2400" dirty="0">
                <a:solidFill>
                  <a:srgbClr val="000000"/>
                </a:solidFill>
                <a:latin typeface="Bahnschrift Condensed" panose="020B0502040204020203" pitchFamily="34" charset="0"/>
              </a:rPr>
              <a:t>.</a:t>
            </a:r>
          </a:p>
          <a:p>
            <a:pPr marL="744538" lvl="1" indent="-246063">
              <a:spcBef>
                <a:spcPct val="20000"/>
              </a:spcBef>
              <a:buClr>
                <a:srgbClr val="FF0000"/>
              </a:buClr>
              <a:buFontTx/>
              <a:buChar char="–"/>
              <a:tabLst>
                <a:tab pos="2743200" algn="l"/>
              </a:tabLst>
              <a:defRPr/>
            </a:pPr>
            <a:r>
              <a:rPr lang="en-US" altLang="en-US" sz="2400" dirty="0">
                <a:solidFill>
                  <a:srgbClr val="000000"/>
                </a:solidFill>
                <a:latin typeface="Bahnschrift Condensed" panose="020B0502040204020203" pitchFamily="34" charset="0"/>
              </a:rPr>
              <a:t>Interphase accounts for </a:t>
            </a:r>
            <a:r>
              <a:rPr lang="en-US" altLang="en-US" sz="2400" u="sng" dirty="0">
                <a:solidFill>
                  <a:srgbClr val="0000FF"/>
                </a:solidFill>
                <a:latin typeface="Bahnschrift Condensed" panose="020B0502040204020203" pitchFamily="34" charset="0"/>
              </a:rPr>
              <a:t>90%</a:t>
            </a:r>
            <a:r>
              <a:rPr lang="en-US" altLang="en-US" sz="2400" dirty="0">
                <a:solidFill>
                  <a:srgbClr val="000000"/>
                </a:solidFill>
                <a:latin typeface="Bahnschrift Condensed" panose="020B0502040204020203" pitchFamily="34" charset="0"/>
              </a:rPr>
              <a:t> of the cell cycle.</a:t>
            </a:r>
          </a:p>
          <a:p>
            <a:pPr marL="228600" indent="-228600">
              <a:spcBef>
                <a:spcPct val="20000"/>
              </a:spcBef>
              <a:buClr>
                <a:srgbClr val="FF0000"/>
              </a:buClr>
              <a:buFontTx/>
              <a:buChar char="•"/>
              <a:tabLst>
                <a:tab pos="2743200" algn="l"/>
              </a:tabLst>
              <a:defRPr/>
            </a:pPr>
            <a:r>
              <a:rPr lang="en-US" altLang="en-US" sz="2400" dirty="0">
                <a:solidFill>
                  <a:srgbClr val="000000"/>
                </a:solidFill>
                <a:latin typeface="Bahnschrift Condensed" panose="020B0502040204020203" pitchFamily="34" charset="0"/>
              </a:rPr>
              <a:t>During interphase the cell prepares for division by producing cytoplasmic organelles and copying its chromosomes.</a:t>
            </a:r>
          </a:p>
        </p:txBody>
      </p:sp>
    </p:spTree>
    <p:extLst>
      <p:ext uri="{BB962C8B-B14F-4D97-AF65-F5344CB8AC3E}">
        <p14:creationId xmlns:p14="http://schemas.microsoft.com/office/powerpoint/2010/main" val="243041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996" y="1096203"/>
            <a:ext cx="1468672"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n-US" altLang="en-US" sz="3200" b="1" u="sng" dirty="0">
                <a:ln w="11430"/>
                <a:solidFill>
                  <a:srgbClr val="C00000"/>
                </a:solidFill>
                <a:latin typeface="Bahnschrift Condensed" panose="020B0502040204020203" pitchFamily="34" charset="0"/>
              </a:rPr>
              <a:t>A) Mitosis</a:t>
            </a:r>
            <a:endParaRPr lang="en-US" sz="3200" dirty="0">
              <a:solidFill>
                <a:srgbClr val="C00000"/>
              </a:solidFill>
              <a:latin typeface="Bahnschrift Condensed" panose="020B0502040204020203" pitchFamily="34" charset="0"/>
            </a:endParaRPr>
          </a:p>
        </p:txBody>
      </p:sp>
      <p:sp>
        <p:nvSpPr>
          <p:cNvPr id="15" name="Rectangle 2"/>
          <p:cNvSpPr>
            <a:spLocks noGrp="1" noChangeArrowheads="1"/>
          </p:cNvSpPr>
          <p:nvPr>
            <p:ph type="body" idx="1"/>
          </p:nvPr>
        </p:nvSpPr>
        <p:spPr>
          <a:xfrm>
            <a:off x="791015" y="1830375"/>
            <a:ext cx="4318011" cy="3108543"/>
          </a:xfrm>
        </p:spPr>
        <p:txBody>
          <a:bodyPr wrap="square">
            <a:spAutoFit/>
          </a:bodyPr>
          <a:lstStyle/>
          <a:p>
            <a:pPr marL="0" indent="0" algn="l" rtl="0" eaLnBrk="1" hangingPunct="1">
              <a:buClr>
                <a:srgbClr val="0000FF"/>
              </a:buClr>
              <a:buNone/>
              <a:tabLst>
                <a:tab pos="2743200" algn="l"/>
              </a:tabLst>
              <a:defRPr/>
            </a:pPr>
            <a:r>
              <a:rPr lang="en-US" altLang="en-US" sz="2800" u="sng" dirty="0" smtClean="0">
                <a:solidFill>
                  <a:srgbClr val="000000"/>
                </a:solidFill>
                <a:latin typeface="Bahnschrift Condensed" panose="020B0502040204020203" pitchFamily="34" charset="0"/>
              </a:rPr>
              <a:t>Usually includes five sub-phases :</a:t>
            </a:r>
            <a:endParaRPr lang="ar-SA" altLang="en-US" sz="2800" u="sng" dirty="0" smtClean="0">
              <a:solidFill>
                <a:srgbClr val="000000"/>
              </a:solidFill>
              <a:latin typeface="Bahnschrift Condensed" panose="020B0502040204020203" pitchFamily="34" charset="0"/>
            </a:endParaRPr>
          </a:p>
          <a:p>
            <a:pPr marL="990600" lvl="1" indent="-533400" algn="l" rtl="0" eaLnBrk="1" hangingPunct="1">
              <a:buClr>
                <a:srgbClr val="0000FF"/>
              </a:buClr>
              <a:buFont typeface="Wingdings" pitchFamily="2" charset="2"/>
              <a:buChar char="v"/>
              <a:tabLst>
                <a:tab pos="2743200" algn="l"/>
              </a:tabLst>
              <a:defRPr/>
            </a:pPr>
            <a:r>
              <a:rPr lang="en-US" altLang="en-US" dirty="0" smtClean="0">
                <a:solidFill>
                  <a:srgbClr val="FF0000"/>
                </a:solidFill>
                <a:latin typeface="Bahnschrift Condensed" panose="020B0502040204020203" pitchFamily="34" charset="0"/>
              </a:rPr>
              <a:t>Prophase</a:t>
            </a:r>
          </a:p>
          <a:p>
            <a:pPr marL="990600" lvl="1" indent="-533400" algn="l" rtl="0" eaLnBrk="1" hangingPunct="1">
              <a:buClr>
                <a:srgbClr val="0000FF"/>
              </a:buClr>
              <a:buFont typeface="Wingdings" pitchFamily="2" charset="2"/>
              <a:buChar char="v"/>
              <a:tabLst>
                <a:tab pos="2743200" algn="l"/>
              </a:tabLst>
              <a:defRPr/>
            </a:pPr>
            <a:r>
              <a:rPr lang="en-US" altLang="en-US" dirty="0" smtClean="0">
                <a:solidFill>
                  <a:srgbClr val="FF0000"/>
                </a:solidFill>
                <a:latin typeface="Bahnschrift Condensed" panose="020B0502040204020203" pitchFamily="34" charset="0"/>
              </a:rPr>
              <a:t>Prometaphase</a:t>
            </a:r>
          </a:p>
          <a:p>
            <a:pPr marL="990600" lvl="1" indent="-533400" algn="l" rtl="0" eaLnBrk="1" hangingPunct="1">
              <a:buClr>
                <a:srgbClr val="0000FF"/>
              </a:buClr>
              <a:buFont typeface="Wingdings" pitchFamily="2" charset="2"/>
              <a:buChar char="v"/>
              <a:tabLst>
                <a:tab pos="2743200" algn="l"/>
              </a:tabLst>
              <a:defRPr/>
            </a:pPr>
            <a:r>
              <a:rPr lang="en-US" altLang="en-US" dirty="0" smtClean="0">
                <a:solidFill>
                  <a:srgbClr val="FF0000"/>
                </a:solidFill>
                <a:latin typeface="Bahnschrift Condensed" panose="020B0502040204020203" pitchFamily="34" charset="0"/>
              </a:rPr>
              <a:t>Metaphase</a:t>
            </a:r>
          </a:p>
          <a:p>
            <a:pPr marL="990600" lvl="1" indent="-533400" algn="l" rtl="0" eaLnBrk="1" hangingPunct="1">
              <a:buClr>
                <a:srgbClr val="0000FF"/>
              </a:buClr>
              <a:buFont typeface="Wingdings" pitchFamily="2" charset="2"/>
              <a:buChar char="v"/>
              <a:tabLst>
                <a:tab pos="2743200" algn="l"/>
              </a:tabLst>
              <a:defRPr/>
            </a:pPr>
            <a:r>
              <a:rPr lang="en-US" altLang="en-US" dirty="0" smtClean="0">
                <a:solidFill>
                  <a:srgbClr val="FF0000"/>
                </a:solidFill>
                <a:latin typeface="Bahnschrift Condensed" panose="020B0502040204020203" pitchFamily="34" charset="0"/>
              </a:rPr>
              <a:t>Anaphase</a:t>
            </a:r>
          </a:p>
          <a:p>
            <a:pPr marL="990600" lvl="1" indent="-533400" algn="l" rtl="0" eaLnBrk="1" hangingPunct="1">
              <a:buClr>
                <a:srgbClr val="0000FF"/>
              </a:buClr>
              <a:buFont typeface="Wingdings" pitchFamily="2" charset="2"/>
              <a:buChar char="v"/>
              <a:tabLst>
                <a:tab pos="2743200" algn="l"/>
              </a:tabLst>
              <a:defRPr/>
            </a:pPr>
            <a:r>
              <a:rPr lang="en-US" altLang="en-US" dirty="0" smtClean="0">
                <a:solidFill>
                  <a:srgbClr val="FF0000"/>
                </a:solidFill>
                <a:latin typeface="Bahnschrift Condensed" panose="020B0502040204020203" pitchFamily="34" charset="0"/>
              </a:rPr>
              <a:t>Telophase</a:t>
            </a:r>
            <a:endParaRPr lang="en-US" altLang="en-US" dirty="0" smtClean="0">
              <a:solidFill>
                <a:srgbClr val="000000"/>
              </a:solidFill>
              <a:latin typeface="Bahnschrift Condensed" panose="020B0502040204020203" pitchFamily="34" charset="0"/>
            </a:endParaRPr>
          </a:p>
        </p:txBody>
      </p:sp>
      <p:sp>
        <p:nvSpPr>
          <p:cNvPr id="16" name="Rectangle 4"/>
          <p:cNvSpPr>
            <a:spLocks noChangeArrowheads="1"/>
          </p:cNvSpPr>
          <p:nvPr/>
        </p:nvSpPr>
        <p:spPr bwMode="auto">
          <a:xfrm>
            <a:off x="224969" y="5131886"/>
            <a:ext cx="11807372" cy="1040285"/>
          </a:xfrm>
          <a:prstGeom prst="rect">
            <a:avLst/>
          </a:prstGeom>
          <a:noFill/>
          <a:ln w="9525">
            <a:noFill/>
            <a:miter lim="800000"/>
            <a:headEnd/>
            <a:tailEnd/>
          </a:ln>
          <a:effectLst/>
        </p:spPr>
        <p:txBody>
          <a:bodyPr wrap="square">
            <a:spAutoFit/>
          </a:bodyPr>
          <a:lstStyle/>
          <a:p>
            <a:pPr marL="342900" indent="-342900">
              <a:spcBef>
                <a:spcPct val="20000"/>
              </a:spcBef>
              <a:buClr>
                <a:srgbClr val="339933"/>
              </a:buClr>
              <a:buFontTx/>
              <a:buChar char="•"/>
              <a:tabLst>
                <a:tab pos="2743200" algn="l"/>
              </a:tabLst>
              <a:defRPr/>
            </a:pPr>
            <a:r>
              <a:rPr lang="en-US" altLang="en-US" sz="2800" dirty="0">
                <a:solidFill>
                  <a:srgbClr val="000000"/>
                </a:solidFill>
                <a:latin typeface="Bahnschrift Condensed" panose="020B0502040204020203" pitchFamily="34" charset="0"/>
              </a:rPr>
              <a:t>By late interphase (</a:t>
            </a:r>
            <a:r>
              <a:rPr lang="en-US" altLang="en-US" sz="2800" dirty="0">
                <a:solidFill>
                  <a:srgbClr val="FF0000"/>
                </a:solidFill>
                <a:latin typeface="Bahnschrift Condensed" panose="020B0502040204020203" pitchFamily="34" charset="0"/>
              </a:rPr>
              <a:t>G2</a:t>
            </a:r>
            <a:r>
              <a:rPr lang="en-US" altLang="en-US" sz="2800" dirty="0">
                <a:solidFill>
                  <a:srgbClr val="000000"/>
                </a:solidFill>
                <a:latin typeface="Bahnschrift Condensed" panose="020B0502040204020203" pitchFamily="34" charset="0"/>
              </a:rPr>
              <a:t>), the chromosomes have been duplicated </a:t>
            </a:r>
            <a:r>
              <a:rPr lang="en-US" altLang="en-US" sz="2800" dirty="0" smtClean="0">
                <a:solidFill>
                  <a:srgbClr val="000000"/>
                </a:solidFill>
                <a:latin typeface="Bahnschrift Condensed" panose="020B0502040204020203" pitchFamily="34" charset="0"/>
              </a:rPr>
              <a:t>but </a:t>
            </a:r>
            <a:r>
              <a:rPr lang="en-US" altLang="en-US" sz="2800" dirty="0">
                <a:solidFill>
                  <a:srgbClr val="000000"/>
                </a:solidFill>
                <a:latin typeface="Bahnschrift Condensed" panose="020B0502040204020203" pitchFamily="34" charset="0"/>
              </a:rPr>
              <a:t>are loosely packed.</a:t>
            </a:r>
          </a:p>
          <a:p>
            <a:pPr marL="342900" indent="-342900">
              <a:spcBef>
                <a:spcPct val="20000"/>
              </a:spcBef>
              <a:buClr>
                <a:srgbClr val="339933"/>
              </a:buClr>
              <a:buFontTx/>
              <a:buChar char="•"/>
              <a:tabLst>
                <a:tab pos="2743200" algn="l"/>
              </a:tabLst>
              <a:defRPr/>
            </a:pPr>
            <a:r>
              <a:rPr lang="en-US" altLang="en-US" sz="2800" dirty="0" smtClean="0">
                <a:solidFill>
                  <a:srgbClr val="000000"/>
                </a:solidFill>
                <a:latin typeface="Bahnschrift Condensed" panose="020B0502040204020203" pitchFamily="34" charset="0"/>
              </a:rPr>
              <a:t>The </a:t>
            </a:r>
            <a:r>
              <a:rPr lang="en-US" altLang="en-US" sz="2800" dirty="0">
                <a:solidFill>
                  <a:srgbClr val="000000"/>
                </a:solidFill>
                <a:latin typeface="Bahnschrift Condensed" panose="020B0502040204020203" pitchFamily="34" charset="0"/>
              </a:rPr>
              <a:t>centrosomes have been duplicated and begin to organize microtubules into an aster (“</a:t>
            </a:r>
            <a:r>
              <a:rPr lang="en-US" altLang="en-US" sz="2800" dirty="0">
                <a:solidFill>
                  <a:srgbClr val="0000CC"/>
                </a:solidFill>
                <a:latin typeface="Bahnschrift Condensed" panose="020B0502040204020203" pitchFamily="34" charset="0"/>
              </a:rPr>
              <a:t>star</a:t>
            </a:r>
            <a:r>
              <a:rPr lang="en-US" altLang="en-US" sz="2800" dirty="0">
                <a:solidFill>
                  <a:srgbClr val="000000"/>
                </a:solidFill>
                <a:latin typeface="Bahnschrift Condensed" panose="020B0502040204020203" pitchFamily="34" charset="0"/>
              </a:rPr>
              <a:t>”).</a:t>
            </a:r>
          </a:p>
        </p:txBody>
      </p:sp>
      <p:pic>
        <p:nvPicPr>
          <p:cNvPr id="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4195" y="1388590"/>
            <a:ext cx="3762376" cy="359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3410535" y="440965"/>
            <a:ext cx="6106159"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n-US" altLang="en-US" sz="3200" b="1" u="sng" dirty="0" smtClean="0">
                <a:solidFill>
                  <a:srgbClr val="C00000"/>
                </a:solidFill>
                <a:latin typeface="Bahnschrift Condensed" panose="020B0502040204020203" pitchFamily="34" charset="0"/>
              </a:rPr>
              <a:t>Mitotic phase </a:t>
            </a:r>
            <a:r>
              <a:rPr lang="en-US" altLang="en-US" sz="3200" b="1" u="sng" dirty="0">
                <a:solidFill>
                  <a:srgbClr val="C00000"/>
                </a:solidFill>
                <a:latin typeface="Bahnschrift Condensed" panose="020B0502040204020203" pitchFamily="34" charset="0"/>
              </a:rPr>
              <a:t>(M</a:t>
            </a:r>
            <a:r>
              <a:rPr lang="en-US" altLang="en-US" sz="3200" b="1" u="sng" dirty="0" smtClean="0">
                <a:solidFill>
                  <a:srgbClr val="C00000"/>
                </a:solidFill>
                <a:latin typeface="Bahnschrift Condensed" panose="020B0502040204020203" pitchFamily="34" charset="0"/>
              </a:rPr>
              <a:t>) – </a:t>
            </a:r>
            <a:r>
              <a:rPr lang="en-US" altLang="en-US" sz="3200" u="sng" dirty="0" smtClean="0">
                <a:latin typeface="Bahnschrift Condensed" panose="020B0502040204020203" pitchFamily="34" charset="0"/>
              </a:rPr>
              <a:t>[mitosis and cytokinesis] </a:t>
            </a:r>
            <a:endParaRPr lang="en-US" sz="3200" dirty="0"/>
          </a:p>
        </p:txBody>
      </p:sp>
    </p:spTree>
    <p:extLst>
      <p:ext uri="{BB962C8B-B14F-4D97-AF65-F5344CB8AC3E}">
        <p14:creationId xmlns:p14="http://schemas.microsoft.com/office/powerpoint/2010/main" val="134484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p:cTn id="13"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6">
                                            <p:txEl>
                                              <p:pRg st="1" end="1"/>
                                            </p:txEl>
                                          </p:spTgt>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272142" y="705981"/>
            <a:ext cx="8218714" cy="5189113"/>
          </a:xfrm>
        </p:spPr>
        <p:txBody>
          <a:bodyPr wrap="square">
            <a:spAutoFit/>
          </a:bodyPr>
          <a:lstStyle/>
          <a:p>
            <a:pPr marL="609600" indent="-609600" algn="just" rtl="0" eaLnBrk="1" hangingPunct="1">
              <a:buClr>
                <a:srgbClr val="FF0000"/>
              </a:buClr>
              <a:buFont typeface="Wingdings" pitchFamily="2" charset="2"/>
              <a:buAutoNum type="arabicParenR"/>
              <a:tabLst>
                <a:tab pos="2743200" algn="l"/>
              </a:tabLst>
              <a:defRPr/>
            </a:pPr>
            <a:r>
              <a:rPr lang="en-US" altLang="en-US" sz="2400" u="sng" dirty="0" smtClean="0">
                <a:solidFill>
                  <a:srgbClr val="FF0000"/>
                </a:solidFill>
                <a:latin typeface="Bahnschrift Condensed" panose="020B0502040204020203" pitchFamily="34" charset="0"/>
              </a:rPr>
              <a:t>Prophase</a:t>
            </a:r>
            <a:r>
              <a:rPr lang="en-US" altLang="en-US" sz="2400" dirty="0" smtClean="0">
                <a:solidFill>
                  <a:srgbClr val="000000"/>
                </a:solidFill>
                <a:latin typeface="Bahnschrift Condensed" panose="020B0502040204020203" pitchFamily="34" charset="0"/>
              </a:rPr>
              <a:t>, the chromosomes are tightly coiled, with sister chromatids joined together, The nucleoli disappear. The </a:t>
            </a:r>
            <a:r>
              <a:rPr lang="en-US" altLang="en-US" sz="2400" dirty="0" smtClean="0">
                <a:solidFill>
                  <a:srgbClr val="0000FF"/>
                </a:solidFill>
                <a:latin typeface="Bahnschrift Condensed" panose="020B0502040204020203" pitchFamily="34" charset="0"/>
              </a:rPr>
              <a:t>mitotic spindle begins to form</a:t>
            </a:r>
            <a:r>
              <a:rPr lang="en-US" altLang="en-US" sz="2400" dirty="0" smtClean="0">
                <a:solidFill>
                  <a:srgbClr val="000000"/>
                </a:solidFill>
                <a:latin typeface="Bahnschrift Condensed" panose="020B0502040204020203" pitchFamily="34" charset="0"/>
              </a:rPr>
              <a:t> and appears to push the centrosomes away from each other towards opposite ends (poles) of the cell.</a:t>
            </a:r>
          </a:p>
          <a:p>
            <a:pPr marL="609600" indent="-609600" algn="just" rtl="0" eaLnBrk="1" hangingPunct="1">
              <a:buClr>
                <a:srgbClr val="FF0000"/>
              </a:buClr>
              <a:buFont typeface="Wingdings" pitchFamily="2" charset="2"/>
              <a:buNone/>
              <a:tabLst>
                <a:tab pos="2743200" algn="l"/>
              </a:tabLst>
              <a:defRPr/>
            </a:pPr>
            <a:endParaRPr lang="en-US" altLang="en-US" sz="2400" dirty="0" smtClean="0">
              <a:solidFill>
                <a:srgbClr val="000000"/>
              </a:solidFill>
              <a:latin typeface="Bahnschrift Condensed" panose="020B0502040204020203" pitchFamily="34" charset="0"/>
            </a:endParaRPr>
          </a:p>
          <a:p>
            <a:pPr marL="609600" indent="-609600" algn="just" rtl="0" eaLnBrk="1" hangingPunct="1">
              <a:buClr>
                <a:srgbClr val="FF0000"/>
              </a:buClr>
              <a:buFont typeface="Wingdings" pitchFamily="2" charset="2"/>
              <a:buAutoNum type="arabicParenR" startAt="2"/>
              <a:tabLst>
                <a:tab pos="2743200" algn="l"/>
              </a:tabLst>
              <a:defRPr/>
            </a:pPr>
            <a:r>
              <a:rPr lang="en-US" altLang="en-US" sz="2400" u="sng" dirty="0" smtClean="0">
                <a:solidFill>
                  <a:srgbClr val="FF0000"/>
                </a:solidFill>
                <a:latin typeface="Bahnschrift Condensed" panose="020B0502040204020203" pitchFamily="34" charset="0"/>
              </a:rPr>
              <a:t>Prometaphase</a:t>
            </a:r>
            <a:r>
              <a:rPr lang="en-US" altLang="en-US" sz="2400" dirty="0" smtClean="0">
                <a:solidFill>
                  <a:srgbClr val="000000"/>
                </a:solidFill>
                <a:latin typeface="Bahnschrift Condensed" panose="020B0502040204020203" pitchFamily="34" charset="0"/>
              </a:rPr>
              <a:t>, the nuclear envelope fragments and microtubules from one pole attach to one of two </a:t>
            </a:r>
            <a:r>
              <a:rPr lang="en-US" altLang="en-US" sz="2400" dirty="0" smtClean="0">
                <a:solidFill>
                  <a:srgbClr val="0000FF"/>
                </a:solidFill>
                <a:latin typeface="Bahnschrift Condensed" panose="020B0502040204020203" pitchFamily="34" charset="0"/>
              </a:rPr>
              <a:t>kinetochores</a:t>
            </a:r>
            <a:r>
              <a:rPr lang="en-US" altLang="en-US" sz="2400" dirty="0" smtClean="0">
                <a:solidFill>
                  <a:srgbClr val="000000"/>
                </a:solidFill>
                <a:latin typeface="Bahnschrift Condensed" panose="020B0502040204020203" pitchFamily="34" charset="0"/>
              </a:rPr>
              <a:t> (special regions of the centromere) while microtubules from the other pole attach to the other kinetochore.</a:t>
            </a:r>
          </a:p>
          <a:p>
            <a:pPr marL="609600" indent="-609600" algn="just" rtl="0" eaLnBrk="1" hangingPunct="1">
              <a:buClr>
                <a:srgbClr val="FF0000"/>
              </a:buClr>
              <a:buFont typeface="Wingdings" pitchFamily="2" charset="2"/>
              <a:buNone/>
              <a:tabLst>
                <a:tab pos="2743200" algn="l"/>
              </a:tabLst>
              <a:defRPr/>
            </a:pPr>
            <a:endParaRPr lang="en-US" altLang="en-US" sz="2400" dirty="0" smtClean="0">
              <a:solidFill>
                <a:srgbClr val="000000"/>
              </a:solidFill>
              <a:latin typeface="Bahnschrift Condensed" panose="020B0502040204020203" pitchFamily="34" charset="0"/>
            </a:endParaRPr>
          </a:p>
          <a:p>
            <a:pPr marL="609600" indent="-609600" algn="just" rtl="0" eaLnBrk="1" hangingPunct="1">
              <a:buClr>
                <a:srgbClr val="FF0000"/>
              </a:buClr>
              <a:buFont typeface="Wingdings" pitchFamily="2" charset="2"/>
              <a:buAutoNum type="arabicParenR" startAt="3"/>
              <a:tabLst>
                <a:tab pos="2743200" algn="l"/>
              </a:tabLst>
              <a:defRPr/>
            </a:pPr>
            <a:r>
              <a:rPr lang="en-US" altLang="en-US" sz="2400" u="sng" dirty="0" smtClean="0">
                <a:solidFill>
                  <a:srgbClr val="FF0000"/>
                </a:solidFill>
                <a:latin typeface="Bahnschrift Condensed" panose="020B0502040204020203" pitchFamily="34" charset="0"/>
              </a:rPr>
              <a:t>Metaphase,</a:t>
            </a:r>
            <a:r>
              <a:rPr lang="en-US" altLang="en-US" sz="2400" dirty="0" smtClean="0">
                <a:solidFill>
                  <a:srgbClr val="FF0000"/>
                </a:solidFill>
                <a:latin typeface="Bahnschrift Condensed" panose="020B0502040204020203" pitchFamily="34" charset="0"/>
              </a:rPr>
              <a:t> </a:t>
            </a:r>
            <a:r>
              <a:rPr lang="en-US" altLang="en-US" sz="2400" dirty="0" smtClean="0">
                <a:latin typeface="Bahnschrift Condensed" panose="020B0502040204020203" pitchFamily="34" charset="0"/>
              </a:rPr>
              <a:t>t</a:t>
            </a:r>
            <a:r>
              <a:rPr lang="en-US" altLang="en-US" sz="2400" dirty="0" smtClean="0">
                <a:solidFill>
                  <a:srgbClr val="000000"/>
                </a:solidFill>
                <a:latin typeface="Bahnschrift Condensed" panose="020B0502040204020203" pitchFamily="34" charset="0"/>
              </a:rPr>
              <a:t>he spindle fibers push the sister chromatids until they are all arranged at the imaginary plane equidistant between the poles, defining metaphase.</a:t>
            </a:r>
          </a:p>
        </p:txBody>
      </p:sp>
      <p:pic>
        <p:nvPicPr>
          <p:cNvPr id="6" name="Picture 5"/>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8915400" y="76200"/>
            <a:ext cx="2493963" cy="2057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8915400" y="2184400"/>
            <a:ext cx="2487613" cy="2286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8915400" y="4521200"/>
            <a:ext cx="2514600" cy="220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36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239488" y="1095046"/>
            <a:ext cx="8352969" cy="4967514"/>
          </a:xfrm>
        </p:spPr>
        <p:txBody>
          <a:bodyPr wrap="square">
            <a:spAutoFit/>
          </a:bodyPr>
          <a:lstStyle/>
          <a:p>
            <a:pPr marL="609600" indent="-609600" algn="just" rtl="0" eaLnBrk="1" hangingPunct="1">
              <a:buClr>
                <a:srgbClr val="339933"/>
              </a:buClr>
              <a:tabLst>
                <a:tab pos="2743200" algn="l"/>
              </a:tabLst>
              <a:defRPr/>
            </a:pPr>
            <a:r>
              <a:rPr lang="en-US" altLang="en-US" sz="2400" u="sng" dirty="0" smtClean="0">
                <a:solidFill>
                  <a:srgbClr val="FF0000"/>
                </a:solidFill>
                <a:latin typeface="Bahnschrift Condensed" panose="020B0502040204020203" pitchFamily="34" charset="0"/>
              </a:rPr>
              <a:t>Anaphase</a:t>
            </a:r>
            <a:r>
              <a:rPr lang="en-US" altLang="en-US" sz="2400" dirty="0" smtClean="0">
                <a:solidFill>
                  <a:srgbClr val="000000"/>
                </a:solidFill>
                <a:latin typeface="Bahnschrift Condensed" panose="020B0502040204020203" pitchFamily="34" charset="0"/>
              </a:rPr>
              <a:t>, the centromeres divide, result in separating the sister chromatids. Each is then pulled toward the pole to which it is attached by spindle fibers. By the end, the two poles have equivalent collections of chromosomes.</a:t>
            </a:r>
          </a:p>
          <a:p>
            <a:pPr marL="609600" indent="-609600" algn="just" rtl="0" eaLnBrk="1" hangingPunct="1">
              <a:buClr>
                <a:srgbClr val="339933"/>
              </a:buClr>
              <a:buFontTx/>
              <a:buNone/>
              <a:tabLst>
                <a:tab pos="2743200" algn="l"/>
              </a:tabLst>
              <a:defRPr/>
            </a:pPr>
            <a:endParaRPr lang="en-US" altLang="en-US" sz="2400" dirty="0" smtClean="0">
              <a:solidFill>
                <a:srgbClr val="000000"/>
              </a:solidFill>
              <a:latin typeface="Bahnschrift Condensed" panose="020B0502040204020203" pitchFamily="34" charset="0"/>
            </a:endParaRPr>
          </a:p>
          <a:p>
            <a:pPr marL="609600" indent="-609600" algn="just" rtl="0" eaLnBrk="1" hangingPunct="1">
              <a:buClr>
                <a:srgbClr val="339933"/>
              </a:buClr>
              <a:buFontTx/>
              <a:buNone/>
              <a:tabLst>
                <a:tab pos="2743200" algn="l"/>
              </a:tabLst>
              <a:defRPr/>
            </a:pPr>
            <a:endParaRPr lang="en-US" altLang="en-US" sz="2400" dirty="0" smtClean="0">
              <a:solidFill>
                <a:srgbClr val="000000"/>
              </a:solidFill>
              <a:latin typeface="Bahnschrift Condensed" panose="020B0502040204020203" pitchFamily="34" charset="0"/>
            </a:endParaRPr>
          </a:p>
          <a:p>
            <a:pPr marL="609600" indent="-609600" algn="just" rtl="0" eaLnBrk="1" hangingPunct="1">
              <a:buClr>
                <a:srgbClr val="339933"/>
              </a:buClr>
              <a:tabLst>
                <a:tab pos="2743200" algn="l"/>
              </a:tabLst>
              <a:defRPr/>
            </a:pPr>
            <a:r>
              <a:rPr lang="en-US" altLang="en-US" sz="2400" u="sng" dirty="0" smtClean="0">
                <a:solidFill>
                  <a:srgbClr val="FF0000"/>
                </a:solidFill>
                <a:latin typeface="Bahnschrift Condensed" panose="020B0502040204020203" pitchFamily="34" charset="0"/>
              </a:rPr>
              <a:t>Telophase,</a:t>
            </a:r>
            <a:r>
              <a:rPr lang="en-US" altLang="en-US" sz="2400" dirty="0" smtClean="0">
                <a:solidFill>
                  <a:srgbClr val="000000"/>
                </a:solidFill>
                <a:latin typeface="Bahnschrift Condensed" panose="020B0502040204020203" pitchFamily="34" charset="0"/>
              </a:rPr>
              <a:t> the cell continues to elongate as free spindle fibers from each centrosome push off each other.</a:t>
            </a:r>
          </a:p>
          <a:p>
            <a:pPr marL="990600" lvl="1" indent="-533400" algn="just" rtl="0" eaLnBrk="1" hangingPunct="1">
              <a:buClr>
                <a:srgbClr val="FF0000"/>
              </a:buClr>
              <a:buFontTx/>
              <a:buAutoNum type="arabicParenR"/>
              <a:tabLst>
                <a:tab pos="2743200" algn="l"/>
              </a:tabLst>
              <a:defRPr/>
            </a:pPr>
            <a:r>
              <a:rPr lang="en-US" altLang="en-US" sz="2400" dirty="0" smtClean="0">
                <a:solidFill>
                  <a:srgbClr val="0000FF"/>
                </a:solidFill>
                <a:latin typeface="Bahnschrift Condensed" panose="020B0502040204020203" pitchFamily="34" charset="0"/>
              </a:rPr>
              <a:t>Two nuclei begin to form, surrounded by the fragments of the parent’s nuclear envelope.</a:t>
            </a:r>
          </a:p>
          <a:p>
            <a:pPr marL="990600" lvl="1" indent="-533400" algn="just" rtl="0" eaLnBrk="1" hangingPunct="1">
              <a:buClr>
                <a:srgbClr val="FF0000"/>
              </a:buClr>
              <a:buFontTx/>
              <a:buAutoNum type="arabicParenR"/>
              <a:tabLst>
                <a:tab pos="2743200" algn="l"/>
              </a:tabLst>
              <a:defRPr/>
            </a:pPr>
            <a:r>
              <a:rPr lang="en-US" altLang="en-US" sz="2400" dirty="0" smtClean="0">
                <a:solidFill>
                  <a:srgbClr val="0000FF"/>
                </a:solidFill>
                <a:latin typeface="Bahnschrift Condensed" panose="020B0502040204020203" pitchFamily="34" charset="0"/>
              </a:rPr>
              <a:t>Chromatin becomes less tightly coiled.</a:t>
            </a:r>
          </a:p>
          <a:p>
            <a:pPr marL="990600" lvl="1" indent="-533400" algn="just" rtl="0" eaLnBrk="1" hangingPunct="1">
              <a:buClr>
                <a:srgbClr val="FF0000"/>
              </a:buClr>
              <a:buFontTx/>
              <a:buAutoNum type="arabicParenR"/>
              <a:tabLst>
                <a:tab pos="2743200" algn="l"/>
              </a:tabLst>
              <a:defRPr/>
            </a:pPr>
            <a:r>
              <a:rPr lang="en-US" altLang="en-US" sz="2400" u="sng" dirty="0" smtClean="0">
                <a:solidFill>
                  <a:srgbClr val="FF0000"/>
                </a:solidFill>
                <a:latin typeface="Bahnschrift Condensed" panose="020B0502040204020203" pitchFamily="34" charset="0"/>
              </a:rPr>
              <a:t>Cytokinesis</a:t>
            </a:r>
            <a:r>
              <a:rPr lang="en-US" altLang="en-US" sz="2400" dirty="0" smtClean="0">
                <a:solidFill>
                  <a:srgbClr val="0000FF"/>
                </a:solidFill>
                <a:latin typeface="Bahnschrift Condensed" panose="020B0502040204020203" pitchFamily="34" charset="0"/>
              </a:rPr>
              <a:t>, begins as the division of the cytoplasm occurs.</a:t>
            </a:r>
          </a:p>
        </p:txBody>
      </p:sp>
      <p:pic>
        <p:nvPicPr>
          <p:cNvPr id="6" name="Picture 4"/>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8790895" y="192314"/>
            <a:ext cx="28622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8799285" y="3468914"/>
            <a:ext cx="28749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57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left)">
                                      <p:cBhvr>
                                        <p:cTn id="7" dur="500"/>
                                        <p:tgtEl>
                                          <p:spTgt spid="5">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wipe(left)">
                                      <p:cBhvr>
                                        <p:cTn id="10" dur="500"/>
                                        <p:tgtEl>
                                          <p:spTgt spid="5">
                                            <p:txEl>
                                              <p:pRg st="4" end="4"/>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wipe(left)">
                                      <p:cBhvr>
                                        <p:cTn id="13" dur="500"/>
                                        <p:tgtEl>
                                          <p:spTgt spid="5">
                                            <p:txEl>
                                              <p:pRg st="5" end="5"/>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wipe(left)">
                                      <p:cBhvr>
                                        <p:cTn id="16" dur="500"/>
                                        <p:tgtEl>
                                          <p:spTgt spid="5">
                                            <p:txEl>
                                              <p:pRg st="6" end="6"/>
                                            </p:txEl>
                                          </p:spTgt>
                                        </p:tgtEl>
                                      </p:cBhvr>
                                    </p:animEffect>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r="56032" b="5554"/>
          <a:stretch>
            <a:fillRect/>
          </a:stretch>
        </p:blipFill>
        <p:spPr bwMode="auto">
          <a:xfrm>
            <a:off x="6894287" y="493485"/>
            <a:ext cx="4109812" cy="593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body" idx="1"/>
          </p:nvPr>
        </p:nvSpPr>
        <p:spPr>
          <a:xfrm>
            <a:off x="987083" y="2590800"/>
            <a:ext cx="4724400" cy="2419124"/>
          </a:xfrm>
        </p:spPr>
        <p:txBody>
          <a:bodyPr>
            <a:spAutoFit/>
          </a:bodyPr>
          <a:lstStyle/>
          <a:p>
            <a:pPr algn="l" rtl="0" eaLnBrk="1" hangingPunct="1">
              <a:buClr>
                <a:srgbClr val="339933"/>
              </a:buClr>
              <a:tabLst>
                <a:tab pos="2743200" algn="l"/>
              </a:tabLst>
              <a:defRPr/>
            </a:pPr>
            <a:r>
              <a:rPr lang="en-US" altLang="en-US" sz="2800" dirty="0" smtClean="0">
                <a:solidFill>
                  <a:srgbClr val="000000"/>
                </a:solidFill>
                <a:latin typeface="Bahnschrift Condensed" panose="020B0502040204020203" pitchFamily="34" charset="0"/>
              </a:rPr>
              <a:t>Cytokinesis typically follows mitosis.</a:t>
            </a:r>
          </a:p>
          <a:p>
            <a:pPr algn="l" rtl="0" eaLnBrk="1" hangingPunct="1">
              <a:buClr>
                <a:srgbClr val="339933"/>
              </a:buClr>
              <a:buFontTx/>
              <a:buNone/>
              <a:tabLst>
                <a:tab pos="2743200" algn="l"/>
              </a:tabLst>
              <a:defRPr/>
            </a:pPr>
            <a:endParaRPr lang="en-US" altLang="en-US" sz="2800" dirty="0" smtClean="0">
              <a:solidFill>
                <a:srgbClr val="000000"/>
              </a:solidFill>
              <a:latin typeface="Bahnschrift Condensed" panose="020B0502040204020203" pitchFamily="34" charset="0"/>
            </a:endParaRPr>
          </a:p>
          <a:p>
            <a:pPr algn="l" rtl="0" eaLnBrk="1" hangingPunct="1">
              <a:buClr>
                <a:srgbClr val="339933"/>
              </a:buClr>
              <a:tabLst>
                <a:tab pos="2743200" algn="l"/>
              </a:tabLst>
              <a:defRPr/>
            </a:pPr>
            <a:r>
              <a:rPr lang="en-US" altLang="en-US" sz="2800" dirty="0" smtClean="0">
                <a:solidFill>
                  <a:srgbClr val="000000"/>
                </a:solidFill>
                <a:latin typeface="Bahnschrift Condensed" panose="020B0502040204020203" pitchFamily="34" charset="0"/>
              </a:rPr>
              <a:t>Contraction of the cell pinches the cell into two new cells</a:t>
            </a:r>
          </a:p>
        </p:txBody>
      </p:sp>
      <p:sp>
        <p:nvSpPr>
          <p:cNvPr id="7" name="Rectangle 3"/>
          <p:cNvSpPr>
            <a:spLocks noGrp="1" noChangeArrowheads="1"/>
          </p:cNvSpPr>
          <p:nvPr>
            <p:ph type="title"/>
          </p:nvPr>
        </p:nvSpPr>
        <p:spPr>
          <a:xfrm>
            <a:off x="987083" y="1128485"/>
            <a:ext cx="4292599" cy="4572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63550" indent="-463550" rtl="0" eaLnBrk="1" hangingPunct="1">
              <a:defRPr/>
            </a:pPr>
            <a:r>
              <a:rPr lang="en-US" altLang="en-US" sz="3200" dirty="0" smtClean="0">
                <a:ln w="11430"/>
                <a:solidFill>
                  <a:srgbClr val="C00000"/>
                </a:solidFill>
                <a:latin typeface="Bahnschrift Condensed" panose="020B0502040204020203" pitchFamily="34" charset="0"/>
              </a:rPr>
              <a:t>B.  The cytokinesis</a:t>
            </a:r>
          </a:p>
        </p:txBody>
      </p:sp>
      <p:sp>
        <p:nvSpPr>
          <p:cNvPr id="8" name="Rectangle 7"/>
          <p:cNvSpPr/>
          <p:nvPr/>
        </p:nvSpPr>
        <p:spPr>
          <a:xfrm>
            <a:off x="987083" y="1962553"/>
            <a:ext cx="3999813" cy="523220"/>
          </a:xfrm>
          <a:prstGeom prst="rect">
            <a:avLst/>
          </a:prstGeom>
        </p:spPr>
        <p:txBody>
          <a:bodyPr wrap="none">
            <a:spAutoFit/>
          </a:bodyPr>
          <a:lstStyle/>
          <a:p>
            <a:r>
              <a:rPr lang="en-US" altLang="en-US" sz="2800" u="sng" dirty="0" smtClean="0">
                <a:solidFill>
                  <a:srgbClr val="0000FF"/>
                </a:solidFill>
                <a:latin typeface="Bahnschrift Condensed" panose="020B0502040204020203" pitchFamily="34" charset="0"/>
              </a:rPr>
              <a:t>It is the division of the cytoplasm</a:t>
            </a:r>
            <a:endParaRPr lang="en-US" sz="2800" dirty="0">
              <a:latin typeface="Bahnschrift Condensed" panose="020B0502040204020203" pitchFamily="34" charset="0"/>
            </a:endParaRPr>
          </a:p>
        </p:txBody>
      </p:sp>
    </p:spTree>
    <p:extLst>
      <p:ext uri="{BB962C8B-B14F-4D97-AF65-F5344CB8AC3E}">
        <p14:creationId xmlns:p14="http://schemas.microsoft.com/office/powerpoint/2010/main" val="3477184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6112" y="261259"/>
            <a:ext cx="12075888" cy="3160648"/>
            <a:chOff x="116114" y="3326706"/>
            <a:chExt cx="10641629" cy="2471750"/>
          </a:xfrm>
        </p:grpSpPr>
        <p:pic>
          <p:nvPicPr>
            <p:cNvPr id="7" name="Picture 6"/>
            <p:cNvPicPr>
              <a:picLocks noChangeAspect="1" noChangeArrowheads="1"/>
            </p:cNvPicPr>
            <p:nvPr/>
          </p:nvPicPr>
          <p:blipFill rotWithShape="1">
            <a:blip r:embed="rId2">
              <a:lum contrast="6000"/>
              <a:extLst>
                <a:ext uri="{28A0092B-C50C-407E-A947-70E740481C1C}">
                  <a14:useLocalDpi xmlns:a14="http://schemas.microsoft.com/office/drawing/2010/main" val="0"/>
                </a:ext>
              </a:extLst>
            </a:blip>
            <a:srcRect t="32681" r="1575" b="4359"/>
            <a:stretch/>
          </p:blipFill>
          <p:spPr bwMode="auto">
            <a:xfrm>
              <a:off x="116114" y="3326706"/>
              <a:ext cx="5442859" cy="24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161" t="32959" b="4274"/>
            <a:stretch/>
          </p:blipFill>
          <p:spPr bwMode="auto">
            <a:xfrm>
              <a:off x="5500917" y="3326706"/>
              <a:ext cx="5256826" cy="24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 name="Straight Connector 9"/>
          <p:cNvCxnSpPr/>
          <p:nvPr/>
        </p:nvCxnSpPr>
        <p:spPr>
          <a:xfrm>
            <a:off x="2104573" y="783775"/>
            <a:ext cx="0" cy="5580749"/>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1849" y="783775"/>
            <a:ext cx="29028" cy="557349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70097" y="914400"/>
            <a:ext cx="0" cy="545013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280289" y="914400"/>
            <a:ext cx="0" cy="545739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246939" y="914400"/>
            <a:ext cx="1" cy="546465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16112" y="3580088"/>
            <a:ext cx="1998068" cy="2111347"/>
          </a:xfrm>
          <a:prstGeom prst="rect">
            <a:avLst/>
          </a:prstGeom>
        </p:spPr>
        <p:txBody>
          <a:bodyPr wrap="square">
            <a:spAutoFit/>
          </a:bodyPr>
          <a:lstStyle/>
          <a:p>
            <a:pPr>
              <a:spcBef>
                <a:spcPct val="20000"/>
              </a:spcBef>
              <a:buClr>
                <a:srgbClr val="339933"/>
              </a:buClr>
              <a:tabLst>
                <a:tab pos="2743200" algn="l"/>
              </a:tabLst>
              <a:defRPr/>
            </a:pPr>
            <a:r>
              <a:rPr lang="en-US" altLang="en-US" sz="1600" dirty="0">
                <a:solidFill>
                  <a:srgbClr val="000000"/>
                </a:solidFill>
                <a:latin typeface="Bahnschrift Condensed" panose="020B0502040204020203" pitchFamily="34" charset="0"/>
              </a:rPr>
              <a:t>By late interphase (</a:t>
            </a:r>
            <a:r>
              <a:rPr lang="en-US" altLang="en-US" sz="1600" dirty="0">
                <a:solidFill>
                  <a:srgbClr val="FF0000"/>
                </a:solidFill>
                <a:latin typeface="Bahnschrift Condensed" panose="020B0502040204020203" pitchFamily="34" charset="0"/>
              </a:rPr>
              <a:t>G2</a:t>
            </a:r>
            <a:r>
              <a:rPr lang="en-US" altLang="en-US" sz="1600" dirty="0">
                <a:solidFill>
                  <a:srgbClr val="000000"/>
                </a:solidFill>
                <a:latin typeface="Bahnschrift Condensed" panose="020B0502040204020203" pitchFamily="34" charset="0"/>
              </a:rPr>
              <a:t>), the chromosomes have been duplicated </a:t>
            </a:r>
            <a:r>
              <a:rPr lang="en-US" altLang="en-US" sz="1600" dirty="0" smtClean="0">
                <a:solidFill>
                  <a:srgbClr val="000000"/>
                </a:solidFill>
                <a:latin typeface="Bahnschrift Condensed" panose="020B0502040204020203" pitchFamily="34" charset="0"/>
              </a:rPr>
              <a:t>but </a:t>
            </a:r>
            <a:r>
              <a:rPr lang="en-US" altLang="en-US" sz="1600" dirty="0">
                <a:solidFill>
                  <a:srgbClr val="000000"/>
                </a:solidFill>
                <a:latin typeface="Bahnschrift Condensed" panose="020B0502040204020203" pitchFamily="34" charset="0"/>
              </a:rPr>
              <a:t>are loosely </a:t>
            </a:r>
            <a:r>
              <a:rPr lang="en-US" altLang="en-US" sz="1600" dirty="0" smtClean="0">
                <a:solidFill>
                  <a:srgbClr val="000000"/>
                </a:solidFill>
                <a:latin typeface="Bahnschrift Condensed" panose="020B0502040204020203" pitchFamily="34" charset="0"/>
              </a:rPr>
              <a:t>packed.</a:t>
            </a:r>
          </a:p>
          <a:p>
            <a:pPr>
              <a:spcBef>
                <a:spcPct val="20000"/>
              </a:spcBef>
              <a:buClr>
                <a:srgbClr val="339933"/>
              </a:buClr>
              <a:tabLst>
                <a:tab pos="2743200" algn="l"/>
              </a:tabLst>
              <a:defRPr/>
            </a:pPr>
            <a:r>
              <a:rPr lang="en-US" altLang="en-US" sz="1600" dirty="0" smtClean="0">
                <a:solidFill>
                  <a:srgbClr val="000000"/>
                </a:solidFill>
                <a:latin typeface="Bahnschrift Condensed" panose="020B0502040204020203" pitchFamily="34" charset="0"/>
              </a:rPr>
              <a:t>The </a:t>
            </a:r>
            <a:r>
              <a:rPr lang="en-US" altLang="en-US" sz="1600" dirty="0">
                <a:solidFill>
                  <a:srgbClr val="000000"/>
                </a:solidFill>
                <a:latin typeface="Bahnschrift Condensed" panose="020B0502040204020203" pitchFamily="34" charset="0"/>
              </a:rPr>
              <a:t>centrosomes have been duplicated and begin to organize microtubules into an aster (“</a:t>
            </a:r>
            <a:r>
              <a:rPr lang="en-US" altLang="en-US" sz="1600" dirty="0">
                <a:solidFill>
                  <a:srgbClr val="0000CC"/>
                </a:solidFill>
                <a:latin typeface="Bahnschrift Condensed" panose="020B0502040204020203" pitchFamily="34" charset="0"/>
              </a:rPr>
              <a:t>star</a:t>
            </a:r>
            <a:r>
              <a:rPr lang="en-US" altLang="en-US" sz="1600" dirty="0">
                <a:solidFill>
                  <a:srgbClr val="000000"/>
                </a:solidFill>
                <a:latin typeface="Bahnschrift Condensed" panose="020B0502040204020203" pitchFamily="34" charset="0"/>
              </a:rPr>
              <a:t>”).</a:t>
            </a:r>
          </a:p>
        </p:txBody>
      </p:sp>
      <p:sp>
        <p:nvSpPr>
          <p:cNvPr id="16" name="Rectangle 15"/>
          <p:cNvSpPr/>
          <p:nvPr/>
        </p:nvSpPr>
        <p:spPr>
          <a:xfrm>
            <a:off x="2114180" y="3538019"/>
            <a:ext cx="2087669" cy="2308324"/>
          </a:xfrm>
          <a:prstGeom prst="rect">
            <a:avLst/>
          </a:prstGeom>
        </p:spPr>
        <p:txBody>
          <a:bodyPr wrap="square">
            <a:spAutoFit/>
          </a:bodyPr>
          <a:lstStyle/>
          <a:p>
            <a:pPr algn="just">
              <a:buClr>
                <a:srgbClr val="FF0000"/>
              </a:buClr>
              <a:tabLst>
                <a:tab pos="2743200" algn="l"/>
              </a:tabLst>
              <a:defRPr/>
            </a:pPr>
            <a:r>
              <a:rPr lang="en-US" altLang="en-US" sz="1600" u="sng" dirty="0">
                <a:solidFill>
                  <a:srgbClr val="FF0000"/>
                </a:solidFill>
                <a:latin typeface="Bahnschrift Condensed" panose="020B0502040204020203" pitchFamily="34" charset="0"/>
              </a:rPr>
              <a:t>Prophase</a:t>
            </a:r>
            <a:r>
              <a:rPr lang="en-US" altLang="en-US" sz="1600" dirty="0">
                <a:solidFill>
                  <a:srgbClr val="000000"/>
                </a:solidFill>
                <a:latin typeface="Bahnschrift Condensed" panose="020B0502040204020203" pitchFamily="34" charset="0"/>
              </a:rPr>
              <a:t>, </a:t>
            </a:r>
            <a:r>
              <a:rPr lang="en-US" altLang="en-US" sz="1600" dirty="0" smtClean="0">
                <a:solidFill>
                  <a:srgbClr val="000000"/>
                </a:solidFill>
                <a:latin typeface="Bahnschrift Condensed" panose="020B0502040204020203" pitchFamily="34" charset="0"/>
              </a:rPr>
              <a:t>chromosomes tightly </a:t>
            </a:r>
            <a:r>
              <a:rPr lang="en-US" altLang="en-US" sz="1600" dirty="0">
                <a:solidFill>
                  <a:srgbClr val="000000"/>
                </a:solidFill>
                <a:latin typeface="Bahnschrift Condensed" panose="020B0502040204020203" pitchFamily="34" charset="0"/>
              </a:rPr>
              <a:t>coiled, with sister chromatids joined together, </a:t>
            </a:r>
            <a:r>
              <a:rPr lang="en-US" altLang="en-US" sz="1600" dirty="0" smtClean="0">
                <a:solidFill>
                  <a:srgbClr val="000000"/>
                </a:solidFill>
                <a:latin typeface="Bahnschrift Condensed" panose="020B0502040204020203" pitchFamily="34" charset="0"/>
              </a:rPr>
              <a:t>The </a:t>
            </a:r>
            <a:r>
              <a:rPr lang="en-US" altLang="en-US" sz="1600" dirty="0">
                <a:solidFill>
                  <a:srgbClr val="000000"/>
                </a:solidFill>
                <a:latin typeface="Bahnschrift Condensed" panose="020B0502040204020203" pitchFamily="34" charset="0"/>
              </a:rPr>
              <a:t>nucleoli disappear. The </a:t>
            </a:r>
            <a:r>
              <a:rPr lang="en-US" altLang="en-US" sz="1600" dirty="0">
                <a:solidFill>
                  <a:srgbClr val="0000FF"/>
                </a:solidFill>
                <a:latin typeface="Bahnschrift Condensed" panose="020B0502040204020203" pitchFamily="34" charset="0"/>
              </a:rPr>
              <a:t>mitotic spindle begins to form</a:t>
            </a:r>
            <a:r>
              <a:rPr lang="en-US" altLang="en-US" sz="1600" dirty="0">
                <a:solidFill>
                  <a:srgbClr val="000000"/>
                </a:solidFill>
                <a:latin typeface="Bahnschrift Condensed" panose="020B0502040204020203" pitchFamily="34" charset="0"/>
              </a:rPr>
              <a:t> and appears to push the centrosomes away from each other towards opposite ends (poles) of the cell.</a:t>
            </a:r>
          </a:p>
        </p:txBody>
      </p:sp>
      <p:sp>
        <p:nvSpPr>
          <p:cNvPr id="17" name="Rectangle 16"/>
          <p:cNvSpPr/>
          <p:nvPr/>
        </p:nvSpPr>
        <p:spPr>
          <a:xfrm>
            <a:off x="4256616" y="3545206"/>
            <a:ext cx="1970053" cy="2554545"/>
          </a:xfrm>
          <a:prstGeom prst="rect">
            <a:avLst/>
          </a:prstGeom>
        </p:spPr>
        <p:txBody>
          <a:bodyPr wrap="square">
            <a:spAutoFit/>
          </a:bodyPr>
          <a:lstStyle/>
          <a:p>
            <a:r>
              <a:rPr lang="en-US" altLang="en-US" sz="1600" u="sng" dirty="0">
                <a:solidFill>
                  <a:srgbClr val="FF0000"/>
                </a:solidFill>
                <a:latin typeface="Bahnschrift Condensed" panose="020B0502040204020203" pitchFamily="34" charset="0"/>
              </a:rPr>
              <a:t>Prometaphase</a:t>
            </a:r>
            <a:r>
              <a:rPr lang="en-US" altLang="en-US" sz="1600" dirty="0">
                <a:solidFill>
                  <a:srgbClr val="000000"/>
                </a:solidFill>
                <a:latin typeface="Bahnschrift Condensed" panose="020B0502040204020203" pitchFamily="34" charset="0"/>
              </a:rPr>
              <a:t>, </a:t>
            </a:r>
            <a:r>
              <a:rPr lang="en-US" altLang="en-US" sz="1600" dirty="0" smtClean="0">
                <a:solidFill>
                  <a:srgbClr val="000000"/>
                </a:solidFill>
                <a:latin typeface="Bahnschrift Condensed" panose="020B0502040204020203" pitchFamily="34" charset="0"/>
              </a:rPr>
              <a:t>the </a:t>
            </a:r>
            <a:r>
              <a:rPr lang="en-US" altLang="en-US" sz="1600" dirty="0">
                <a:solidFill>
                  <a:srgbClr val="000000"/>
                </a:solidFill>
                <a:latin typeface="Bahnschrift Condensed" panose="020B0502040204020203" pitchFamily="34" charset="0"/>
              </a:rPr>
              <a:t>nuclear envelope fragments and microtubules from one pole attach to one of two </a:t>
            </a:r>
            <a:r>
              <a:rPr lang="en-US" altLang="en-US" sz="1600" dirty="0">
                <a:solidFill>
                  <a:srgbClr val="0000FF"/>
                </a:solidFill>
                <a:latin typeface="Bahnschrift Condensed" panose="020B0502040204020203" pitchFamily="34" charset="0"/>
              </a:rPr>
              <a:t>kinetochores</a:t>
            </a:r>
            <a:r>
              <a:rPr lang="en-US" altLang="en-US" sz="1600" dirty="0">
                <a:solidFill>
                  <a:srgbClr val="000000"/>
                </a:solidFill>
                <a:latin typeface="Bahnschrift Condensed" panose="020B0502040204020203" pitchFamily="34" charset="0"/>
              </a:rPr>
              <a:t> (special regions of the centromere) while microtubules from the other pole attach to the other kinetochore</a:t>
            </a:r>
            <a:endParaRPr lang="en-US" sz="1600" dirty="0">
              <a:latin typeface="Bahnschrift Condensed" panose="020B0502040204020203" pitchFamily="34" charset="0"/>
            </a:endParaRPr>
          </a:p>
        </p:txBody>
      </p:sp>
      <p:sp>
        <p:nvSpPr>
          <p:cNvPr id="18" name="Rectangle 17"/>
          <p:cNvSpPr/>
          <p:nvPr/>
        </p:nvSpPr>
        <p:spPr>
          <a:xfrm>
            <a:off x="6292549" y="3562918"/>
            <a:ext cx="1828801" cy="2062103"/>
          </a:xfrm>
          <a:prstGeom prst="rect">
            <a:avLst/>
          </a:prstGeom>
        </p:spPr>
        <p:txBody>
          <a:bodyPr wrap="square">
            <a:spAutoFit/>
          </a:bodyPr>
          <a:lstStyle/>
          <a:p>
            <a:r>
              <a:rPr lang="en-US" altLang="en-US" sz="1600" u="sng" dirty="0">
                <a:solidFill>
                  <a:srgbClr val="FF0000"/>
                </a:solidFill>
                <a:latin typeface="Bahnschrift Condensed" panose="020B0502040204020203" pitchFamily="34" charset="0"/>
              </a:rPr>
              <a:t>Metaphase,</a:t>
            </a:r>
            <a:r>
              <a:rPr lang="en-US" altLang="en-US" sz="1600" dirty="0">
                <a:solidFill>
                  <a:srgbClr val="FF0000"/>
                </a:solidFill>
                <a:latin typeface="Bahnschrift Condensed" panose="020B0502040204020203" pitchFamily="34" charset="0"/>
              </a:rPr>
              <a:t> </a:t>
            </a:r>
            <a:r>
              <a:rPr lang="en-US" altLang="en-US" sz="1600" dirty="0" smtClean="0">
                <a:latin typeface="Bahnschrift Condensed" panose="020B0502040204020203" pitchFamily="34" charset="0"/>
              </a:rPr>
              <a:t>t</a:t>
            </a:r>
            <a:r>
              <a:rPr lang="en-US" altLang="en-US" sz="1600" dirty="0" smtClean="0">
                <a:solidFill>
                  <a:srgbClr val="000000"/>
                </a:solidFill>
                <a:latin typeface="Bahnschrift Condensed" panose="020B0502040204020203" pitchFamily="34" charset="0"/>
              </a:rPr>
              <a:t>he </a:t>
            </a:r>
            <a:r>
              <a:rPr lang="en-US" altLang="en-US" sz="1600" dirty="0">
                <a:solidFill>
                  <a:srgbClr val="000000"/>
                </a:solidFill>
                <a:latin typeface="Bahnschrift Condensed" panose="020B0502040204020203" pitchFamily="34" charset="0"/>
              </a:rPr>
              <a:t>spindle fibers push the sister chromatids until they are all arranged at the imaginary plane equidistant between the poles, defining metaphase</a:t>
            </a:r>
            <a:endParaRPr lang="en-US" sz="1600" dirty="0">
              <a:latin typeface="Bahnschrift Condensed" panose="020B0502040204020203" pitchFamily="34" charset="0"/>
            </a:endParaRPr>
          </a:p>
        </p:txBody>
      </p:sp>
      <p:sp>
        <p:nvSpPr>
          <p:cNvPr id="19" name="Rectangle 18"/>
          <p:cNvSpPr/>
          <p:nvPr/>
        </p:nvSpPr>
        <p:spPr>
          <a:xfrm>
            <a:off x="8280289" y="3551060"/>
            <a:ext cx="1966651" cy="2554545"/>
          </a:xfrm>
          <a:prstGeom prst="rect">
            <a:avLst/>
          </a:prstGeom>
        </p:spPr>
        <p:txBody>
          <a:bodyPr wrap="square">
            <a:spAutoFit/>
          </a:bodyPr>
          <a:lstStyle/>
          <a:p>
            <a:r>
              <a:rPr lang="en-US" altLang="en-US" sz="1600" u="sng" dirty="0">
                <a:solidFill>
                  <a:srgbClr val="FF0000"/>
                </a:solidFill>
                <a:latin typeface="Bahnschrift Condensed" panose="020B0502040204020203" pitchFamily="34" charset="0"/>
              </a:rPr>
              <a:t>Anaphase</a:t>
            </a:r>
            <a:r>
              <a:rPr lang="en-US" altLang="en-US" sz="1600" dirty="0">
                <a:solidFill>
                  <a:srgbClr val="000000"/>
                </a:solidFill>
                <a:latin typeface="Bahnschrift Condensed" panose="020B0502040204020203" pitchFamily="34" charset="0"/>
              </a:rPr>
              <a:t>, </a:t>
            </a:r>
            <a:r>
              <a:rPr lang="en-US" altLang="en-US" sz="1600" dirty="0" smtClean="0">
                <a:solidFill>
                  <a:srgbClr val="000000"/>
                </a:solidFill>
                <a:latin typeface="Bahnschrift Condensed" panose="020B0502040204020203" pitchFamily="34" charset="0"/>
              </a:rPr>
              <a:t>the </a:t>
            </a:r>
            <a:r>
              <a:rPr lang="en-US" altLang="en-US" sz="1600" dirty="0">
                <a:solidFill>
                  <a:srgbClr val="000000"/>
                </a:solidFill>
                <a:latin typeface="Bahnschrift Condensed" panose="020B0502040204020203" pitchFamily="34" charset="0"/>
              </a:rPr>
              <a:t>centromeres divide, result in separating the sister chromatids. Each is then pulled toward the pole to which it is attached by spindle fibers. By the end, the two poles have equivalent collections of chromosomes</a:t>
            </a:r>
            <a:endParaRPr lang="en-US" sz="1600" dirty="0">
              <a:latin typeface="Bahnschrift Condensed" panose="020B0502040204020203" pitchFamily="34" charset="0"/>
            </a:endParaRPr>
          </a:p>
        </p:txBody>
      </p:sp>
      <p:sp>
        <p:nvSpPr>
          <p:cNvPr id="21" name="Rectangle 20"/>
          <p:cNvSpPr/>
          <p:nvPr/>
        </p:nvSpPr>
        <p:spPr>
          <a:xfrm>
            <a:off x="10246939" y="3543817"/>
            <a:ext cx="1945062" cy="3354765"/>
          </a:xfrm>
          <a:prstGeom prst="rect">
            <a:avLst/>
          </a:prstGeom>
        </p:spPr>
        <p:txBody>
          <a:bodyPr wrap="square">
            <a:spAutoFit/>
          </a:bodyPr>
          <a:lstStyle/>
          <a:p>
            <a:r>
              <a:rPr lang="en-US" altLang="en-US" sz="1600" u="sng" dirty="0" smtClean="0">
                <a:solidFill>
                  <a:srgbClr val="FF0000"/>
                </a:solidFill>
                <a:latin typeface="Bahnschrift Condensed" panose="020B0502040204020203" pitchFamily="34" charset="0"/>
              </a:rPr>
              <a:t>Telophase</a:t>
            </a:r>
            <a:r>
              <a:rPr lang="en-US" altLang="en-US" sz="1600" dirty="0" smtClean="0">
                <a:solidFill>
                  <a:srgbClr val="000000"/>
                </a:solidFill>
                <a:latin typeface="Bahnschrift Condensed" panose="020B0502040204020203" pitchFamily="34" charset="0"/>
              </a:rPr>
              <a:t>, cell continues to elongate as free spindle fibers from each centrosome push off each other.</a:t>
            </a:r>
          </a:p>
          <a:p>
            <a:r>
              <a:rPr lang="en-US" sz="1600" dirty="0" smtClean="0">
                <a:latin typeface="Bahnschrift Condensed" panose="020B0502040204020203" pitchFamily="34" charset="0"/>
              </a:rPr>
              <a:t>Two nuclei begin to form, surrounded by fragments of parent’s nuclear envelope.</a:t>
            </a:r>
          </a:p>
          <a:p>
            <a:r>
              <a:rPr lang="en-US" sz="1600" dirty="0" smtClean="0">
                <a:latin typeface="Bahnschrift Condensed" panose="020B0502040204020203" pitchFamily="34" charset="0"/>
              </a:rPr>
              <a:t>Chromatin becomes less tightly coiled.</a:t>
            </a:r>
          </a:p>
          <a:p>
            <a:r>
              <a:rPr lang="en-US" sz="1600" dirty="0" smtClean="0">
                <a:latin typeface="Bahnschrift Condensed" panose="020B0502040204020203" pitchFamily="34" charset="0"/>
              </a:rPr>
              <a:t>Cytokinesis, begin as division of cytoplasm</a:t>
            </a:r>
            <a:endParaRPr lang="en-US" sz="1600" dirty="0">
              <a:latin typeface="Bahnschrift Condensed" panose="020B0502040204020203" pitchFamily="34" charset="0"/>
            </a:endParaRPr>
          </a:p>
        </p:txBody>
      </p:sp>
      <p:sp>
        <p:nvSpPr>
          <p:cNvPr id="2" name="Rectangle 1"/>
          <p:cNvSpPr/>
          <p:nvPr/>
        </p:nvSpPr>
        <p:spPr>
          <a:xfrm>
            <a:off x="43542" y="29030"/>
            <a:ext cx="2114180" cy="6796982"/>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527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08628" y="540483"/>
            <a:ext cx="8229600" cy="6858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en-US" altLang="en-US" sz="4000" b="1" dirty="0" smtClean="0">
                <a:solidFill>
                  <a:srgbClr val="C00000"/>
                </a:solidFill>
                <a:latin typeface="Bahnschrift Condensed" panose="020B0502040204020203" pitchFamily="34" charset="0"/>
              </a:rPr>
              <a:t>Some Terminology</a:t>
            </a:r>
            <a:endParaRPr lang="en-US" altLang="en-US" sz="4000" dirty="0" smtClean="0">
              <a:solidFill>
                <a:srgbClr val="C00000"/>
              </a:solidFill>
              <a:latin typeface="Bahnschrift Condensed" panose="020B0502040204020203" pitchFamily="34" charset="0"/>
            </a:endParaRPr>
          </a:p>
        </p:txBody>
      </p:sp>
      <p:sp>
        <p:nvSpPr>
          <p:cNvPr id="6" name="Content Placeholder 2"/>
          <p:cNvSpPr>
            <a:spLocks noGrp="1"/>
          </p:cNvSpPr>
          <p:nvPr>
            <p:ph idx="1"/>
          </p:nvPr>
        </p:nvSpPr>
        <p:spPr>
          <a:xfrm>
            <a:off x="319315" y="1513115"/>
            <a:ext cx="11553372" cy="4611903"/>
          </a:xfrm>
        </p:spPr>
        <p:txBody>
          <a:bodyPr>
            <a:noAutofit/>
          </a:bodyPr>
          <a:lstStyle/>
          <a:p>
            <a:pPr algn="l" rtl="0">
              <a:defRPr/>
            </a:pPr>
            <a:r>
              <a:rPr lang="en-US" altLang="en-US" sz="2400" dirty="0">
                <a:solidFill>
                  <a:srgbClr val="00B050"/>
                </a:solidFill>
                <a:latin typeface="Bahnschrift Condensed" panose="020B0502040204020203" pitchFamily="34" charset="0"/>
              </a:rPr>
              <a:t>Chromatin:</a:t>
            </a:r>
            <a:r>
              <a:rPr lang="en-US" altLang="en-US" sz="2400" b="1" dirty="0">
                <a:solidFill>
                  <a:srgbClr val="00B050"/>
                </a:solidFill>
                <a:latin typeface="Bahnschrift Condensed" panose="020B0502040204020203" pitchFamily="34" charset="0"/>
              </a:rPr>
              <a:t> </a:t>
            </a:r>
            <a:r>
              <a:rPr lang="en-US" altLang="en-US" sz="2400" dirty="0">
                <a:solidFill>
                  <a:srgbClr val="000000"/>
                </a:solidFill>
                <a:latin typeface="Bahnschrift Condensed" panose="020B0502040204020203" pitchFamily="34" charset="0"/>
              </a:rPr>
              <a:t>A DNA-protein complex which is organized into a </a:t>
            </a:r>
            <a:r>
              <a:rPr lang="en-US" altLang="en-US" sz="2400" dirty="0" smtClean="0">
                <a:solidFill>
                  <a:srgbClr val="000000"/>
                </a:solidFill>
                <a:latin typeface="Bahnschrift Condensed" panose="020B0502040204020203" pitchFamily="34" charset="0"/>
              </a:rPr>
              <a:t>long thin fiber.</a:t>
            </a:r>
            <a:endParaRPr lang="en-GB" sz="2400" dirty="0">
              <a:solidFill>
                <a:srgbClr val="000000"/>
              </a:solidFill>
              <a:latin typeface="Bahnschrift Condensed" panose="020B0502040204020203" pitchFamily="34" charset="0"/>
            </a:endParaRPr>
          </a:p>
          <a:p>
            <a:pPr algn="l" rtl="0" eaLnBrk="1" hangingPunct="1">
              <a:lnSpc>
                <a:spcPct val="90000"/>
              </a:lnSpc>
              <a:buClr>
                <a:srgbClr val="FF0000"/>
              </a:buClr>
              <a:buFont typeface="Wingdings" charset="2"/>
              <a:buChar char="§"/>
            </a:pPr>
            <a:endParaRPr lang="en-US" altLang="en-US" sz="700" dirty="0" smtClean="0">
              <a:solidFill>
                <a:srgbClr val="3BB848"/>
              </a:solidFill>
              <a:latin typeface="Bahnschrift Condensed" panose="020B0502040204020203" pitchFamily="34" charset="0"/>
            </a:endParaRPr>
          </a:p>
          <a:p>
            <a:pPr algn="l" rtl="0"/>
            <a:r>
              <a:rPr lang="en-US" altLang="en-US" sz="2400" dirty="0">
                <a:solidFill>
                  <a:srgbClr val="00B050"/>
                </a:solidFill>
                <a:latin typeface="Bahnschrift Condensed" panose="020B0502040204020203" pitchFamily="34" charset="0"/>
              </a:rPr>
              <a:t>Chromosome: </a:t>
            </a:r>
            <a:r>
              <a:rPr lang="en-US" altLang="en-US" sz="2400" dirty="0">
                <a:latin typeface="Bahnschrift Condensed" panose="020B0502040204020203" pitchFamily="34" charset="0"/>
              </a:rPr>
              <a:t>The </a:t>
            </a:r>
            <a:r>
              <a:rPr lang="en-US" altLang="en-US" sz="2400" dirty="0">
                <a:solidFill>
                  <a:srgbClr val="000000"/>
                </a:solidFill>
                <a:latin typeface="Bahnschrift Condensed" panose="020B0502040204020203" pitchFamily="34" charset="0"/>
              </a:rPr>
              <a:t>package</a:t>
            </a:r>
            <a:r>
              <a:rPr lang="en-US" altLang="en-US" sz="2400" dirty="0">
                <a:latin typeface="Bahnschrift Condensed" panose="020B0502040204020203" pitchFamily="34" charset="0"/>
              </a:rPr>
              <a:t> that is formed from a </a:t>
            </a:r>
            <a:r>
              <a:rPr lang="en-US" altLang="en-US" sz="2400" dirty="0">
                <a:solidFill>
                  <a:srgbClr val="000000"/>
                </a:solidFill>
                <a:latin typeface="Bahnschrift Condensed" panose="020B0502040204020203" pitchFamily="34" charset="0"/>
              </a:rPr>
              <a:t>condensed,</a:t>
            </a:r>
            <a:r>
              <a:rPr lang="en-US" altLang="en-US" sz="2400" dirty="0">
                <a:latin typeface="Bahnschrift Condensed" panose="020B0502040204020203" pitchFamily="34" charset="0"/>
              </a:rPr>
              <a:t> </a:t>
            </a:r>
            <a:r>
              <a:rPr lang="en-US" altLang="en-US" sz="2400" dirty="0" smtClean="0">
                <a:solidFill>
                  <a:srgbClr val="000000"/>
                </a:solidFill>
                <a:latin typeface="Bahnschrift Condensed" panose="020B0502040204020203" pitchFamily="34" charset="0"/>
              </a:rPr>
              <a:t>coiled and </a:t>
            </a:r>
            <a:r>
              <a:rPr lang="en-US" altLang="en-US" sz="2400" dirty="0">
                <a:solidFill>
                  <a:srgbClr val="000000"/>
                </a:solidFill>
                <a:latin typeface="Bahnschrift Condensed" panose="020B0502040204020203" pitchFamily="34" charset="0"/>
              </a:rPr>
              <a:t>folded</a:t>
            </a:r>
            <a:r>
              <a:rPr lang="en-US" altLang="en-US" sz="2400" dirty="0">
                <a:latin typeface="Bahnschrift Condensed" panose="020B0502040204020203" pitchFamily="34" charset="0"/>
              </a:rPr>
              <a:t> </a:t>
            </a:r>
            <a:r>
              <a:rPr lang="en-US" altLang="en-US" sz="2400" dirty="0" smtClean="0">
                <a:solidFill>
                  <a:srgbClr val="000000"/>
                </a:solidFill>
                <a:latin typeface="Bahnschrift Condensed" panose="020B0502040204020203" pitchFamily="34" charset="0"/>
              </a:rPr>
              <a:t>chromatin.</a:t>
            </a:r>
          </a:p>
          <a:p>
            <a:pPr algn="l" rtl="0"/>
            <a:endParaRPr lang="en-US" altLang="en-US" sz="700" dirty="0" smtClean="0">
              <a:solidFill>
                <a:srgbClr val="000000"/>
              </a:solidFill>
              <a:latin typeface="Bahnschrift Condensed" panose="020B0502040204020203" pitchFamily="34" charset="0"/>
            </a:endParaRPr>
          </a:p>
          <a:p>
            <a:pPr algn="l" rtl="0"/>
            <a:r>
              <a:rPr lang="en-US" altLang="en-US" sz="2400" dirty="0">
                <a:solidFill>
                  <a:srgbClr val="00B050"/>
                </a:solidFill>
                <a:latin typeface="Bahnschrift Condensed" panose="020B0502040204020203" pitchFamily="34" charset="0"/>
              </a:rPr>
              <a:t>Chromatids: </a:t>
            </a:r>
            <a:r>
              <a:rPr lang="en-US" altLang="en-US" sz="2400" dirty="0">
                <a:solidFill>
                  <a:srgbClr val="000000"/>
                </a:solidFill>
                <a:latin typeface="Bahnschrift Condensed" panose="020B0502040204020203" pitchFamily="34" charset="0"/>
              </a:rPr>
              <a:t>Two sister arms (chromatids)</a:t>
            </a:r>
            <a:r>
              <a:rPr lang="en-US" altLang="en-US" sz="2400" dirty="0">
                <a:latin typeface="Bahnschrift Condensed" panose="020B0502040204020203" pitchFamily="34" charset="0"/>
              </a:rPr>
              <a:t> formed from e</a:t>
            </a:r>
            <a:r>
              <a:rPr lang="en-US" altLang="en-US" sz="2400" dirty="0">
                <a:solidFill>
                  <a:srgbClr val="000000"/>
                </a:solidFill>
                <a:latin typeface="Bahnschrift Condensed" panose="020B0502040204020203" pitchFamily="34" charset="0"/>
              </a:rPr>
              <a:t>ach </a:t>
            </a:r>
            <a:r>
              <a:rPr lang="en-US" altLang="en-US" sz="2400" dirty="0" smtClean="0">
                <a:solidFill>
                  <a:srgbClr val="000000"/>
                </a:solidFill>
                <a:latin typeface="Bahnschrift Condensed" panose="020B0502040204020203" pitchFamily="34" charset="0"/>
              </a:rPr>
              <a:t>duplicated chromosome</a:t>
            </a:r>
            <a:r>
              <a:rPr lang="en-US" altLang="en-US" sz="2400" dirty="0">
                <a:solidFill>
                  <a:srgbClr val="000000"/>
                </a:solidFill>
                <a:latin typeface="Bahnschrift Condensed" panose="020B0502040204020203" pitchFamily="34" charset="0"/>
              </a:rPr>
              <a:t>. They contain identical copies of the chromosome’s </a:t>
            </a:r>
            <a:r>
              <a:rPr lang="en-US" altLang="en-US" sz="2400" dirty="0" smtClean="0">
                <a:solidFill>
                  <a:srgbClr val="000000"/>
                </a:solidFill>
                <a:latin typeface="Bahnschrift Condensed" panose="020B0502040204020203" pitchFamily="34" charset="0"/>
              </a:rPr>
              <a:t>DNA.</a:t>
            </a:r>
          </a:p>
          <a:p>
            <a:pPr algn="l" rtl="0"/>
            <a:r>
              <a:rPr lang="en-US" altLang="en-US" sz="700" dirty="0" smtClean="0">
                <a:solidFill>
                  <a:srgbClr val="000000"/>
                </a:solidFill>
                <a:latin typeface="Bahnschrift Condensed" panose="020B0502040204020203" pitchFamily="34" charset="0"/>
              </a:rPr>
              <a:t> </a:t>
            </a:r>
            <a:endParaRPr lang="en-GB" sz="700" dirty="0">
              <a:solidFill>
                <a:srgbClr val="000000"/>
              </a:solidFill>
              <a:latin typeface="Bahnschrift Condensed" panose="020B0502040204020203" pitchFamily="34" charset="0"/>
            </a:endParaRPr>
          </a:p>
          <a:p>
            <a:pPr algn="l" rtl="0"/>
            <a:r>
              <a:rPr lang="en-US" altLang="en-US" sz="2400" dirty="0">
                <a:solidFill>
                  <a:srgbClr val="00B050"/>
                </a:solidFill>
                <a:latin typeface="Bahnschrift Condensed" panose="020B0502040204020203" pitchFamily="34" charset="0"/>
              </a:rPr>
              <a:t>Centromere: </a:t>
            </a:r>
            <a:r>
              <a:rPr lang="en-US" altLang="en-US" sz="2400" dirty="0">
                <a:solidFill>
                  <a:srgbClr val="000000"/>
                </a:solidFill>
                <a:latin typeface="Bahnschrift Condensed" panose="020B0502040204020203" pitchFamily="34" charset="0"/>
              </a:rPr>
              <a:t>The narrow region at which the chromosomal </a:t>
            </a:r>
            <a:r>
              <a:rPr lang="en-US" altLang="en-US" sz="2400" dirty="0" smtClean="0">
                <a:solidFill>
                  <a:srgbClr val="000000"/>
                </a:solidFill>
                <a:latin typeface="Bahnschrift Condensed" panose="020B0502040204020203" pitchFamily="34" charset="0"/>
              </a:rPr>
              <a:t>strands </a:t>
            </a:r>
            <a:r>
              <a:rPr lang="en-US" altLang="en-US" sz="2400" dirty="0">
                <a:solidFill>
                  <a:srgbClr val="000000"/>
                </a:solidFill>
                <a:latin typeface="Bahnschrift Condensed" panose="020B0502040204020203" pitchFamily="34" charset="0"/>
              </a:rPr>
              <a:t>(Chromatids) are connected together</a:t>
            </a:r>
            <a:r>
              <a:rPr lang="en-US" altLang="en-US" sz="2400" dirty="0" smtClean="0">
                <a:solidFill>
                  <a:srgbClr val="000000"/>
                </a:solidFill>
                <a:latin typeface="Bahnschrift Condensed" panose="020B0502040204020203" pitchFamily="34" charset="0"/>
              </a:rPr>
              <a:t>.</a:t>
            </a:r>
          </a:p>
          <a:p>
            <a:pPr algn="l" rtl="0"/>
            <a:endParaRPr lang="en-GB" sz="700" dirty="0">
              <a:solidFill>
                <a:srgbClr val="000000"/>
              </a:solidFill>
              <a:latin typeface="Bahnschrift Condensed" panose="020B0502040204020203" pitchFamily="34" charset="0"/>
            </a:endParaRPr>
          </a:p>
          <a:p>
            <a:pPr algn="l" rtl="0"/>
            <a:r>
              <a:rPr lang="en-US" altLang="en-US" sz="2400" dirty="0">
                <a:solidFill>
                  <a:srgbClr val="00B050"/>
                </a:solidFill>
                <a:latin typeface="Bahnschrift Condensed" panose="020B0502040204020203" pitchFamily="34" charset="0"/>
              </a:rPr>
              <a:t>Mitosis: </a:t>
            </a:r>
            <a:r>
              <a:rPr lang="en-US" altLang="en-US" sz="2400" dirty="0">
                <a:latin typeface="Bahnschrift Condensed" panose="020B0502040204020203" pitchFamily="34" charset="0"/>
              </a:rPr>
              <a:t>Is t</a:t>
            </a:r>
            <a:r>
              <a:rPr lang="en-US" altLang="en-US" sz="2400" dirty="0">
                <a:solidFill>
                  <a:srgbClr val="000000"/>
                </a:solidFill>
                <a:latin typeface="Bahnschrift Condensed" panose="020B0502040204020203" pitchFamily="34" charset="0"/>
              </a:rPr>
              <a:t>he division process which forms two daughter </a:t>
            </a:r>
            <a:r>
              <a:rPr lang="en-US" altLang="en-US" sz="2400" dirty="0" smtClean="0">
                <a:solidFill>
                  <a:srgbClr val="000000"/>
                </a:solidFill>
                <a:latin typeface="Bahnschrift Condensed" panose="020B0502040204020203" pitchFamily="34" charset="0"/>
              </a:rPr>
              <a:t>nuclei.</a:t>
            </a:r>
          </a:p>
          <a:p>
            <a:pPr algn="l" rtl="0"/>
            <a:endParaRPr lang="en-GB" sz="700" dirty="0">
              <a:solidFill>
                <a:srgbClr val="000000"/>
              </a:solidFill>
              <a:latin typeface="Bahnschrift Condensed" panose="020B0502040204020203" pitchFamily="34" charset="0"/>
            </a:endParaRPr>
          </a:p>
          <a:p>
            <a:pPr algn="l" rtl="0"/>
            <a:r>
              <a:rPr lang="en-US" altLang="en-US" sz="2400" dirty="0" smtClean="0">
                <a:solidFill>
                  <a:srgbClr val="00B050"/>
                </a:solidFill>
                <a:latin typeface="Bahnschrift Condensed" panose="020B0502040204020203" pitchFamily="34" charset="0"/>
              </a:rPr>
              <a:t>Cytokinesis:</a:t>
            </a:r>
            <a:r>
              <a:rPr lang="en-US" altLang="en-US" sz="2400" dirty="0" smtClean="0">
                <a:latin typeface="Bahnschrift Condensed" panose="020B0502040204020203" pitchFamily="34" charset="0"/>
              </a:rPr>
              <a:t> I</a:t>
            </a:r>
            <a:r>
              <a:rPr lang="en-US" altLang="en-US" sz="2400" dirty="0" smtClean="0">
                <a:solidFill>
                  <a:srgbClr val="000000"/>
                </a:solidFill>
                <a:latin typeface="Bahnschrift Condensed" panose="020B0502040204020203" pitchFamily="34" charset="0"/>
              </a:rPr>
              <a:t>s the division stage of the </a:t>
            </a:r>
            <a:r>
              <a:rPr lang="en-US" altLang="en-US" sz="2400" dirty="0" smtClean="0">
                <a:solidFill>
                  <a:srgbClr val="0000FF"/>
                </a:solidFill>
                <a:latin typeface="Bahnschrift Condensed" panose="020B0502040204020203" pitchFamily="34" charset="0"/>
              </a:rPr>
              <a:t>cytoplasm</a:t>
            </a:r>
            <a:r>
              <a:rPr lang="en-US" altLang="en-US" sz="2400" dirty="0" smtClean="0">
                <a:solidFill>
                  <a:srgbClr val="000000"/>
                </a:solidFill>
                <a:latin typeface="Bahnschrift Condensed" panose="020B0502040204020203" pitchFamily="34" charset="0"/>
              </a:rPr>
              <a:t> which usually follows </a:t>
            </a:r>
            <a:r>
              <a:rPr lang="en-US" altLang="en-US" sz="2400" dirty="0" smtClean="0">
                <a:latin typeface="Bahnschrift Condensed" panose="020B0502040204020203" pitchFamily="34" charset="0"/>
              </a:rPr>
              <a:t>mitosis</a:t>
            </a:r>
            <a:r>
              <a:rPr lang="en-US" altLang="en-US" sz="2400" dirty="0" smtClean="0">
                <a:solidFill>
                  <a:srgbClr val="000000"/>
                </a:solidFill>
                <a:latin typeface="Bahnschrift Condensed" panose="020B0502040204020203" pitchFamily="34" charset="0"/>
              </a:rPr>
              <a:t>.</a:t>
            </a:r>
          </a:p>
          <a:p>
            <a:pPr algn="l" rtl="0"/>
            <a:endParaRPr lang="en-US" altLang="en-US" sz="700" dirty="0" smtClean="0">
              <a:solidFill>
                <a:srgbClr val="000000"/>
              </a:solidFill>
              <a:latin typeface="Bahnschrift Condensed" panose="020B0502040204020203" pitchFamily="34" charset="0"/>
            </a:endParaRPr>
          </a:p>
          <a:p>
            <a:pPr algn="l" rtl="0"/>
            <a:r>
              <a:rPr lang="en-US" altLang="en-US" sz="2400" dirty="0">
                <a:solidFill>
                  <a:srgbClr val="00B050"/>
                </a:solidFill>
                <a:latin typeface="Bahnschrift Condensed" panose="020B0502040204020203" pitchFamily="34" charset="0"/>
              </a:rPr>
              <a:t>Meiosis:</a:t>
            </a:r>
            <a:r>
              <a:rPr lang="en-US" altLang="en-US" sz="2400" dirty="0">
                <a:latin typeface="Bahnschrift Condensed" panose="020B0502040204020203" pitchFamily="34" charset="0"/>
              </a:rPr>
              <a:t> A division process that occurs </a:t>
            </a:r>
            <a:r>
              <a:rPr lang="en-US" altLang="en-US" sz="2400" dirty="0">
                <a:solidFill>
                  <a:srgbClr val="000000"/>
                </a:solidFill>
                <a:latin typeface="Bahnschrift Condensed" panose="020B0502040204020203" pitchFamily="34" charset="0"/>
              </a:rPr>
              <a:t>In the </a:t>
            </a:r>
            <a:r>
              <a:rPr lang="en-US" altLang="en-US" sz="2400" dirty="0" smtClean="0">
                <a:solidFill>
                  <a:srgbClr val="000000"/>
                </a:solidFill>
                <a:latin typeface="Bahnschrift Condensed" panose="020B0502040204020203" pitchFamily="34" charset="0"/>
              </a:rPr>
              <a:t>gonads, </a:t>
            </a:r>
            <a:r>
              <a:rPr lang="en-US" altLang="en-US" sz="2400" dirty="0">
                <a:solidFill>
                  <a:srgbClr val="000000"/>
                </a:solidFill>
                <a:latin typeface="Bahnschrift Condensed" panose="020B0502040204020203" pitchFamily="34" charset="0"/>
              </a:rPr>
              <a:t>and </a:t>
            </a:r>
            <a:r>
              <a:rPr lang="en-US" altLang="en-US" sz="2400" dirty="0" smtClean="0">
                <a:solidFill>
                  <a:srgbClr val="000000"/>
                </a:solidFill>
                <a:latin typeface="Bahnschrift Condensed" panose="020B0502040204020203" pitchFamily="34" charset="0"/>
              </a:rPr>
              <a:t>yields </a:t>
            </a:r>
            <a:r>
              <a:rPr lang="en-US" altLang="en-US" sz="2400" dirty="0">
                <a:solidFill>
                  <a:srgbClr val="0000FF"/>
                </a:solidFill>
                <a:latin typeface="Bahnschrift Condensed" panose="020B0502040204020203" pitchFamily="34" charset="0"/>
              </a:rPr>
              <a:t>four daughter cells</a:t>
            </a:r>
            <a:r>
              <a:rPr lang="en-US" altLang="en-US" sz="2400" dirty="0">
                <a:solidFill>
                  <a:srgbClr val="000000"/>
                </a:solidFill>
                <a:latin typeface="Bahnschrift Condensed" panose="020B0502040204020203" pitchFamily="34" charset="0"/>
              </a:rPr>
              <a:t>, each with </a:t>
            </a:r>
            <a:r>
              <a:rPr lang="en-US" altLang="en-US" sz="2400" u="sng" dirty="0">
                <a:solidFill>
                  <a:srgbClr val="000000"/>
                </a:solidFill>
                <a:latin typeface="Bahnschrift Condensed" panose="020B0502040204020203" pitchFamily="34" charset="0"/>
              </a:rPr>
              <a:t>half the chromosomes</a:t>
            </a:r>
            <a:r>
              <a:rPr lang="en-US" altLang="en-US" sz="2400" dirty="0">
                <a:solidFill>
                  <a:srgbClr val="000000"/>
                </a:solidFill>
                <a:latin typeface="Bahnschrift Condensed" panose="020B0502040204020203" pitchFamily="34" charset="0"/>
              </a:rPr>
              <a:t> of the parent.</a:t>
            </a:r>
            <a:endParaRPr lang="en-GB" sz="2400" dirty="0">
              <a:solidFill>
                <a:srgbClr val="000000"/>
              </a:solidFill>
              <a:latin typeface="Bahnschrift Condensed" panose="020B0502040204020203" pitchFamily="34" charset="0"/>
            </a:endParaRPr>
          </a:p>
          <a:p>
            <a:pPr algn="l" rtl="0"/>
            <a:endParaRPr lang="en-US" altLang="en-US" sz="2400" dirty="0" smtClean="0">
              <a:latin typeface="Bahnschrift Condensed" panose="020B0502040204020203" pitchFamily="34" charset="0"/>
            </a:endParaRPr>
          </a:p>
        </p:txBody>
      </p:sp>
    </p:spTree>
    <p:extLst>
      <p:ext uri="{BB962C8B-B14F-4D97-AF65-F5344CB8AC3E}">
        <p14:creationId xmlns:p14="http://schemas.microsoft.com/office/powerpoint/2010/main" val="511612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dd_02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94469" y="280999"/>
            <a:ext cx="6778652" cy="1107996"/>
          </a:xfrm>
          <a:prstGeom prst="rect">
            <a:avLst/>
          </a:prstGeom>
        </p:spPr>
        <p:txBody>
          <a:bodyPr wrap="none">
            <a:spAutoFit/>
          </a:bodyPr>
          <a:lstStyle/>
          <a:p>
            <a:pPr algn="ctr"/>
            <a:r>
              <a:rPr lang="en-US" sz="6600" b="1" dirty="0" smtClean="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Colonna MT" panose="04020805060202030203" pitchFamily="82" charset="0"/>
                <a:cs typeface="Andalus" panose="02020603050405020304" pitchFamily="18" charset="-78"/>
              </a:rPr>
              <a:t>THANK YOU ……</a:t>
            </a:r>
            <a:endParaRPr lang="ar-EG" sz="6600" b="1"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Colonna MT" panose="04020805060202030203" pitchFamily="82" charset="0"/>
              <a:cs typeface="Andalus" panose="02020603050405020304" pitchFamily="18" charset="-78"/>
            </a:endParaRPr>
          </a:p>
        </p:txBody>
      </p:sp>
    </p:spTree>
    <p:extLst>
      <p:ext uri="{BB962C8B-B14F-4D97-AF65-F5344CB8AC3E}">
        <p14:creationId xmlns:p14="http://schemas.microsoft.com/office/powerpoint/2010/main" val="1507971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20523" y="437878"/>
            <a:ext cx="8596668" cy="971216"/>
          </a:xfrm>
        </p:spPr>
        <p:txBody>
          <a:bodyPr/>
          <a:lstStyle/>
          <a:p>
            <a:pPr algn="ctr"/>
            <a:r>
              <a:rPr lang="en-US" b="1" u="sng" dirty="0" smtClean="0">
                <a:solidFill>
                  <a:srgbClr val="B4586C"/>
                </a:solidFill>
                <a:latin typeface="Cambria" pitchFamily="18" charset="0"/>
              </a:rPr>
              <a:t>Lecture contents</a:t>
            </a:r>
            <a:endParaRPr lang="en-US" b="1" u="sng" dirty="0">
              <a:solidFill>
                <a:srgbClr val="B4586C"/>
              </a:solidFill>
              <a:latin typeface="Cambria" pitchFamily="18" charset="0"/>
            </a:endParaRPr>
          </a:p>
        </p:txBody>
      </p:sp>
      <p:graphicFrame>
        <p:nvGraphicFramePr>
          <p:cNvPr id="5" name="Content Placeholder 4"/>
          <p:cNvGraphicFramePr>
            <a:graphicFrameLocks noGrp="1"/>
          </p:cNvGraphicFramePr>
          <p:nvPr>
            <p:ph idx="1"/>
            <p:custDataLst>
              <p:tags r:id="rId1"/>
            </p:custDataLst>
            <p:extLst>
              <p:ext uri="{D42A27DB-BD31-4B8C-83A1-F6EECF244321}">
                <p14:modId xmlns:p14="http://schemas.microsoft.com/office/powerpoint/2010/main" val="2205427175"/>
              </p:ext>
            </p:extLst>
          </p:nvPr>
        </p:nvGraphicFramePr>
        <p:xfrm>
          <a:off x="677333" y="1313643"/>
          <a:ext cx="10565923" cy="4886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955835" y="1701687"/>
            <a:ext cx="354584" cy="461665"/>
          </a:xfrm>
          <a:prstGeom prst="rect">
            <a:avLst/>
          </a:prstGeom>
        </p:spPr>
        <p:txBody>
          <a:bodyPr wrap="none">
            <a:spAutoFit/>
          </a:bodyPr>
          <a:lstStyle/>
          <a:p>
            <a:pPr lvl="0"/>
            <a:r>
              <a:rPr lang="en-US" sz="2400" dirty="0" smtClean="0">
                <a:solidFill>
                  <a:schemeClr val="accent2">
                    <a:lumMod val="50000"/>
                  </a:schemeClr>
                </a:solidFill>
                <a:latin typeface="Cambria" pitchFamily="18" charset="0"/>
              </a:rPr>
              <a:t>1</a:t>
            </a:r>
            <a:endParaRPr lang="en-US" sz="2000" dirty="0">
              <a:solidFill>
                <a:schemeClr val="accent2">
                  <a:lumMod val="50000"/>
                </a:schemeClr>
              </a:solidFill>
              <a:latin typeface="Cambria" pitchFamily="18" charset="0"/>
            </a:endParaRPr>
          </a:p>
        </p:txBody>
      </p:sp>
      <p:sp>
        <p:nvSpPr>
          <p:cNvPr id="7" name="Rectangle 6"/>
          <p:cNvSpPr/>
          <p:nvPr/>
        </p:nvSpPr>
        <p:spPr>
          <a:xfrm>
            <a:off x="1395196" y="2612839"/>
            <a:ext cx="354584" cy="461665"/>
          </a:xfrm>
          <a:prstGeom prst="rect">
            <a:avLst/>
          </a:prstGeom>
        </p:spPr>
        <p:txBody>
          <a:bodyPr wrap="none">
            <a:spAutoFit/>
          </a:bodyPr>
          <a:lstStyle/>
          <a:p>
            <a:pPr lvl="0"/>
            <a:r>
              <a:rPr lang="en-US" sz="2400" dirty="0" smtClean="0">
                <a:solidFill>
                  <a:schemeClr val="accent2">
                    <a:lumMod val="50000"/>
                  </a:schemeClr>
                </a:solidFill>
                <a:latin typeface="Cambria" pitchFamily="18" charset="0"/>
              </a:rPr>
              <a:t>2</a:t>
            </a:r>
            <a:endParaRPr lang="en-US" sz="2000" dirty="0">
              <a:solidFill>
                <a:schemeClr val="accent2">
                  <a:lumMod val="50000"/>
                </a:schemeClr>
              </a:solidFill>
              <a:latin typeface="Cambria" pitchFamily="18" charset="0"/>
            </a:endParaRPr>
          </a:p>
        </p:txBody>
      </p:sp>
      <p:sp>
        <p:nvSpPr>
          <p:cNvPr id="8" name="Rectangle 7"/>
          <p:cNvSpPr/>
          <p:nvPr/>
        </p:nvSpPr>
        <p:spPr>
          <a:xfrm>
            <a:off x="1524888" y="3535573"/>
            <a:ext cx="354584" cy="461665"/>
          </a:xfrm>
          <a:prstGeom prst="rect">
            <a:avLst/>
          </a:prstGeom>
        </p:spPr>
        <p:txBody>
          <a:bodyPr wrap="none">
            <a:spAutoFit/>
          </a:bodyPr>
          <a:lstStyle/>
          <a:p>
            <a:pPr lvl="0"/>
            <a:r>
              <a:rPr lang="en-US" sz="2400" dirty="0" smtClean="0">
                <a:solidFill>
                  <a:schemeClr val="accent2">
                    <a:lumMod val="50000"/>
                  </a:schemeClr>
                </a:solidFill>
                <a:latin typeface="Cambria" pitchFamily="18" charset="0"/>
              </a:rPr>
              <a:t>3</a:t>
            </a:r>
            <a:endParaRPr lang="en-US" sz="2000" dirty="0">
              <a:solidFill>
                <a:schemeClr val="accent2">
                  <a:lumMod val="50000"/>
                </a:schemeClr>
              </a:solidFill>
              <a:latin typeface="Cambria" pitchFamily="18" charset="0"/>
            </a:endParaRPr>
          </a:p>
        </p:txBody>
      </p:sp>
      <p:sp>
        <p:nvSpPr>
          <p:cNvPr id="9" name="Rectangle 8"/>
          <p:cNvSpPr/>
          <p:nvPr/>
        </p:nvSpPr>
        <p:spPr>
          <a:xfrm>
            <a:off x="1380682" y="4452018"/>
            <a:ext cx="354584" cy="461665"/>
          </a:xfrm>
          <a:prstGeom prst="rect">
            <a:avLst/>
          </a:prstGeom>
        </p:spPr>
        <p:txBody>
          <a:bodyPr wrap="none">
            <a:spAutoFit/>
          </a:bodyPr>
          <a:lstStyle/>
          <a:p>
            <a:pPr lvl="0"/>
            <a:r>
              <a:rPr lang="en-US" sz="2400" dirty="0" smtClean="0">
                <a:solidFill>
                  <a:schemeClr val="accent2">
                    <a:lumMod val="50000"/>
                  </a:schemeClr>
                </a:solidFill>
                <a:latin typeface="Cambria" pitchFamily="18" charset="0"/>
              </a:rPr>
              <a:t>4</a:t>
            </a:r>
            <a:endParaRPr lang="en-US" sz="2000" dirty="0">
              <a:solidFill>
                <a:schemeClr val="accent2">
                  <a:lumMod val="50000"/>
                </a:schemeClr>
              </a:solidFill>
              <a:latin typeface="Cambria" pitchFamily="18" charset="0"/>
            </a:endParaRPr>
          </a:p>
        </p:txBody>
      </p:sp>
      <p:sp>
        <p:nvSpPr>
          <p:cNvPr id="10" name="Rectangle 9"/>
          <p:cNvSpPr/>
          <p:nvPr/>
        </p:nvSpPr>
        <p:spPr>
          <a:xfrm>
            <a:off x="970349" y="5368462"/>
            <a:ext cx="354584" cy="461665"/>
          </a:xfrm>
          <a:prstGeom prst="rect">
            <a:avLst/>
          </a:prstGeom>
        </p:spPr>
        <p:txBody>
          <a:bodyPr wrap="none">
            <a:spAutoFit/>
          </a:bodyPr>
          <a:lstStyle/>
          <a:p>
            <a:pPr lvl="0"/>
            <a:r>
              <a:rPr lang="en-US" sz="2400" dirty="0" smtClean="0">
                <a:solidFill>
                  <a:schemeClr val="accent2">
                    <a:lumMod val="50000"/>
                  </a:schemeClr>
                </a:solidFill>
                <a:latin typeface="Cambria" pitchFamily="18" charset="0"/>
              </a:rPr>
              <a:t>5</a:t>
            </a:r>
            <a:endParaRPr lang="en-US" sz="2000" dirty="0">
              <a:solidFill>
                <a:schemeClr val="accent2">
                  <a:lumMod val="50000"/>
                </a:schemeClr>
              </a:solidFill>
              <a:latin typeface="Cambria" pitchFamily="18" charset="0"/>
            </a:endParaRPr>
          </a:p>
        </p:txBody>
      </p:sp>
    </p:spTree>
    <p:extLst>
      <p:ext uri="{BB962C8B-B14F-4D97-AF65-F5344CB8AC3E}">
        <p14:creationId xmlns:p14="http://schemas.microsoft.com/office/powerpoint/2010/main" val="524453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5742" y="1972589"/>
            <a:ext cx="11432275" cy="3539430"/>
          </a:xfrm>
          <a:prstGeom prst="rect">
            <a:avLst/>
          </a:prstGeom>
        </p:spPr>
        <p:txBody>
          <a:bodyPr wrap="square">
            <a:spAutoFit/>
          </a:bodyPr>
          <a:lstStyle/>
          <a:p>
            <a:pPr marL="285750" lvl="0" indent="-285750">
              <a:buFont typeface="Arial" panose="020B0604020202020204" pitchFamily="34" charset="0"/>
              <a:buChar char="•"/>
            </a:pPr>
            <a:r>
              <a:rPr lang="en-GB" sz="2800" dirty="0">
                <a:latin typeface="Bahnschrift Condensed" panose="020B0502040204020203" pitchFamily="34" charset="0"/>
              </a:rPr>
              <a:t>All known living things are made up of </a:t>
            </a:r>
            <a:r>
              <a:rPr lang="en-GB" sz="2800" dirty="0">
                <a:solidFill>
                  <a:srgbClr val="00B050"/>
                </a:solidFill>
                <a:latin typeface="Bahnschrift Condensed" panose="020B0502040204020203" pitchFamily="34" charset="0"/>
              </a:rPr>
              <a:t>cells</a:t>
            </a:r>
            <a:r>
              <a:rPr lang="en-GB" sz="2800" dirty="0">
                <a:latin typeface="Bahnschrift Condensed" panose="020B0502040204020203" pitchFamily="34" charset="0"/>
              </a:rPr>
              <a:t>.</a:t>
            </a:r>
          </a:p>
          <a:p>
            <a:pPr marL="285750" lvl="0" indent="-285750">
              <a:buFont typeface="Arial" panose="020B0604020202020204" pitchFamily="34" charset="0"/>
              <a:buChar char="•"/>
            </a:pPr>
            <a:r>
              <a:rPr lang="en-GB" sz="2800" dirty="0">
                <a:latin typeface="Bahnschrift Condensed" panose="020B0502040204020203" pitchFamily="34" charset="0"/>
              </a:rPr>
              <a:t>The cell is </a:t>
            </a:r>
            <a:r>
              <a:rPr lang="en-GB" sz="2800" dirty="0">
                <a:solidFill>
                  <a:srgbClr val="00B050"/>
                </a:solidFill>
                <a:latin typeface="Bahnschrift Condensed" panose="020B0502040204020203" pitchFamily="34" charset="0"/>
              </a:rPr>
              <a:t>structural &amp; functional unit </a:t>
            </a:r>
            <a:r>
              <a:rPr lang="en-GB" sz="2800" dirty="0">
                <a:latin typeface="Bahnschrift Condensed" panose="020B0502040204020203" pitchFamily="34" charset="0"/>
              </a:rPr>
              <a:t>of all living things.</a:t>
            </a:r>
          </a:p>
          <a:p>
            <a:pPr marL="285750" lvl="0" indent="-285750">
              <a:buFont typeface="Arial" panose="020B0604020202020204" pitchFamily="34" charset="0"/>
              <a:buChar char="•"/>
            </a:pPr>
            <a:r>
              <a:rPr lang="en-GB" sz="2800" dirty="0">
                <a:latin typeface="Bahnschrift Condensed" panose="020B0502040204020203" pitchFamily="34" charset="0"/>
              </a:rPr>
              <a:t>All cells come from </a:t>
            </a:r>
            <a:r>
              <a:rPr lang="en-GB" sz="2800" dirty="0">
                <a:solidFill>
                  <a:srgbClr val="00B050"/>
                </a:solidFill>
                <a:latin typeface="Bahnschrift Condensed" panose="020B0502040204020203" pitchFamily="34" charset="0"/>
              </a:rPr>
              <a:t>pre-existing cells </a:t>
            </a:r>
            <a:r>
              <a:rPr lang="en-GB" sz="2800" dirty="0">
                <a:latin typeface="Bahnschrift Condensed" panose="020B0502040204020203" pitchFamily="34" charset="0"/>
              </a:rPr>
              <a:t>by </a:t>
            </a:r>
            <a:r>
              <a:rPr lang="en-GB" sz="2800" dirty="0">
                <a:solidFill>
                  <a:srgbClr val="00B050"/>
                </a:solidFill>
                <a:latin typeface="Bahnschrift Condensed" panose="020B0502040204020203" pitchFamily="34" charset="0"/>
              </a:rPr>
              <a:t>division</a:t>
            </a:r>
            <a:r>
              <a:rPr lang="en-GB" sz="2800" dirty="0">
                <a:latin typeface="Bahnschrift Condensed" panose="020B0502040204020203" pitchFamily="34" charset="0"/>
              </a:rPr>
              <a:t> (spontaneous generation does not occur).</a:t>
            </a:r>
          </a:p>
          <a:p>
            <a:pPr marL="285750" lvl="0" indent="-285750">
              <a:buFont typeface="Arial" panose="020B0604020202020204" pitchFamily="34" charset="0"/>
              <a:buChar char="•"/>
            </a:pPr>
            <a:r>
              <a:rPr lang="en-GB" sz="2800" dirty="0">
                <a:latin typeface="Bahnschrift Condensed" panose="020B0502040204020203" pitchFamily="34" charset="0"/>
              </a:rPr>
              <a:t>Cells contain </a:t>
            </a:r>
            <a:r>
              <a:rPr lang="en-GB" sz="2800" dirty="0">
                <a:solidFill>
                  <a:srgbClr val="00B050"/>
                </a:solidFill>
                <a:latin typeface="Bahnschrift Condensed" panose="020B0502040204020203" pitchFamily="34" charset="0"/>
              </a:rPr>
              <a:t>hereditary information </a:t>
            </a:r>
            <a:r>
              <a:rPr lang="en-GB" sz="2800" dirty="0">
                <a:latin typeface="Bahnschrift Condensed" panose="020B0502040204020203" pitchFamily="34" charset="0"/>
              </a:rPr>
              <a:t>which is passed from cell to cell during </a:t>
            </a:r>
            <a:r>
              <a:rPr lang="en-GB" sz="2800" dirty="0">
                <a:solidFill>
                  <a:srgbClr val="00B050"/>
                </a:solidFill>
                <a:latin typeface="Bahnschrift Condensed" panose="020B0502040204020203" pitchFamily="34" charset="0"/>
              </a:rPr>
              <a:t>cell division</a:t>
            </a:r>
            <a:r>
              <a:rPr lang="en-GB" sz="2800" dirty="0">
                <a:latin typeface="Bahnschrift Condensed" panose="020B0502040204020203" pitchFamily="34" charset="0"/>
              </a:rPr>
              <a:t>.</a:t>
            </a:r>
          </a:p>
          <a:p>
            <a:pPr marL="285750" lvl="0" indent="-285750">
              <a:buFont typeface="Arial" panose="020B0604020202020204" pitchFamily="34" charset="0"/>
              <a:buChar char="•"/>
            </a:pPr>
            <a:r>
              <a:rPr lang="en-GB" sz="2800" dirty="0">
                <a:latin typeface="Bahnschrift Condensed" panose="020B0502040204020203" pitchFamily="34" charset="0"/>
              </a:rPr>
              <a:t>Cells are similar in </a:t>
            </a:r>
            <a:r>
              <a:rPr lang="en-GB" sz="2800" dirty="0">
                <a:solidFill>
                  <a:srgbClr val="00B050"/>
                </a:solidFill>
                <a:latin typeface="Bahnschrift Condensed" panose="020B0502040204020203" pitchFamily="34" charset="0"/>
              </a:rPr>
              <a:t>chemical composition</a:t>
            </a:r>
            <a:r>
              <a:rPr lang="en-GB" sz="2800" dirty="0">
                <a:latin typeface="Bahnschrift Condensed" panose="020B0502040204020203" pitchFamily="34" charset="0"/>
              </a:rPr>
              <a:t>.</a:t>
            </a:r>
          </a:p>
          <a:p>
            <a:pPr marL="285750" lvl="0" indent="-285750">
              <a:buFont typeface="Arial" panose="020B0604020202020204" pitchFamily="34" charset="0"/>
              <a:buChar char="•"/>
            </a:pPr>
            <a:r>
              <a:rPr lang="en-GB" sz="2800" dirty="0">
                <a:latin typeface="Bahnschrift Condensed" panose="020B0502040204020203" pitchFamily="34" charset="0"/>
              </a:rPr>
              <a:t>All energy flow </a:t>
            </a:r>
            <a:r>
              <a:rPr lang="en-GB" sz="2800" dirty="0">
                <a:solidFill>
                  <a:srgbClr val="00B050"/>
                </a:solidFill>
                <a:latin typeface="Bahnschrift Condensed" panose="020B0502040204020203" pitchFamily="34" charset="0"/>
              </a:rPr>
              <a:t>(metabolism &amp; biochemistry) </a:t>
            </a:r>
            <a:r>
              <a:rPr lang="en-GB" sz="2800" dirty="0">
                <a:latin typeface="Bahnschrift Condensed" panose="020B0502040204020203" pitchFamily="34" charset="0"/>
              </a:rPr>
              <a:t>of life occurs within </a:t>
            </a:r>
            <a:r>
              <a:rPr lang="en-GB" sz="2800" dirty="0" smtClean="0">
                <a:latin typeface="Bahnschrift Condensed" panose="020B0502040204020203" pitchFamily="34" charset="0"/>
              </a:rPr>
              <a:t>cells.</a:t>
            </a:r>
          </a:p>
          <a:p>
            <a:pPr marL="285750" lvl="0" indent="-285750">
              <a:buFont typeface="Arial" panose="020B0604020202020204" pitchFamily="34" charset="0"/>
              <a:buChar char="•"/>
            </a:pPr>
            <a:r>
              <a:rPr lang="en-US" altLang="en-US" sz="2800" dirty="0" smtClean="0">
                <a:latin typeface="Bahnschrift Condensed" panose="020B0502040204020203" pitchFamily="34" charset="0"/>
              </a:rPr>
              <a:t>Every </a:t>
            </a:r>
            <a:r>
              <a:rPr lang="en-US" altLang="en-US" sz="2800" dirty="0">
                <a:latin typeface="Bahnschrift Condensed" panose="020B0502040204020203" pitchFamily="34" charset="0"/>
              </a:rPr>
              <a:t>organism is composed of one of two </a:t>
            </a:r>
            <a:r>
              <a:rPr lang="en-US" altLang="en-US" sz="2800" dirty="0" smtClean="0">
                <a:latin typeface="Bahnschrift Condensed" panose="020B0502040204020203" pitchFamily="34" charset="0"/>
              </a:rPr>
              <a:t>radically </a:t>
            </a:r>
            <a:r>
              <a:rPr lang="en-US" altLang="en-US" sz="2800" dirty="0">
                <a:latin typeface="Bahnschrift Condensed" panose="020B0502040204020203" pitchFamily="34" charset="0"/>
              </a:rPr>
              <a:t>different types of cells: </a:t>
            </a:r>
            <a:r>
              <a:rPr lang="en-US" altLang="en-US" sz="2800" dirty="0" smtClean="0">
                <a:latin typeface="Bahnschrift Condensed" panose="020B0502040204020203" pitchFamily="34" charset="0"/>
              </a:rPr>
              <a:t> </a:t>
            </a:r>
            <a:r>
              <a:rPr lang="en-US" altLang="en-US" sz="2800" b="1" dirty="0" smtClean="0">
                <a:solidFill>
                  <a:schemeClr val="accent2"/>
                </a:solidFill>
                <a:latin typeface="Bahnschrift Condensed" panose="020B0502040204020203" pitchFamily="34" charset="0"/>
              </a:rPr>
              <a:t>prokaryotic</a:t>
            </a:r>
            <a:r>
              <a:rPr lang="en-US" altLang="en-US" sz="2800" b="1" dirty="0" smtClean="0">
                <a:latin typeface="Bahnschrift Condensed" panose="020B0502040204020203" pitchFamily="34" charset="0"/>
              </a:rPr>
              <a:t> </a:t>
            </a:r>
            <a:r>
              <a:rPr lang="en-US" altLang="en-US" sz="2800" dirty="0">
                <a:latin typeface="Bahnschrift Condensed" panose="020B0502040204020203" pitchFamily="34" charset="0"/>
              </a:rPr>
              <a:t>cells or </a:t>
            </a:r>
            <a:r>
              <a:rPr lang="en-US" altLang="en-US" sz="2800" b="1" dirty="0" smtClean="0">
                <a:solidFill>
                  <a:schemeClr val="accent2"/>
                </a:solidFill>
                <a:latin typeface="Bahnschrift Condensed" panose="020B0502040204020203" pitchFamily="34" charset="0"/>
              </a:rPr>
              <a:t>eukaryotic </a:t>
            </a:r>
            <a:r>
              <a:rPr lang="en-US" altLang="en-US" sz="2800" dirty="0">
                <a:latin typeface="Bahnschrift Condensed" panose="020B0502040204020203" pitchFamily="34" charset="0"/>
              </a:rPr>
              <a:t>cells</a:t>
            </a:r>
            <a:endParaRPr lang="en-US" sz="2800" dirty="0">
              <a:latin typeface="Bahnschrift Condensed" panose="020B0502040204020203" pitchFamily="34" charset="0"/>
            </a:endParaRPr>
          </a:p>
        </p:txBody>
      </p:sp>
      <p:pic>
        <p:nvPicPr>
          <p:cNvPr id="2050" name="Picture 2" descr="C:\Users\user\Desktop\Cell-and-Gene-Therapies-Euro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0866" y="299820"/>
            <a:ext cx="4534980" cy="15635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40866" y="779090"/>
            <a:ext cx="4534980"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3200" b="1" u="sng" dirty="0" smtClean="0">
                <a:solidFill>
                  <a:schemeClr val="bg1"/>
                </a:solidFill>
                <a:latin typeface="Bahnschrift Condensed" panose="020B0502040204020203" pitchFamily="34" charset="0"/>
              </a:rPr>
              <a:t>Cell and its composition</a:t>
            </a:r>
            <a:endParaRPr lang="en-GB" sz="3200" b="1" u="sng"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1014610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18244" y="219522"/>
            <a:ext cx="8352928"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2800" b="1" u="sng" dirty="0" smtClean="0">
                <a:solidFill>
                  <a:srgbClr val="C00000"/>
                </a:solidFill>
                <a:latin typeface="Bahnschrift Condensed" panose="020B0502040204020203" pitchFamily="34" charset="0"/>
              </a:rPr>
              <a:t>Similarities</a:t>
            </a:r>
            <a:endParaRPr lang="en-GB" sz="2800" b="1" u="sng" dirty="0">
              <a:solidFill>
                <a:srgbClr val="C00000"/>
              </a:solidFill>
              <a:latin typeface="Bahnschrift Condensed" panose="020B0502040204020203" pitchFamily="34" charset="0"/>
            </a:endParaRPr>
          </a:p>
        </p:txBody>
      </p:sp>
      <p:sp>
        <p:nvSpPr>
          <p:cNvPr id="6" name="Rectangle 5"/>
          <p:cNvSpPr/>
          <p:nvPr/>
        </p:nvSpPr>
        <p:spPr>
          <a:xfrm>
            <a:off x="2641344" y="674502"/>
            <a:ext cx="2356735" cy="461665"/>
          </a:xfrm>
          <a:prstGeom prst="rect">
            <a:avLst/>
          </a:prstGeom>
        </p:spPr>
        <p:txBody>
          <a:bodyPr wrap="none">
            <a:spAutoFit/>
          </a:bodyPr>
          <a:lstStyle/>
          <a:p>
            <a:pPr algn="ctr"/>
            <a:r>
              <a:rPr lang="en-GB" sz="2400" b="1" u="sng" dirty="0" smtClean="0">
                <a:solidFill>
                  <a:srgbClr val="0070C0"/>
                </a:solidFill>
                <a:latin typeface="Bahnschrift Condensed" panose="020B0502040204020203" pitchFamily="34" charset="0"/>
              </a:rPr>
              <a:t>Prokaryotes/Bacteria</a:t>
            </a:r>
            <a:endParaRPr lang="en-GB" sz="2400" b="1" u="sng" dirty="0">
              <a:solidFill>
                <a:srgbClr val="0070C0"/>
              </a:solidFill>
              <a:latin typeface="Bahnschrift Condensed" panose="020B0502040204020203" pitchFamily="34" charset="0"/>
            </a:endParaRPr>
          </a:p>
        </p:txBody>
      </p:sp>
      <p:sp>
        <p:nvSpPr>
          <p:cNvPr id="7" name="Rectangle 6"/>
          <p:cNvSpPr/>
          <p:nvPr/>
        </p:nvSpPr>
        <p:spPr>
          <a:xfrm>
            <a:off x="7601222" y="672770"/>
            <a:ext cx="1314784" cy="461665"/>
          </a:xfrm>
          <a:prstGeom prst="rect">
            <a:avLst/>
          </a:prstGeom>
        </p:spPr>
        <p:txBody>
          <a:bodyPr wrap="none">
            <a:spAutoFit/>
          </a:bodyPr>
          <a:lstStyle/>
          <a:p>
            <a:pPr algn="ctr"/>
            <a:r>
              <a:rPr lang="en-GB" sz="2400" b="1" u="sng" dirty="0">
                <a:solidFill>
                  <a:srgbClr val="0070C0"/>
                </a:solidFill>
                <a:latin typeface="Bahnschrift Condensed" panose="020B0502040204020203" pitchFamily="34" charset="0"/>
              </a:rPr>
              <a:t>Eukaryotes</a:t>
            </a:r>
          </a:p>
        </p:txBody>
      </p:sp>
      <p:sp>
        <p:nvSpPr>
          <p:cNvPr id="8" name="TextBox 7"/>
          <p:cNvSpPr txBox="1"/>
          <p:nvPr/>
        </p:nvSpPr>
        <p:spPr>
          <a:xfrm>
            <a:off x="2162142" y="4592191"/>
            <a:ext cx="7776864" cy="1938992"/>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rgbClr val="00B050"/>
                </a:solidFill>
                <a:latin typeface="Bahnschrift Condensed" panose="020B0502040204020203" pitchFamily="34" charset="0"/>
              </a:rPr>
              <a:t>Plasma membrane </a:t>
            </a:r>
            <a:r>
              <a:rPr lang="en-GB" sz="2400" dirty="0">
                <a:latin typeface="Bahnschrift Condensed" panose="020B0502040204020203" pitchFamily="34" charset="0"/>
              </a:rPr>
              <a:t>(phospholipid bilayer and regulates </a:t>
            </a:r>
            <a:r>
              <a:rPr lang="en-GB" sz="2400" dirty="0" smtClean="0">
                <a:latin typeface="Bahnschrift Condensed" panose="020B0502040204020203" pitchFamily="34" charset="0"/>
              </a:rPr>
              <a:t>permeability)</a:t>
            </a:r>
          </a:p>
          <a:p>
            <a:pPr marL="285750" indent="-285750">
              <a:buFont typeface="Arial" panose="020B0604020202020204" pitchFamily="34" charset="0"/>
              <a:buChar char="•"/>
            </a:pPr>
            <a:r>
              <a:rPr lang="en-GB" sz="2400" b="1" dirty="0" smtClean="0">
                <a:solidFill>
                  <a:srgbClr val="00B050"/>
                </a:solidFill>
                <a:latin typeface="Bahnschrift Condensed" panose="020B0502040204020203" pitchFamily="34" charset="0"/>
              </a:rPr>
              <a:t>Genetic material </a:t>
            </a:r>
            <a:r>
              <a:rPr lang="en-GB" sz="2400" dirty="0" smtClean="0">
                <a:latin typeface="Bahnschrift Condensed" panose="020B0502040204020203" pitchFamily="34" charset="0"/>
              </a:rPr>
              <a:t>– DNA</a:t>
            </a:r>
          </a:p>
          <a:p>
            <a:pPr marL="285750" indent="-285750">
              <a:buFont typeface="Arial" panose="020B0604020202020204" pitchFamily="34" charset="0"/>
              <a:buChar char="•"/>
            </a:pPr>
            <a:r>
              <a:rPr lang="en-GB" sz="2400" b="1" dirty="0" smtClean="0">
                <a:solidFill>
                  <a:srgbClr val="00B050"/>
                </a:solidFill>
                <a:latin typeface="Bahnschrift Condensed" panose="020B0502040204020203" pitchFamily="34" charset="0"/>
              </a:rPr>
              <a:t>Cell Wall</a:t>
            </a:r>
            <a:r>
              <a:rPr lang="en-GB" sz="2400" dirty="0" smtClean="0">
                <a:solidFill>
                  <a:srgbClr val="00B050"/>
                </a:solidFill>
                <a:latin typeface="Bahnschrift Condensed" panose="020B0502040204020203" pitchFamily="34" charset="0"/>
              </a:rPr>
              <a:t> </a:t>
            </a:r>
            <a:r>
              <a:rPr lang="en-GB" sz="2400" dirty="0" smtClean="0">
                <a:latin typeface="Bahnschrift Condensed" panose="020B0502040204020203" pitchFamily="34" charset="0"/>
              </a:rPr>
              <a:t>– except animal cells</a:t>
            </a:r>
          </a:p>
          <a:p>
            <a:pPr marL="285750" indent="-285750">
              <a:buFont typeface="Arial" panose="020B0604020202020204" pitchFamily="34" charset="0"/>
              <a:buChar char="•"/>
            </a:pPr>
            <a:r>
              <a:rPr lang="en-GB" sz="2400" b="1" dirty="0" smtClean="0">
                <a:solidFill>
                  <a:srgbClr val="00B050"/>
                </a:solidFill>
                <a:latin typeface="Bahnschrift Condensed" panose="020B0502040204020203" pitchFamily="34" charset="0"/>
              </a:rPr>
              <a:t>Ribosome</a:t>
            </a:r>
            <a:r>
              <a:rPr lang="en-GB" sz="2400" dirty="0" smtClean="0">
                <a:solidFill>
                  <a:srgbClr val="00B050"/>
                </a:solidFill>
                <a:latin typeface="Bahnschrift Condensed" panose="020B0502040204020203" pitchFamily="34" charset="0"/>
              </a:rPr>
              <a:t> </a:t>
            </a:r>
            <a:r>
              <a:rPr lang="en-GB" sz="2400" dirty="0" smtClean="0">
                <a:latin typeface="Bahnschrift Condensed" panose="020B0502040204020203" pitchFamily="34" charset="0"/>
              </a:rPr>
              <a:t>- catalyse </a:t>
            </a:r>
            <a:r>
              <a:rPr lang="en-GB" sz="2400" dirty="0">
                <a:latin typeface="Bahnschrift Condensed" panose="020B0502040204020203" pitchFamily="34" charset="0"/>
              </a:rPr>
              <a:t>protein </a:t>
            </a:r>
            <a:r>
              <a:rPr lang="en-GB" sz="2400" dirty="0" smtClean="0">
                <a:latin typeface="Bahnschrift Condensed" panose="020B0502040204020203" pitchFamily="34" charset="0"/>
              </a:rPr>
              <a:t>synthesis</a:t>
            </a:r>
          </a:p>
          <a:p>
            <a:pPr marL="285750" indent="-285750">
              <a:buFont typeface="Arial" panose="020B0604020202020204" pitchFamily="34" charset="0"/>
              <a:buChar char="•"/>
            </a:pPr>
            <a:r>
              <a:rPr lang="en-GB" sz="2400" b="1" dirty="0" smtClean="0">
                <a:solidFill>
                  <a:srgbClr val="00B050"/>
                </a:solidFill>
                <a:latin typeface="Bahnschrift Condensed" panose="020B0502040204020203" pitchFamily="34" charset="0"/>
              </a:rPr>
              <a:t>Cytoplasm/cytosol</a:t>
            </a:r>
            <a:r>
              <a:rPr lang="en-GB" sz="2400" b="1" dirty="0" smtClean="0">
                <a:latin typeface="Bahnschrift Condensed" panose="020B0502040204020203" pitchFamily="34" charset="0"/>
              </a:rPr>
              <a:t> </a:t>
            </a:r>
            <a:r>
              <a:rPr lang="en-GB" sz="2400" dirty="0" smtClean="0">
                <a:latin typeface="Bahnschrift Condensed" panose="020B0502040204020203" pitchFamily="34" charset="0"/>
              </a:rPr>
              <a:t>– comprising of water, glucose, proteins and ions.</a:t>
            </a:r>
            <a:endParaRPr lang="en-GB" sz="2400" dirty="0">
              <a:latin typeface="Bahnschrift Condensed" panose="020B0502040204020203" pitchFamily="34" charset="0"/>
            </a:endParaRPr>
          </a:p>
        </p:txBody>
      </p:sp>
      <p:pic>
        <p:nvPicPr>
          <p:cNvPr id="9" name="Picture 5" descr="C:\Users\Chicky\AppData\Local\Microsoft\Windows\Temporary Internet Files\Content.IE5\VWNWCSE9\Bacterial_cel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864" y="1146665"/>
            <a:ext cx="4308710" cy="33386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14" descr="C:\Users\Chicky\AppData\Local\Microsoft\Windows\Temporary Internet Files\Content.IE5\2OLR7VZR\cell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6716" y="1146665"/>
            <a:ext cx="4355147" cy="33386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519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4928" y="182940"/>
            <a:ext cx="8352928"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2800" b="1" u="sng" dirty="0" smtClean="0">
                <a:solidFill>
                  <a:srgbClr val="C00000"/>
                </a:solidFill>
                <a:latin typeface="Bahnschrift Condensed" panose="020B0502040204020203" pitchFamily="34" charset="0"/>
              </a:rPr>
              <a:t>Differences</a:t>
            </a:r>
            <a:endParaRPr lang="en-GB" sz="2800" b="1" u="sng" dirty="0">
              <a:solidFill>
                <a:srgbClr val="C00000"/>
              </a:solidFill>
              <a:latin typeface="Bahnschrift Condensed" panose="020B0502040204020203" pitchFamily="34" charset="0"/>
            </a:endParaRPr>
          </a:p>
        </p:txBody>
      </p:sp>
      <p:sp>
        <p:nvSpPr>
          <p:cNvPr id="7" name="Rectangle 6"/>
          <p:cNvSpPr/>
          <p:nvPr/>
        </p:nvSpPr>
        <p:spPr>
          <a:xfrm rot="16200000">
            <a:off x="-291840" y="1942462"/>
            <a:ext cx="1997663" cy="400110"/>
          </a:xfrm>
          <a:prstGeom prst="rect">
            <a:avLst/>
          </a:prstGeom>
        </p:spPr>
        <p:txBody>
          <a:bodyPr wrap="none">
            <a:spAutoFit/>
          </a:bodyPr>
          <a:lstStyle/>
          <a:p>
            <a:pPr algn="ctr"/>
            <a:r>
              <a:rPr lang="en-GB" sz="2000" b="1" u="sng" dirty="0" smtClean="0">
                <a:solidFill>
                  <a:srgbClr val="0070C0"/>
                </a:solidFill>
                <a:latin typeface="Bahnschrift Condensed" panose="020B0502040204020203" pitchFamily="34" charset="0"/>
              </a:rPr>
              <a:t>Prokaryotes/Bacteria</a:t>
            </a:r>
            <a:endParaRPr lang="en-GB" sz="2000" b="1" u="sng" dirty="0">
              <a:solidFill>
                <a:srgbClr val="0070C0"/>
              </a:solidFill>
              <a:latin typeface="Bahnschrift Condensed" panose="020B0502040204020203" pitchFamily="34" charset="0"/>
            </a:endParaRPr>
          </a:p>
        </p:txBody>
      </p:sp>
      <p:sp>
        <p:nvSpPr>
          <p:cNvPr id="8" name="Rectangle 7"/>
          <p:cNvSpPr/>
          <p:nvPr/>
        </p:nvSpPr>
        <p:spPr>
          <a:xfrm rot="5400000">
            <a:off x="9394094" y="1809482"/>
            <a:ext cx="1127232" cy="400110"/>
          </a:xfrm>
          <a:prstGeom prst="rect">
            <a:avLst/>
          </a:prstGeom>
        </p:spPr>
        <p:txBody>
          <a:bodyPr wrap="none">
            <a:spAutoFit/>
          </a:bodyPr>
          <a:lstStyle/>
          <a:p>
            <a:pPr algn="ctr"/>
            <a:r>
              <a:rPr lang="en-GB" sz="2000" b="1" u="sng" dirty="0">
                <a:solidFill>
                  <a:srgbClr val="0070C0"/>
                </a:solidFill>
                <a:latin typeface="Bahnschrift Condensed" panose="020B0502040204020203" pitchFamily="34" charset="0"/>
              </a:rPr>
              <a:t>Eukaryotes</a:t>
            </a:r>
          </a:p>
        </p:txBody>
      </p:sp>
      <p:sp>
        <p:nvSpPr>
          <p:cNvPr id="9" name="TextBox 8"/>
          <p:cNvSpPr txBox="1"/>
          <p:nvPr/>
        </p:nvSpPr>
        <p:spPr>
          <a:xfrm>
            <a:off x="341194" y="3323690"/>
            <a:ext cx="5569471" cy="3170099"/>
          </a:xfrm>
          <a:prstGeom prst="rect">
            <a:avLst/>
          </a:prstGeom>
          <a:noFill/>
        </p:spPr>
        <p:txBody>
          <a:bodyPr wrap="square" rtlCol="0">
            <a:spAutoFit/>
          </a:bodyPr>
          <a:lstStyle/>
          <a:p>
            <a:pPr algn="ctr"/>
            <a:endParaRPr lang="en-GB" sz="2000" b="1" u="sng" dirty="0">
              <a:latin typeface="Bahnschrift Condensed" panose="020B0502040204020203" pitchFamily="34" charset="0"/>
            </a:endParaRPr>
          </a:p>
          <a:p>
            <a:pPr marL="285750" indent="-285750">
              <a:buFont typeface="Arial" panose="020B0604020202020204" pitchFamily="34" charset="0"/>
              <a:buChar char="•"/>
            </a:pPr>
            <a:r>
              <a:rPr lang="en-GB" sz="2000" b="1" dirty="0" smtClean="0">
                <a:solidFill>
                  <a:srgbClr val="00B050"/>
                </a:solidFill>
                <a:latin typeface="Bahnschrift Condensed" panose="020B0502040204020203" pitchFamily="34" charset="0"/>
              </a:rPr>
              <a:t>Bacteria</a:t>
            </a:r>
          </a:p>
          <a:p>
            <a:pPr marL="285750" indent="-285750">
              <a:buFont typeface="Arial" panose="020B0604020202020204" pitchFamily="34" charset="0"/>
              <a:buChar char="•"/>
            </a:pPr>
            <a:r>
              <a:rPr lang="en-GB" sz="2000" b="1" dirty="0" smtClean="0">
                <a:solidFill>
                  <a:srgbClr val="00B050"/>
                </a:solidFill>
                <a:latin typeface="Bahnschrift Condensed" panose="020B0502040204020203" pitchFamily="34" charset="0"/>
              </a:rPr>
              <a:t>Size</a:t>
            </a:r>
            <a:r>
              <a:rPr lang="en-GB" sz="2000" b="1" dirty="0" smtClean="0">
                <a:latin typeface="Bahnschrift Condensed" panose="020B0502040204020203" pitchFamily="34" charset="0"/>
              </a:rPr>
              <a:t>:</a:t>
            </a:r>
            <a:r>
              <a:rPr lang="en-GB" sz="2000" dirty="0" smtClean="0">
                <a:latin typeface="Bahnschrift Condensed" panose="020B0502040204020203" pitchFamily="34" charset="0"/>
              </a:rPr>
              <a:t> 1-10mm</a:t>
            </a:r>
          </a:p>
          <a:p>
            <a:pPr marL="285750" indent="-285750">
              <a:buFont typeface="Arial" panose="020B0604020202020204" pitchFamily="34" charset="0"/>
              <a:buChar char="•"/>
            </a:pPr>
            <a:r>
              <a:rPr lang="en-GB" sz="2000" b="1" dirty="0" smtClean="0">
                <a:solidFill>
                  <a:srgbClr val="00B050"/>
                </a:solidFill>
                <a:latin typeface="Bahnschrift Condensed" panose="020B0502040204020203" pitchFamily="34" charset="0"/>
              </a:rPr>
              <a:t>Cell Wall </a:t>
            </a:r>
            <a:r>
              <a:rPr lang="en-GB" sz="2000" dirty="0" smtClean="0">
                <a:latin typeface="Bahnschrift Condensed" panose="020B0502040204020203" pitchFamily="34" charset="0"/>
              </a:rPr>
              <a:t>(</a:t>
            </a:r>
            <a:r>
              <a:rPr lang="en-GB" sz="2000" dirty="0" err="1" smtClean="0">
                <a:latin typeface="Bahnschrift Condensed" panose="020B0502040204020203" pitchFamily="34" charset="0"/>
              </a:rPr>
              <a:t>murein</a:t>
            </a:r>
            <a:r>
              <a:rPr lang="en-GB" sz="2000" dirty="0" smtClean="0">
                <a:latin typeface="Bahnschrift Condensed" panose="020B0502040204020203" pitchFamily="34" charset="0"/>
              </a:rPr>
              <a:t>)</a:t>
            </a:r>
          </a:p>
          <a:p>
            <a:pPr marL="285750" indent="-285750">
              <a:buFont typeface="Arial" panose="020B0604020202020204" pitchFamily="34" charset="0"/>
              <a:buChar char="•"/>
            </a:pPr>
            <a:r>
              <a:rPr lang="en-GB" sz="2000" b="1" dirty="0" smtClean="0">
                <a:solidFill>
                  <a:srgbClr val="00B050"/>
                </a:solidFill>
                <a:latin typeface="Bahnschrift Condensed" panose="020B0502040204020203" pitchFamily="34" charset="0"/>
              </a:rPr>
              <a:t>No distinct subcellular organelles</a:t>
            </a:r>
          </a:p>
          <a:p>
            <a:pPr marL="285750" indent="-285750">
              <a:buFont typeface="Arial" panose="020B0604020202020204" pitchFamily="34" charset="0"/>
              <a:buChar char="•"/>
            </a:pPr>
            <a:r>
              <a:rPr lang="en-GB" sz="2000" b="1" dirty="0" smtClean="0">
                <a:solidFill>
                  <a:srgbClr val="00B050"/>
                </a:solidFill>
                <a:latin typeface="Bahnschrift Condensed" panose="020B0502040204020203" pitchFamily="34" charset="0"/>
              </a:rPr>
              <a:t>Circular chromosome </a:t>
            </a:r>
            <a:r>
              <a:rPr lang="en-GB" sz="2000" b="1" dirty="0" smtClean="0">
                <a:latin typeface="Bahnschrift Condensed" panose="020B0502040204020203" pitchFamily="34" charset="0"/>
              </a:rPr>
              <a:t>– </a:t>
            </a:r>
            <a:r>
              <a:rPr lang="en-GB" sz="2000" dirty="0" smtClean="0">
                <a:latin typeface="Bahnschrift Condensed" panose="020B0502040204020203" pitchFamily="34" charset="0"/>
              </a:rPr>
              <a:t>nucleoid</a:t>
            </a:r>
          </a:p>
          <a:p>
            <a:pPr marL="285750" indent="-285750">
              <a:buFont typeface="Arial" panose="020B0604020202020204" pitchFamily="34" charset="0"/>
              <a:buChar char="•"/>
            </a:pPr>
            <a:r>
              <a:rPr lang="en-GB" sz="2000" dirty="0" smtClean="0">
                <a:latin typeface="Bahnschrift Condensed" panose="020B0502040204020203" pitchFamily="34" charset="0"/>
              </a:rPr>
              <a:t>Often plasmids, RNA and Ribosomes</a:t>
            </a:r>
          </a:p>
          <a:p>
            <a:pPr marL="285750" indent="-285750">
              <a:buFont typeface="Arial" panose="020B0604020202020204" pitchFamily="34" charset="0"/>
              <a:buChar char="•"/>
            </a:pPr>
            <a:r>
              <a:rPr lang="en-GB" sz="2000" b="1" dirty="0" smtClean="0">
                <a:solidFill>
                  <a:srgbClr val="00B050"/>
                </a:solidFill>
                <a:latin typeface="Bahnschrift Condensed" panose="020B0502040204020203" pitchFamily="34" charset="0"/>
              </a:rPr>
              <a:t>Unicellular or multicellular</a:t>
            </a:r>
          </a:p>
          <a:p>
            <a:pPr marL="285750" indent="-285750">
              <a:buFont typeface="Arial" panose="020B0604020202020204" pitchFamily="34" charset="0"/>
              <a:buChar char="•"/>
            </a:pPr>
            <a:r>
              <a:rPr lang="en-GB" sz="2000" dirty="0" smtClean="0">
                <a:latin typeface="Bahnschrift Condensed" panose="020B0502040204020203" pitchFamily="34" charset="0"/>
              </a:rPr>
              <a:t>Escherichia Coli (</a:t>
            </a:r>
            <a:r>
              <a:rPr lang="en-GB" sz="2000" i="1" dirty="0" smtClean="0">
                <a:latin typeface="Bahnschrift Condensed" panose="020B0502040204020203" pitchFamily="34" charset="0"/>
              </a:rPr>
              <a:t>E. Coli</a:t>
            </a:r>
            <a:r>
              <a:rPr lang="en-GB" sz="2000" dirty="0" smtClean="0">
                <a:latin typeface="Bahnschrift Condensed" panose="020B0502040204020203" pitchFamily="34" charset="0"/>
              </a:rPr>
              <a:t>) is most studied bacterium</a:t>
            </a:r>
          </a:p>
          <a:p>
            <a:pPr marL="285750" indent="-285750">
              <a:buFont typeface="Arial" panose="020B0604020202020204" pitchFamily="34" charset="0"/>
              <a:buChar char="•"/>
            </a:pPr>
            <a:r>
              <a:rPr lang="en-US" sz="2000" b="1" dirty="0">
                <a:latin typeface="Bahnschrift Condensed" panose="020B0502040204020203" pitchFamily="34" charset="0"/>
                <a:cs typeface="Times New Roman" pitchFamily="18" charset="0"/>
              </a:rPr>
              <a:t>Cell division </a:t>
            </a:r>
            <a:r>
              <a:rPr lang="en-US" sz="2000" dirty="0">
                <a:latin typeface="Bahnschrift Condensed" panose="020B0502040204020203" pitchFamily="34" charset="0"/>
                <a:cs typeface="Times New Roman" pitchFamily="18" charset="0"/>
              </a:rPr>
              <a:t>by </a:t>
            </a:r>
            <a:r>
              <a:rPr lang="en-US" sz="2000" dirty="0">
                <a:solidFill>
                  <a:srgbClr val="00B050"/>
                </a:solidFill>
                <a:latin typeface="Bahnschrift Condensed" panose="020B0502040204020203" pitchFamily="34" charset="0"/>
                <a:cs typeface="Times New Roman" pitchFamily="18" charset="0"/>
              </a:rPr>
              <a:t>simple binary </a:t>
            </a:r>
            <a:r>
              <a:rPr lang="en-US" sz="2000" dirty="0" smtClean="0">
                <a:solidFill>
                  <a:srgbClr val="00B050"/>
                </a:solidFill>
                <a:latin typeface="Bahnschrift Condensed" panose="020B0502040204020203" pitchFamily="34" charset="0"/>
                <a:cs typeface="Times New Roman" pitchFamily="18" charset="0"/>
              </a:rPr>
              <a:t>fission</a:t>
            </a:r>
            <a:endParaRPr lang="ar-SA" sz="2000" dirty="0">
              <a:solidFill>
                <a:srgbClr val="00B050"/>
              </a:solidFill>
              <a:latin typeface="Bahnschrift Condensed" panose="020B0502040204020203" pitchFamily="34" charset="0"/>
              <a:cs typeface="Times New Roman" pitchFamily="18" charset="0"/>
            </a:endParaRPr>
          </a:p>
        </p:txBody>
      </p:sp>
      <p:sp>
        <p:nvSpPr>
          <p:cNvPr id="10" name="TextBox 9"/>
          <p:cNvSpPr txBox="1"/>
          <p:nvPr/>
        </p:nvSpPr>
        <p:spPr>
          <a:xfrm>
            <a:off x="5404513" y="3262376"/>
            <a:ext cx="6687403" cy="3539430"/>
          </a:xfrm>
          <a:prstGeom prst="rect">
            <a:avLst/>
          </a:prstGeom>
          <a:noFill/>
        </p:spPr>
        <p:txBody>
          <a:bodyPr wrap="square" rtlCol="0">
            <a:spAutoFit/>
          </a:bodyPr>
          <a:lstStyle/>
          <a:p>
            <a:pPr algn="ctr"/>
            <a:endParaRPr lang="en-GB" sz="2000" b="1" u="sng" dirty="0" smtClean="0">
              <a:latin typeface="Bahnschrift Condensed" panose="020B0502040204020203" pitchFamily="34" charset="0"/>
            </a:endParaRPr>
          </a:p>
          <a:p>
            <a:pPr marL="285750" indent="-285750">
              <a:buFont typeface="Arial" panose="020B0604020202020204" pitchFamily="34" charset="0"/>
              <a:buChar char="•"/>
            </a:pPr>
            <a:r>
              <a:rPr lang="en-GB" sz="2000" b="1" dirty="0" smtClean="0">
                <a:solidFill>
                  <a:srgbClr val="00B050"/>
                </a:solidFill>
                <a:latin typeface="Bahnschrift Condensed" panose="020B0502040204020203" pitchFamily="34" charset="0"/>
              </a:rPr>
              <a:t>Plants, animals, fungi and </a:t>
            </a:r>
            <a:r>
              <a:rPr lang="en-GB" sz="2000" b="1" dirty="0" err="1" smtClean="0">
                <a:solidFill>
                  <a:srgbClr val="00B050"/>
                </a:solidFill>
                <a:latin typeface="Bahnschrift Condensed" panose="020B0502040204020203" pitchFamily="34" charset="0"/>
              </a:rPr>
              <a:t>protists</a:t>
            </a:r>
            <a:r>
              <a:rPr lang="en-GB" sz="2000" b="1" dirty="0" smtClean="0">
                <a:solidFill>
                  <a:srgbClr val="00B050"/>
                </a:solidFill>
                <a:latin typeface="Bahnschrift Condensed" panose="020B0502040204020203" pitchFamily="34" charset="0"/>
              </a:rPr>
              <a:t> (algae and protozoa)</a:t>
            </a:r>
          </a:p>
          <a:p>
            <a:pPr marL="285750" indent="-285750">
              <a:buFont typeface="Arial" panose="020B0604020202020204" pitchFamily="34" charset="0"/>
              <a:buChar char="•"/>
            </a:pPr>
            <a:r>
              <a:rPr lang="en-GB" sz="2000" b="1" dirty="0" smtClean="0">
                <a:solidFill>
                  <a:srgbClr val="00B050"/>
                </a:solidFill>
                <a:latin typeface="Bahnschrift Condensed" panose="020B0502040204020203" pitchFamily="34" charset="0"/>
              </a:rPr>
              <a:t>Size</a:t>
            </a:r>
            <a:r>
              <a:rPr lang="en-GB" sz="2000" b="1" dirty="0" smtClean="0">
                <a:latin typeface="Bahnschrift Condensed" panose="020B0502040204020203" pitchFamily="34" charset="0"/>
              </a:rPr>
              <a:t>: </a:t>
            </a:r>
            <a:r>
              <a:rPr lang="en-GB" sz="2000" dirty="0" smtClean="0">
                <a:latin typeface="Bahnschrift Condensed" panose="020B0502040204020203" pitchFamily="34" charset="0"/>
              </a:rPr>
              <a:t>10-100mm</a:t>
            </a:r>
          </a:p>
          <a:p>
            <a:pPr marL="285750" indent="-285750">
              <a:buFont typeface="Arial" panose="020B0604020202020204" pitchFamily="34" charset="0"/>
              <a:buChar char="•"/>
            </a:pPr>
            <a:r>
              <a:rPr lang="en-GB" sz="2000" b="1" dirty="0" smtClean="0">
                <a:solidFill>
                  <a:srgbClr val="00B050"/>
                </a:solidFill>
                <a:latin typeface="Bahnschrift Condensed" panose="020B0502040204020203" pitchFamily="34" charset="0"/>
              </a:rPr>
              <a:t>Cell </a:t>
            </a:r>
            <a:r>
              <a:rPr lang="en-GB" sz="2000" b="1" dirty="0">
                <a:solidFill>
                  <a:srgbClr val="00B050"/>
                </a:solidFill>
                <a:latin typeface="Bahnschrift Condensed" panose="020B0502040204020203" pitchFamily="34" charset="0"/>
              </a:rPr>
              <a:t>Wall </a:t>
            </a:r>
            <a:r>
              <a:rPr lang="en-GB" sz="2000" dirty="0">
                <a:latin typeface="Bahnschrift Condensed" panose="020B0502040204020203" pitchFamily="34" charset="0"/>
              </a:rPr>
              <a:t>– </a:t>
            </a:r>
            <a:r>
              <a:rPr lang="en-GB" sz="2000" dirty="0" smtClean="0">
                <a:latin typeface="Bahnschrift Condensed" panose="020B0502040204020203" pitchFamily="34" charset="0"/>
              </a:rPr>
              <a:t>only plants</a:t>
            </a:r>
            <a:r>
              <a:rPr lang="en-GB" sz="2000" dirty="0">
                <a:latin typeface="Bahnschrift Condensed" panose="020B0502040204020203" pitchFamily="34" charset="0"/>
              </a:rPr>
              <a:t>, fungi and </a:t>
            </a:r>
            <a:r>
              <a:rPr lang="en-GB" sz="2000" dirty="0" err="1" smtClean="0">
                <a:latin typeface="Bahnschrift Condensed" panose="020B0502040204020203" pitchFamily="34" charset="0"/>
              </a:rPr>
              <a:t>protists</a:t>
            </a:r>
            <a:r>
              <a:rPr lang="en-GB" sz="2000" dirty="0" smtClean="0">
                <a:latin typeface="Bahnschrift Condensed" panose="020B0502040204020203" pitchFamily="34" charset="0"/>
              </a:rPr>
              <a:t> (cellulose)</a:t>
            </a:r>
            <a:endParaRPr lang="en-GB" sz="2000" dirty="0">
              <a:latin typeface="Bahnschrift Condensed" panose="020B0502040204020203" pitchFamily="34" charset="0"/>
            </a:endParaRPr>
          </a:p>
          <a:p>
            <a:pPr marL="285750" indent="-285750">
              <a:buFont typeface="Arial" panose="020B0604020202020204" pitchFamily="34" charset="0"/>
              <a:buChar char="•"/>
            </a:pPr>
            <a:r>
              <a:rPr lang="en-GB" sz="2000" b="1" dirty="0" smtClean="0">
                <a:solidFill>
                  <a:srgbClr val="00B050"/>
                </a:solidFill>
                <a:latin typeface="Bahnschrift Condensed" panose="020B0502040204020203" pitchFamily="34" charset="0"/>
              </a:rPr>
              <a:t>Well defined subcellular compartments </a:t>
            </a:r>
            <a:r>
              <a:rPr lang="en-GB" sz="2000" b="1" dirty="0" smtClean="0">
                <a:latin typeface="Bahnschrift Condensed" panose="020B0502040204020203" pitchFamily="34" charset="0"/>
              </a:rPr>
              <a:t>bounded by lipid membranes</a:t>
            </a:r>
          </a:p>
          <a:p>
            <a:pPr marL="285750" indent="-285750">
              <a:buFont typeface="Arial" panose="020B0604020202020204" pitchFamily="34" charset="0"/>
              <a:buChar char="•"/>
            </a:pPr>
            <a:r>
              <a:rPr lang="en-GB" sz="2000" b="1" dirty="0" smtClean="0">
                <a:solidFill>
                  <a:srgbClr val="00B050"/>
                </a:solidFill>
                <a:latin typeface="Bahnschrift Condensed" panose="020B0502040204020203" pitchFamily="34" charset="0"/>
              </a:rPr>
              <a:t>Cytoplasm</a:t>
            </a:r>
            <a:r>
              <a:rPr lang="en-GB" sz="2000" b="1" dirty="0" smtClean="0">
                <a:latin typeface="Bahnschrift Condensed" panose="020B0502040204020203" pitchFamily="34" charset="0"/>
              </a:rPr>
              <a:t> </a:t>
            </a:r>
            <a:r>
              <a:rPr lang="en-GB" sz="2000" dirty="0" smtClean="0">
                <a:latin typeface="Bahnschrift Condensed" panose="020B0502040204020203" pitchFamily="34" charset="0"/>
              </a:rPr>
              <a:t>consists of organelles, ribosomes, cytoskeleton (shape, movement and organises many metabolic functions)</a:t>
            </a:r>
          </a:p>
          <a:p>
            <a:pPr marL="285750" indent="-285750">
              <a:buFont typeface="Arial" panose="020B0604020202020204" pitchFamily="34" charset="0"/>
              <a:buChar char="•"/>
            </a:pPr>
            <a:r>
              <a:rPr lang="en-GB" sz="2000" b="1" dirty="0" smtClean="0">
                <a:solidFill>
                  <a:srgbClr val="00B050"/>
                </a:solidFill>
                <a:latin typeface="Bahnschrift Condensed" panose="020B0502040204020203" pitchFamily="34" charset="0"/>
              </a:rPr>
              <a:t>Cytoskeleton</a:t>
            </a:r>
            <a:r>
              <a:rPr lang="en-GB" sz="2000" b="1" dirty="0" smtClean="0">
                <a:latin typeface="Bahnschrift Condensed" panose="020B0502040204020203" pitchFamily="34" charset="0"/>
              </a:rPr>
              <a:t>:</a:t>
            </a:r>
            <a:r>
              <a:rPr lang="en-GB" sz="2000" dirty="0" smtClean="0">
                <a:latin typeface="Bahnschrift Condensed" panose="020B0502040204020203" pitchFamily="34" charset="0"/>
              </a:rPr>
              <a:t> microtubules made of </a:t>
            </a:r>
            <a:r>
              <a:rPr lang="en-GB" sz="2000" dirty="0" err="1" smtClean="0">
                <a:latin typeface="Bahnschrift Condensed" panose="020B0502040204020203" pitchFamily="34" charset="0"/>
              </a:rPr>
              <a:t>tublin</a:t>
            </a:r>
            <a:r>
              <a:rPr lang="en-GB" sz="2000" dirty="0" smtClean="0">
                <a:latin typeface="Bahnschrift Condensed" panose="020B0502040204020203" pitchFamily="34" charset="0"/>
              </a:rPr>
              <a:t> &amp; microfilaments made of actin.</a:t>
            </a:r>
          </a:p>
          <a:p>
            <a:pPr marL="285750" indent="-285750">
              <a:buFont typeface="Arial" panose="020B0604020202020204" pitchFamily="34" charset="0"/>
              <a:buChar char="•"/>
            </a:pPr>
            <a:r>
              <a:rPr lang="en-GB" sz="2000" b="1" dirty="0" smtClean="0">
                <a:latin typeface="Bahnschrift Condensed" panose="020B0502040204020203" pitchFamily="34" charset="0"/>
              </a:rPr>
              <a:t>Most are </a:t>
            </a:r>
            <a:r>
              <a:rPr lang="en-GB" sz="2000" b="1" dirty="0" smtClean="0">
                <a:solidFill>
                  <a:srgbClr val="00B050"/>
                </a:solidFill>
                <a:latin typeface="Bahnschrift Condensed" panose="020B0502040204020203" pitchFamily="34" charset="0"/>
              </a:rPr>
              <a:t>multicellular</a:t>
            </a:r>
          </a:p>
          <a:p>
            <a:pPr marL="285750" indent="-285750">
              <a:buFont typeface="Arial" panose="020B0604020202020204" pitchFamily="34" charset="0"/>
              <a:buChar char="•"/>
            </a:pPr>
            <a:r>
              <a:rPr lang="en-GB" sz="2000" b="1" dirty="0" smtClean="0">
                <a:latin typeface="Bahnschrift Condensed" panose="020B0502040204020203" pitchFamily="34" charset="0"/>
              </a:rPr>
              <a:t>Differentiate to specialized </a:t>
            </a:r>
            <a:r>
              <a:rPr lang="en-GB" sz="2000" b="1" dirty="0" smtClean="0">
                <a:solidFill>
                  <a:srgbClr val="00B050"/>
                </a:solidFill>
                <a:latin typeface="Bahnschrift Condensed" panose="020B0502040204020203" pitchFamily="34" charset="0"/>
              </a:rPr>
              <a:t>tissue/cells</a:t>
            </a:r>
          </a:p>
          <a:p>
            <a:pPr marL="285750" indent="-285750">
              <a:buFont typeface="Arial" panose="020B0604020202020204" pitchFamily="34" charset="0"/>
              <a:buChar char="•"/>
            </a:pPr>
            <a:r>
              <a:rPr lang="en-US" altLang="en-US" sz="2000" b="1" dirty="0">
                <a:latin typeface="Bahnschrift Condensed" panose="020B0502040204020203" pitchFamily="34" charset="0"/>
              </a:rPr>
              <a:t>Cell division </a:t>
            </a:r>
            <a:r>
              <a:rPr lang="en-US" altLang="en-US" sz="2000" dirty="0">
                <a:latin typeface="Bahnschrift Condensed" panose="020B0502040204020203" pitchFamily="34" charset="0"/>
              </a:rPr>
              <a:t>by </a:t>
            </a:r>
            <a:r>
              <a:rPr lang="en-US" altLang="en-US" sz="2000" dirty="0">
                <a:solidFill>
                  <a:srgbClr val="00B050"/>
                </a:solidFill>
                <a:latin typeface="Bahnschrift Condensed" panose="020B0502040204020203" pitchFamily="34" charset="0"/>
              </a:rPr>
              <a:t>mitosis</a:t>
            </a:r>
            <a:endParaRPr lang="en-GB" sz="2000" b="1" dirty="0" smtClean="0">
              <a:solidFill>
                <a:srgbClr val="00B050"/>
              </a:solidFill>
              <a:latin typeface="Bahnschrift Condensed" panose="020B0502040204020203" pitchFamily="34" charset="0"/>
            </a:endParaRPr>
          </a:p>
        </p:txBody>
      </p:sp>
      <p:pic>
        <p:nvPicPr>
          <p:cNvPr id="11" name="Picture 5" descr="C:\Users\Chicky\AppData\Local\Microsoft\Windows\Temporary Internet Files\Content.IE5\VWNWCSE9\Bacterial_cel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416" y="872564"/>
            <a:ext cx="3600400" cy="25399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26" descr="C:\Users\Chicky\AppData\Local\Microsoft\Windows\Temporary Internet Files\Content.IE5\7601GUIA\0312_Animal_Cell_and_Component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1432" y="874205"/>
            <a:ext cx="3208798" cy="25382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888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7384" y="-4311"/>
            <a:ext cx="8352928"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2800" b="1" u="sng" dirty="0" smtClean="0">
                <a:solidFill>
                  <a:srgbClr val="C00000"/>
                </a:solidFill>
                <a:latin typeface="Bahnschrift Condensed" panose="020B0502040204020203" pitchFamily="34" charset="0"/>
              </a:rPr>
              <a:t>Exploring organelles</a:t>
            </a:r>
            <a:endParaRPr lang="en-GB" sz="2800" b="1" u="sng" dirty="0">
              <a:solidFill>
                <a:srgbClr val="C00000"/>
              </a:solidFill>
              <a:latin typeface="Bahnschrift Condensed" panose="020B0502040204020203" pitchFamily="34" charset="0"/>
            </a:endParaRPr>
          </a:p>
        </p:txBody>
      </p:sp>
      <p:sp>
        <p:nvSpPr>
          <p:cNvPr id="3" name="Rectangle 2"/>
          <p:cNvSpPr/>
          <p:nvPr/>
        </p:nvSpPr>
        <p:spPr>
          <a:xfrm rot="16200000">
            <a:off x="-498639" y="1486399"/>
            <a:ext cx="1997663" cy="400110"/>
          </a:xfrm>
          <a:prstGeom prst="rect">
            <a:avLst/>
          </a:prstGeom>
        </p:spPr>
        <p:txBody>
          <a:bodyPr wrap="none">
            <a:spAutoFit/>
          </a:bodyPr>
          <a:lstStyle/>
          <a:p>
            <a:pPr algn="ctr"/>
            <a:r>
              <a:rPr lang="en-GB" sz="2000" b="1" u="sng" dirty="0" smtClean="0">
                <a:solidFill>
                  <a:srgbClr val="0070C0"/>
                </a:solidFill>
                <a:latin typeface="Bahnschrift Condensed" panose="020B0502040204020203" pitchFamily="34" charset="0"/>
              </a:rPr>
              <a:t>Prokaryotes/Bacteria</a:t>
            </a:r>
            <a:endParaRPr lang="en-GB" sz="2000" b="1" u="sng" dirty="0">
              <a:solidFill>
                <a:srgbClr val="0070C0"/>
              </a:solidFill>
              <a:latin typeface="Bahnschrift Condensed" panose="020B0502040204020203" pitchFamily="34" charset="0"/>
            </a:endParaRPr>
          </a:p>
        </p:txBody>
      </p:sp>
      <p:sp>
        <p:nvSpPr>
          <p:cNvPr id="4" name="Rectangle 3"/>
          <p:cNvSpPr/>
          <p:nvPr/>
        </p:nvSpPr>
        <p:spPr>
          <a:xfrm rot="5400000">
            <a:off x="10432752" y="1599168"/>
            <a:ext cx="1127232" cy="400110"/>
          </a:xfrm>
          <a:prstGeom prst="rect">
            <a:avLst/>
          </a:prstGeom>
        </p:spPr>
        <p:txBody>
          <a:bodyPr wrap="none">
            <a:spAutoFit/>
          </a:bodyPr>
          <a:lstStyle/>
          <a:p>
            <a:pPr algn="ctr"/>
            <a:r>
              <a:rPr lang="en-GB" sz="2000" b="1" u="sng" dirty="0">
                <a:solidFill>
                  <a:srgbClr val="0070C0"/>
                </a:solidFill>
                <a:latin typeface="Bahnschrift Condensed" panose="020B0502040204020203" pitchFamily="34" charset="0"/>
              </a:rPr>
              <a:t>Eukaryotes</a:t>
            </a:r>
          </a:p>
        </p:txBody>
      </p:sp>
      <p:sp>
        <p:nvSpPr>
          <p:cNvPr id="5" name="TextBox 4"/>
          <p:cNvSpPr txBox="1"/>
          <p:nvPr/>
        </p:nvSpPr>
        <p:spPr>
          <a:xfrm>
            <a:off x="5588498" y="2896408"/>
            <a:ext cx="6435179" cy="3970318"/>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solidFill>
                  <a:srgbClr val="00B050"/>
                </a:solidFill>
                <a:latin typeface="Bahnschrift Condensed" panose="020B0502040204020203" pitchFamily="34" charset="0"/>
              </a:rPr>
              <a:t>Nucleus</a:t>
            </a:r>
            <a:r>
              <a:rPr lang="en-GB" dirty="0" smtClean="0">
                <a:solidFill>
                  <a:srgbClr val="00B050"/>
                </a:solidFill>
                <a:latin typeface="Bahnschrift Condensed" panose="020B0502040204020203" pitchFamily="34" charset="0"/>
              </a:rPr>
              <a:t> </a:t>
            </a:r>
            <a:r>
              <a:rPr lang="en-GB" dirty="0" smtClean="0">
                <a:latin typeface="Bahnschrift Condensed" panose="020B0502040204020203" pitchFamily="34" charset="0"/>
              </a:rPr>
              <a:t>– Cellular DNA. Transcription &amp; processing of RNA. Nuclear pores within the nuclear membrane.</a:t>
            </a:r>
          </a:p>
          <a:p>
            <a:pPr marL="285750" indent="-285750">
              <a:buFont typeface="Arial" panose="020B0604020202020204" pitchFamily="34" charset="0"/>
              <a:buChar char="•"/>
            </a:pPr>
            <a:r>
              <a:rPr lang="en-GB" b="1" dirty="0" smtClean="0">
                <a:solidFill>
                  <a:srgbClr val="00B050"/>
                </a:solidFill>
                <a:latin typeface="Bahnschrift Condensed" panose="020B0502040204020203" pitchFamily="34" charset="0"/>
              </a:rPr>
              <a:t>Mitochondria</a:t>
            </a:r>
            <a:r>
              <a:rPr lang="en-GB" dirty="0" smtClean="0">
                <a:solidFill>
                  <a:srgbClr val="00B050"/>
                </a:solidFill>
                <a:latin typeface="Bahnschrift Condensed" panose="020B0502040204020203" pitchFamily="34" charset="0"/>
              </a:rPr>
              <a:t> </a:t>
            </a:r>
            <a:r>
              <a:rPr lang="en-GB" dirty="0" smtClean="0">
                <a:latin typeface="Bahnschrift Condensed" panose="020B0502040204020203" pitchFamily="34" charset="0"/>
              </a:rPr>
              <a:t>– Cellular respiration, the oxidation of nutrients to generate energy (ATP). Smooth outer membrane &amp; Inner folded membrane (cristae). Derived from prokaryotes and retain DNA (circular), RNA and protein machinery.</a:t>
            </a:r>
          </a:p>
          <a:p>
            <a:pPr marL="285750" indent="-285750">
              <a:buFont typeface="Arial" panose="020B0604020202020204" pitchFamily="34" charset="0"/>
              <a:buChar char="•"/>
            </a:pPr>
            <a:r>
              <a:rPr lang="en-GB" b="1" dirty="0" smtClean="0">
                <a:solidFill>
                  <a:srgbClr val="00B050"/>
                </a:solidFill>
                <a:latin typeface="Bahnschrift Condensed" panose="020B0502040204020203" pitchFamily="34" charset="0"/>
              </a:rPr>
              <a:t>Endoplasmic Reticulum (ER)</a:t>
            </a:r>
            <a:r>
              <a:rPr lang="en-GB" dirty="0" smtClean="0">
                <a:solidFill>
                  <a:srgbClr val="00B050"/>
                </a:solidFill>
                <a:latin typeface="Bahnschrift Condensed" panose="020B0502040204020203" pitchFamily="34" charset="0"/>
              </a:rPr>
              <a:t> </a:t>
            </a:r>
            <a:r>
              <a:rPr lang="en-GB" dirty="0" smtClean="0">
                <a:latin typeface="Bahnschrift Condensed" panose="020B0502040204020203" pitchFamily="34" charset="0"/>
              </a:rPr>
              <a:t>– Cytoplasmic membrane system for lipid biosynthesis and xenobiotic metabolism. Smooth and Rough ER. Rough ER has ribosome attached for protein synthesis. </a:t>
            </a:r>
          </a:p>
          <a:p>
            <a:pPr marL="285750" indent="-285750">
              <a:buFont typeface="Arial" panose="020B0604020202020204" pitchFamily="34" charset="0"/>
              <a:buChar char="•"/>
            </a:pPr>
            <a:r>
              <a:rPr lang="en-GB" b="1" dirty="0" smtClean="0">
                <a:solidFill>
                  <a:srgbClr val="00B050"/>
                </a:solidFill>
                <a:latin typeface="Bahnschrift Condensed" panose="020B0502040204020203" pitchFamily="34" charset="0"/>
              </a:rPr>
              <a:t>Golgi Apparatus</a:t>
            </a:r>
            <a:r>
              <a:rPr lang="en-GB" dirty="0" smtClean="0">
                <a:solidFill>
                  <a:srgbClr val="00B050"/>
                </a:solidFill>
                <a:latin typeface="Bahnschrift Condensed" panose="020B0502040204020203" pitchFamily="34" charset="0"/>
              </a:rPr>
              <a:t> </a:t>
            </a:r>
            <a:r>
              <a:rPr lang="en-GB" dirty="0" smtClean="0">
                <a:latin typeface="Bahnschrift Condensed" panose="020B0502040204020203" pitchFamily="34" charset="0"/>
              </a:rPr>
              <a:t>– Protein and lipids produced are packaged in the Golgi for final destination.</a:t>
            </a:r>
          </a:p>
          <a:p>
            <a:pPr marL="285750" indent="-285750">
              <a:buFont typeface="Arial" panose="020B0604020202020204" pitchFamily="34" charset="0"/>
              <a:buChar char="•"/>
            </a:pPr>
            <a:r>
              <a:rPr lang="en-GB" b="1" dirty="0" smtClean="0">
                <a:solidFill>
                  <a:srgbClr val="00B050"/>
                </a:solidFill>
                <a:latin typeface="Bahnschrift Condensed" panose="020B0502040204020203" pitchFamily="34" charset="0"/>
              </a:rPr>
              <a:t>Lysosomes</a:t>
            </a:r>
            <a:r>
              <a:rPr lang="en-GB" dirty="0" smtClean="0">
                <a:solidFill>
                  <a:srgbClr val="00B050"/>
                </a:solidFill>
                <a:latin typeface="Bahnschrift Condensed" panose="020B0502040204020203" pitchFamily="34" charset="0"/>
              </a:rPr>
              <a:t> </a:t>
            </a:r>
            <a:r>
              <a:rPr lang="en-GB" dirty="0" smtClean="0">
                <a:latin typeface="Bahnschrift Condensed" panose="020B0502040204020203" pitchFamily="34" charset="0"/>
              </a:rPr>
              <a:t>–  Small membrane-bound organelles &amp; bud off from the Golgi. Consist of degradative enzymes for proteins, nucleic acid, lipids and carbohydrates (macromolecules).</a:t>
            </a:r>
          </a:p>
          <a:p>
            <a:pPr marL="285750" indent="-285750">
              <a:buFont typeface="Arial" panose="020B0604020202020204" pitchFamily="34" charset="0"/>
              <a:buChar char="•"/>
            </a:pPr>
            <a:r>
              <a:rPr lang="en-GB" b="1" dirty="0" smtClean="0">
                <a:solidFill>
                  <a:srgbClr val="00B050"/>
                </a:solidFill>
                <a:latin typeface="Bahnschrift Condensed" panose="020B0502040204020203" pitchFamily="34" charset="0"/>
              </a:rPr>
              <a:t>Centrioles</a:t>
            </a:r>
            <a:r>
              <a:rPr lang="en-GB" dirty="0" smtClean="0">
                <a:solidFill>
                  <a:srgbClr val="00B050"/>
                </a:solidFill>
                <a:latin typeface="Bahnschrift Condensed" panose="020B0502040204020203" pitchFamily="34" charset="0"/>
              </a:rPr>
              <a:t> </a:t>
            </a:r>
            <a:r>
              <a:rPr lang="en-GB" dirty="0" smtClean="0">
                <a:latin typeface="Bahnschrift Condensed" panose="020B0502040204020203" pitchFamily="34" charset="0"/>
              </a:rPr>
              <a:t>– Regulator of the cell cycle and cytoskeletal organisation.</a:t>
            </a:r>
          </a:p>
        </p:txBody>
      </p:sp>
      <p:sp>
        <p:nvSpPr>
          <p:cNvPr id="6" name="TextBox 5"/>
          <p:cNvSpPr txBox="1"/>
          <p:nvPr/>
        </p:nvSpPr>
        <p:spPr>
          <a:xfrm>
            <a:off x="177421" y="2886344"/>
            <a:ext cx="5457932" cy="3693319"/>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solidFill>
                  <a:srgbClr val="00B050"/>
                </a:solidFill>
                <a:latin typeface="Bahnschrift Condensed" panose="020B0502040204020203" pitchFamily="34" charset="0"/>
              </a:rPr>
              <a:t>Nucleoid</a:t>
            </a:r>
            <a:r>
              <a:rPr lang="en-GB" b="1" dirty="0" smtClean="0">
                <a:latin typeface="Bahnschrift Condensed" panose="020B0502040204020203" pitchFamily="34" charset="0"/>
              </a:rPr>
              <a:t> – </a:t>
            </a:r>
            <a:r>
              <a:rPr lang="en-GB" dirty="0" smtClean="0">
                <a:latin typeface="Bahnschrift Condensed" panose="020B0502040204020203" pitchFamily="34" charset="0"/>
              </a:rPr>
              <a:t>composed of circular double-stranded DNA.</a:t>
            </a:r>
          </a:p>
          <a:p>
            <a:pPr marL="285750" indent="-285750">
              <a:buFont typeface="Arial" panose="020B0604020202020204" pitchFamily="34" charset="0"/>
              <a:buChar char="•"/>
            </a:pPr>
            <a:r>
              <a:rPr lang="en-GB" b="1" dirty="0">
                <a:solidFill>
                  <a:srgbClr val="00B050"/>
                </a:solidFill>
                <a:latin typeface="Bahnschrift Condensed" panose="020B0502040204020203" pitchFamily="34" charset="0"/>
              </a:rPr>
              <a:t>P</a:t>
            </a:r>
            <a:r>
              <a:rPr lang="en-GB" b="1" dirty="0" smtClean="0">
                <a:solidFill>
                  <a:srgbClr val="00B050"/>
                </a:solidFill>
                <a:latin typeface="Bahnschrift Condensed" panose="020B0502040204020203" pitchFamily="34" charset="0"/>
              </a:rPr>
              <a:t>lasmid DNA </a:t>
            </a:r>
            <a:r>
              <a:rPr lang="en-GB" b="1" dirty="0" smtClean="0">
                <a:latin typeface="Bahnschrift Condensed" panose="020B0502040204020203" pitchFamily="34" charset="0"/>
              </a:rPr>
              <a:t>–  </a:t>
            </a:r>
            <a:r>
              <a:rPr lang="en-GB" dirty="0" smtClean="0">
                <a:latin typeface="Bahnschrift Condensed" panose="020B0502040204020203" pitchFamily="34" charset="0"/>
              </a:rPr>
              <a:t>Short circular DNA and replicates independently of the cell genome.   </a:t>
            </a:r>
          </a:p>
          <a:p>
            <a:pPr marL="285750" indent="-285750">
              <a:buFont typeface="Arial" panose="020B0604020202020204" pitchFamily="34" charset="0"/>
              <a:buChar char="•"/>
            </a:pPr>
            <a:r>
              <a:rPr lang="en-GB" b="1" dirty="0" err="1" smtClean="0">
                <a:solidFill>
                  <a:srgbClr val="00B050"/>
                </a:solidFill>
                <a:latin typeface="Bahnschrift Condensed" panose="020B0502040204020203" pitchFamily="34" charset="0"/>
              </a:rPr>
              <a:t>Mesosome</a:t>
            </a:r>
            <a:r>
              <a:rPr lang="en-GB" b="1" dirty="0" smtClean="0">
                <a:solidFill>
                  <a:srgbClr val="00B050"/>
                </a:solidFill>
                <a:latin typeface="Bahnschrift Condensed" panose="020B0502040204020203" pitchFamily="34" charset="0"/>
              </a:rPr>
              <a:t> </a:t>
            </a:r>
            <a:r>
              <a:rPr lang="en-GB" b="1" dirty="0" smtClean="0">
                <a:latin typeface="Bahnschrift Condensed" panose="020B0502040204020203" pitchFamily="34" charset="0"/>
              </a:rPr>
              <a:t>– </a:t>
            </a:r>
            <a:r>
              <a:rPr lang="en-GB" dirty="0">
                <a:latin typeface="Bahnschrift Condensed" panose="020B0502040204020203" pitchFamily="34" charset="0"/>
              </a:rPr>
              <a:t>F</a:t>
            </a:r>
            <a:r>
              <a:rPr lang="en-GB" dirty="0" smtClean="0">
                <a:latin typeface="Bahnschrift Condensed" panose="020B0502040204020203" pitchFamily="34" charset="0"/>
              </a:rPr>
              <a:t>olds of the plasma membrane with associated respiration enzymes. Instead of mitochondria.</a:t>
            </a:r>
          </a:p>
          <a:p>
            <a:pPr marL="285750" indent="-285750">
              <a:buFont typeface="Arial" panose="020B0604020202020204" pitchFamily="34" charset="0"/>
              <a:buChar char="•"/>
            </a:pPr>
            <a:r>
              <a:rPr lang="en-GB" b="1" dirty="0" smtClean="0">
                <a:solidFill>
                  <a:srgbClr val="00B050"/>
                </a:solidFill>
                <a:latin typeface="Bahnschrift Condensed" panose="020B0502040204020203" pitchFamily="34" charset="0"/>
              </a:rPr>
              <a:t>Ribosomes</a:t>
            </a:r>
            <a:r>
              <a:rPr lang="en-GB" b="1" dirty="0" smtClean="0">
                <a:latin typeface="Bahnschrift Condensed" panose="020B0502040204020203" pitchFamily="34" charset="0"/>
              </a:rPr>
              <a:t> – </a:t>
            </a:r>
            <a:r>
              <a:rPr lang="en-GB" dirty="0" smtClean="0">
                <a:latin typeface="Bahnschrift Condensed" panose="020B0502040204020203" pitchFamily="34" charset="0"/>
              </a:rPr>
              <a:t>Smaller, scattered throughout the cytoplasm</a:t>
            </a:r>
          </a:p>
          <a:p>
            <a:pPr marL="285750" indent="-285750">
              <a:buFont typeface="Arial" panose="020B0604020202020204" pitchFamily="34" charset="0"/>
              <a:buChar char="•"/>
            </a:pPr>
            <a:r>
              <a:rPr lang="en-GB" b="1" dirty="0" smtClean="0">
                <a:solidFill>
                  <a:srgbClr val="00B050"/>
                </a:solidFill>
                <a:latin typeface="Bahnschrift Condensed" panose="020B0502040204020203" pitchFamily="34" charset="0"/>
              </a:rPr>
              <a:t>Pilli</a:t>
            </a:r>
            <a:r>
              <a:rPr lang="en-GB" dirty="0" smtClean="0">
                <a:solidFill>
                  <a:srgbClr val="00B050"/>
                </a:solidFill>
                <a:latin typeface="Bahnschrift Condensed" panose="020B0502040204020203" pitchFamily="34" charset="0"/>
              </a:rPr>
              <a:t> </a:t>
            </a:r>
            <a:r>
              <a:rPr lang="en-GB" dirty="0" smtClean="0">
                <a:latin typeface="Bahnschrift Condensed" panose="020B0502040204020203" pitchFamily="34" charset="0"/>
              </a:rPr>
              <a:t>– protein rods for cell-cell attachment and DNA transfer.</a:t>
            </a:r>
          </a:p>
          <a:p>
            <a:pPr marL="285750" indent="-285750">
              <a:buFont typeface="Arial" panose="020B0604020202020204" pitchFamily="34" charset="0"/>
              <a:buChar char="•"/>
            </a:pPr>
            <a:r>
              <a:rPr lang="en-GB" b="1" dirty="0" smtClean="0">
                <a:solidFill>
                  <a:srgbClr val="00B050"/>
                </a:solidFill>
                <a:latin typeface="Bahnschrift Condensed" panose="020B0502040204020203" pitchFamily="34" charset="0"/>
              </a:rPr>
              <a:t>Flagellum</a:t>
            </a:r>
            <a:r>
              <a:rPr lang="en-GB" dirty="0" smtClean="0">
                <a:latin typeface="Bahnschrift Condensed" panose="020B0502040204020203" pitchFamily="34" charset="0"/>
              </a:rPr>
              <a:t>  – Motility of many bacteria</a:t>
            </a:r>
          </a:p>
          <a:p>
            <a:pPr marL="285750" indent="-285750">
              <a:buFont typeface="Arial" panose="020B0604020202020204" pitchFamily="34" charset="0"/>
              <a:buChar char="•"/>
            </a:pPr>
            <a:r>
              <a:rPr lang="en-GB" b="1" dirty="0" smtClean="0">
                <a:solidFill>
                  <a:srgbClr val="00B050"/>
                </a:solidFill>
                <a:latin typeface="Bahnschrift Condensed" panose="020B0502040204020203" pitchFamily="34" charset="0"/>
              </a:rPr>
              <a:t>Cell Wall </a:t>
            </a:r>
            <a:r>
              <a:rPr lang="en-GB" dirty="0" smtClean="0">
                <a:solidFill>
                  <a:srgbClr val="00B050"/>
                </a:solidFill>
                <a:latin typeface="Bahnschrift Condensed" panose="020B0502040204020203" pitchFamily="34" charset="0"/>
              </a:rPr>
              <a:t> </a:t>
            </a:r>
            <a:r>
              <a:rPr lang="en-GB" dirty="0" smtClean="0">
                <a:latin typeface="Bahnschrift Condensed" panose="020B0502040204020203" pitchFamily="34" charset="0"/>
              </a:rPr>
              <a:t>– Rigid and made up of </a:t>
            </a:r>
            <a:r>
              <a:rPr lang="en-GB" dirty="0" err="1" smtClean="0">
                <a:latin typeface="Bahnschrift Condensed" panose="020B0502040204020203" pitchFamily="34" charset="0"/>
              </a:rPr>
              <a:t>murein</a:t>
            </a:r>
            <a:r>
              <a:rPr lang="en-GB" dirty="0" smtClean="0">
                <a:latin typeface="Bahnschrift Condensed" panose="020B0502040204020203" pitchFamily="34" charset="0"/>
              </a:rPr>
              <a:t> (polysaccharide cross-linked by peptide chains). Gram-positive thicker walls compared to Gram-negative. Protection from lysozymes and penicillin.</a:t>
            </a:r>
          </a:p>
          <a:p>
            <a:pPr marL="285750" indent="-285750">
              <a:buFont typeface="Arial" panose="020B0604020202020204" pitchFamily="34" charset="0"/>
              <a:buChar char="•"/>
            </a:pPr>
            <a:r>
              <a:rPr lang="en-GB" b="1" dirty="0" smtClean="0">
                <a:solidFill>
                  <a:srgbClr val="00B050"/>
                </a:solidFill>
                <a:latin typeface="Bahnschrift Condensed" panose="020B0502040204020203" pitchFamily="34" charset="0"/>
              </a:rPr>
              <a:t>Capsule</a:t>
            </a:r>
            <a:r>
              <a:rPr lang="en-GB" dirty="0" smtClean="0">
                <a:latin typeface="Bahnschrift Condensed" panose="020B0502040204020203" pitchFamily="34" charset="0"/>
              </a:rPr>
              <a:t> – slime layer of mucilage and helps bacteria form colonies. </a:t>
            </a:r>
          </a:p>
        </p:txBody>
      </p:sp>
      <p:pic>
        <p:nvPicPr>
          <p:cNvPr id="7" name="Picture 22" descr="C:\Users\Chicky\AppData\Local\Microsoft\Windows\Temporary Internet Files\Content.IE5\7601GUIA\cytoplasm_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620" y="577200"/>
            <a:ext cx="4097918" cy="2309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14" descr="C:\Users\Chicky\AppData\Local\Microsoft\Windows\Temporary Internet Files\Content.IE5\2OLR7VZR\cell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6982" y="577200"/>
            <a:ext cx="3406312" cy="2309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343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8760" y="91225"/>
            <a:ext cx="6601018"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3200" b="1" u="sng" dirty="0" smtClean="0">
                <a:solidFill>
                  <a:srgbClr val="C00000"/>
                </a:solidFill>
                <a:latin typeface="Bahnschrift Condensed" panose="020B0502040204020203" pitchFamily="34" charset="0"/>
              </a:rPr>
              <a:t>Cell Division</a:t>
            </a:r>
            <a:endParaRPr lang="en-GB" sz="3200" b="1" u="sng" dirty="0">
              <a:solidFill>
                <a:srgbClr val="C00000"/>
              </a:solidFill>
              <a:latin typeface="Bahnschrift Condensed" panose="020B0502040204020203" pitchFamily="34" charset="0"/>
            </a:endParaRPr>
          </a:p>
        </p:txBody>
      </p:sp>
      <p:sp>
        <p:nvSpPr>
          <p:cNvPr id="3" name="Rectangle 2"/>
          <p:cNvSpPr/>
          <p:nvPr/>
        </p:nvSpPr>
        <p:spPr>
          <a:xfrm>
            <a:off x="250206" y="687083"/>
            <a:ext cx="8088575" cy="4462760"/>
          </a:xfrm>
          <a:prstGeom prst="rect">
            <a:avLst/>
          </a:prstGeom>
        </p:spPr>
        <p:txBody>
          <a:bodyPr wrap="square">
            <a:spAutoFit/>
          </a:bodyPr>
          <a:lstStyle/>
          <a:p>
            <a:pPr marL="457200" indent="-457200">
              <a:buClr>
                <a:srgbClr val="C00000"/>
              </a:buClr>
              <a:buFont typeface="Wingdings" panose="05000000000000000000" pitchFamily="2" charset="2"/>
              <a:buChar char="§"/>
              <a:tabLst>
                <a:tab pos="2743200" algn="l"/>
              </a:tabLst>
              <a:defRPr/>
            </a:pPr>
            <a:r>
              <a:rPr lang="en-US" altLang="en-US" sz="2400" dirty="0">
                <a:solidFill>
                  <a:srgbClr val="000000"/>
                </a:solidFill>
                <a:latin typeface="Bahnschrift Condensed" panose="020B0502040204020203" pitchFamily="34" charset="0"/>
              </a:rPr>
              <a:t>The continuity of life from one cell to another is based on the reproduction of cells </a:t>
            </a:r>
            <a:r>
              <a:rPr lang="en-US" altLang="en-US" sz="2400" i="1" dirty="0" smtClean="0">
                <a:solidFill>
                  <a:srgbClr val="000000"/>
                </a:solidFill>
                <a:latin typeface="Bahnschrift Condensed" panose="020B0502040204020203" pitchFamily="34" charset="0"/>
              </a:rPr>
              <a:t>via </a:t>
            </a:r>
            <a:r>
              <a:rPr lang="en-US" altLang="en-US" sz="2400" dirty="0" smtClean="0">
                <a:solidFill>
                  <a:srgbClr val="000000"/>
                </a:solidFill>
                <a:latin typeface="Bahnschrift Condensed" panose="020B0502040204020203" pitchFamily="34" charset="0"/>
              </a:rPr>
              <a:t> </a:t>
            </a:r>
            <a:r>
              <a:rPr lang="en-US" altLang="en-US" sz="2400" dirty="0">
                <a:solidFill>
                  <a:srgbClr val="FF0000"/>
                </a:solidFill>
                <a:latin typeface="Bahnschrift Condensed" panose="020B0502040204020203" pitchFamily="34" charset="0"/>
              </a:rPr>
              <a:t>cell division</a:t>
            </a:r>
            <a:r>
              <a:rPr lang="en-US" altLang="en-US" sz="2400" dirty="0" smtClean="0">
                <a:solidFill>
                  <a:srgbClr val="000000"/>
                </a:solidFill>
                <a:latin typeface="Bahnschrift Condensed" panose="020B0502040204020203" pitchFamily="34" charset="0"/>
              </a:rPr>
              <a:t>.</a:t>
            </a:r>
          </a:p>
          <a:p>
            <a:pPr marL="457200" indent="-457200">
              <a:buClr>
                <a:srgbClr val="C00000"/>
              </a:buClr>
              <a:buFont typeface="Wingdings" panose="05000000000000000000" pitchFamily="2" charset="2"/>
              <a:buChar char="§"/>
              <a:tabLst>
                <a:tab pos="2743200" algn="l"/>
              </a:tabLst>
              <a:defRPr/>
            </a:pPr>
            <a:endParaRPr lang="en-US" altLang="en-US" sz="1100" dirty="0">
              <a:solidFill>
                <a:srgbClr val="000000"/>
              </a:solidFill>
              <a:latin typeface="Bahnschrift Condensed" panose="020B0502040204020203" pitchFamily="34" charset="0"/>
            </a:endParaRPr>
          </a:p>
          <a:p>
            <a:pPr marL="457200" indent="-457200">
              <a:buClr>
                <a:srgbClr val="C00000"/>
              </a:buClr>
              <a:buFont typeface="Wingdings" panose="05000000000000000000" pitchFamily="2" charset="2"/>
              <a:buChar char="§"/>
              <a:tabLst>
                <a:tab pos="2743200" algn="l"/>
              </a:tabLst>
              <a:defRPr/>
            </a:pPr>
            <a:r>
              <a:rPr lang="en-US" altLang="en-US" sz="2400" dirty="0" smtClean="0">
                <a:solidFill>
                  <a:srgbClr val="000000"/>
                </a:solidFill>
                <a:latin typeface="Bahnschrift Condensed" panose="020B0502040204020203" pitchFamily="34" charset="0"/>
              </a:rPr>
              <a:t>This </a:t>
            </a:r>
            <a:r>
              <a:rPr lang="en-US" altLang="en-US" sz="2400" dirty="0">
                <a:solidFill>
                  <a:srgbClr val="000000"/>
                </a:solidFill>
                <a:latin typeface="Bahnschrift Condensed" panose="020B0502040204020203" pitchFamily="34" charset="0"/>
              </a:rPr>
              <a:t>division process occurs as part of the </a:t>
            </a:r>
            <a:r>
              <a:rPr lang="en-US" altLang="en-US" sz="2400" dirty="0">
                <a:solidFill>
                  <a:srgbClr val="FF0000"/>
                </a:solidFill>
                <a:latin typeface="Bahnschrift Condensed" panose="020B0502040204020203" pitchFamily="34" charset="0"/>
              </a:rPr>
              <a:t>cell cycle</a:t>
            </a:r>
            <a:r>
              <a:rPr lang="en-US" altLang="en-US" sz="2400" dirty="0">
                <a:solidFill>
                  <a:srgbClr val="000000"/>
                </a:solidFill>
                <a:latin typeface="Bahnschrift Condensed" panose="020B0502040204020203" pitchFamily="34" charset="0"/>
              </a:rPr>
              <a:t> (</a:t>
            </a:r>
            <a:r>
              <a:rPr lang="en-US" altLang="en-US" sz="2400" dirty="0">
                <a:solidFill>
                  <a:srgbClr val="0000FF"/>
                </a:solidFill>
                <a:latin typeface="Bahnschrift Condensed" panose="020B0502040204020203" pitchFamily="34" charset="0"/>
              </a:rPr>
              <a:t>the life of a cell from its origin in the division of a parent cell until its own division into two</a:t>
            </a:r>
            <a:r>
              <a:rPr lang="en-US" altLang="en-US" sz="2400" dirty="0" smtClean="0">
                <a:solidFill>
                  <a:srgbClr val="000000"/>
                </a:solidFill>
                <a:latin typeface="Bahnschrift Condensed" panose="020B0502040204020203" pitchFamily="34" charset="0"/>
              </a:rPr>
              <a:t>).</a:t>
            </a:r>
          </a:p>
          <a:p>
            <a:pPr marL="457200" indent="-457200">
              <a:buClr>
                <a:srgbClr val="C00000"/>
              </a:buClr>
              <a:buFont typeface="Wingdings" panose="05000000000000000000" pitchFamily="2" charset="2"/>
              <a:buChar char="§"/>
              <a:tabLst>
                <a:tab pos="2743200" algn="l"/>
              </a:tabLst>
              <a:defRPr/>
            </a:pPr>
            <a:endParaRPr lang="en-US" altLang="en-US" sz="1100" dirty="0">
              <a:solidFill>
                <a:srgbClr val="000000"/>
              </a:solidFill>
              <a:latin typeface="Bahnschrift Condensed" panose="020B0502040204020203" pitchFamily="34" charset="0"/>
            </a:endParaRPr>
          </a:p>
          <a:p>
            <a:pPr marL="457200" indent="-457200">
              <a:buClr>
                <a:srgbClr val="C00000"/>
              </a:buClr>
              <a:buFont typeface="Wingdings" panose="05000000000000000000" pitchFamily="2" charset="2"/>
              <a:buChar char="§"/>
              <a:tabLst>
                <a:tab pos="2743200" algn="l"/>
              </a:tabLst>
              <a:defRPr/>
            </a:pPr>
            <a:r>
              <a:rPr lang="en-US" altLang="en-US" sz="2400" dirty="0">
                <a:solidFill>
                  <a:srgbClr val="000000"/>
                </a:solidFill>
                <a:latin typeface="Bahnschrift Condensed" panose="020B0502040204020203" pitchFamily="34" charset="0"/>
              </a:rPr>
              <a:t>Cell division </a:t>
            </a:r>
            <a:r>
              <a:rPr lang="en-US" altLang="en-US" sz="2400" dirty="0" smtClean="0">
                <a:solidFill>
                  <a:srgbClr val="000000"/>
                </a:solidFill>
                <a:latin typeface="Bahnschrift Condensed" panose="020B0502040204020203" pitchFamily="34" charset="0"/>
              </a:rPr>
              <a:t>of </a:t>
            </a:r>
            <a:r>
              <a:rPr lang="en-US" altLang="en-US" sz="2400" dirty="0">
                <a:solidFill>
                  <a:srgbClr val="000000"/>
                </a:solidFill>
                <a:latin typeface="Bahnschrift Condensed" panose="020B0502040204020203" pitchFamily="34" charset="0"/>
              </a:rPr>
              <a:t>a </a:t>
            </a:r>
            <a:r>
              <a:rPr lang="en-US" altLang="en-US" sz="2400" dirty="0">
                <a:solidFill>
                  <a:srgbClr val="00B050"/>
                </a:solidFill>
                <a:latin typeface="Bahnschrift Condensed" panose="020B0502040204020203" pitchFamily="34" charset="0"/>
              </a:rPr>
              <a:t>unicellular</a:t>
            </a:r>
            <a:r>
              <a:rPr lang="en-US" altLang="en-US" sz="2400" dirty="0">
                <a:solidFill>
                  <a:srgbClr val="000000"/>
                </a:solidFill>
                <a:latin typeface="Bahnschrift Condensed" panose="020B0502040204020203" pitchFamily="34" charset="0"/>
              </a:rPr>
              <a:t> </a:t>
            </a:r>
            <a:r>
              <a:rPr lang="en-US" altLang="en-US" sz="2400" dirty="0" smtClean="0">
                <a:solidFill>
                  <a:srgbClr val="000000"/>
                </a:solidFill>
                <a:latin typeface="Bahnschrift Condensed" panose="020B0502040204020203" pitchFamily="34" charset="0"/>
              </a:rPr>
              <a:t>organism </a:t>
            </a:r>
            <a:r>
              <a:rPr lang="en-US" altLang="en-US" sz="2400" dirty="0">
                <a:solidFill>
                  <a:srgbClr val="000000"/>
                </a:solidFill>
                <a:latin typeface="Bahnschrift Condensed" panose="020B0502040204020203" pitchFamily="34" charset="0"/>
              </a:rPr>
              <a:t>(e.g. Amoeba) reproduces an entire organism, increasing the population</a:t>
            </a:r>
            <a:r>
              <a:rPr lang="en-US" altLang="en-US" sz="2400" dirty="0" smtClean="0">
                <a:solidFill>
                  <a:srgbClr val="000000"/>
                </a:solidFill>
                <a:latin typeface="Bahnschrift Condensed" panose="020B0502040204020203" pitchFamily="34" charset="0"/>
              </a:rPr>
              <a:t>.</a:t>
            </a:r>
          </a:p>
          <a:p>
            <a:pPr marL="457200" indent="-457200">
              <a:buClr>
                <a:srgbClr val="C00000"/>
              </a:buClr>
              <a:buFont typeface="Wingdings" panose="05000000000000000000" pitchFamily="2" charset="2"/>
              <a:buChar char="§"/>
              <a:tabLst>
                <a:tab pos="2743200" algn="l"/>
              </a:tabLst>
              <a:defRPr/>
            </a:pPr>
            <a:endParaRPr lang="en-US" altLang="en-US" sz="1100" dirty="0">
              <a:solidFill>
                <a:srgbClr val="000000"/>
              </a:solidFill>
              <a:latin typeface="Bahnschrift Condensed" panose="020B0502040204020203" pitchFamily="34" charset="0"/>
            </a:endParaRPr>
          </a:p>
          <a:p>
            <a:pPr marL="457200" indent="-457200">
              <a:buClr>
                <a:srgbClr val="C00000"/>
              </a:buClr>
              <a:buFont typeface="Wingdings" panose="05000000000000000000" pitchFamily="2" charset="2"/>
              <a:buChar char="§"/>
              <a:tabLst>
                <a:tab pos="2743200" algn="l"/>
              </a:tabLst>
              <a:defRPr/>
            </a:pPr>
            <a:r>
              <a:rPr lang="en-US" altLang="en-US" sz="2400" dirty="0" smtClean="0">
                <a:solidFill>
                  <a:srgbClr val="000000"/>
                </a:solidFill>
                <a:latin typeface="Bahnschrift Condensed" panose="020B0502040204020203" pitchFamily="34" charset="0"/>
              </a:rPr>
              <a:t>Cell </a:t>
            </a:r>
            <a:r>
              <a:rPr lang="en-US" altLang="en-US" sz="2400" dirty="0">
                <a:solidFill>
                  <a:srgbClr val="000000"/>
                </a:solidFill>
                <a:latin typeface="Bahnschrift Condensed" panose="020B0502040204020203" pitchFamily="34" charset="0"/>
              </a:rPr>
              <a:t>division is also central to the development of a </a:t>
            </a:r>
            <a:r>
              <a:rPr lang="en-US" altLang="en-US" sz="2400" dirty="0">
                <a:solidFill>
                  <a:srgbClr val="00B050"/>
                </a:solidFill>
                <a:latin typeface="Bahnschrift Condensed" panose="020B0502040204020203" pitchFamily="34" charset="0"/>
              </a:rPr>
              <a:t>multicellular</a:t>
            </a:r>
            <a:r>
              <a:rPr lang="en-US" altLang="en-US" sz="2400" dirty="0">
                <a:solidFill>
                  <a:srgbClr val="000000"/>
                </a:solidFill>
                <a:latin typeface="Bahnschrift Condensed" panose="020B0502040204020203" pitchFamily="34" charset="0"/>
              </a:rPr>
              <a:t> </a:t>
            </a:r>
            <a:r>
              <a:rPr lang="en-US" altLang="en-US" sz="2400" dirty="0" smtClean="0">
                <a:solidFill>
                  <a:srgbClr val="000000"/>
                </a:solidFill>
                <a:latin typeface="Bahnschrift Condensed" panose="020B0502040204020203" pitchFamily="34" charset="0"/>
              </a:rPr>
              <a:t>organism </a:t>
            </a:r>
            <a:r>
              <a:rPr lang="en-US" altLang="en-US" sz="2400" dirty="0">
                <a:solidFill>
                  <a:srgbClr val="000000"/>
                </a:solidFill>
                <a:latin typeface="Bahnschrift Condensed" panose="020B0502040204020203" pitchFamily="34" charset="0"/>
              </a:rPr>
              <a:t>that begins as a </a:t>
            </a:r>
            <a:r>
              <a:rPr lang="en-US" altLang="en-US" sz="2400" dirty="0">
                <a:solidFill>
                  <a:srgbClr val="FF0000"/>
                </a:solidFill>
                <a:latin typeface="Bahnschrift Condensed" panose="020B0502040204020203" pitchFamily="34" charset="0"/>
              </a:rPr>
              <a:t>fertilized egg or zygote</a:t>
            </a:r>
            <a:r>
              <a:rPr lang="en-US" altLang="en-US" sz="2400" dirty="0" smtClean="0">
                <a:solidFill>
                  <a:srgbClr val="000000"/>
                </a:solidFill>
                <a:latin typeface="Bahnschrift Condensed" panose="020B0502040204020203" pitchFamily="34" charset="0"/>
              </a:rPr>
              <a:t>.</a:t>
            </a:r>
          </a:p>
          <a:p>
            <a:pPr marL="457200" indent="-457200">
              <a:buClr>
                <a:srgbClr val="C00000"/>
              </a:buClr>
              <a:buFont typeface="Wingdings" panose="05000000000000000000" pitchFamily="2" charset="2"/>
              <a:buChar char="§"/>
              <a:tabLst>
                <a:tab pos="2743200" algn="l"/>
              </a:tabLst>
              <a:defRPr/>
            </a:pPr>
            <a:endParaRPr lang="en-US" altLang="en-US" sz="1100" dirty="0" smtClean="0">
              <a:solidFill>
                <a:srgbClr val="000000"/>
              </a:solidFill>
              <a:latin typeface="Bahnschrift Condensed" panose="020B0502040204020203" pitchFamily="34" charset="0"/>
            </a:endParaRPr>
          </a:p>
          <a:p>
            <a:pPr marL="457200" indent="-457200">
              <a:buClr>
                <a:srgbClr val="C00000"/>
              </a:buClr>
              <a:buFont typeface="Wingdings" panose="05000000000000000000" pitchFamily="2" charset="2"/>
              <a:buChar char="§"/>
              <a:tabLst>
                <a:tab pos="2743200" algn="l"/>
              </a:tabLst>
              <a:defRPr/>
            </a:pPr>
            <a:r>
              <a:rPr lang="en-US" altLang="en-US" sz="2400" dirty="0">
                <a:solidFill>
                  <a:srgbClr val="000000"/>
                </a:solidFill>
                <a:latin typeface="Bahnschrift Condensed" panose="020B0502040204020203" pitchFamily="34" charset="0"/>
              </a:rPr>
              <a:t>Multicellular organisms also use cell division to </a:t>
            </a:r>
            <a:r>
              <a:rPr lang="en-US" altLang="en-US" sz="2400" u="sng" dirty="0">
                <a:solidFill>
                  <a:srgbClr val="0000FF"/>
                </a:solidFill>
                <a:latin typeface="Bahnschrift Condensed" panose="020B0502040204020203" pitchFamily="34" charset="0"/>
              </a:rPr>
              <a:t>repair and renew</a:t>
            </a:r>
            <a:r>
              <a:rPr lang="en-US" altLang="en-US" sz="2400" dirty="0">
                <a:solidFill>
                  <a:srgbClr val="0000FF"/>
                </a:solidFill>
                <a:latin typeface="Bahnschrift Condensed" panose="020B0502040204020203" pitchFamily="34" charset="0"/>
              </a:rPr>
              <a:t> </a:t>
            </a:r>
            <a:r>
              <a:rPr lang="en-US" altLang="en-US" sz="2400" dirty="0">
                <a:solidFill>
                  <a:srgbClr val="000000"/>
                </a:solidFill>
                <a:latin typeface="Bahnschrift Condensed" panose="020B0502040204020203" pitchFamily="34" charset="0"/>
              </a:rPr>
              <a:t>cells that die normally or by accidents (</a:t>
            </a:r>
            <a:r>
              <a:rPr lang="en-US" altLang="en-US" sz="2400" dirty="0">
                <a:solidFill>
                  <a:srgbClr val="FF0000"/>
                </a:solidFill>
                <a:latin typeface="Bahnschrift Condensed" panose="020B0502040204020203" pitchFamily="34" charset="0"/>
              </a:rPr>
              <a:t>blood cells from bone marrow</a:t>
            </a:r>
            <a:r>
              <a:rPr lang="en-US" altLang="en-US" sz="2400" dirty="0" smtClean="0">
                <a:solidFill>
                  <a:srgbClr val="000000"/>
                </a:solidFill>
                <a:latin typeface="Bahnschrift Condensed" panose="020B0502040204020203" pitchFamily="34" charset="0"/>
              </a:rPr>
              <a:t>).</a:t>
            </a:r>
            <a:endParaRPr lang="en-GB" sz="2400" dirty="0">
              <a:solidFill>
                <a:srgbClr val="000000"/>
              </a:solidFill>
              <a:latin typeface="Bahnschrift Condensed" panose="020B0502040204020203" pitchFamily="34" charset="0"/>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r="7230"/>
          <a:stretch>
            <a:fillRect/>
          </a:stretch>
        </p:blipFill>
        <p:spPr bwMode="auto">
          <a:xfrm>
            <a:off x="8398530" y="791570"/>
            <a:ext cx="3581931" cy="297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l="5263"/>
          <a:stretch>
            <a:fillRect/>
          </a:stretch>
        </p:blipFill>
        <p:spPr bwMode="auto">
          <a:xfrm>
            <a:off x="8398530" y="3921356"/>
            <a:ext cx="3581430" cy="26841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837975" y="5178119"/>
            <a:ext cx="4968027" cy="1569660"/>
          </a:xfrm>
          <a:prstGeom prst="rect">
            <a:avLst/>
          </a:prstGeom>
          <a:solidFill>
            <a:srgbClr val="002060">
              <a:alpha val="19000"/>
            </a:srgbClr>
          </a:solidFill>
        </p:spPr>
        <p:txBody>
          <a:bodyPr wrap="none">
            <a:spAutoFit/>
          </a:bodyPr>
          <a:lstStyle/>
          <a:p>
            <a:r>
              <a:rPr lang="en-GB" sz="2400" b="1" u="sng" dirty="0">
                <a:solidFill>
                  <a:srgbClr val="0000FF"/>
                </a:solidFill>
                <a:latin typeface="Bahnschrift Condensed" panose="020B0502040204020203" pitchFamily="34" charset="0"/>
              </a:rPr>
              <a:t>Division is different among cells</a:t>
            </a:r>
            <a:r>
              <a:rPr lang="en-GB" sz="2400" b="1" u="sng" dirty="0" smtClean="0">
                <a:solidFill>
                  <a:srgbClr val="0000FF"/>
                </a:solidFill>
                <a:latin typeface="Bahnschrift Condensed" panose="020B0502040204020203" pitchFamily="34" charset="0"/>
              </a:rPr>
              <a:t>:</a:t>
            </a:r>
          </a:p>
          <a:p>
            <a:r>
              <a:rPr lang="en-GB" sz="2400" dirty="0">
                <a:latin typeface="Bahnschrift Condensed" panose="020B0502040204020203" pitchFamily="34" charset="0"/>
              </a:rPr>
              <a:t>Skin cells divide </a:t>
            </a:r>
            <a:r>
              <a:rPr lang="en-GB" sz="2400" dirty="0">
                <a:solidFill>
                  <a:srgbClr val="FF0000"/>
                </a:solidFill>
                <a:latin typeface="Bahnschrift Condensed" panose="020B0502040204020203" pitchFamily="34" charset="0"/>
              </a:rPr>
              <a:t>frequently</a:t>
            </a:r>
            <a:r>
              <a:rPr lang="en-GB" sz="2400" dirty="0">
                <a:latin typeface="Bahnschrift Condensed" panose="020B0502040204020203" pitchFamily="34" charset="0"/>
              </a:rPr>
              <a:t>.</a:t>
            </a:r>
          </a:p>
          <a:p>
            <a:r>
              <a:rPr lang="en-GB" sz="2400" dirty="0">
                <a:latin typeface="Bahnschrift Condensed" panose="020B0502040204020203" pitchFamily="34" charset="0"/>
              </a:rPr>
              <a:t>Liver cells divide </a:t>
            </a:r>
            <a:r>
              <a:rPr lang="en-GB" sz="2400" dirty="0">
                <a:solidFill>
                  <a:srgbClr val="FF0000"/>
                </a:solidFill>
                <a:latin typeface="Bahnschrift Condensed" panose="020B0502040204020203" pitchFamily="34" charset="0"/>
              </a:rPr>
              <a:t>when needed </a:t>
            </a:r>
            <a:r>
              <a:rPr lang="en-GB" sz="2400" dirty="0">
                <a:latin typeface="Bahnschrift Condensed" panose="020B0502040204020203" pitchFamily="34" charset="0"/>
              </a:rPr>
              <a:t>(damage repair</a:t>
            </a:r>
            <a:r>
              <a:rPr lang="en-GB" sz="2400" dirty="0" smtClean="0">
                <a:latin typeface="Bahnschrift Condensed" panose="020B0502040204020203" pitchFamily="34" charset="0"/>
              </a:rPr>
              <a:t>).</a:t>
            </a:r>
          </a:p>
          <a:p>
            <a:r>
              <a:rPr lang="en-GB" sz="2400" dirty="0">
                <a:latin typeface="Bahnschrift Condensed" panose="020B0502040204020203" pitchFamily="34" charset="0"/>
              </a:rPr>
              <a:t>Nerve cells and muscle cells </a:t>
            </a:r>
            <a:r>
              <a:rPr lang="en-GB" sz="2400" dirty="0">
                <a:solidFill>
                  <a:srgbClr val="FF0000"/>
                </a:solidFill>
                <a:latin typeface="Bahnschrift Condensed" panose="020B0502040204020203" pitchFamily="34" charset="0"/>
              </a:rPr>
              <a:t>never divide</a:t>
            </a:r>
            <a:endParaRPr lang="en-US" sz="2400" dirty="0"/>
          </a:p>
        </p:txBody>
      </p:sp>
    </p:spTree>
    <p:extLst>
      <p:ext uri="{BB962C8B-B14F-4D97-AF65-F5344CB8AC3E}">
        <p14:creationId xmlns:p14="http://schemas.microsoft.com/office/powerpoint/2010/main" val="2884515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380" t="16211" r="13520" b="22361"/>
          <a:stretch/>
        </p:blipFill>
        <p:spPr bwMode="auto">
          <a:xfrm>
            <a:off x="9460456" y="327548"/>
            <a:ext cx="1940541" cy="14330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06023" y="446953"/>
            <a:ext cx="11496723" cy="2677656"/>
          </a:xfrm>
          <a:prstGeom prst="rect">
            <a:avLst/>
          </a:prstGeom>
        </p:spPr>
        <p:txBody>
          <a:bodyPr wrap="square">
            <a:spAutoFit/>
          </a:bodyPr>
          <a:lstStyle/>
          <a:p>
            <a:pPr>
              <a:buClr>
                <a:srgbClr val="339933"/>
              </a:buClr>
              <a:tabLst>
                <a:tab pos="2743200" algn="l"/>
              </a:tabLst>
              <a:defRPr/>
            </a:pPr>
            <a:r>
              <a:rPr lang="en-US" altLang="en-US" sz="2800" dirty="0">
                <a:solidFill>
                  <a:srgbClr val="000000"/>
                </a:solidFill>
                <a:latin typeface="Bahnschrift Condensed" panose="020B0502040204020203" pitchFamily="34" charset="0"/>
              </a:rPr>
              <a:t>A cell’s genetic information (</a:t>
            </a:r>
            <a:r>
              <a:rPr lang="en-US" altLang="en-US" sz="2800" dirty="0" smtClean="0">
                <a:solidFill>
                  <a:srgbClr val="FF0000"/>
                </a:solidFill>
                <a:latin typeface="Bahnschrift Condensed" panose="020B0502040204020203" pitchFamily="34" charset="0"/>
              </a:rPr>
              <a:t>genome</a:t>
            </a:r>
            <a:r>
              <a:rPr lang="en-US" altLang="en-US" sz="2800" dirty="0" smtClean="0">
                <a:solidFill>
                  <a:srgbClr val="000000"/>
                </a:solidFill>
                <a:latin typeface="Bahnschrift Condensed" panose="020B0502040204020203" pitchFamily="34" charset="0"/>
              </a:rPr>
              <a:t>) </a:t>
            </a:r>
            <a:r>
              <a:rPr lang="en-US" altLang="en-US" sz="2800" dirty="0">
                <a:solidFill>
                  <a:srgbClr val="000000"/>
                </a:solidFill>
                <a:latin typeface="Bahnschrift Condensed" panose="020B0502040204020203" pitchFamily="34" charset="0"/>
              </a:rPr>
              <a:t>is packaged as </a:t>
            </a:r>
            <a:r>
              <a:rPr lang="en-US" altLang="en-US" sz="2800" dirty="0" smtClean="0">
                <a:solidFill>
                  <a:srgbClr val="000000"/>
                </a:solidFill>
                <a:latin typeface="Bahnschrift Condensed" panose="020B0502040204020203" pitchFamily="34" charset="0"/>
              </a:rPr>
              <a:t>DNA.</a:t>
            </a:r>
          </a:p>
          <a:p>
            <a:pPr>
              <a:buClr>
                <a:srgbClr val="339933"/>
              </a:buClr>
              <a:tabLst>
                <a:tab pos="2743200" algn="l"/>
              </a:tabLst>
              <a:defRPr/>
            </a:pPr>
            <a:endParaRPr lang="en-US" altLang="en-US" sz="2800" dirty="0">
              <a:solidFill>
                <a:srgbClr val="000000"/>
              </a:solidFill>
              <a:latin typeface="Bahnschrift Condensed" panose="020B0502040204020203" pitchFamily="34" charset="0"/>
            </a:endParaRPr>
          </a:p>
          <a:p>
            <a:pPr>
              <a:buClr>
                <a:srgbClr val="339933"/>
              </a:buClr>
              <a:tabLst>
                <a:tab pos="2743200" algn="l"/>
              </a:tabLst>
              <a:defRPr/>
            </a:pPr>
            <a:r>
              <a:rPr lang="en-US" altLang="en-US" sz="2800" dirty="0" smtClean="0">
                <a:solidFill>
                  <a:srgbClr val="0000FF"/>
                </a:solidFill>
                <a:latin typeface="Bahnschrift Condensed" panose="020B0502040204020203" pitchFamily="34" charset="0"/>
              </a:rPr>
              <a:t>DNA </a:t>
            </a:r>
            <a:r>
              <a:rPr lang="en-US" altLang="en-US" sz="2800" dirty="0">
                <a:solidFill>
                  <a:srgbClr val="0000FF"/>
                </a:solidFill>
                <a:latin typeface="Bahnschrift Condensed" panose="020B0502040204020203" pitchFamily="34" charset="0"/>
              </a:rPr>
              <a:t>molecules are packaged into chromosomes. </a:t>
            </a:r>
          </a:p>
          <a:p>
            <a:pPr lvl="1">
              <a:buClr>
                <a:srgbClr val="339933"/>
              </a:buClr>
              <a:tabLst>
                <a:tab pos="2743200" algn="l"/>
              </a:tabLst>
              <a:defRPr/>
            </a:pPr>
            <a:r>
              <a:rPr lang="en-US" altLang="en-US" sz="2800" dirty="0">
                <a:solidFill>
                  <a:srgbClr val="000000"/>
                </a:solidFill>
                <a:latin typeface="Bahnschrift Condensed" panose="020B0502040204020203" pitchFamily="34" charset="0"/>
              </a:rPr>
              <a:t>Every eukaryotic species has a </a:t>
            </a:r>
            <a:r>
              <a:rPr lang="en-US" altLang="en-US" sz="2800" dirty="0" smtClean="0">
                <a:solidFill>
                  <a:srgbClr val="000000"/>
                </a:solidFill>
                <a:latin typeface="Bahnschrift Condensed" panose="020B0502040204020203" pitchFamily="34" charset="0"/>
              </a:rPr>
              <a:t>characteristic number </a:t>
            </a:r>
            <a:r>
              <a:rPr lang="en-US" altLang="en-US" sz="2800" dirty="0">
                <a:solidFill>
                  <a:srgbClr val="000000"/>
                </a:solidFill>
                <a:latin typeface="Bahnschrift Condensed" panose="020B0502040204020203" pitchFamily="34" charset="0"/>
              </a:rPr>
              <a:t>of chromosomes in the nucleus.</a:t>
            </a:r>
          </a:p>
          <a:p>
            <a:pPr lvl="1">
              <a:buClr>
                <a:srgbClr val="339933"/>
              </a:buClr>
              <a:tabLst>
                <a:tab pos="2743200" algn="l"/>
              </a:tabLst>
              <a:defRPr/>
            </a:pPr>
            <a:r>
              <a:rPr lang="en-US" altLang="en-US" sz="2800" dirty="0">
                <a:solidFill>
                  <a:srgbClr val="000000"/>
                </a:solidFill>
                <a:latin typeface="Bahnschrift Condensed" panose="020B0502040204020203" pitchFamily="34" charset="0"/>
              </a:rPr>
              <a:t>Human somatic cells (body cells) </a:t>
            </a:r>
            <a:r>
              <a:rPr lang="en-US" altLang="en-US" sz="2800" dirty="0" smtClean="0">
                <a:solidFill>
                  <a:srgbClr val="000000"/>
                </a:solidFill>
                <a:latin typeface="Bahnschrift Condensed" panose="020B0502040204020203" pitchFamily="34" charset="0"/>
              </a:rPr>
              <a:t>have </a:t>
            </a:r>
            <a:r>
              <a:rPr lang="en-US" altLang="en-US" sz="2800" dirty="0" smtClean="0">
                <a:solidFill>
                  <a:srgbClr val="0000FF"/>
                </a:solidFill>
                <a:latin typeface="Bahnschrift Condensed" panose="020B0502040204020203" pitchFamily="34" charset="0"/>
              </a:rPr>
              <a:t>46 </a:t>
            </a:r>
            <a:r>
              <a:rPr lang="en-US" altLang="en-US" sz="2800" dirty="0">
                <a:solidFill>
                  <a:srgbClr val="0000FF"/>
                </a:solidFill>
                <a:latin typeface="Bahnschrift Condensed" panose="020B0502040204020203" pitchFamily="34" charset="0"/>
              </a:rPr>
              <a:t>chromosomes</a:t>
            </a:r>
            <a:r>
              <a:rPr lang="en-US" altLang="en-US" sz="2800" dirty="0">
                <a:solidFill>
                  <a:srgbClr val="000000"/>
                </a:solidFill>
                <a:latin typeface="Bahnschrift Condensed" panose="020B0502040204020203" pitchFamily="34" charset="0"/>
              </a:rPr>
              <a:t>.</a:t>
            </a:r>
          </a:p>
          <a:p>
            <a:pPr lvl="1">
              <a:buClr>
                <a:srgbClr val="339933"/>
              </a:buClr>
              <a:tabLst>
                <a:tab pos="2743200" algn="l"/>
              </a:tabLst>
              <a:defRPr/>
            </a:pPr>
            <a:r>
              <a:rPr lang="en-US" altLang="en-US" sz="2800" dirty="0">
                <a:solidFill>
                  <a:srgbClr val="000000"/>
                </a:solidFill>
                <a:latin typeface="Bahnschrift Condensed" panose="020B0502040204020203" pitchFamily="34" charset="0"/>
              </a:rPr>
              <a:t>Human gametes </a:t>
            </a:r>
            <a:r>
              <a:rPr lang="en-US" altLang="en-US" sz="2800" dirty="0" smtClean="0">
                <a:solidFill>
                  <a:srgbClr val="000000"/>
                </a:solidFill>
                <a:latin typeface="Bahnschrift Condensed" panose="020B0502040204020203" pitchFamily="34" charset="0"/>
              </a:rPr>
              <a:t>(</a:t>
            </a:r>
            <a:r>
              <a:rPr lang="en-US" altLang="en-US" sz="2800" dirty="0">
                <a:solidFill>
                  <a:srgbClr val="000000"/>
                </a:solidFill>
                <a:latin typeface="Bahnschrift Condensed" panose="020B0502040204020203" pitchFamily="34" charset="0"/>
              </a:rPr>
              <a:t>sperm or eggs) </a:t>
            </a:r>
            <a:r>
              <a:rPr lang="en-US" altLang="en-US" sz="2800" dirty="0" smtClean="0">
                <a:solidFill>
                  <a:srgbClr val="000000"/>
                </a:solidFill>
                <a:latin typeface="Bahnschrift Condensed" panose="020B0502040204020203" pitchFamily="34" charset="0"/>
              </a:rPr>
              <a:t>have </a:t>
            </a:r>
            <a:r>
              <a:rPr lang="en-US" altLang="en-US" sz="2800" dirty="0" smtClean="0">
                <a:solidFill>
                  <a:srgbClr val="0000FF"/>
                </a:solidFill>
                <a:latin typeface="Bahnschrift Condensed" panose="020B0502040204020203" pitchFamily="34" charset="0"/>
              </a:rPr>
              <a:t>23 </a:t>
            </a:r>
            <a:r>
              <a:rPr lang="en-US" altLang="en-US" sz="2800" dirty="0">
                <a:solidFill>
                  <a:srgbClr val="0000FF"/>
                </a:solidFill>
                <a:latin typeface="Bahnschrift Condensed" panose="020B0502040204020203" pitchFamily="34" charset="0"/>
              </a:rPr>
              <a:t>chromosomes</a:t>
            </a:r>
            <a:r>
              <a:rPr lang="en-US" altLang="en-US" sz="2800" dirty="0">
                <a:solidFill>
                  <a:srgbClr val="000000"/>
                </a:solidFill>
                <a:latin typeface="Bahnschrift Condensed" panose="020B0502040204020203" pitchFamily="34" charset="0"/>
              </a:rPr>
              <a:t>, half the number in </a:t>
            </a:r>
            <a:r>
              <a:rPr lang="en-US" altLang="en-US" sz="2800" dirty="0" smtClean="0">
                <a:solidFill>
                  <a:srgbClr val="000000"/>
                </a:solidFill>
                <a:latin typeface="Bahnschrift Condensed" panose="020B0502040204020203" pitchFamily="34" charset="0"/>
              </a:rPr>
              <a:t>a </a:t>
            </a:r>
            <a:r>
              <a:rPr lang="en-US" altLang="en-US" sz="2800" dirty="0">
                <a:solidFill>
                  <a:srgbClr val="FF0000"/>
                </a:solidFill>
                <a:latin typeface="Bahnschrift Condensed" panose="020B0502040204020203" pitchFamily="34" charset="0"/>
              </a:rPr>
              <a:t>somatic</a:t>
            </a:r>
            <a:r>
              <a:rPr lang="en-US" altLang="en-US" sz="2800" dirty="0">
                <a:solidFill>
                  <a:srgbClr val="000000"/>
                </a:solidFill>
                <a:latin typeface="Bahnschrift Condensed" panose="020B0502040204020203" pitchFamily="34" charset="0"/>
              </a:rPr>
              <a:t> </a:t>
            </a:r>
            <a:r>
              <a:rPr lang="en-US" altLang="en-US" sz="2800" dirty="0" smtClean="0">
                <a:solidFill>
                  <a:srgbClr val="000000"/>
                </a:solidFill>
                <a:latin typeface="Bahnschrift Condensed" panose="020B0502040204020203" pitchFamily="34" charset="0"/>
              </a:rPr>
              <a:t>cell.</a:t>
            </a:r>
            <a:endParaRPr lang="en-US" altLang="en-US" sz="2800" dirty="0">
              <a:solidFill>
                <a:srgbClr val="000000"/>
              </a:solidFill>
              <a:latin typeface="Bahnschrift Condensed" panose="020B0502040204020203" pitchFamily="34" charset="0"/>
            </a:endParaRPr>
          </a:p>
        </p:txBody>
      </p:sp>
      <p:pic>
        <p:nvPicPr>
          <p:cNvPr id="4098" name="Picture 2" descr="C:\Users\user\Desktop\diploid-number_med.jpeg"/>
          <p:cNvPicPr>
            <a:picLocks noChangeAspect="1" noChangeArrowheads="1"/>
          </p:cNvPicPr>
          <p:nvPr/>
        </p:nvPicPr>
        <p:blipFill rotWithShape="1">
          <a:blip r:embed="rId3">
            <a:extLst>
              <a:ext uri="{28A0092B-C50C-407E-A947-70E740481C1C}">
                <a14:useLocalDpi xmlns:a14="http://schemas.microsoft.com/office/drawing/2010/main" val="0"/>
              </a:ext>
            </a:extLst>
          </a:blip>
          <a:srcRect b="5692"/>
          <a:stretch/>
        </p:blipFill>
        <p:spPr bwMode="auto">
          <a:xfrm>
            <a:off x="632452" y="3138257"/>
            <a:ext cx="11016766" cy="346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734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224103" y="1399131"/>
            <a:ext cx="11692124" cy="1815882"/>
          </a:xfrm>
        </p:spPr>
        <p:txBody>
          <a:bodyPr wrap="square">
            <a:spAutoFit/>
          </a:bodyPr>
          <a:lstStyle/>
          <a:p>
            <a:pPr marL="173038" indent="-173038" algn="l" rtl="0">
              <a:lnSpc>
                <a:spcPct val="90000"/>
              </a:lnSpc>
              <a:buClr>
                <a:srgbClr val="339933"/>
              </a:buClr>
              <a:buSzPct val="95000"/>
              <a:tabLst>
                <a:tab pos="2743200" algn="l"/>
              </a:tabLst>
              <a:defRPr/>
            </a:pPr>
            <a:r>
              <a:rPr lang="en-US" altLang="en-US" sz="2800" dirty="0">
                <a:solidFill>
                  <a:srgbClr val="000000"/>
                </a:solidFill>
                <a:latin typeface="Bahnschrift Condensed" panose="020B0502040204020203" pitchFamily="34" charset="0"/>
              </a:rPr>
              <a:t>This DNA-protein complex (</a:t>
            </a:r>
            <a:r>
              <a:rPr lang="en-US" altLang="en-US" sz="2800" dirty="0">
                <a:solidFill>
                  <a:srgbClr val="0000FF"/>
                </a:solidFill>
                <a:latin typeface="Bahnschrift Condensed" panose="020B0502040204020203" pitchFamily="34" charset="0"/>
              </a:rPr>
              <a:t>chromatin</a:t>
            </a:r>
            <a:r>
              <a:rPr lang="en-US" altLang="en-US" sz="2800" dirty="0">
                <a:solidFill>
                  <a:srgbClr val="000000"/>
                </a:solidFill>
                <a:latin typeface="Bahnschrift Condensed" panose="020B0502040204020203" pitchFamily="34" charset="0"/>
              </a:rPr>
              <a:t>) is organized into a long thin fiber.</a:t>
            </a:r>
          </a:p>
          <a:p>
            <a:pPr marL="173038" indent="-173038" algn="l" rtl="0">
              <a:lnSpc>
                <a:spcPct val="90000"/>
              </a:lnSpc>
              <a:buClr>
                <a:srgbClr val="339933"/>
              </a:buClr>
              <a:buSzPct val="95000"/>
              <a:tabLst>
                <a:tab pos="2743200" algn="l"/>
              </a:tabLst>
              <a:defRPr/>
            </a:pPr>
            <a:r>
              <a:rPr lang="en-US" altLang="en-US" sz="2800" dirty="0">
                <a:solidFill>
                  <a:srgbClr val="000000"/>
                </a:solidFill>
                <a:latin typeface="Bahnschrift Condensed" panose="020B0502040204020203" pitchFamily="34" charset="0"/>
              </a:rPr>
              <a:t>After the DNA duplication, chromatin condenses</a:t>
            </a:r>
            <a:r>
              <a:rPr lang="ar-EG" altLang="en-US" sz="2800" dirty="0">
                <a:solidFill>
                  <a:srgbClr val="000000"/>
                </a:solidFill>
                <a:latin typeface="Bahnschrift Condensed" panose="020B0502040204020203" pitchFamily="34" charset="0"/>
              </a:rPr>
              <a:t> </a:t>
            </a:r>
            <a:r>
              <a:rPr lang="en-US" altLang="en-US" sz="2800" dirty="0">
                <a:solidFill>
                  <a:srgbClr val="000000"/>
                </a:solidFill>
                <a:latin typeface="Bahnschrift Condensed" panose="020B0502040204020203" pitchFamily="34" charset="0"/>
              </a:rPr>
              <a:t> to form (</a:t>
            </a:r>
            <a:r>
              <a:rPr lang="en-US" altLang="en-US" sz="2800" dirty="0">
                <a:solidFill>
                  <a:srgbClr val="0000CC"/>
                </a:solidFill>
                <a:latin typeface="Bahnschrift Condensed" panose="020B0502040204020203" pitchFamily="34" charset="0"/>
              </a:rPr>
              <a:t>chromosome</a:t>
            </a:r>
            <a:r>
              <a:rPr lang="en-US" altLang="en-US" sz="2800" dirty="0">
                <a:solidFill>
                  <a:srgbClr val="000000"/>
                </a:solidFill>
                <a:latin typeface="Bahnschrift Condensed" panose="020B0502040204020203" pitchFamily="34" charset="0"/>
              </a:rPr>
              <a:t>). </a:t>
            </a:r>
          </a:p>
          <a:p>
            <a:pPr marL="173038" indent="-173038" algn="l" rtl="0" eaLnBrk="1" hangingPunct="1">
              <a:lnSpc>
                <a:spcPct val="90000"/>
              </a:lnSpc>
              <a:buClr>
                <a:srgbClr val="339933"/>
              </a:buClr>
              <a:buSzPct val="95000"/>
              <a:tabLst>
                <a:tab pos="2743200" algn="l"/>
              </a:tabLst>
              <a:defRPr/>
            </a:pPr>
            <a:r>
              <a:rPr lang="en-US" altLang="en-US" sz="2800" dirty="0" smtClean="0">
                <a:solidFill>
                  <a:srgbClr val="000000"/>
                </a:solidFill>
                <a:latin typeface="Bahnschrift Condensed" panose="020B0502040204020203" pitchFamily="34" charset="0"/>
              </a:rPr>
              <a:t>Each chromosome has hundreds or thousands of genes (</a:t>
            </a:r>
            <a:r>
              <a:rPr lang="en-US" altLang="en-US" sz="2800" dirty="0" smtClean="0">
                <a:solidFill>
                  <a:srgbClr val="FF0000"/>
                </a:solidFill>
                <a:latin typeface="Bahnschrift Condensed" panose="020B0502040204020203" pitchFamily="34" charset="0"/>
              </a:rPr>
              <a:t>the units that specify an organism’s inherited characters</a:t>
            </a:r>
            <a:r>
              <a:rPr lang="en-US" altLang="en-US" sz="2800" dirty="0" smtClean="0">
                <a:solidFill>
                  <a:srgbClr val="000000"/>
                </a:solidFill>
                <a:latin typeface="Bahnschrift Condensed" panose="020B0502040204020203" pitchFamily="34" charset="0"/>
              </a:rPr>
              <a:t>).</a:t>
            </a:r>
          </a:p>
        </p:txBody>
      </p:sp>
      <p:sp>
        <p:nvSpPr>
          <p:cNvPr id="8" name="Rectangle 7"/>
          <p:cNvSpPr/>
          <p:nvPr/>
        </p:nvSpPr>
        <p:spPr>
          <a:xfrm>
            <a:off x="4636546" y="529811"/>
            <a:ext cx="2165978" cy="64633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C00000"/>
                </a:solidFill>
                <a:latin typeface="Bahnschrift Condensed" panose="020B0502040204020203" pitchFamily="34" charset="0"/>
              </a:rPr>
              <a:t>C</a:t>
            </a:r>
            <a:r>
              <a:rPr lang="en-US" altLang="en-US" sz="3600" b="1" dirty="0" smtClean="0">
                <a:ln w="11430"/>
                <a:solidFill>
                  <a:srgbClr val="C00000"/>
                </a:solidFill>
                <a:latin typeface="Bahnschrift Condensed" panose="020B0502040204020203" pitchFamily="34" charset="0"/>
              </a:rPr>
              <a:t>hromosome</a:t>
            </a:r>
            <a:endParaRPr lang="en-US" sz="3600" b="1" dirty="0">
              <a:ln w="11430"/>
              <a:solidFill>
                <a:srgbClr val="C00000"/>
              </a:solidFill>
              <a:latin typeface="Bahnschrift Condensed" panose="020B0502040204020203" pitchFamily="34" charset="0"/>
            </a:endParaRPr>
          </a:p>
        </p:txBody>
      </p:sp>
      <p:pic>
        <p:nvPicPr>
          <p:cNvPr id="9" name="Picture 2" descr="C:\Users\user\Desktop\boldchromosomecellturquoi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163" y="3323771"/>
            <a:ext cx="6423415" cy="303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2298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HILD_ITEM_TEXT2" val="Objectives."/>
  <p:tag name="CHILD_ITEM_TEXT4" val="Initial activity."/>
  <p:tag name="CHILD_ITEM_TEXT6" val="Introduction."/>
  <p:tag name="CHILD_ITEM_TEXT8" val="Definitions."/>
  <p:tag name="CHILD_ITEM_TEXT10" val="Quiz"/>
  <p:tag name="CHILD_ITEM_TEXT12" val="Referenc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4234</TotalTime>
  <Words>1629</Words>
  <Application>Microsoft Office PowerPoint</Application>
  <PresentationFormat>Widescreen</PresentationFormat>
  <Paragraphs>161</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Andalus</vt:lpstr>
      <vt:lpstr>Arial</vt:lpstr>
      <vt:lpstr>Bahnschrift Condensed</vt:lpstr>
      <vt:lpstr>Calibri</vt:lpstr>
      <vt:lpstr>Cambria</vt:lpstr>
      <vt:lpstr>Colonna MT</vt:lpstr>
      <vt:lpstr>Times New Roman</vt:lpstr>
      <vt:lpstr>Wingdings</vt:lpstr>
      <vt:lpstr>Office Theme</vt:lpstr>
      <vt:lpstr>PowerPoint Presentation</vt:lpstr>
      <vt:lpstr>Lecture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The cytokinesis</vt:lpstr>
      <vt:lpstr>PowerPoint Presentation</vt:lpstr>
      <vt:lpstr>Some Terminology</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dc:creator>
  <cp:lastModifiedBy>Saud Alarifi</cp:lastModifiedBy>
  <cp:revision>402</cp:revision>
  <dcterms:created xsi:type="dcterms:W3CDTF">2016-08-09T09:32:09Z</dcterms:created>
  <dcterms:modified xsi:type="dcterms:W3CDTF">2025-08-25T11:09:26Z</dcterms:modified>
</cp:coreProperties>
</file>